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21"/>
  </p:notesMasterIdLst>
  <p:sldIdLst>
    <p:sldId id="276" r:id="rId2"/>
    <p:sldId id="257" r:id="rId3"/>
    <p:sldId id="278" r:id="rId4"/>
    <p:sldId id="279" r:id="rId5"/>
    <p:sldId id="280" r:id="rId6"/>
    <p:sldId id="282" r:id="rId7"/>
    <p:sldId id="281" r:id="rId8"/>
    <p:sldId id="283" r:id="rId9"/>
    <p:sldId id="293" r:id="rId10"/>
    <p:sldId id="284" r:id="rId11"/>
    <p:sldId id="285" r:id="rId12"/>
    <p:sldId id="286" r:id="rId13"/>
    <p:sldId id="287" r:id="rId14"/>
    <p:sldId id="288" r:id="rId15"/>
    <p:sldId id="289" r:id="rId16"/>
    <p:sldId id="290" r:id="rId17"/>
    <p:sldId id="291" r:id="rId18"/>
    <p:sldId id="292" r:id="rId19"/>
    <p:sldId id="258" r:id="rId20"/>
  </p:sldIdLst>
  <p:sldSz cx="9712325" cy="8002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4" userDrawn="1">
          <p15:clr>
            <a:srgbClr val="A4A3A4"/>
          </p15:clr>
        </p15:guide>
        <p15:guide id="2" pos="179" userDrawn="1">
          <p15:clr>
            <a:srgbClr val="A4A3A4"/>
          </p15:clr>
        </p15:guide>
        <p15:guide id="3" pos="5939" userDrawn="1">
          <p15:clr>
            <a:srgbClr val="A4A3A4"/>
          </p15:clr>
        </p15:guide>
        <p15:guide id="4" orient="horz" pos="485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20B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6357" autoAdjust="0"/>
  </p:normalViewPr>
  <p:slideViewPr>
    <p:cSldViewPr snapToGrid="0" snapToObjects="1">
      <p:cViewPr varScale="1">
        <p:scale>
          <a:sx n="95" d="100"/>
          <a:sy n="95" d="100"/>
        </p:scale>
        <p:origin x="1812" y="96"/>
      </p:cViewPr>
      <p:guideLst>
        <p:guide orient="horz" pos="184"/>
        <p:guide pos="179"/>
        <p:guide pos="5939"/>
        <p:guide orient="horz" pos="485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AE6712-1DF3-144B-8AEB-AA2EA0DC6E3F}" type="datetimeFigureOut">
              <a:rPr lang="x-none" smtClean="0"/>
              <a:t>17.10.2020</a:t>
            </a:fld>
            <a:endParaRPr lang="x-none"/>
          </a:p>
        </p:txBody>
      </p:sp>
      <p:sp>
        <p:nvSpPr>
          <p:cNvPr id="4" name="Образ слайда 3"/>
          <p:cNvSpPr>
            <a:spLocks noGrp="1" noRot="1" noChangeAspect="1"/>
          </p:cNvSpPr>
          <p:nvPr>
            <p:ph type="sldImg" idx="2"/>
          </p:nvPr>
        </p:nvSpPr>
        <p:spPr>
          <a:xfrm>
            <a:off x="1555750" y="1143000"/>
            <a:ext cx="37465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B97FD9-0A9C-1B45-95DB-6830A7212849}" type="slidenum">
              <a:rPr lang="x-none" smtClean="0"/>
              <a:t>‹#›</a:t>
            </a:fld>
            <a:endParaRPr lang="x-none"/>
          </a:p>
        </p:txBody>
      </p:sp>
    </p:spTree>
    <p:extLst>
      <p:ext uri="{BB962C8B-B14F-4D97-AF65-F5344CB8AC3E}">
        <p14:creationId xmlns:p14="http://schemas.microsoft.com/office/powerpoint/2010/main" val="3686477387"/>
      </p:ext>
    </p:extLst>
  </p:cSld>
  <p:clrMap bg1="lt1" tx1="dk1" bg2="lt2" tx2="dk2" accent1="accent1" accent2="accent2" accent3="accent3" accent4="accent4" accent5="accent5" accent6="accent6" hlink="hlink" folHlink="folHlink"/>
  <p:notesStyle>
    <a:lvl1pPr marL="0" algn="l" defTabSz="718627" rtl="0" eaLnBrk="1" latinLnBrk="0" hangingPunct="1">
      <a:defRPr sz="943" kern="1200">
        <a:solidFill>
          <a:schemeClr val="tx1"/>
        </a:solidFill>
        <a:latin typeface="+mn-lt"/>
        <a:ea typeface="+mn-ea"/>
        <a:cs typeface="+mn-cs"/>
      </a:defRPr>
    </a:lvl1pPr>
    <a:lvl2pPr marL="359313" algn="l" defTabSz="718627" rtl="0" eaLnBrk="1" latinLnBrk="0" hangingPunct="1">
      <a:defRPr sz="943" kern="1200">
        <a:solidFill>
          <a:schemeClr val="tx1"/>
        </a:solidFill>
        <a:latin typeface="+mn-lt"/>
        <a:ea typeface="+mn-ea"/>
        <a:cs typeface="+mn-cs"/>
      </a:defRPr>
    </a:lvl2pPr>
    <a:lvl3pPr marL="718627" algn="l" defTabSz="718627" rtl="0" eaLnBrk="1" latinLnBrk="0" hangingPunct="1">
      <a:defRPr sz="943" kern="1200">
        <a:solidFill>
          <a:schemeClr val="tx1"/>
        </a:solidFill>
        <a:latin typeface="+mn-lt"/>
        <a:ea typeface="+mn-ea"/>
        <a:cs typeface="+mn-cs"/>
      </a:defRPr>
    </a:lvl3pPr>
    <a:lvl4pPr marL="1077940" algn="l" defTabSz="718627" rtl="0" eaLnBrk="1" latinLnBrk="0" hangingPunct="1">
      <a:defRPr sz="943" kern="1200">
        <a:solidFill>
          <a:schemeClr val="tx1"/>
        </a:solidFill>
        <a:latin typeface="+mn-lt"/>
        <a:ea typeface="+mn-ea"/>
        <a:cs typeface="+mn-cs"/>
      </a:defRPr>
    </a:lvl4pPr>
    <a:lvl5pPr marL="1437254" algn="l" defTabSz="718627" rtl="0" eaLnBrk="1" latinLnBrk="0" hangingPunct="1">
      <a:defRPr sz="943" kern="1200">
        <a:solidFill>
          <a:schemeClr val="tx1"/>
        </a:solidFill>
        <a:latin typeface="+mn-lt"/>
        <a:ea typeface="+mn-ea"/>
        <a:cs typeface="+mn-cs"/>
      </a:defRPr>
    </a:lvl5pPr>
    <a:lvl6pPr marL="1796567" algn="l" defTabSz="718627" rtl="0" eaLnBrk="1" latinLnBrk="0" hangingPunct="1">
      <a:defRPr sz="943" kern="1200">
        <a:solidFill>
          <a:schemeClr val="tx1"/>
        </a:solidFill>
        <a:latin typeface="+mn-lt"/>
        <a:ea typeface="+mn-ea"/>
        <a:cs typeface="+mn-cs"/>
      </a:defRPr>
    </a:lvl6pPr>
    <a:lvl7pPr marL="2155881" algn="l" defTabSz="718627" rtl="0" eaLnBrk="1" latinLnBrk="0" hangingPunct="1">
      <a:defRPr sz="943" kern="1200">
        <a:solidFill>
          <a:schemeClr val="tx1"/>
        </a:solidFill>
        <a:latin typeface="+mn-lt"/>
        <a:ea typeface="+mn-ea"/>
        <a:cs typeface="+mn-cs"/>
      </a:defRPr>
    </a:lvl7pPr>
    <a:lvl8pPr marL="2515194" algn="l" defTabSz="718627" rtl="0" eaLnBrk="1" latinLnBrk="0" hangingPunct="1">
      <a:defRPr sz="943" kern="1200">
        <a:solidFill>
          <a:schemeClr val="tx1"/>
        </a:solidFill>
        <a:latin typeface="+mn-lt"/>
        <a:ea typeface="+mn-ea"/>
        <a:cs typeface="+mn-cs"/>
      </a:defRPr>
    </a:lvl8pPr>
    <a:lvl9pPr marL="2874508" algn="l" defTabSz="718627" rtl="0" eaLnBrk="1" latinLnBrk="0" hangingPunct="1">
      <a:defRPr sz="94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x-none"/>
          </a:p>
        </p:txBody>
      </p:sp>
      <p:sp>
        <p:nvSpPr>
          <p:cNvPr id="4" name="Номер слайда 3"/>
          <p:cNvSpPr>
            <a:spLocks noGrp="1"/>
          </p:cNvSpPr>
          <p:nvPr>
            <p:ph type="sldNum" sz="quarter" idx="5"/>
          </p:nvPr>
        </p:nvSpPr>
        <p:spPr/>
        <p:txBody>
          <a:bodyPr/>
          <a:lstStyle/>
          <a:p>
            <a:fld id="{FDB97FD9-0A9C-1B45-95DB-6830A7212849}" type="slidenum">
              <a:rPr lang="x-none" smtClean="0"/>
              <a:t>1</a:t>
            </a:fld>
            <a:endParaRPr lang="x-none"/>
          </a:p>
        </p:txBody>
      </p:sp>
    </p:spTree>
    <p:extLst>
      <p:ext uri="{BB962C8B-B14F-4D97-AF65-F5344CB8AC3E}">
        <p14:creationId xmlns:p14="http://schemas.microsoft.com/office/powerpoint/2010/main" val="2693607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728425" y="1309683"/>
            <a:ext cx="8255476" cy="2786086"/>
          </a:xfrm>
        </p:spPr>
        <p:txBody>
          <a:bodyPr anchor="b"/>
          <a:lstStyle>
            <a:lvl1pPr algn="ctr">
              <a:defRPr sz="6373"/>
            </a:lvl1pPr>
          </a:lstStyle>
          <a:p>
            <a:r>
              <a:rPr lang="ru-RU"/>
              <a:t>Образец заголовка</a:t>
            </a:r>
            <a:endParaRPr lang="en-US" dirty="0"/>
          </a:p>
        </p:txBody>
      </p:sp>
      <p:sp>
        <p:nvSpPr>
          <p:cNvPr id="3" name="Subtitle 2"/>
          <p:cNvSpPr>
            <a:spLocks noGrp="1"/>
          </p:cNvSpPr>
          <p:nvPr>
            <p:ph type="subTitle" idx="1"/>
          </p:nvPr>
        </p:nvSpPr>
        <p:spPr>
          <a:xfrm>
            <a:off x="1214041" y="4203212"/>
            <a:ext cx="7284244" cy="1932106"/>
          </a:xfrm>
        </p:spPr>
        <p:txBody>
          <a:bodyPr/>
          <a:lstStyle>
            <a:lvl1pPr marL="0" indent="0" algn="ctr">
              <a:buNone/>
              <a:defRPr sz="2549"/>
            </a:lvl1pPr>
            <a:lvl2pPr marL="485638" indent="0" algn="ctr">
              <a:buNone/>
              <a:defRPr sz="2124"/>
            </a:lvl2pPr>
            <a:lvl3pPr marL="971276" indent="0" algn="ctr">
              <a:buNone/>
              <a:defRPr sz="1912"/>
            </a:lvl3pPr>
            <a:lvl4pPr marL="1456914" indent="0" algn="ctr">
              <a:buNone/>
              <a:defRPr sz="1700"/>
            </a:lvl4pPr>
            <a:lvl5pPr marL="1942551" indent="0" algn="ctr">
              <a:buNone/>
              <a:defRPr sz="1700"/>
            </a:lvl5pPr>
            <a:lvl6pPr marL="2428189" indent="0" algn="ctr">
              <a:buNone/>
              <a:defRPr sz="1700"/>
            </a:lvl6pPr>
            <a:lvl7pPr marL="2913827" indent="0" algn="ctr">
              <a:buNone/>
              <a:defRPr sz="1700"/>
            </a:lvl7pPr>
            <a:lvl8pPr marL="3399465" indent="0" algn="ctr">
              <a:buNone/>
              <a:defRPr sz="1700"/>
            </a:lvl8pPr>
            <a:lvl9pPr marL="3885103" indent="0" algn="ctr">
              <a:buNone/>
              <a:defRPr sz="17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17.10.2020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42631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17.10.2020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802458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0383" y="426064"/>
            <a:ext cx="2094220" cy="678182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67723" y="426064"/>
            <a:ext cx="6161256" cy="6781823"/>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17.10.2020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354561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17.10.2020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2687809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62665" y="1995092"/>
            <a:ext cx="8376880" cy="3328854"/>
          </a:xfrm>
        </p:spPr>
        <p:txBody>
          <a:bodyPr anchor="b"/>
          <a:lstStyle>
            <a:lvl1pPr>
              <a:defRPr sz="6373"/>
            </a:lvl1pPr>
          </a:lstStyle>
          <a:p>
            <a:r>
              <a:rPr lang="ru-RU"/>
              <a:t>Образец заголовка</a:t>
            </a:r>
            <a:endParaRPr lang="en-US" dirty="0"/>
          </a:p>
        </p:txBody>
      </p:sp>
      <p:sp>
        <p:nvSpPr>
          <p:cNvPr id="3" name="Text Placeholder 2"/>
          <p:cNvSpPr>
            <a:spLocks noGrp="1"/>
          </p:cNvSpPr>
          <p:nvPr>
            <p:ph type="body" idx="1"/>
          </p:nvPr>
        </p:nvSpPr>
        <p:spPr>
          <a:xfrm>
            <a:off x="662665" y="5355438"/>
            <a:ext cx="8376880" cy="1750566"/>
          </a:xfrm>
        </p:spPr>
        <p:txBody>
          <a:bodyPr/>
          <a:lstStyle>
            <a:lvl1pPr marL="0" indent="0">
              <a:buNone/>
              <a:defRPr sz="2549">
                <a:solidFill>
                  <a:schemeClr val="tx1"/>
                </a:solidFill>
              </a:defRPr>
            </a:lvl1pPr>
            <a:lvl2pPr marL="485638" indent="0">
              <a:buNone/>
              <a:defRPr sz="2124">
                <a:solidFill>
                  <a:schemeClr val="tx1">
                    <a:tint val="75000"/>
                  </a:schemeClr>
                </a:solidFill>
              </a:defRPr>
            </a:lvl2pPr>
            <a:lvl3pPr marL="971276" indent="0">
              <a:buNone/>
              <a:defRPr sz="1912">
                <a:solidFill>
                  <a:schemeClr val="tx1">
                    <a:tint val="75000"/>
                  </a:schemeClr>
                </a:solidFill>
              </a:defRPr>
            </a:lvl3pPr>
            <a:lvl4pPr marL="1456914" indent="0">
              <a:buNone/>
              <a:defRPr sz="1700">
                <a:solidFill>
                  <a:schemeClr val="tx1">
                    <a:tint val="75000"/>
                  </a:schemeClr>
                </a:solidFill>
              </a:defRPr>
            </a:lvl4pPr>
            <a:lvl5pPr marL="1942551" indent="0">
              <a:buNone/>
              <a:defRPr sz="1700">
                <a:solidFill>
                  <a:schemeClr val="tx1">
                    <a:tint val="75000"/>
                  </a:schemeClr>
                </a:solidFill>
              </a:defRPr>
            </a:lvl5pPr>
            <a:lvl6pPr marL="2428189" indent="0">
              <a:buNone/>
              <a:defRPr sz="1700">
                <a:solidFill>
                  <a:schemeClr val="tx1">
                    <a:tint val="75000"/>
                  </a:schemeClr>
                </a:solidFill>
              </a:defRPr>
            </a:lvl6pPr>
            <a:lvl7pPr marL="2913827" indent="0">
              <a:buNone/>
              <a:defRPr sz="1700">
                <a:solidFill>
                  <a:schemeClr val="tx1">
                    <a:tint val="75000"/>
                  </a:schemeClr>
                </a:solidFill>
              </a:defRPr>
            </a:lvl7pPr>
            <a:lvl8pPr marL="3399465" indent="0">
              <a:buNone/>
              <a:defRPr sz="1700">
                <a:solidFill>
                  <a:schemeClr val="tx1">
                    <a:tint val="75000"/>
                  </a:schemeClr>
                </a:solidFill>
              </a:defRPr>
            </a:lvl8pPr>
            <a:lvl9pPr marL="3885103" indent="0">
              <a:buNone/>
              <a:defRPr sz="17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7A2D208-432E-AA48-8D25-AC6E1033EED1}" type="datetimeFigureOut">
              <a:rPr lang="x-none" smtClean="0"/>
              <a:t>17.10.2020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275565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67722" y="2130318"/>
            <a:ext cx="4127738" cy="507756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916865" y="2130318"/>
            <a:ext cx="4127738" cy="507756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7A2D208-432E-AA48-8D25-AC6E1033EED1}" type="datetimeFigureOut">
              <a:rPr lang="x-none" smtClean="0"/>
              <a:t>17.10.2020</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957389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68988" y="426066"/>
            <a:ext cx="8376880" cy="154679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68988" y="1961746"/>
            <a:ext cx="4108768" cy="961421"/>
          </a:xfrm>
        </p:spPr>
        <p:txBody>
          <a:bodyPr anchor="b"/>
          <a:lstStyle>
            <a:lvl1pPr marL="0" indent="0">
              <a:buNone/>
              <a:defRPr sz="2549" b="1"/>
            </a:lvl1pPr>
            <a:lvl2pPr marL="485638" indent="0">
              <a:buNone/>
              <a:defRPr sz="2124" b="1"/>
            </a:lvl2pPr>
            <a:lvl3pPr marL="971276" indent="0">
              <a:buNone/>
              <a:defRPr sz="1912" b="1"/>
            </a:lvl3pPr>
            <a:lvl4pPr marL="1456914" indent="0">
              <a:buNone/>
              <a:defRPr sz="1700" b="1"/>
            </a:lvl4pPr>
            <a:lvl5pPr marL="1942551" indent="0">
              <a:buNone/>
              <a:defRPr sz="1700" b="1"/>
            </a:lvl5pPr>
            <a:lvl6pPr marL="2428189" indent="0">
              <a:buNone/>
              <a:defRPr sz="1700" b="1"/>
            </a:lvl6pPr>
            <a:lvl7pPr marL="2913827" indent="0">
              <a:buNone/>
              <a:defRPr sz="1700" b="1"/>
            </a:lvl7pPr>
            <a:lvl8pPr marL="3399465" indent="0">
              <a:buNone/>
              <a:defRPr sz="1700" b="1"/>
            </a:lvl8pPr>
            <a:lvl9pPr marL="3885103" indent="0">
              <a:buNone/>
              <a:defRPr sz="1700" b="1"/>
            </a:lvl9pPr>
          </a:lstStyle>
          <a:p>
            <a:pPr lvl="0"/>
            <a:r>
              <a:rPr lang="ru-RU"/>
              <a:t>Образец текста</a:t>
            </a:r>
          </a:p>
        </p:txBody>
      </p:sp>
      <p:sp>
        <p:nvSpPr>
          <p:cNvPr id="4" name="Content Placeholder 3"/>
          <p:cNvSpPr>
            <a:spLocks noGrp="1"/>
          </p:cNvSpPr>
          <p:nvPr>
            <p:ph sz="half" idx="2"/>
          </p:nvPr>
        </p:nvSpPr>
        <p:spPr>
          <a:xfrm>
            <a:off x="668988" y="2923168"/>
            <a:ext cx="4108768" cy="429953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916865" y="1961746"/>
            <a:ext cx="4129003" cy="961421"/>
          </a:xfrm>
        </p:spPr>
        <p:txBody>
          <a:bodyPr anchor="b"/>
          <a:lstStyle>
            <a:lvl1pPr marL="0" indent="0">
              <a:buNone/>
              <a:defRPr sz="2549" b="1"/>
            </a:lvl1pPr>
            <a:lvl2pPr marL="485638" indent="0">
              <a:buNone/>
              <a:defRPr sz="2124" b="1"/>
            </a:lvl2pPr>
            <a:lvl3pPr marL="971276" indent="0">
              <a:buNone/>
              <a:defRPr sz="1912" b="1"/>
            </a:lvl3pPr>
            <a:lvl4pPr marL="1456914" indent="0">
              <a:buNone/>
              <a:defRPr sz="1700" b="1"/>
            </a:lvl4pPr>
            <a:lvl5pPr marL="1942551" indent="0">
              <a:buNone/>
              <a:defRPr sz="1700" b="1"/>
            </a:lvl5pPr>
            <a:lvl6pPr marL="2428189" indent="0">
              <a:buNone/>
              <a:defRPr sz="1700" b="1"/>
            </a:lvl6pPr>
            <a:lvl7pPr marL="2913827" indent="0">
              <a:buNone/>
              <a:defRPr sz="1700" b="1"/>
            </a:lvl7pPr>
            <a:lvl8pPr marL="3399465" indent="0">
              <a:buNone/>
              <a:defRPr sz="1700" b="1"/>
            </a:lvl8pPr>
            <a:lvl9pPr marL="3885103" indent="0">
              <a:buNone/>
              <a:defRPr sz="1700" b="1"/>
            </a:lvl9pPr>
          </a:lstStyle>
          <a:p>
            <a:pPr lvl="0"/>
            <a:r>
              <a:rPr lang="ru-RU"/>
              <a:t>Образец текста</a:t>
            </a:r>
          </a:p>
        </p:txBody>
      </p:sp>
      <p:sp>
        <p:nvSpPr>
          <p:cNvPr id="6" name="Content Placeholder 5"/>
          <p:cNvSpPr>
            <a:spLocks noGrp="1"/>
          </p:cNvSpPr>
          <p:nvPr>
            <p:ph sz="quarter" idx="4"/>
          </p:nvPr>
        </p:nvSpPr>
        <p:spPr>
          <a:xfrm>
            <a:off x="4916865" y="2923168"/>
            <a:ext cx="4129003" cy="429953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7A2D208-432E-AA48-8D25-AC6E1033EED1}" type="datetimeFigureOut">
              <a:rPr lang="x-none" smtClean="0"/>
              <a:t>17.10.2020</a:t>
            </a:fld>
            <a:endParaRPr lang="x-none"/>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201197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7A2D208-432E-AA48-8D25-AC6E1033EED1}" type="datetimeFigureOut">
              <a:rPr lang="x-none" smtClean="0"/>
              <a:t>17.10.2020</a:t>
            </a:fld>
            <a:endParaRPr lang="x-none"/>
          </a:p>
        </p:txBody>
      </p:sp>
      <p:sp>
        <p:nvSpPr>
          <p:cNvPr id="4" name="Footer Placeholder 3"/>
          <p:cNvSpPr>
            <a:spLocks noGrp="1"/>
          </p:cNvSpPr>
          <p:nvPr>
            <p:ph type="ftr" sz="quarter" idx="11"/>
          </p:nvPr>
        </p:nvSpPr>
        <p:spPr/>
        <p:txBody>
          <a:bodyPr/>
          <a:lstStyle/>
          <a:p>
            <a:endParaRPr lang="x-none"/>
          </a:p>
        </p:txBody>
      </p:sp>
      <p:sp>
        <p:nvSpPr>
          <p:cNvPr id="5" name="Slide Number Placeholder 4"/>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2494140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A2D208-432E-AA48-8D25-AC6E1033EED1}" type="datetimeFigureOut">
              <a:rPr lang="x-none" smtClean="0"/>
              <a:t>17.10.2020</a:t>
            </a:fld>
            <a:endParaRPr lang="x-none"/>
          </a:p>
        </p:txBody>
      </p:sp>
      <p:sp>
        <p:nvSpPr>
          <p:cNvPr id="3" name="Footer Placeholder 2"/>
          <p:cNvSpPr>
            <a:spLocks noGrp="1"/>
          </p:cNvSpPr>
          <p:nvPr>
            <p:ph type="ftr" sz="quarter" idx="11"/>
          </p:nvPr>
        </p:nvSpPr>
        <p:spPr/>
        <p:txBody>
          <a:bodyPr/>
          <a:lstStyle/>
          <a:p>
            <a:endParaRPr lang="x-none"/>
          </a:p>
        </p:txBody>
      </p:sp>
      <p:sp>
        <p:nvSpPr>
          <p:cNvPr id="4" name="Slide Number Placeholder 3"/>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1958954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68987" y="533506"/>
            <a:ext cx="3132478" cy="1867271"/>
          </a:xfrm>
        </p:spPr>
        <p:txBody>
          <a:bodyPr anchor="b"/>
          <a:lstStyle>
            <a:lvl1pPr>
              <a:defRPr sz="3399"/>
            </a:lvl1pPr>
          </a:lstStyle>
          <a:p>
            <a:r>
              <a:rPr lang="ru-RU"/>
              <a:t>Образец заголовка</a:t>
            </a:r>
            <a:endParaRPr lang="en-US" dirty="0"/>
          </a:p>
        </p:txBody>
      </p:sp>
      <p:sp>
        <p:nvSpPr>
          <p:cNvPr id="3" name="Content Placeholder 2"/>
          <p:cNvSpPr>
            <a:spLocks noGrp="1"/>
          </p:cNvSpPr>
          <p:nvPr>
            <p:ph idx="1"/>
          </p:nvPr>
        </p:nvSpPr>
        <p:spPr>
          <a:xfrm>
            <a:off x="4129003" y="1152226"/>
            <a:ext cx="4916865" cy="5687024"/>
          </a:xfrm>
        </p:spPr>
        <p:txBody>
          <a:bodyPr/>
          <a:lstStyle>
            <a:lvl1pPr>
              <a:defRPr sz="3399"/>
            </a:lvl1pPr>
            <a:lvl2pPr>
              <a:defRPr sz="2974"/>
            </a:lvl2pPr>
            <a:lvl3pPr>
              <a:defRPr sz="2549"/>
            </a:lvl3pPr>
            <a:lvl4pPr>
              <a:defRPr sz="2124"/>
            </a:lvl4pPr>
            <a:lvl5pPr>
              <a:defRPr sz="2124"/>
            </a:lvl5pPr>
            <a:lvl6pPr>
              <a:defRPr sz="2124"/>
            </a:lvl6pPr>
            <a:lvl7pPr>
              <a:defRPr sz="2124"/>
            </a:lvl7pPr>
            <a:lvl8pPr>
              <a:defRPr sz="2124"/>
            </a:lvl8pPr>
            <a:lvl9pPr>
              <a:defRPr sz="2124"/>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68987" y="2400777"/>
            <a:ext cx="3132478" cy="4447735"/>
          </a:xfrm>
        </p:spPr>
        <p:txBody>
          <a:bodyPr/>
          <a:lstStyle>
            <a:lvl1pPr marL="0" indent="0">
              <a:buNone/>
              <a:defRPr sz="1700"/>
            </a:lvl1pPr>
            <a:lvl2pPr marL="485638" indent="0">
              <a:buNone/>
              <a:defRPr sz="1487"/>
            </a:lvl2pPr>
            <a:lvl3pPr marL="971276" indent="0">
              <a:buNone/>
              <a:defRPr sz="1275"/>
            </a:lvl3pPr>
            <a:lvl4pPr marL="1456914" indent="0">
              <a:buNone/>
              <a:defRPr sz="1062"/>
            </a:lvl4pPr>
            <a:lvl5pPr marL="1942551" indent="0">
              <a:buNone/>
              <a:defRPr sz="1062"/>
            </a:lvl5pPr>
            <a:lvl6pPr marL="2428189" indent="0">
              <a:buNone/>
              <a:defRPr sz="1062"/>
            </a:lvl6pPr>
            <a:lvl7pPr marL="2913827" indent="0">
              <a:buNone/>
              <a:defRPr sz="1062"/>
            </a:lvl7pPr>
            <a:lvl8pPr marL="3399465" indent="0">
              <a:buNone/>
              <a:defRPr sz="1062"/>
            </a:lvl8pPr>
            <a:lvl9pPr marL="3885103" indent="0">
              <a:buNone/>
              <a:defRPr sz="1062"/>
            </a:lvl9pPr>
          </a:lstStyle>
          <a:p>
            <a:pPr lvl="0"/>
            <a:r>
              <a:rPr lang="ru-RU"/>
              <a:t>Образец текста</a:t>
            </a:r>
          </a:p>
        </p:txBody>
      </p:sp>
      <p:sp>
        <p:nvSpPr>
          <p:cNvPr id="5" name="Date Placeholder 4"/>
          <p:cNvSpPr>
            <a:spLocks noGrp="1"/>
          </p:cNvSpPr>
          <p:nvPr>
            <p:ph type="dt" sz="half" idx="10"/>
          </p:nvPr>
        </p:nvSpPr>
        <p:spPr/>
        <p:txBody>
          <a:bodyPr/>
          <a:lstStyle/>
          <a:p>
            <a:fld id="{B7A2D208-432E-AA48-8D25-AC6E1033EED1}" type="datetimeFigureOut">
              <a:rPr lang="x-none" smtClean="0"/>
              <a:t>17.10.2020</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213427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68987" y="533506"/>
            <a:ext cx="3132478" cy="1867271"/>
          </a:xfrm>
        </p:spPr>
        <p:txBody>
          <a:bodyPr anchor="b"/>
          <a:lstStyle>
            <a:lvl1pPr>
              <a:defRPr sz="3399"/>
            </a:lvl1pPr>
          </a:lstStyle>
          <a:p>
            <a:r>
              <a:rPr lang="ru-RU"/>
              <a:t>Образец заголовка</a:t>
            </a:r>
            <a:endParaRPr lang="en-US" dirty="0"/>
          </a:p>
        </p:txBody>
      </p:sp>
      <p:sp>
        <p:nvSpPr>
          <p:cNvPr id="3" name="Picture Placeholder 2"/>
          <p:cNvSpPr>
            <a:spLocks noGrp="1" noChangeAspect="1"/>
          </p:cNvSpPr>
          <p:nvPr>
            <p:ph type="pic" idx="1"/>
          </p:nvPr>
        </p:nvSpPr>
        <p:spPr>
          <a:xfrm>
            <a:off x="4129003" y="1152226"/>
            <a:ext cx="4916865" cy="5687024"/>
          </a:xfrm>
        </p:spPr>
        <p:txBody>
          <a:bodyPr anchor="t"/>
          <a:lstStyle>
            <a:lvl1pPr marL="0" indent="0">
              <a:buNone/>
              <a:defRPr sz="3399"/>
            </a:lvl1pPr>
            <a:lvl2pPr marL="485638" indent="0">
              <a:buNone/>
              <a:defRPr sz="2974"/>
            </a:lvl2pPr>
            <a:lvl3pPr marL="971276" indent="0">
              <a:buNone/>
              <a:defRPr sz="2549"/>
            </a:lvl3pPr>
            <a:lvl4pPr marL="1456914" indent="0">
              <a:buNone/>
              <a:defRPr sz="2124"/>
            </a:lvl4pPr>
            <a:lvl5pPr marL="1942551" indent="0">
              <a:buNone/>
              <a:defRPr sz="2124"/>
            </a:lvl5pPr>
            <a:lvl6pPr marL="2428189" indent="0">
              <a:buNone/>
              <a:defRPr sz="2124"/>
            </a:lvl6pPr>
            <a:lvl7pPr marL="2913827" indent="0">
              <a:buNone/>
              <a:defRPr sz="2124"/>
            </a:lvl7pPr>
            <a:lvl8pPr marL="3399465" indent="0">
              <a:buNone/>
              <a:defRPr sz="2124"/>
            </a:lvl8pPr>
            <a:lvl9pPr marL="3885103" indent="0">
              <a:buNone/>
              <a:defRPr sz="2124"/>
            </a:lvl9pPr>
          </a:lstStyle>
          <a:p>
            <a:r>
              <a:rPr lang="ru-RU"/>
              <a:t>Вставка рисунка</a:t>
            </a:r>
            <a:endParaRPr lang="en-US" dirty="0"/>
          </a:p>
        </p:txBody>
      </p:sp>
      <p:sp>
        <p:nvSpPr>
          <p:cNvPr id="4" name="Text Placeholder 3"/>
          <p:cNvSpPr>
            <a:spLocks noGrp="1"/>
          </p:cNvSpPr>
          <p:nvPr>
            <p:ph type="body" sz="half" idx="2"/>
          </p:nvPr>
        </p:nvSpPr>
        <p:spPr>
          <a:xfrm>
            <a:off x="668987" y="2400777"/>
            <a:ext cx="3132478" cy="4447735"/>
          </a:xfrm>
        </p:spPr>
        <p:txBody>
          <a:bodyPr/>
          <a:lstStyle>
            <a:lvl1pPr marL="0" indent="0">
              <a:buNone/>
              <a:defRPr sz="1700"/>
            </a:lvl1pPr>
            <a:lvl2pPr marL="485638" indent="0">
              <a:buNone/>
              <a:defRPr sz="1487"/>
            </a:lvl2pPr>
            <a:lvl3pPr marL="971276" indent="0">
              <a:buNone/>
              <a:defRPr sz="1275"/>
            </a:lvl3pPr>
            <a:lvl4pPr marL="1456914" indent="0">
              <a:buNone/>
              <a:defRPr sz="1062"/>
            </a:lvl4pPr>
            <a:lvl5pPr marL="1942551" indent="0">
              <a:buNone/>
              <a:defRPr sz="1062"/>
            </a:lvl5pPr>
            <a:lvl6pPr marL="2428189" indent="0">
              <a:buNone/>
              <a:defRPr sz="1062"/>
            </a:lvl6pPr>
            <a:lvl7pPr marL="2913827" indent="0">
              <a:buNone/>
              <a:defRPr sz="1062"/>
            </a:lvl7pPr>
            <a:lvl8pPr marL="3399465" indent="0">
              <a:buNone/>
              <a:defRPr sz="1062"/>
            </a:lvl8pPr>
            <a:lvl9pPr marL="3885103" indent="0">
              <a:buNone/>
              <a:defRPr sz="1062"/>
            </a:lvl9pPr>
          </a:lstStyle>
          <a:p>
            <a:pPr lvl="0"/>
            <a:r>
              <a:rPr lang="ru-RU"/>
              <a:t>Образец текста</a:t>
            </a:r>
          </a:p>
        </p:txBody>
      </p:sp>
      <p:sp>
        <p:nvSpPr>
          <p:cNvPr id="5" name="Date Placeholder 4"/>
          <p:cNvSpPr>
            <a:spLocks noGrp="1"/>
          </p:cNvSpPr>
          <p:nvPr>
            <p:ph type="dt" sz="half" idx="10"/>
          </p:nvPr>
        </p:nvSpPr>
        <p:spPr/>
        <p:txBody>
          <a:bodyPr/>
          <a:lstStyle/>
          <a:p>
            <a:fld id="{B7A2D208-432E-AA48-8D25-AC6E1033EED1}" type="datetimeFigureOut">
              <a:rPr lang="x-none" smtClean="0"/>
              <a:t>17.10.2020</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62128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7723" y="426066"/>
            <a:ext cx="8376880" cy="1546797"/>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67723" y="2130318"/>
            <a:ext cx="8376880" cy="5077569"/>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67722" y="7417215"/>
            <a:ext cx="2185273" cy="426064"/>
          </a:xfrm>
          <a:prstGeom prst="rect">
            <a:avLst/>
          </a:prstGeom>
        </p:spPr>
        <p:txBody>
          <a:bodyPr vert="horz" lIns="91440" tIns="45720" rIns="91440" bIns="45720" rtlCol="0" anchor="ctr"/>
          <a:lstStyle>
            <a:lvl1pPr algn="l">
              <a:defRPr sz="1275">
                <a:solidFill>
                  <a:schemeClr val="tx1">
                    <a:tint val="75000"/>
                  </a:schemeClr>
                </a:solidFill>
              </a:defRPr>
            </a:lvl1pPr>
          </a:lstStyle>
          <a:p>
            <a:fld id="{B7A2D208-432E-AA48-8D25-AC6E1033EED1}" type="datetimeFigureOut">
              <a:rPr lang="x-none" smtClean="0"/>
              <a:t>17.10.2020</a:t>
            </a:fld>
            <a:endParaRPr lang="x-none"/>
          </a:p>
        </p:txBody>
      </p:sp>
      <p:sp>
        <p:nvSpPr>
          <p:cNvPr id="5" name="Footer Placeholder 4"/>
          <p:cNvSpPr>
            <a:spLocks noGrp="1"/>
          </p:cNvSpPr>
          <p:nvPr>
            <p:ph type="ftr" sz="quarter" idx="3"/>
          </p:nvPr>
        </p:nvSpPr>
        <p:spPr>
          <a:xfrm>
            <a:off x="3217208" y="7417215"/>
            <a:ext cx="3277910" cy="426064"/>
          </a:xfrm>
          <a:prstGeom prst="rect">
            <a:avLst/>
          </a:prstGeom>
        </p:spPr>
        <p:txBody>
          <a:bodyPr vert="horz" lIns="91440" tIns="45720" rIns="91440" bIns="45720" rtlCol="0" anchor="ctr"/>
          <a:lstStyle>
            <a:lvl1pPr algn="ctr">
              <a:defRPr sz="1275">
                <a:solidFill>
                  <a:schemeClr val="tx1">
                    <a:tint val="75000"/>
                  </a:schemeClr>
                </a:solidFill>
              </a:defRPr>
            </a:lvl1pPr>
          </a:lstStyle>
          <a:p>
            <a:endParaRPr lang="x-none"/>
          </a:p>
        </p:txBody>
      </p:sp>
      <p:sp>
        <p:nvSpPr>
          <p:cNvPr id="6" name="Slide Number Placeholder 5"/>
          <p:cNvSpPr>
            <a:spLocks noGrp="1"/>
          </p:cNvSpPr>
          <p:nvPr>
            <p:ph type="sldNum" sz="quarter" idx="4"/>
          </p:nvPr>
        </p:nvSpPr>
        <p:spPr>
          <a:xfrm>
            <a:off x="6859330" y="7417215"/>
            <a:ext cx="2185273" cy="426064"/>
          </a:xfrm>
          <a:prstGeom prst="rect">
            <a:avLst/>
          </a:prstGeom>
        </p:spPr>
        <p:txBody>
          <a:bodyPr vert="horz" lIns="91440" tIns="45720" rIns="91440" bIns="45720" rtlCol="0" anchor="ctr"/>
          <a:lstStyle>
            <a:lvl1pPr algn="r">
              <a:defRPr sz="1275">
                <a:solidFill>
                  <a:schemeClr val="tx1">
                    <a:tint val="75000"/>
                  </a:schemeClr>
                </a:solidFill>
              </a:defRPr>
            </a:lvl1pPr>
          </a:lstStyle>
          <a:p>
            <a:fld id="{40A21B68-98B7-4E40-B0F8-C095EA97D726}" type="slidenum">
              <a:rPr lang="x-none" smtClean="0"/>
              <a:t>‹#›</a:t>
            </a:fld>
            <a:endParaRPr lang="x-none"/>
          </a:p>
        </p:txBody>
      </p:sp>
    </p:spTree>
    <p:extLst>
      <p:ext uri="{BB962C8B-B14F-4D97-AF65-F5344CB8AC3E}">
        <p14:creationId xmlns:p14="http://schemas.microsoft.com/office/powerpoint/2010/main" val="381755772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71276" rtl="0" eaLnBrk="1" latinLnBrk="0" hangingPunct="1">
        <a:lnSpc>
          <a:spcPct val="90000"/>
        </a:lnSpc>
        <a:spcBef>
          <a:spcPct val="0"/>
        </a:spcBef>
        <a:buNone/>
        <a:defRPr sz="4674" kern="1200">
          <a:solidFill>
            <a:schemeClr val="tx1"/>
          </a:solidFill>
          <a:latin typeface="+mj-lt"/>
          <a:ea typeface="+mj-ea"/>
          <a:cs typeface="+mj-cs"/>
        </a:defRPr>
      </a:lvl1pPr>
    </p:titleStyle>
    <p:bodyStyle>
      <a:lvl1pPr marL="242819" indent="-242819" algn="l" defTabSz="971276" rtl="0" eaLnBrk="1" latinLnBrk="0" hangingPunct="1">
        <a:lnSpc>
          <a:spcPct val="90000"/>
        </a:lnSpc>
        <a:spcBef>
          <a:spcPts val="1062"/>
        </a:spcBef>
        <a:buFont typeface="Arial" panose="020B0604020202020204" pitchFamily="34" charset="0"/>
        <a:buChar char="•"/>
        <a:defRPr sz="2974" kern="1200">
          <a:solidFill>
            <a:schemeClr val="tx1"/>
          </a:solidFill>
          <a:latin typeface="+mn-lt"/>
          <a:ea typeface="+mn-ea"/>
          <a:cs typeface="+mn-cs"/>
        </a:defRPr>
      </a:lvl1pPr>
      <a:lvl2pPr marL="728457" indent="-242819" algn="l" defTabSz="971276" rtl="0" eaLnBrk="1" latinLnBrk="0" hangingPunct="1">
        <a:lnSpc>
          <a:spcPct val="90000"/>
        </a:lnSpc>
        <a:spcBef>
          <a:spcPts val="531"/>
        </a:spcBef>
        <a:buFont typeface="Arial" panose="020B0604020202020204" pitchFamily="34" charset="0"/>
        <a:buChar char="•"/>
        <a:defRPr sz="2549" kern="1200">
          <a:solidFill>
            <a:schemeClr val="tx1"/>
          </a:solidFill>
          <a:latin typeface="+mn-lt"/>
          <a:ea typeface="+mn-ea"/>
          <a:cs typeface="+mn-cs"/>
        </a:defRPr>
      </a:lvl2pPr>
      <a:lvl3pPr marL="1214095" indent="-242819" algn="l" defTabSz="971276" rtl="0" eaLnBrk="1" latinLnBrk="0" hangingPunct="1">
        <a:lnSpc>
          <a:spcPct val="90000"/>
        </a:lnSpc>
        <a:spcBef>
          <a:spcPts val="531"/>
        </a:spcBef>
        <a:buFont typeface="Arial" panose="020B0604020202020204" pitchFamily="34" charset="0"/>
        <a:buChar char="•"/>
        <a:defRPr sz="2124" kern="1200">
          <a:solidFill>
            <a:schemeClr val="tx1"/>
          </a:solidFill>
          <a:latin typeface="+mn-lt"/>
          <a:ea typeface="+mn-ea"/>
          <a:cs typeface="+mn-cs"/>
        </a:defRPr>
      </a:lvl3pPr>
      <a:lvl4pPr marL="1699732"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4pPr>
      <a:lvl5pPr marL="2185370"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5pPr>
      <a:lvl6pPr marL="2671008"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6pPr>
      <a:lvl7pPr marL="3156646"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7pPr>
      <a:lvl8pPr marL="3642284"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8pPr>
      <a:lvl9pPr marL="4127922"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9pPr>
    </p:bodyStyle>
    <p:otherStyle>
      <a:defPPr>
        <a:defRPr lang="en-US"/>
      </a:defPPr>
      <a:lvl1pPr marL="0" algn="l" defTabSz="971276" rtl="0" eaLnBrk="1" latinLnBrk="0" hangingPunct="1">
        <a:defRPr sz="1912" kern="1200">
          <a:solidFill>
            <a:schemeClr val="tx1"/>
          </a:solidFill>
          <a:latin typeface="+mn-lt"/>
          <a:ea typeface="+mn-ea"/>
          <a:cs typeface="+mn-cs"/>
        </a:defRPr>
      </a:lvl1pPr>
      <a:lvl2pPr marL="485638" algn="l" defTabSz="971276" rtl="0" eaLnBrk="1" latinLnBrk="0" hangingPunct="1">
        <a:defRPr sz="1912" kern="1200">
          <a:solidFill>
            <a:schemeClr val="tx1"/>
          </a:solidFill>
          <a:latin typeface="+mn-lt"/>
          <a:ea typeface="+mn-ea"/>
          <a:cs typeface="+mn-cs"/>
        </a:defRPr>
      </a:lvl2pPr>
      <a:lvl3pPr marL="971276" algn="l" defTabSz="971276" rtl="0" eaLnBrk="1" latinLnBrk="0" hangingPunct="1">
        <a:defRPr sz="1912" kern="1200">
          <a:solidFill>
            <a:schemeClr val="tx1"/>
          </a:solidFill>
          <a:latin typeface="+mn-lt"/>
          <a:ea typeface="+mn-ea"/>
          <a:cs typeface="+mn-cs"/>
        </a:defRPr>
      </a:lvl3pPr>
      <a:lvl4pPr marL="1456914" algn="l" defTabSz="971276" rtl="0" eaLnBrk="1" latinLnBrk="0" hangingPunct="1">
        <a:defRPr sz="1912" kern="1200">
          <a:solidFill>
            <a:schemeClr val="tx1"/>
          </a:solidFill>
          <a:latin typeface="+mn-lt"/>
          <a:ea typeface="+mn-ea"/>
          <a:cs typeface="+mn-cs"/>
        </a:defRPr>
      </a:lvl4pPr>
      <a:lvl5pPr marL="1942551" algn="l" defTabSz="971276" rtl="0" eaLnBrk="1" latinLnBrk="0" hangingPunct="1">
        <a:defRPr sz="1912" kern="1200">
          <a:solidFill>
            <a:schemeClr val="tx1"/>
          </a:solidFill>
          <a:latin typeface="+mn-lt"/>
          <a:ea typeface="+mn-ea"/>
          <a:cs typeface="+mn-cs"/>
        </a:defRPr>
      </a:lvl5pPr>
      <a:lvl6pPr marL="2428189" algn="l" defTabSz="971276" rtl="0" eaLnBrk="1" latinLnBrk="0" hangingPunct="1">
        <a:defRPr sz="1912" kern="1200">
          <a:solidFill>
            <a:schemeClr val="tx1"/>
          </a:solidFill>
          <a:latin typeface="+mn-lt"/>
          <a:ea typeface="+mn-ea"/>
          <a:cs typeface="+mn-cs"/>
        </a:defRPr>
      </a:lvl6pPr>
      <a:lvl7pPr marL="2913827" algn="l" defTabSz="971276" rtl="0" eaLnBrk="1" latinLnBrk="0" hangingPunct="1">
        <a:defRPr sz="1912" kern="1200">
          <a:solidFill>
            <a:schemeClr val="tx1"/>
          </a:solidFill>
          <a:latin typeface="+mn-lt"/>
          <a:ea typeface="+mn-ea"/>
          <a:cs typeface="+mn-cs"/>
        </a:defRPr>
      </a:lvl7pPr>
      <a:lvl8pPr marL="3399465" algn="l" defTabSz="971276" rtl="0" eaLnBrk="1" latinLnBrk="0" hangingPunct="1">
        <a:defRPr sz="1912" kern="1200">
          <a:solidFill>
            <a:schemeClr val="tx1"/>
          </a:solidFill>
          <a:latin typeface="+mn-lt"/>
          <a:ea typeface="+mn-ea"/>
          <a:cs typeface="+mn-cs"/>
        </a:defRPr>
      </a:lvl8pPr>
      <a:lvl9pPr marL="3885103" algn="l" defTabSz="971276" rtl="0" eaLnBrk="1" latinLnBrk="0" hangingPunct="1">
        <a:defRPr sz="191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50.png"/><Relationship Id="rId2" Type="http://schemas.openxmlformats.org/officeDocument/2006/relationships/image" Target="../media/image15.png"/><Relationship Id="rId1" Type="http://schemas.openxmlformats.org/officeDocument/2006/relationships/slideLayout" Target="../slideLayouts/slideLayout1.xml"/><Relationship Id="rId4" Type="http://schemas.openxmlformats.org/officeDocument/2006/relationships/image" Target="../media/image16.png"/></Relationships>
</file>

<file path=ppt/slides/_rels/slide15.xml.rels><?xml version="1.0" encoding="UTF-8" standalone="yes"?>
<Relationships xmlns="http://schemas.openxmlformats.org/package/2006/relationships"><Relationship Id="rId3" Type="http://schemas.openxmlformats.org/officeDocument/2006/relationships/image" Target="../media/image150.png"/><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50.png"/><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5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50.png"/><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27F2C24-7A65-284B-9419-683059C3D5B8}"/>
              </a:ext>
            </a:extLst>
          </p:cNvPr>
          <p:cNvSpPr>
            <a:spLocks noGrp="1"/>
          </p:cNvSpPr>
          <p:nvPr>
            <p:ph type="ctrTitle"/>
          </p:nvPr>
        </p:nvSpPr>
        <p:spPr>
          <a:xfrm>
            <a:off x="165415" y="233940"/>
            <a:ext cx="1997219" cy="445646"/>
          </a:xfrm>
        </p:spPr>
        <p:txBody>
          <a:bodyPr>
            <a:noAutofit/>
          </a:bodyPr>
          <a:lstStyle/>
          <a:p>
            <a:pPr algn="l"/>
            <a:r>
              <a:rPr lang="en-US"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1</a:t>
            </a: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0</a:t>
            </a:r>
            <a:r>
              <a:rPr lang="en-US"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a:t>
            </a: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сынып</a:t>
            </a:r>
            <a:endPar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Подзаголовок 2">
            <a:extLst>
              <a:ext uri="{FF2B5EF4-FFF2-40B4-BE49-F238E27FC236}">
                <a16:creationId xmlns:a16="http://schemas.microsoft.com/office/drawing/2014/main" id="{DE370113-B385-2C41-BC76-ADDE2EDA2B26}"/>
              </a:ext>
            </a:extLst>
          </p:cNvPr>
          <p:cNvSpPr>
            <a:spLocks noGrp="1"/>
          </p:cNvSpPr>
          <p:nvPr>
            <p:ph type="subTitle" idx="1"/>
          </p:nvPr>
        </p:nvSpPr>
        <p:spPr>
          <a:xfrm>
            <a:off x="284163" y="2348992"/>
            <a:ext cx="8823021" cy="809197"/>
          </a:xfrm>
        </p:spPr>
        <p:txBody>
          <a:bodyPr lIns="252000" tIns="108000" rIns="252000" bIns="108000" anchor="b">
            <a:noAutofit/>
          </a:bodyPr>
          <a:lstStyle/>
          <a:p>
            <a:pPr algn="l">
              <a:lnSpc>
                <a:spcPct val="150000"/>
              </a:lnSpc>
            </a:pPr>
            <a:r>
              <a:rPr lang="ru-RU" sz="3200" b="1"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Ішкі</a:t>
            </a:r>
            <a:r>
              <a:rPr lang="ru-RU" sz="3200" b="1" dirty="0">
                <a:solidFill>
                  <a:srgbClr val="002060"/>
                </a:solidFill>
                <a:latin typeface="Open Sans" panose="020B0606030504020204" pitchFamily="34" charset="0"/>
                <a:ea typeface="Open Sans" panose="020B0606030504020204" pitchFamily="34" charset="0"/>
                <a:cs typeface="Open Sans" panose="020B0606030504020204" pitchFamily="34" charset="0"/>
              </a:rPr>
              <a:t> энергия </a:t>
            </a:r>
            <a:r>
              <a:rPr lang="ru-RU" sz="3200" b="1"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және</a:t>
            </a:r>
            <a:r>
              <a:rPr lang="ru-RU" sz="3200" b="1" dirty="0">
                <a:solidFill>
                  <a:srgbClr val="002060"/>
                </a:solidFill>
                <a:latin typeface="Open Sans" panose="020B0606030504020204" pitchFamily="34" charset="0"/>
                <a:ea typeface="Open Sans" panose="020B0606030504020204" pitchFamily="34" charset="0"/>
                <a:cs typeface="Open Sans" panose="020B0606030504020204" pitchFamily="34" charset="0"/>
              </a:rPr>
              <a:t> энтальпия</a:t>
            </a:r>
          </a:p>
        </p:txBody>
      </p:sp>
      <p:sp>
        <p:nvSpPr>
          <p:cNvPr id="4" name="Прямоугольник 3">
            <a:extLst>
              <a:ext uri="{FF2B5EF4-FFF2-40B4-BE49-F238E27FC236}">
                <a16:creationId xmlns:a16="http://schemas.microsoft.com/office/drawing/2014/main" id="{4F0CA0B7-653C-B64A-9B2C-9B4676D5BCA3}"/>
              </a:ext>
            </a:extLst>
          </p:cNvPr>
          <p:cNvSpPr/>
          <p:nvPr/>
        </p:nvSpPr>
        <p:spPr>
          <a:xfrm>
            <a:off x="221669" y="6714451"/>
            <a:ext cx="3525837" cy="669735"/>
          </a:xfrm>
          <a:prstGeom prst="rect">
            <a:avLst/>
          </a:prstGeom>
        </p:spPr>
        <p:txBody>
          <a:bodyPr wrap="square">
            <a:spAutoFit/>
          </a:bodyPr>
          <a:lstStyle/>
          <a:p>
            <a:pPr>
              <a:lnSpc>
                <a:spcPct val="150000"/>
              </a:lnSpc>
            </a:pPr>
            <a:r>
              <a:rPr lang="ru-RU" sz="2800" noProof="1">
                <a:solidFill>
                  <a:srgbClr val="620BFC"/>
                </a:solidFill>
                <a:latin typeface="Open Sans" panose="020B0606030504020204" pitchFamily="34" charset="0"/>
                <a:ea typeface="Open Sans" panose="020B0606030504020204" pitchFamily="34" charset="0"/>
                <a:cs typeface="Open Sans" panose="020B0606030504020204" pitchFamily="34" charset="0"/>
              </a:rPr>
              <a:t>Мұғалім:</a:t>
            </a:r>
            <a:endParaRPr lang="ru-RU" sz="2800" noProof="1">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Прямоугольник 4">
            <a:extLst>
              <a:ext uri="{FF2B5EF4-FFF2-40B4-BE49-F238E27FC236}">
                <a16:creationId xmlns:a16="http://schemas.microsoft.com/office/drawing/2014/main" id="{24967B1B-68B8-C84C-8B8B-86329E258C0C}"/>
              </a:ext>
            </a:extLst>
          </p:cNvPr>
          <p:cNvSpPr/>
          <p:nvPr/>
        </p:nvSpPr>
        <p:spPr>
          <a:xfrm>
            <a:off x="8248366" y="172628"/>
            <a:ext cx="1309974" cy="523220"/>
          </a:xfrm>
          <a:prstGeom prst="rect">
            <a:avLst/>
          </a:prstGeom>
        </p:spPr>
        <p:txBody>
          <a:bodyPr wrap="none">
            <a:spAutoFit/>
          </a:bodyPr>
          <a:lstStyle/>
          <a:p>
            <a:r>
              <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Химия</a:t>
            </a:r>
            <a:endParaRPr lang="x-none" sz="2800" dirty="0">
              <a:solidFill>
                <a:srgbClr val="620BFC"/>
              </a:solidFill>
            </a:endParaRPr>
          </a:p>
        </p:txBody>
      </p:sp>
      <p:sp>
        <p:nvSpPr>
          <p:cNvPr id="8" name="Прямоугольник 7">
            <a:extLst>
              <a:ext uri="{FF2B5EF4-FFF2-40B4-BE49-F238E27FC236}">
                <a16:creationId xmlns:a16="http://schemas.microsoft.com/office/drawing/2014/main" id="{F6501872-5065-E749-A9FA-589EEBC4B910}"/>
              </a:ext>
            </a:extLst>
          </p:cNvPr>
          <p:cNvSpPr/>
          <p:nvPr/>
        </p:nvSpPr>
        <p:spPr>
          <a:xfrm>
            <a:off x="206979" y="7106413"/>
            <a:ext cx="3525837" cy="669735"/>
          </a:xfrm>
          <a:prstGeom prst="rect">
            <a:avLst/>
          </a:prstGeom>
        </p:spPr>
        <p:txBody>
          <a:bodyPr wrap="square">
            <a:spAutoFit/>
          </a:bodyPr>
          <a:lstStyle/>
          <a:p>
            <a:pPr>
              <a:lnSpc>
                <a:spcPct val="150000"/>
              </a:lnSpc>
            </a:pPr>
            <a:r>
              <a:rPr lang="ru-RU" sz="2800" noProof="1">
                <a:solidFill>
                  <a:srgbClr val="002060"/>
                </a:solidFill>
                <a:latin typeface="Open Sans" panose="020B0606030504020204" pitchFamily="34" charset="0"/>
                <a:ea typeface="Open Sans" panose="020B0606030504020204" pitchFamily="34" charset="0"/>
                <a:cs typeface="Open Sans" panose="020B0606030504020204" pitchFamily="34" charset="0"/>
              </a:rPr>
              <a:t>Әбеу Нұргелді</a:t>
            </a:r>
          </a:p>
        </p:txBody>
      </p:sp>
      <p:pic>
        <p:nvPicPr>
          <p:cNvPr id="9" name="Рисунок 8">
            <a:extLst>
              <a:ext uri="{FF2B5EF4-FFF2-40B4-BE49-F238E27FC236}">
                <a16:creationId xmlns:a16="http://schemas.microsoft.com/office/drawing/2014/main" id="{B9B4B7D6-D546-AC4E-9322-50A39B657CE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668618" y="4175311"/>
            <a:ext cx="4770178" cy="3533108"/>
          </a:xfrm>
          <a:prstGeom prst="rect">
            <a:avLst/>
          </a:prstGeom>
        </p:spPr>
      </p:pic>
    </p:spTree>
    <p:extLst>
      <p:ext uri="{BB962C8B-B14F-4D97-AF65-F5344CB8AC3E}">
        <p14:creationId xmlns:p14="http://schemas.microsoft.com/office/powerpoint/2010/main" val="34308433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2" y="292100"/>
            <a:ext cx="9144000" cy="1079884"/>
          </a:xfrm>
          <a:prstGeom prst="rect">
            <a:avLst/>
          </a:prstGeom>
          <a:noFill/>
          <a:ln>
            <a:solidFill>
              <a:schemeClr val="tx2"/>
            </a:solidFill>
          </a:ln>
        </p:spPr>
        <p:txBody>
          <a:bodyPr wrap="square" lIns="252000" tIns="108000" rIns="252000" bIns="108000" rtlCol="0">
            <a:spAutoFit/>
          </a:bodyPr>
          <a:lstStyle/>
          <a:p>
            <a:pPr algn="ctr"/>
            <a:r>
              <a:rPr lang="kk-KZ" sz="2800" dirty="0">
                <a:solidFill>
                  <a:srgbClr val="620BFC"/>
                </a:solidFill>
                <a:latin typeface="Open Sans" panose="020B0606030504020204"/>
              </a:rPr>
              <a:t>Энтальпия өзгерісін орташа байланыс энтальпиясының мәнімен есептеу</a:t>
            </a:r>
            <a:endParaRPr lang="ru-RU" sz="2800" dirty="0">
              <a:solidFill>
                <a:srgbClr val="620BFC"/>
              </a:solidFill>
              <a:latin typeface="Open Sans" panose="020B0606030504020204"/>
            </a:endParaRPr>
          </a:p>
        </p:txBody>
      </p:sp>
      <p:sp>
        <p:nvSpPr>
          <p:cNvPr id="5" name="TextBox 4"/>
          <p:cNvSpPr txBox="1"/>
          <p:nvPr/>
        </p:nvSpPr>
        <p:spPr>
          <a:xfrm>
            <a:off x="284162" y="1621635"/>
            <a:ext cx="9144000" cy="2803433"/>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algn="l"/>
            <a:r>
              <a:rPr lang="kk-KZ" sz="2800" dirty="0">
                <a:solidFill>
                  <a:srgbClr val="002060"/>
                </a:solidFill>
              </a:rPr>
              <a:t>Кез келген химиялық реакцияда энергия байланыс үзілгенде жұтылады және байланыс түзілген кезде бөлінеді. Байланыстарды үзу үшін жұтылған және байланыс түзілгенде бөлінетін энергияның айырмашылығы реакцияның жалпы </a:t>
            </a:r>
            <a:r>
              <a:rPr lang="kk-KZ" sz="2800" dirty="0"/>
              <a:t>энтальпия өзгерісі </a:t>
            </a:r>
            <a:r>
              <a:rPr lang="kk-KZ" sz="2800" dirty="0">
                <a:solidFill>
                  <a:srgbClr val="002060"/>
                </a:solidFill>
              </a:rPr>
              <a:t>болып табылады. Сондықтан, </a:t>
            </a:r>
          </a:p>
        </p:txBody>
      </p:sp>
      <p:sp>
        <p:nvSpPr>
          <p:cNvPr id="4" name="TextBox 3"/>
          <p:cNvSpPr txBox="1"/>
          <p:nvPr/>
        </p:nvSpPr>
        <p:spPr>
          <a:xfrm>
            <a:off x="284163" y="5055224"/>
            <a:ext cx="9144000" cy="1079884"/>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algn="l"/>
            <a:r>
              <a:rPr lang="kk-KZ" sz="2800" dirty="0"/>
              <a:t>Реакцияның энтальпия өзгерісі </a:t>
            </a:r>
            <a:r>
              <a:rPr lang="en-US" sz="2800" dirty="0"/>
              <a:t>= </a:t>
            </a:r>
            <a:r>
              <a:rPr lang="kk-KZ" sz="2800" dirty="0"/>
              <a:t>жұтылған орташа энергияның – бөлінген орташа энергия </a:t>
            </a:r>
          </a:p>
        </p:txBody>
      </p:sp>
    </p:spTree>
    <p:extLst>
      <p:ext uri="{BB962C8B-B14F-4D97-AF65-F5344CB8AC3E}">
        <p14:creationId xmlns:p14="http://schemas.microsoft.com/office/powerpoint/2010/main" val="1193813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2" y="292100"/>
            <a:ext cx="9144000" cy="1079884"/>
          </a:xfrm>
          <a:prstGeom prst="rect">
            <a:avLst/>
          </a:prstGeom>
          <a:noFill/>
          <a:ln>
            <a:solidFill>
              <a:schemeClr val="tx2"/>
            </a:solidFill>
          </a:ln>
        </p:spPr>
        <p:txBody>
          <a:bodyPr wrap="square" lIns="252000" tIns="108000" rIns="252000" bIns="108000" rtlCol="0">
            <a:spAutoFit/>
          </a:bodyPr>
          <a:lstStyle/>
          <a:p>
            <a:pPr algn="ctr"/>
            <a:r>
              <a:rPr lang="kk-KZ" sz="2800" dirty="0">
                <a:solidFill>
                  <a:srgbClr val="620BFC"/>
                </a:solidFill>
                <a:latin typeface="Open Sans" panose="020B0606030504020204"/>
              </a:rPr>
              <a:t>Энтальпия өзгерісін орташа байланыс энтальпиясының мәнімен есептеу</a:t>
            </a:r>
            <a:endParaRPr lang="ru-RU" sz="2800" dirty="0">
              <a:solidFill>
                <a:srgbClr val="620BFC"/>
              </a:solidFill>
              <a:latin typeface="Open Sans" panose="020B0606030504020204"/>
            </a:endParaRPr>
          </a:p>
        </p:txBody>
      </p:sp>
      <mc:AlternateContent xmlns:mc="http://schemas.openxmlformats.org/markup-compatibility/2006">
        <mc:Choice xmlns:a14="http://schemas.microsoft.com/office/drawing/2010/main" Requires="a14">
          <p:sp>
            <p:nvSpPr>
              <p:cNvPr id="5" name="TextBox 4"/>
              <p:cNvSpPr txBox="1"/>
              <p:nvPr/>
            </p:nvSpPr>
            <p:spPr>
              <a:xfrm>
                <a:off x="284162" y="1580384"/>
                <a:ext cx="9144000" cy="2173709"/>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algn="l"/>
                <a:r>
                  <a:rPr lang="kk-KZ" sz="2600" dirty="0"/>
                  <a:t>Мысал.</a:t>
                </a:r>
                <a:r>
                  <a:rPr lang="kk-KZ" sz="2600" dirty="0">
                    <a:solidFill>
                      <a:srgbClr val="002060"/>
                    </a:solidFill>
                  </a:rPr>
                  <a:t> Кестеде берілген байланыс энергияларын пайдалана отырып, төмендегі реакцияның энтальпия өзгерісін табыңыз.</a:t>
                </a:r>
              </a:p>
              <a:p>
                <a:pPr algn="l"/>
                <a:endParaRPr lang="kk-KZ" sz="1400" dirty="0">
                  <a:solidFill>
                    <a:srgbClr val="002060"/>
                  </a:solidFill>
                </a:endParaRPr>
              </a:p>
              <a:p>
                <a:pPr indent="725488"/>
                <a14:m>
                  <m:oMath xmlns:m="http://schemas.openxmlformats.org/officeDocument/2006/math">
                    <m:sSub>
                      <m:sSubPr>
                        <m:ctrlPr>
                          <a:rPr lang="kk-KZ" i="1" smtClean="0">
                            <a:solidFill>
                              <a:srgbClr val="620BFC"/>
                            </a:solidFill>
                            <a:latin typeface="Cambria Math" panose="02040503050406030204" pitchFamily="18" charset="0"/>
                          </a:rPr>
                        </m:ctrlPr>
                      </m:sSubPr>
                      <m:e>
                        <m:r>
                          <a:rPr lang="en-US" b="0" i="1" smtClean="0">
                            <a:solidFill>
                              <a:srgbClr val="620BFC"/>
                            </a:solidFill>
                            <a:latin typeface="Cambria Math" panose="02040503050406030204" pitchFamily="18" charset="0"/>
                          </a:rPr>
                          <m:t>𝑁</m:t>
                        </m:r>
                      </m:e>
                      <m:sub>
                        <m:r>
                          <a:rPr lang="en-US" b="0" i="1" smtClean="0">
                            <a:solidFill>
                              <a:srgbClr val="620BFC"/>
                            </a:solidFill>
                            <a:latin typeface="Cambria Math" panose="02040503050406030204" pitchFamily="18" charset="0"/>
                          </a:rPr>
                          <m:t>2(</m:t>
                        </m:r>
                        <m:r>
                          <a:rPr lang="kk-KZ" b="0" i="1" smtClean="0">
                            <a:solidFill>
                              <a:srgbClr val="620BFC"/>
                            </a:solidFill>
                            <a:latin typeface="Cambria Math" panose="02040503050406030204" pitchFamily="18" charset="0"/>
                          </a:rPr>
                          <m:t>г</m:t>
                        </m:r>
                        <m:r>
                          <a:rPr lang="en-US" b="0" i="1" smtClean="0">
                            <a:solidFill>
                              <a:srgbClr val="620BFC"/>
                            </a:solidFill>
                            <a:latin typeface="Cambria Math" panose="02040503050406030204" pitchFamily="18" charset="0"/>
                          </a:rPr>
                          <m:t>)</m:t>
                        </m:r>
                      </m:sub>
                    </m:sSub>
                  </m:oMath>
                </a14:m>
                <a:r>
                  <a:rPr lang="en-US" dirty="0">
                    <a:solidFill>
                      <a:srgbClr val="620BFC"/>
                    </a:solidFill>
                  </a:rPr>
                  <a:t> + 3</a:t>
                </a:r>
                <a14:m>
                  <m:oMath xmlns:m="http://schemas.openxmlformats.org/officeDocument/2006/math">
                    <m:sSub>
                      <m:sSubPr>
                        <m:ctrlPr>
                          <a:rPr lang="en-US" i="1" smtClean="0">
                            <a:solidFill>
                              <a:srgbClr val="620BFC"/>
                            </a:solidFill>
                            <a:latin typeface="Cambria Math" panose="02040503050406030204" pitchFamily="18" charset="0"/>
                          </a:rPr>
                        </m:ctrlPr>
                      </m:sSubPr>
                      <m:e>
                        <m:r>
                          <a:rPr lang="en-US" b="0" i="1" smtClean="0">
                            <a:solidFill>
                              <a:srgbClr val="620BFC"/>
                            </a:solidFill>
                            <a:latin typeface="Cambria Math" panose="02040503050406030204" pitchFamily="18" charset="0"/>
                          </a:rPr>
                          <m:t>𝐻</m:t>
                        </m:r>
                      </m:e>
                      <m:sub>
                        <m:r>
                          <a:rPr lang="en-US" b="0" i="1" smtClean="0">
                            <a:solidFill>
                              <a:srgbClr val="620BFC"/>
                            </a:solidFill>
                            <a:latin typeface="Cambria Math" panose="02040503050406030204" pitchFamily="18" charset="0"/>
                          </a:rPr>
                          <m:t>2(</m:t>
                        </m:r>
                        <m:r>
                          <a:rPr lang="kk-KZ" b="0" i="1" smtClean="0">
                            <a:solidFill>
                              <a:srgbClr val="620BFC"/>
                            </a:solidFill>
                            <a:latin typeface="Cambria Math" panose="02040503050406030204" pitchFamily="18" charset="0"/>
                          </a:rPr>
                          <m:t>г</m:t>
                        </m:r>
                        <m:r>
                          <a:rPr lang="en-US" b="0" i="1" smtClean="0">
                            <a:solidFill>
                              <a:srgbClr val="620BFC"/>
                            </a:solidFill>
                            <a:latin typeface="Cambria Math" panose="02040503050406030204" pitchFamily="18" charset="0"/>
                          </a:rPr>
                          <m:t>)</m:t>
                        </m:r>
                      </m:sub>
                    </m:sSub>
                  </m:oMath>
                </a14:m>
                <a:r>
                  <a:rPr lang="en-US" dirty="0">
                    <a:solidFill>
                      <a:srgbClr val="620BFC"/>
                    </a:solidFill>
                  </a:rPr>
                  <a:t> </a:t>
                </a:r>
                <a14:m>
                  <m:oMath xmlns:m="http://schemas.openxmlformats.org/officeDocument/2006/math">
                    <m:r>
                      <a:rPr lang="en-US" i="1" dirty="0" smtClean="0">
                        <a:solidFill>
                          <a:srgbClr val="620BFC"/>
                        </a:solidFill>
                        <a:latin typeface="Cambria Math" panose="02040503050406030204" pitchFamily="18" charset="0"/>
                        <a:ea typeface="Cambria Math" panose="02040503050406030204" pitchFamily="18" charset="0"/>
                      </a:rPr>
                      <m:t>→</m:t>
                    </m:r>
                  </m:oMath>
                </a14:m>
                <a:r>
                  <a:rPr lang="en-US" dirty="0">
                    <a:solidFill>
                      <a:srgbClr val="620BFC"/>
                    </a:solidFill>
                  </a:rPr>
                  <a:t> 2</a:t>
                </a:r>
                <a14:m>
                  <m:oMath xmlns:m="http://schemas.openxmlformats.org/officeDocument/2006/math">
                    <m:sSub>
                      <m:sSubPr>
                        <m:ctrlPr>
                          <a:rPr lang="en-US" i="1" dirty="0" smtClean="0">
                            <a:solidFill>
                              <a:srgbClr val="620BFC"/>
                            </a:solidFill>
                            <a:latin typeface="Cambria Math" panose="02040503050406030204" pitchFamily="18" charset="0"/>
                          </a:rPr>
                        </m:ctrlPr>
                      </m:sSubPr>
                      <m:e>
                        <m:r>
                          <a:rPr lang="en-US" b="0" i="1" dirty="0" smtClean="0">
                            <a:solidFill>
                              <a:srgbClr val="620BFC"/>
                            </a:solidFill>
                            <a:latin typeface="Cambria Math" panose="02040503050406030204" pitchFamily="18" charset="0"/>
                          </a:rPr>
                          <m:t>𝑁𝐻</m:t>
                        </m:r>
                      </m:e>
                      <m:sub>
                        <m:r>
                          <a:rPr lang="en-US" b="0" i="1" dirty="0" smtClean="0">
                            <a:solidFill>
                              <a:srgbClr val="620BFC"/>
                            </a:solidFill>
                            <a:latin typeface="Cambria Math" panose="02040503050406030204" pitchFamily="18" charset="0"/>
                          </a:rPr>
                          <m:t>3(</m:t>
                        </m:r>
                        <m:r>
                          <a:rPr lang="kk-KZ" b="0" i="1" dirty="0" smtClean="0">
                            <a:solidFill>
                              <a:srgbClr val="620BFC"/>
                            </a:solidFill>
                            <a:latin typeface="Cambria Math" panose="02040503050406030204" pitchFamily="18" charset="0"/>
                          </a:rPr>
                          <m:t>г</m:t>
                        </m:r>
                        <m:r>
                          <a:rPr lang="en-US" b="0" i="1" dirty="0" smtClean="0">
                            <a:solidFill>
                              <a:srgbClr val="620BFC"/>
                            </a:solidFill>
                            <a:latin typeface="Cambria Math" panose="02040503050406030204" pitchFamily="18" charset="0"/>
                          </a:rPr>
                          <m:t>)</m:t>
                        </m:r>
                      </m:sub>
                    </m:sSub>
                  </m:oMath>
                </a14:m>
                <a:r>
                  <a:rPr lang="en-US" sz="2600" dirty="0">
                    <a:solidFill>
                      <a:srgbClr val="620BFC"/>
                    </a:solidFill>
                  </a:rPr>
                  <a:t> </a:t>
                </a:r>
                <a:endParaRPr lang="kk-KZ" sz="2600" dirty="0">
                  <a:solidFill>
                    <a:srgbClr val="002060"/>
                  </a:solidFill>
                </a:endParaRPr>
              </a:p>
            </p:txBody>
          </p:sp>
        </mc:Choice>
        <mc:Fallback>
          <p:sp>
            <p:nvSpPr>
              <p:cNvPr id="5" name="TextBox 4"/>
              <p:cNvSpPr txBox="1">
                <a:spLocks noRot="1" noChangeAspect="1" noMove="1" noResize="1" noEditPoints="1" noAdjustHandles="1" noChangeArrowheads="1" noChangeShapeType="1" noTextEdit="1"/>
              </p:cNvSpPr>
              <p:nvPr/>
            </p:nvSpPr>
            <p:spPr>
              <a:xfrm>
                <a:off x="284162" y="1580384"/>
                <a:ext cx="9144000" cy="2173709"/>
              </a:xfrm>
              <a:prstGeom prst="rect">
                <a:avLst/>
              </a:prstGeom>
              <a:blipFill>
                <a:blip r:embed="rId2"/>
                <a:stretch>
                  <a:fillRect b="-2786"/>
                </a:stretch>
              </a:blipFill>
              <a:ln>
                <a:solidFill>
                  <a:schemeClr val="tx2"/>
                </a:solidFill>
              </a:ln>
            </p:spPr>
            <p:txBody>
              <a:bodyPr/>
              <a:lstStyle/>
              <a:p>
                <a:r>
                  <a:rPr lang="ru-RU">
                    <a:noFill/>
                  </a:rPr>
                  <a:t> </a:t>
                </a:r>
              </a:p>
            </p:txBody>
          </p:sp>
        </mc:Fallback>
      </mc:AlternateContent>
      <mc:AlternateContent xmlns:mc="http://schemas.openxmlformats.org/markup-compatibility/2006">
        <mc:Choice xmlns:a14="http://schemas.microsoft.com/office/drawing/2010/main" Requires="a14">
          <p:graphicFrame>
            <p:nvGraphicFramePr>
              <p:cNvPr id="3" name="Таблица 2"/>
              <p:cNvGraphicFramePr>
                <a:graphicFrameLocks noGrp="1"/>
              </p:cNvGraphicFramePr>
              <p:nvPr>
                <p:extLst>
                  <p:ext uri="{D42A27DB-BD31-4B8C-83A1-F6EECF244321}">
                    <p14:modId xmlns:p14="http://schemas.microsoft.com/office/powerpoint/2010/main" val="771745268"/>
                  </p:ext>
                </p:extLst>
              </p:nvPr>
            </p:nvGraphicFramePr>
            <p:xfrm>
              <a:off x="5757705" y="4287836"/>
              <a:ext cx="3680504" cy="3157992"/>
            </p:xfrm>
            <a:graphic>
              <a:graphicData uri="http://schemas.openxmlformats.org/drawingml/2006/table">
                <a:tbl>
                  <a:tblPr firstRow="1" bandRow="1">
                    <a:tableStyleId>{5940675A-B579-460E-94D1-54222C63F5DA}</a:tableStyleId>
                  </a:tblPr>
                  <a:tblGrid>
                    <a:gridCol w="1458995">
                      <a:extLst>
                        <a:ext uri="{9D8B030D-6E8A-4147-A177-3AD203B41FA5}">
                          <a16:colId xmlns:a16="http://schemas.microsoft.com/office/drawing/2014/main" val="20000"/>
                        </a:ext>
                      </a:extLst>
                    </a:gridCol>
                    <a:gridCol w="2221509">
                      <a:extLst>
                        <a:ext uri="{9D8B030D-6E8A-4147-A177-3AD203B41FA5}">
                          <a16:colId xmlns:a16="http://schemas.microsoft.com/office/drawing/2014/main" val="20001"/>
                        </a:ext>
                      </a:extLst>
                    </a:gridCol>
                  </a:tblGrid>
                  <a:tr h="1387722">
                    <a:tc>
                      <a:txBody>
                        <a:bodyPr/>
                        <a:lstStyle/>
                        <a:p>
                          <a:pPr algn="ctr"/>
                          <a:r>
                            <a:rPr lang="kk-KZ" sz="2000" dirty="0">
                              <a:solidFill>
                                <a:srgbClr val="620BFC"/>
                              </a:solidFill>
                              <a:latin typeface="Open Sans" panose="020B0606030504020204" pitchFamily="34" charset="0"/>
                              <a:ea typeface="Open Sans" panose="020B0606030504020204" pitchFamily="34" charset="0"/>
                              <a:cs typeface="Open Sans" panose="020B0606030504020204" pitchFamily="34" charset="0"/>
                            </a:rPr>
                            <a:t>Байланыс</a:t>
                          </a:r>
                          <a:r>
                            <a:rPr lang="kk-KZ" sz="2000" baseline="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endParaRPr lang="en-US" sz="20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r>
                            <a:rPr lang="kk-KZ" sz="2000" dirty="0">
                              <a:solidFill>
                                <a:srgbClr val="620BFC"/>
                              </a:solidFill>
                              <a:latin typeface="Open Sans" panose="020B0606030504020204" pitchFamily="34" charset="0"/>
                              <a:ea typeface="Open Sans" panose="020B0606030504020204" pitchFamily="34" charset="0"/>
                              <a:cs typeface="Open Sans" panose="020B0606030504020204" pitchFamily="34" charset="0"/>
                            </a:rPr>
                            <a:t>Орташа байланыс энтальпиясы кДж/моль</a:t>
                          </a:r>
                          <a:endParaRPr lang="en-US" sz="20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0"/>
                      </a:ext>
                    </a:extLst>
                  </a:tr>
                  <a:tr h="590090">
                    <a:tc>
                      <a:txBody>
                        <a:bodyPr/>
                        <a:lstStyle/>
                        <a:p>
                          <a:pPr algn="ctr"/>
                          <a14:m>
                            <m:oMathPara xmlns:m="http://schemas.openxmlformats.org/officeDocument/2006/math">
                              <m:oMathParaPr>
                                <m:jc m:val="centerGroup"/>
                              </m:oMathParaPr>
                              <m:oMath xmlns:m="http://schemas.openxmlformats.org/officeDocument/2006/math">
                                <m:r>
                                  <a:rPr lang="en-US" sz="2000" b="0" i="1" smtClean="0">
                                    <a:solidFill>
                                      <a:srgbClr val="002060"/>
                                    </a:solidFill>
                                    <a:latin typeface="Cambria Math" panose="02040503050406030204" pitchFamily="18" charset="0"/>
                                  </a:rPr>
                                  <m:t>𝑁</m:t>
                                </m:r>
                                <m:r>
                                  <a:rPr lang="en-US" sz="2000" b="0" i="1" smtClean="0">
                                    <a:solidFill>
                                      <a:srgbClr val="002060"/>
                                    </a:solidFill>
                                    <a:latin typeface="Cambria Math" panose="02040503050406030204" pitchFamily="18" charset="0"/>
                                    <a:ea typeface="Cambria Math" panose="02040503050406030204" pitchFamily="18" charset="0"/>
                                  </a:rPr>
                                  <m:t>≡</m:t>
                                </m:r>
                                <m:r>
                                  <a:rPr lang="en-US" sz="2000" b="0" i="1" smtClean="0">
                                    <a:solidFill>
                                      <a:srgbClr val="002060"/>
                                    </a:solidFill>
                                    <a:latin typeface="Cambria Math" panose="02040503050406030204" pitchFamily="18" charset="0"/>
                                    <a:ea typeface="Cambria Math" panose="02040503050406030204" pitchFamily="18" charset="0"/>
                                  </a:rPr>
                                  <m:t>𝑁</m:t>
                                </m:r>
                              </m:oMath>
                            </m:oMathPara>
                          </a14:m>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r>
                            <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945</a:t>
                          </a:r>
                        </a:p>
                      </a:txBody>
                      <a:tcPr/>
                    </a:tc>
                    <a:extLst>
                      <a:ext uri="{0D108BD9-81ED-4DB2-BD59-A6C34878D82A}">
                        <a16:rowId xmlns:a16="http://schemas.microsoft.com/office/drawing/2014/main" val="10001"/>
                      </a:ext>
                    </a:extLst>
                  </a:tr>
                  <a:tr h="590090">
                    <a:tc>
                      <a:txBody>
                        <a:bodyPr/>
                        <a:lstStyle/>
                        <a:p>
                          <a:pPr algn="ctr"/>
                          <a14:m>
                            <m:oMathPara xmlns:m="http://schemas.openxmlformats.org/officeDocument/2006/math">
                              <m:oMathParaPr>
                                <m:jc m:val="centerGroup"/>
                              </m:oMathParaPr>
                              <m:oMath xmlns:m="http://schemas.openxmlformats.org/officeDocument/2006/math">
                                <m:r>
                                  <a:rPr lang="en-US" sz="2000" b="0" i="1" smtClean="0">
                                    <a:solidFill>
                                      <a:srgbClr val="002060"/>
                                    </a:solidFill>
                                    <a:latin typeface="Cambria Math" panose="02040503050406030204" pitchFamily="18" charset="0"/>
                                  </a:rPr>
                                  <m:t>𝐻</m:t>
                                </m:r>
                                <m:r>
                                  <a:rPr lang="en-US" sz="2000" b="0" i="1" smtClean="0">
                                    <a:solidFill>
                                      <a:srgbClr val="002060"/>
                                    </a:solidFill>
                                    <a:latin typeface="Cambria Math" panose="02040503050406030204" pitchFamily="18" charset="0"/>
                                    <a:ea typeface="Cambria Math" panose="02040503050406030204" pitchFamily="18" charset="0"/>
                                  </a:rPr>
                                  <m:t>−</m:t>
                                </m:r>
                                <m:r>
                                  <a:rPr lang="en-US" sz="2000" b="0" i="1" smtClean="0">
                                    <a:solidFill>
                                      <a:srgbClr val="002060"/>
                                    </a:solidFill>
                                    <a:latin typeface="Cambria Math" panose="02040503050406030204" pitchFamily="18" charset="0"/>
                                    <a:ea typeface="Cambria Math" panose="02040503050406030204" pitchFamily="18" charset="0"/>
                                  </a:rPr>
                                  <m:t>𝐻</m:t>
                                </m:r>
                              </m:oMath>
                            </m:oMathPara>
                          </a14:m>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r>
                            <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436</a:t>
                          </a:r>
                        </a:p>
                      </a:txBody>
                      <a:tcPr/>
                    </a:tc>
                    <a:extLst>
                      <a:ext uri="{0D108BD9-81ED-4DB2-BD59-A6C34878D82A}">
                        <a16:rowId xmlns:a16="http://schemas.microsoft.com/office/drawing/2014/main" val="10002"/>
                      </a:ext>
                    </a:extLst>
                  </a:tr>
                  <a:tr h="590090">
                    <a:tc>
                      <a:txBody>
                        <a:bodyPr/>
                        <a:lstStyle/>
                        <a:p>
                          <a:pPr algn="ctr"/>
                          <a14:m>
                            <m:oMathPara xmlns:m="http://schemas.openxmlformats.org/officeDocument/2006/math">
                              <m:oMathParaPr>
                                <m:jc m:val="centerGroup"/>
                              </m:oMathParaPr>
                              <m:oMath xmlns:m="http://schemas.openxmlformats.org/officeDocument/2006/math">
                                <m:r>
                                  <a:rPr lang="en-US" sz="2000" b="0" i="1" smtClean="0">
                                    <a:solidFill>
                                      <a:srgbClr val="002060"/>
                                    </a:solidFill>
                                    <a:latin typeface="Cambria Math" panose="02040503050406030204" pitchFamily="18" charset="0"/>
                                  </a:rPr>
                                  <m:t>𝑁</m:t>
                                </m:r>
                                <m:r>
                                  <a:rPr lang="en-US" sz="2000" b="0" i="1" smtClean="0">
                                    <a:solidFill>
                                      <a:srgbClr val="002060"/>
                                    </a:solidFill>
                                    <a:latin typeface="Cambria Math" panose="02040503050406030204" pitchFamily="18" charset="0"/>
                                    <a:ea typeface="Cambria Math" panose="02040503050406030204" pitchFamily="18" charset="0"/>
                                  </a:rPr>
                                  <m:t>−</m:t>
                                </m:r>
                                <m:r>
                                  <a:rPr lang="en-US" sz="2000" b="0" i="1" smtClean="0">
                                    <a:solidFill>
                                      <a:srgbClr val="002060"/>
                                    </a:solidFill>
                                    <a:latin typeface="Cambria Math" panose="02040503050406030204" pitchFamily="18" charset="0"/>
                                    <a:ea typeface="Cambria Math" panose="02040503050406030204" pitchFamily="18" charset="0"/>
                                  </a:rPr>
                                  <m:t>𝐻</m:t>
                                </m:r>
                              </m:oMath>
                            </m:oMathPara>
                          </a14:m>
                          <a:endPar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r>
                            <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391</a:t>
                          </a:r>
                        </a:p>
                      </a:txBody>
                      <a:tcPr/>
                    </a:tc>
                    <a:extLst>
                      <a:ext uri="{0D108BD9-81ED-4DB2-BD59-A6C34878D82A}">
                        <a16:rowId xmlns:a16="http://schemas.microsoft.com/office/drawing/2014/main" val="10003"/>
                      </a:ext>
                    </a:extLst>
                  </a:tr>
                </a:tbl>
              </a:graphicData>
            </a:graphic>
          </p:graphicFrame>
        </mc:Choice>
        <mc:Fallback>
          <p:graphicFrame>
            <p:nvGraphicFramePr>
              <p:cNvPr id="3" name="Таблица 2"/>
              <p:cNvGraphicFramePr>
                <a:graphicFrameLocks noGrp="1"/>
              </p:cNvGraphicFramePr>
              <p:nvPr>
                <p:extLst>
                  <p:ext uri="{D42A27DB-BD31-4B8C-83A1-F6EECF244321}">
                    <p14:modId xmlns:p14="http://schemas.microsoft.com/office/powerpoint/2010/main" val="771745268"/>
                  </p:ext>
                </p:extLst>
              </p:nvPr>
            </p:nvGraphicFramePr>
            <p:xfrm>
              <a:off x="5757705" y="4287836"/>
              <a:ext cx="3680504" cy="3157992"/>
            </p:xfrm>
            <a:graphic>
              <a:graphicData uri="http://schemas.openxmlformats.org/drawingml/2006/table">
                <a:tbl>
                  <a:tblPr firstRow="1" bandRow="1">
                    <a:tableStyleId>{5940675A-B579-460E-94D1-54222C63F5DA}</a:tableStyleId>
                  </a:tblPr>
                  <a:tblGrid>
                    <a:gridCol w="1458995">
                      <a:extLst>
                        <a:ext uri="{9D8B030D-6E8A-4147-A177-3AD203B41FA5}">
                          <a16:colId xmlns:a16="http://schemas.microsoft.com/office/drawing/2014/main" val="20000"/>
                        </a:ext>
                      </a:extLst>
                    </a:gridCol>
                    <a:gridCol w="2221509">
                      <a:extLst>
                        <a:ext uri="{9D8B030D-6E8A-4147-A177-3AD203B41FA5}">
                          <a16:colId xmlns:a16="http://schemas.microsoft.com/office/drawing/2014/main" val="20001"/>
                        </a:ext>
                      </a:extLst>
                    </a:gridCol>
                  </a:tblGrid>
                  <a:tr h="1387722">
                    <a:tc>
                      <a:txBody>
                        <a:bodyPr/>
                        <a:lstStyle/>
                        <a:p>
                          <a:pPr algn="ctr"/>
                          <a:r>
                            <a:rPr lang="kk-KZ" sz="2000" dirty="0">
                              <a:solidFill>
                                <a:srgbClr val="620BFC"/>
                              </a:solidFill>
                              <a:latin typeface="Open Sans" panose="020B0606030504020204" pitchFamily="34" charset="0"/>
                              <a:ea typeface="Open Sans" panose="020B0606030504020204" pitchFamily="34" charset="0"/>
                              <a:cs typeface="Open Sans" panose="020B0606030504020204" pitchFamily="34" charset="0"/>
                            </a:rPr>
                            <a:t>Байланыс</a:t>
                          </a:r>
                          <a:r>
                            <a:rPr lang="kk-KZ" sz="2000" baseline="0"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endParaRPr lang="en-US" sz="20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ctr"/>
                          <a:r>
                            <a:rPr lang="kk-KZ" sz="2000" dirty="0">
                              <a:solidFill>
                                <a:srgbClr val="620BFC"/>
                              </a:solidFill>
                              <a:latin typeface="Open Sans" panose="020B0606030504020204" pitchFamily="34" charset="0"/>
                              <a:ea typeface="Open Sans" panose="020B0606030504020204" pitchFamily="34" charset="0"/>
                              <a:cs typeface="Open Sans" panose="020B0606030504020204" pitchFamily="34" charset="0"/>
                            </a:rPr>
                            <a:t>Орташа байланыс энтальпиясы кДж/моль</a:t>
                          </a:r>
                          <a:endParaRPr lang="en-US" sz="20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0000"/>
                      </a:ext>
                    </a:extLst>
                  </a:tr>
                  <a:tr h="590090">
                    <a:tc>
                      <a:txBody>
                        <a:bodyPr/>
                        <a:lstStyle/>
                        <a:p>
                          <a:endParaRPr lang="ru-RU"/>
                        </a:p>
                      </a:txBody>
                      <a:tcPr>
                        <a:blipFill>
                          <a:blip r:embed="rId3"/>
                          <a:stretch>
                            <a:fillRect l="-417" t="-240206" r="-152917" b="-202062"/>
                          </a:stretch>
                        </a:blipFill>
                      </a:tcPr>
                    </a:tc>
                    <a:tc>
                      <a:txBody>
                        <a:bodyPr/>
                        <a:lstStyle/>
                        <a:p>
                          <a:pPr algn="ctr"/>
                          <a:r>
                            <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945</a:t>
                          </a:r>
                        </a:p>
                      </a:txBody>
                      <a:tcPr/>
                    </a:tc>
                    <a:extLst>
                      <a:ext uri="{0D108BD9-81ED-4DB2-BD59-A6C34878D82A}">
                        <a16:rowId xmlns:a16="http://schemas.microsoft.com/office/drawing/2014/main" val="10001"/>
                      </a:ext>
                    </a:extLst>
                  </a:tr>
                  <a:tr h="590090">
                    <a:tc>
                      <a:txBody>
                        <a:bodyPr/>
                        <a:lstStyle/>
                        <a:p>
                          <a:endParaRPr lang="ru-RU"/>
                        </a:p>
                      </a:txBody>
                      <a:tcPr>
                        <a:blipFill>
                          <a:blip r:embed="rId3"/>
                          <a:stretch>
                            <a:fillRect l="-417" t="-340206" r="-152917" b="-102062"/>
                          </a:stretch>
                        </a:blipFill>
                      </a:tcPr>
                    </a:tc>
                    <a:tc>
                      <a:txBody>
                        <a:bodyPr/>
                        <a:lstStyle/>
                        <a:p>
                          <a:pPr algn="ctr"/>
                          <a:r>
                            <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436</a:t>
                          </a:r>
                        </a:p>
                      </a:txBody>
                      <a:tcPr/>
                    </a:tc>
                    <a:extLst>
                      <a:ext uri="{0D108BD9-81ED-4DB2-BD59-A6C34878D82A}">
                        <a16:rowId xmlns:a16="http://schemas.microsoft.com/office/drawing/2014/main" val="10002"/>
                      </a:ext>
                    </a:extLst>
                  </a:tr>
                  <a:tr h="590090">
                    <a:tc>
                      <a:txBody>
                        <a:bodyPr/>
                        <a:lstStyle/>
                        <a:p>
                          <a:endParaRPr lang="ru-RU"/>
                        </a:p>
                      </a:txBody>
                      <a:tcPr>
                        <a:blipFill>
                          <a:blip r:embed="rId3"/>
                          <a:stretch>
                            <a:fillRect l="-417" t="-440206" r="-152917" b="-2062"/>
                          </a:stretch>
                        </a:blipFill>
                      </a:tcPr>
                    </a:tc>
                    <a:tc>
                      <a:txBody>
                        <a:bodyPr/>
                        <a:lstStyle/>
                        <a:p>
                          <a:pPr algn="ctr"/>
                          <a:r>
                            <a:rPr lang="en-US"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391</a:t>
                          </a:r>
                        </a:p>
                      </a:txBody>
                      <a:tcPr/>
                    </a:tc>
                    <a:extLst>
                      <a:ext uri="{0D108BD9-81ED-4DB2-BD59-A6C34878D82A}">
                        <a16:rowId xmlns:a16="http://schemas.microsoft.com/office/drawing/2014/main" val="10003"/>
                      </a:ext>
                    </a:extLst>
                  </a:tr>
                </a:tbl>
              </a:graphicData>
            </a:graphic>
          </p:graphicFrame>
        </mc:Fallback>
      </mc:AlternateContent>
    </p:spTree>
    <p:extLst>
      <p:ext uri="{BB962C8B-B14F-4D97-AF65-F5344CB8AC3E}">
        <p14:creationId xmlns:p14="http://schemas.microsoft.com/office/powerpoint/2010/main" val="1642920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2" y="116254"/>
            <a:ext cx="9144000" cy="710552"/>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a:rPr>
              <a:t>Энтальпия өзгерісінің түрлері</a:t>
            </a:r>
            <a:endParaRPr lang="ru-RU" sz="3200" dirty="0">
              <a:solidFill>
                <a:srgbClr val="620BFC"/>
              </a:solidFill>
              <a:latin typeface="Open Sans" panose="020B0606030504020204"/>
            </a:endParaRPr>
          </a:p>
        </p:txBody>
      </p:sp>
      <mc:AlternateContent xmlns:mc="http://schemas.openxmlformats.org/markup-compatibility/2006" xmlns:a14="http://schemas.microsoft.com/office/drawing/2010/main">
        <mc:Choice Requires="a14">
          <p:sp>
            <p:nvSpPr>
              <p:cNvPr id="5" name="TextBox 4"/>
              <p:cNvSpPr txBox="1"/>
              <p:nvPr/>
            </p:nvSpPr>
            <p:spPr>
              <a:xfrm>
                <a:off x="284162" y="1057316"/>
                <a:ext cx="9144000" cy="6661605"/>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marL="457200" indent="-457200" algn="l">
                  <a:buAutoNum type="arabicParenR"/>
                </a:pPr>
                <a:r>
                  <a:rPr lang="kk-KZ" sz="2800" dirty="0"/>
                  <a:t>Стандартты түзілу энтальпиясы. </a:t>
                </a:r>
                <a:r>
                  <a:rPr lang="kk-KZ" sz="2800" dirty="0">
                    <a:solidFill>
                      <a:srgbClr val="002060"/>
                    </a:solidFill>
                  </a:rPr>
                  <a:t>Стандартты жағдайда сол затты құрайтын элементтерден </a:t>
                </a:r>
                <a:r>
                  <a:rPr lang="kk-KZ" sz="2800" dirty="0"/>
                  <a:t>1 моль </a:t>
                </a:r>
                <a:r>
                  <a:rPr lang="kk-KZ" sz="2800" dirty="0">
                    <a:solidFill>
                      <a:srgbClr val="002060"/>
                    </a:solidFill>
                  </a:rPr>
                  <a:t>заттың түзілу энтальпиясын айтады.  Оны </a:t>
                </a:r>
                <a14:m>
                  <m:oMath xmlns:m="http://schemas.openxmlformats.org/officeDocument/2006/math">
                    <m:sSubSup>
                      <m:sSubSupPr>
                        <m:ctrlPr>
                          <a:rPr lang="kk-KZ" sz="2800" i="1" smtClean="0">
                            <a:solidFill>
                              <a:srgbClr val="620BFC"/>
                            </a:solidFill>
                            <a:latin typeface="Cambria Math" panose="02040503050406030204" pitchFamily="18" charset="0"/>
                          </a:rPr>
                        </m:ctrlPr>
                      </m:sSubSupPr>
                      <m:e>
                        <m:r>
                          <a:rPr lang="kk-KZ" sz="2800" i="1" smtClean="0">
                            <a:solidFill>
                              <a:srgbClr val="620BFC"/>
                            </a:solidFill>
                            <a:latin typeface="Cambria Math" panose="02040503050406030204" pitchFamily="18" charset="0"/>
                            <a:ea typeface="Cambria Math" panose="02040503050406030204" pitchFamily="18" charset="0"/>
                          </a:rPr>
                          <m:t>∆</m:t>
                        </m:r>
                        <m:r>
                          <a:rPr lang="en-US" sz="2800" b="0" i="1" smtClean="0">
                            <a:solidFill>
                              <a:srgbClr val="620BFC"/>
                            </a:solidFill>
                            <a:latin typeface="Cambria Math" panose="02040503050406030204" pitchFamily="18" charset="0"/>
                            <a:ea typeface="Cambria Math" panose="02040503050406030204" pitchFamily="18" charset="0"/>
                          </a:rPr>
                          <m:t>𝐻</m:t>
                        </m:r>
                      </m:e>
                      <m:sub>
                        <m:r>
                          <a:rPr lang="en-US" sz="2800" b="0" i="1" smtClean="0">
                            <a:solidFill>
                              <a:srgbClr val="620BFC"/>
                            </a:solidFill>
                            <a:latin typeface="Cambria Math" panose="02040503050406030204" pitchFamily="18" charset="0"/>
                          </a:rPr>
                          <m:t>𝑓</m:t>
                        </m:r>
                      </m:sub>
                      <m:sup>
                        <m:r>
                          <a:rPr lang="kk-KZ" sz="2800" i="1" smtClean="0">
                            <a:solidFill>
                              <a:srgbClr val="620BFC"/>
                            </a:solidFill>
                            <a:latin typeface="Cambria Math" panose="02040503050406030204" pitchFamily="18" charset="0"/>
                            <a:ea typeface="Cambria Math" panose="02040503050406030204" pitchFamily="18" charset="0"/>
                          </a:rPr>
                          <m:t>∅</m:t>
                        </m:r>
                      </m:sup>
                    </m:sSubSup>
                  </m:oMath>
                </a14:m>
                <a:r>
                  <a:rPr lang="en-US" sz="2800" dirty="0">
                    <a:solidFill>
                      <a:srgbClr val="002060"/>
                    </a:solidFill>
                  </a:rPr>
                  <a:t> </a:t>
                </a:r>
                <a:r>
                  <a:rPr lang="kk-KZ" sz="2800" dirty="0">
                    <a:solidFill>
                      <a:srgbClr val="002060"/>
                    </a:solidFill>
                  </a:rPr>
                  <a:t>таңбасымен өрнектейді. Мысалы, этил спиртінің түзілу энталпиясының теңдеуі:</a:t>
                </a:r>
              </a:p>
              <a:p>
                <a14:m>
                  <m:oMath xmlns:m="http://schemas.openxmlformats.org/officeDocument/2006/math">
                    <m:sSub>
                      <m:sSubPr>
                        <m:ctrlPr>
                          <a:rPr lang="kk-KZ" i="1" smtClean="0">
                            <a:solidFill>
                              <a:srgbClr val="620BFC"/>
                            </a:solidFill>
                            <a:latin typeface="Cambria Math" panose="02040503050406030204" pitchFamily="18" charset="0"/>
                          </a:rPr>
                        </m:ctrlPr>
                      </m:sSubPr>
                      <m:e>
                        <m:r>
                          <a:rPr lang="kk-KZ" b="0" i="1" smtClean="0">
                            <a:solidFill>
                              <a:srgbClr val="620BFC"/>
                            </a:solidFill>
                            <a:latin typeface="Cambria Math" panose="02040503050406030204" pitchFamily="18" charset="0"/>
                          </a:rPr>
                          <m:t>2</m:t>
                        </m:r>
                        <m:r>
                          <a:rPr lang="en-US" b="0" i="1" smtClean="0">
                            <a:solidFill>
                              <a:srgbClr val="620BFC"/>
                            </a:solidFill>
                            <a:latin typeface="Cambria Math" panose="02040503050406030204" pitchFamily="18" charset="0"/>
                          </a:rPr>
                          <m:t>𝐶</m:t>
                        </m:r>
                      </m:e>
                      <m:sub>
                        <m:r>
                          <a:rPr lang="en-US" b="0" i="1" smtClean="0">
                            <a:solidFill>
                              <a:srgbClr val="620BFC"/>
                            </a:solidFill>
                            <a:latin typeface="Cambria Math" panose="02040503050406030204" pitchFamily="18" charset="0"/>
                          </a:rPr>
                          <m:t>(</m:t>
                        </m:r>
                        <m:r>
                          <a:rPr lang="kk-KZ" b="0" i="1" smtClean="0">
                            <a:solidFill>
                              <a:srgbClr val="620BFC"/>
                            </a:solidFill>
                            <a:latin typeface="Cambria Math" panose="02040503050406030204" pitchFamily="18" charset="0"/>
                          </a:rPr>
                          <m:t>қ</m:t>
                        </m:r>
                        <m:r>
                          <a:rPr lang="en-US" b="0" i="1" smtClean="0">
                            <a:solidFill>
                              <a:srgbClr val="620BFC"/>
                            </a:solidFill>
                            <a:latin typeface="Cambria Math" panose="02040503050406030204" pitchFamily="18" charset="0"/>
                          </a:rPr>
                          <m:t>)</m:t>
                        </m:r>
                      </m:sub>
                    </m:sSub>
                  </m:oMath>
                </a14:m>
                <a:r>
                  <a:rPr lang="kk-KZ" dirty="0">
                    <a:solidFill>
                      <a:srgbClr val="620BFC"/>
                    </a:solidFill>
                  </a:rPr>
                  <a:t> + </a:t>
                </a:r>
                <a14:m>
                  <m:oMath xmlns:m="http://schemas.openxmlformats.org/officeDocument/2006/math">
                    <m:sSub>
                      <m:sSubPr>
                        <m:ctrlPr>
                          <a:rPr lang="kk-KZ" i="1" smtClean="0">
                            <a:solidFill>
                              <a:srgbClr val="620BFC"/>
                            </a:solidFill>
                            <a:latin typeface="Cambria Math" panose="02040503050406030204" pitchFamily="18" charset="0"/>
                          </a:rPr>
                        </m:ctrlPr>
                      </m:sSubPr>
                      <m:e>
                        <m:r>
                          <a:rPr lang="kk-KZ" b="0" i="1" smtClean="0">
                            <a:solidFill>
                              <a:srgbClr val="620BFC"/>
                            </a:solidFill>
                            <a:latin typeface="Cambria Math" panose="02040503050406030204" pitchFamily="18" charset="0"/>
                          </a:rPr>
                          <m:t>3</m:t>
                        </m:r>
                        <m:r>
                          <a:rPr lang="en-US" b="0" i="1" smtClean="0">
                            <a:solidFill>
                              <a:srgbClr val="620BFC"/>
                            </a:solidFill>
                            <a:latin typeface="Cambria Math" panose="02040503050406030204" pitchFamily="18" charset="0"/>
                          </a:rPr>
                          <m:t>𝐻</m:t>
                        </m:r>
                      </m:e>
                      <m:sub>
                        <m:r>
                          <a:rPr lang="en-US" b="0" i="1" smtClean="0">
                            <a:solidFill>
                              <a:srgbClr val="620BFC"/>
                            </a:solidFill>
                            <a:latin typeface="Cambria Math" panose="02040503050406030204" pitchFamily="18" charset="0"/>
                          </a:rPr>
                          <m:t>2(</m:t>
                        </m:r>
                        <m:r>
                          <a:rPr lang="kk-KZ" b="0" i="1" smtClean="0">
                            <a:solidFill>
                              <a:srgbClr val="620BFC"/>
                            </a:solidFill>
                            <a:latin typeface="Cambria Math" panose="02040503050406030204" pitchFamily="18" charset="0"/>
                          </a:rPr>
                          <m:t>г</m:t>
                        </m:r>
                        <m:r>
                          <a:rPr lang="en-US" b="0" i="1" smtClean="0">
                            <a:solidFill>
                              <a:srgbClr val="620BFC"/>
                            </a:solidFill>
                            <a:latin typeface="Cambria Math" panose="02040503050406030204" pitchFamily="18" charset="0"/>
                          </a:rPr>
                          <m:t>)</m:t>
                        </m:r>
                      </m:sub>
                    </m:sSub>
                  </m:oMath>
                </a14:m>
                <a:r>
                  <a:rPr lang="kk-KZ" dirty="0">
                    <a:solidFill>
                      <a:srgbClr val="620BFC"/>
                    </a:solidFill>
                  </a:rPr>
                  <a:t> + ½ </a:t>
                </a:r>
                <a14:m>
                  <m:oMath xmlns:m="http://schemas.openxmlformats.org/officeDocument/2006/math">
                    <m:sSub>
                      <m:sSubPr>
                        <m:ctrlPr>
                          <a:rPr lang="kk-KZ" i="1" smtClean="0">
                            <a:solidFill>
                              <a:srgbClr val="620BFC"/>
                            </a:solidFill>
                            <a:latin typeface="Cambria Math" panose="02040503050406030204" pitchFamily="18" charset="0"/>
                          </a:rPr>
                        </m:ctrlPr>
                      </m:sSubPr>
                      <m:e>
                        <m:r>
                          <a:rPr lang="en-US" b="0" i="1" smtClean="0">
                            <a:solidFill>
                              <a:srgbClr val="620BFC"/>
                            </a:solidFill>
                            <a:latin typeface="Cambria Math" panose="02040503050406030204" pitchFamily="18" charset="0"/>
                          </a:rPr>
                          <m:t>𝑂</m:t>
                        </m:r>
                      </m:e>
                      <m:sub>
                        <m:r>
                          <a:rPr lang="en-US" b="0" i="1" smtClean="0">
                            <a:solidFill>
                              <a:srgbClr val="620BFC"/>
                            </a:solidFill>
                            <a:latin typeface="Cambria Math" panose="02040503050406030204" pitchFamily="18" charset="0"/>
                          </a:rPr>
                          <m:t>2(</m:t>
                        </m:r>
                        <m:r>
                          <a:rPr lang="kk-KZ" b="0" i="1" smtClean="0">
                            <a:solidFill>
                              <a:srgbClr val="620BFC"/>
                            </a:solidFill>
                            <a:latin typeface="Cambria Math" panose="02040503050406030204" pitchFamily="18" charset="0"/>
                          </a:rPr>
                          <m:t>г</m:t>
                        </m:r>
                        <m:r>
                          <a:rPr lang="en-US" b="0" i="1" smtClean="0">
                            <a:solidFill>
                              <a:srgbClr val="620BFC"/>
                            </a:solidFill>
                            <a:latin typeface="Cambria Math" panose="02040503050406030204" pitchFamily="18" charset="0"/>
                          </a:rPr>
                          <m:t>)</m:t>
                        </m:r>
                      </m:sub>
                    </m:sSub>
                  </m:oMath>
                </a14:m>
                <a:r>
                  <a:rPr lang="kk-KZ" dirty="0">
                    <a:solidFill>
                      <a:srgbClr val="620BFC"/>
                    </a:solidFill>
                  </a:rPr>
                  <a:t> </a:t>
                </a:r>
                <a14:m>
                  <m:oMath xmlns:m="http://schemas.openxmlformats.org/officeDocument/2006/math">
                    <m:r>
                      <a:rPr lang="kk-KZ" i="1" dirty="0" smtClean="0">
                        <a:solidFill>
                          <a:srgbClr val="620BFC"/>
                        </a:solidFill>
                        <a:latin typeface="Cambria Math" panose="02040503050406030204" pitchFamily="18" charset="0"/>
                        <a:ea typeface="Cambria Math" panose="02040503050406030204" pitchFamily="18" charset="0"/>
                      </a:rPr>
                      <m:t>→</m:t>
                    </m:r>
                  </m:oMath>
                </a14:m>
                <a:r>
                  <a:rPr lang="kk-KZ" dirty="0">
                    <a:solidFill>
                      <a:srgbClr val="620BFC"/>
                    </a:solidFill>
                  </a:rPr>
                  <a:t> </a:t>
                </a:r>
                <a14:m>
                  <m:oMath xmlns:m="http://schemas.openxmlformats.org/officeDocument/2006/math">
                    <m:sSub>
                      <m:sSubPr>
                        <m:ctrlPr>
                          <a:rPr lang="kk-KZ" i="1" dirty="0" smtClean="0">
                            <a:solidFill>
                              <a:srgbClr val="620BFC"/>
                            </a:solidFill>
                            <a:latin typeface="Cambria Math" panose="02040503050406030204" pitchFamily="18" charset="0"/>
                          </a:rPr>
                        </m:ctrlPr>
                      </m:sSubPr>
                      <m:e>
                        <m:r>
                          <a:rPr lang="en-US" b="0" i="1" dirty="0" smtClean="0">
                            <a:solidFill>
                              <a:srgbClr val="620BFC"/>
                            </a:solidFill>
                            <a:latin typeface="Cambria Math" panose="02040503050406030204" pitchFamily="18" charset="0"/>
                          </a:rPr>
                          <m:t>𝐶</m:t>
                        </m:r>
                      </m:e>
                      <m:sub>
                        <m:r>
                          <a:rPr lang="en-US" b="0" i="1" dirty="0" smtClean="0">
                            <a:solidFill>
                              <a:srgbClr val="620BFC"/>
                            </a:solidFill>
                            <a:latin typeface="Cambria Math" panose="02040503050406030204" pitchFamily="18" charset="0"/>
                          </a:rPr>
                          <m:t>2</m:t>
                        </m:r>
                      </m:sub>
                    </m:sSub>
                    <m:sSub>
                      <m:sSubPr>
                        <m:ctrlPr>
                          <a:rPr lang="kk-KZ" i="1" dirty="0" smtClean="0">
                            <a:solidFill>
                              <a:srgbClr val="620BFC"/>
                            </a:solidFill>
                            <a:latin typeface="Cambria Math" panose="02040503050406030204" pitchFamily="18" charset="0"/>
                          </a:rPr>
                        </m:ctrlPr>
                      </m:sSubPr>
                      <m:e>
                        <m:r>
                          <a:rPr lang="en-US" b="0" i="1" dirty="0" smtClean="0">
                            <a:solidFill>
                              <a:srgbClr val="620BFC"/>
                            </a:solidFill>
                            <a:latin typeface="Cambria Math" panose="02040503050406030204" pitchFamily="18" charset="0"/>
                          </a:rPr>
                          <m:t>𝐻</m:t>
                        </m:r>
                      </m:e>
                      <m:sub>
                        <m:r>
                          <a:rPr lang="en-US" b="0" i="1" dirty="0" smtClean="0">
                            <a:solidFill>
                              <a:srgbClr val="620BFC"/>
                            </a:solidFill>
                            <a:latin typeface="Cambria Math" panose="02040503050406030204" pitchFamily="18" charset="0"/>
                          </a:rPr>
                          <m:t>5</m:t>
                        </m:r>
                      </m:sub>
                    </m:sSub>
                    <m:r>
                      <m:rPr>
                        <m:sty m:val="p"/>
                      </m:rPr>
                      <a:rPr lang="en-US" b="0" i="0" dirty="0" smtClean="0">
                        <a:solidFill>
                          <a:srgbClr val="620BFC"/>
                        </a:solidFill>
                        <a:latin typeface="Cambria Math" panose="02040503050406030204" pitchFamily="18" charset="0"/>
                      </a:rPr>
                      <m:t>O</m:t>
                    </m:r>
                    <m:sSub>
                      <m:sSubPr>
                        <m:ctrlPr>
                          <a:rPr lang="en-US" b="0" i="1" dirty="0" smtClean="0">
                            <a:solidFill>
                              <a:srgbClr val="620BFC"/>
                            </a:solidFill>
                            <a:latin typeface="Cambria Math" panose="02040503050406030204" pitchFamily="18" charset="0"/>
                          </a:rPr>
                        </m:ctrlPr>
                      </m:sSubPr>
                      <m:e>
                        <m:r>
                          <a:rPr lang="en-US" b="0" i="1" dirty="0" smtClean="0">
                            <a:solidFill>
                              <a:srgbClr val="620BFC"/>
                            </a:solidFill>
                            <a:latin typeface="Cambria Math" panose="02040503050406030204" pitchFamily="18" charset="0"/>
                          </a:rPr>
                          <m:t>𝐻</m:t>
                        </m:r>
                      </m:e>
                      <m:sub>
                        <m:r>
                          <a:rPr lang="kk-KZ" b="0" i="1" dirty="0" smtClean="0">
                            <a:solidFill>
                              <a:srgbClr val="620BFC"/>
                            </a:solidFill>
                            <a:latin typeface="Cambria Math" panose="02040503050406030204" pitchFamily="18" charset="0"/>
                          </a:rPr>
                          <m:t>(с)</m:t>
                        </m:r>
                      </m:sub>
                    </m:sSub>
                  </m:oMath>
                </a14:m>
                <a:endParaRPr lang="kk-KZ" b="0" dirty="0">
                  <a:solidFill>
                    <a:srgbClr val="002060"/>
                  </a:solidFill>
                </a:endParaRPr>
              </a:p>
              <a:p>
                <a:pPr algn="l"/>
                <a:endParaRPr lang="kk-KZ" b="0" dirty="0">
                  <a:solidFill>
                    <a:srgbClr val="002060"/>
                  </a:solidFill>
                </a:endParaRPr>
              </a:p>
              <a:p>
                <a:pPr marL="446088" indent="-446088" algn="l"/>
                <a:r>
                  <a:rPr lang="kk-KZ" sz="2800" dirty="0"/>
                  <a:t>2) Стандартты жану энтальпиясы. </a:t>
                </a:r>
                <a:r>
                  <a:rPr lang="kk-KZ" sz="2800" dirty="0">
                    <a:solidFill>
                      <a:srgbClr val="002060"/>
                    </a:solidFill>
                  </a:rPr>
                  <a:t>Стандартты жағдайда 1 моль зат оттекте толық жанғандағы пайда болған энтальпия өзгерісін айтады. Оны </a:t>
                </a:r>
                <a14:m>
                  <m:oMath xmlns:m="http://schemas.openxmlformats.org/officeDocument/2006/math">
                    <m:sSubSup>
                      <m:sSubSupPr>
                        <m:ctrlPr>
                          <a:rPr lang="kk-KZ" sz="2800" i="1" smtClean="0">
                            <a:solidFill>
                              <a:srgbClr val="620BFC"/>
                            </a:solidFill>
                            <a:latin typeface="Cambria Math" panose="02040503050406030204" pitchFamily="18" charset="0"/>
                          </a:rPr>
                        </m:ctrlPr>
                      </m:sSubSupPr>
                      <m:e>
                        <m:r>
                          <a:rPr lang="kk-KZ" sz="2800" i="1">
                            <a:solidFill>
                              <a:srgbClr val="620BFC"/>
                            </a:solidFill>
                            <a:latin typeface="Cambria Math" panose="02040503050406030204" pitchFamily="18" charset="0"/>
                            <a:ea typeface="Cambria Math" panose="02040503050406030204" pitchFamily="18" charset="0"/>
                          </a:rPr>
                          <m:t>∆</m:t>
                        </m:r>
                        <m:r>
                          <a:rPr lang="en-US" sz="2800" i="1">
                            <a:solidFill>
                              <a:srgbClr val="620BFC"/>
                            </a:solidFill>
                            <a:latin typeface="Cambria Math" panose="02040503050406030204" pitchFamily="18" charset="0"/>
                            <a:ea typeface="Cambria Math" panose="02040503050406030204" pitchFamily="18" charset="0"/>
                          </a:rPr>
                          <m:t>𝐻</m:t>
                        </m:r>
                      </m:e>
                      <m:sub>
                        <m:r>
                          <a:rPr lang="kk-KZ" sz="2800" b="0" i="1" smtClean="0">
                            <a:solidFill>
                              <a:srgbClr val="620BFC"/>
                            </a:solidFill>
                            <a:latin typeface="Cambria Math" panose="02040503050406030204" pitchFamily="18" charset="0"/>
                            <a:ea typeface="Cambria Math" panose="02040503050406030204" pitchFamily="18" charset="0"/>
                          </a:rPr>
                          <m:t>с</m:t>
                        </m:r>
                      </m:sub>
                      <m:sup>
                        <m:r>
                          <a:rPr lang="kk-KZ" sz="2800" i="1">
                            <a:solidFill>
                              <a:srgbClr val="620BFC"/>
                            </a:solidFill>
                            <a:latin typeface="Cambria Math" panose="02040503050406030204" pitchFamily="18" charset="0"/>
                            <a:ea typeface="Cambria Math" panose="02040503050406030204" pitchFamily="18" charset="0"/>
                          </a:rPr>
                          <m:t>∅</m:t>
                        </m:r>
                      </m:sup>
                    </m:sSubSup>
                  </m:oMath>
                </a14:m>
                <a:r>
                  <a:rPr lang="en-US" sz="2800" dirty="0">
                    <a:solidFill>
                      <a:srgbClr val="002060"/>
                    </a:solidFill>
                  </a:rPr>
                  <a:t> </a:t>
                </a:r>
                <a:r>
                  <a:rPr lang="kk-KZ" sz="2800" dirty="0">
                    <a:solidFill>
                      <a:srgbClr val="002060"/>
                    </a:solidFill>
                  </a:rPr>
                  <a:t>таңбасымен өрнектейді. Мысалы, этиленнің жану энтальпиясының теңдеуі: </a:t>
                </a:r>
              </a:p>
              <a:p>
                <a14:m>
                  <m:oMath xmlns:m="http://schemas.openxmlformats.org/officeDocument/2006/math">
                    <m:sSub>
                      <m:sSubPr>
                        <m:ctrlPr>
                          <a:rPr lang="kk-KZ" i="1" smtClean="0">
                            <a:solidFill>
                              <a:srgbClr val="620BFC"/>
                            </a:solidFill>
                            <a:latin typeface="Cambria Math" panose="02040503050406030204" pitchFamily="18" charset="0"/>
                          </a:rPr>
                        </m:ctrlPr>
                      </m:sSubPr>
                      <m:e>
                        <m:r>
                          <a:rPr lang="en-US" b="0" i="1" smtClean="0">
                            <a:solidFill>
                              <a:srgbClr val="620BFC"/>
                            </a:solidFill>
                            <a:latin typeface="Cambria Math" panose="02040503050406030204" pitchFamily="18" charset="0"/>
                          </a:rPr>
                          <m:t>𝐶</m:t>
                        </m:r>
                      </m:e>
                      <m:sub>
                        <m:r>
                          <a:rPr lang="en-US" b="0" i="1" smtClean="0">
                            <a:solidFill>
                              <a:srgbClr val="620BFC"/>
                            </a:solidFill>
                            <a:latin typeface="Cambria Math" panose="02040503050406030204" pitchFamily="18" charset="0"/>
                          </a:rPr>
                          <m:t>2</m:t>
                        </m:r>
                      </m:sub>
                    </m:sSub>
                    <m:sSub>
                      <m:sSubPr>
                        <m:ctrlPr>
                          <a:rPr lang="kk-KZ" i="1" smtClean="0">
                            <a:solidFill>
                              <a:srgbClr val="620BFC"/>
                            </a:solidFill>
                            <a:latin typeface="Cambria Math" panose="02040503050406030204" pitchFamily="18" charset="0"/>
                          </a:rPr>
                        </m:ctrlPr>
                      </m:sSubPr>
                      <m:e>
                        <m:r>
                          <a:rPr lang="en-US" b="0" i="1" smtClean="0">
                            <a:solidFill>
                              <a:srgbClr val="620BFC"/>
                            </a:solidFill>
                            <a:latin typeface="Cambria Math" panose="02040503050406030204" pitchFamily="18" charset="0"/>
                          </a:rPr>
                          <m:t>𝐻</m:t>
                        </m:r>
                      </m:e>
                      <m:sub>
                        <m:r>
                          <a:rPr lang="en-US" b="0" i="1" smtClean="0">
                            <a:solidFill>
                              <a:srgbClr val="620BFC"/>
                            </a:solidFill>
                            <a:latin typeface="Cambria Math" panose="02040503050406030204" pitchFamily="18" charset="0"/>
                          </a:rPr>
                          <m:t>4</m:t>
                        </m:r>
                        <m:r>
                          <a:rPr lang="kk-KZ" b="0" i="1" smtClean="0">
                            <a:solidFill>
                              <a:srgbClr val="620BFC"/>
                            </a:solidFill>
                            <a:latin typeface="Cambria Math" panose="02040503050406030204" pitchFamily="18" charset="0"/>
                          </a:rPr>
                          <m:t>(г)</m:t>
                        </m:r>
                      </m:sub>
                    </m:sSub>
                  </m:oMath>
                </a14:m>
                <a:r>
                  <a:rPr lang="en-US" dirty="0">
                    <a:solidFill>
                      <a:srgbClr val="620BFC"/>
                    </a:solidFill>
                  </a:rPr>
                  <a:t> + </a:t>
                </a:r>
                <a14:m>
                  <m:oMath xmlns:m="http://schemas.openxmlformats.org/officeDocument/2006/math">
                    <m:sSub>
                      <m:sSubPr>
                        <m:ctrlPr>
                          <a:rPr lang="en-US" i="1" smtClean="0">
                            <a:solidFill>
                              <a:srgbClr val="620BFC"/>
                            </a:solidFill>
                            <a:latin typeface="Cambria Math" panose="02040503050406030204" pitchFamily="18" charset="0"/>
                          </a:rPr>
                        </m:ctrlPr>
                      </m:sSubPr>
                      <m:e>
                        <m:r>
                          <a:rPr lang="kk-KZ" b="0" i="1" smtClean="0">
                            <a:solidFill>
                              <a:srgbClr val="620BFC"/>
                            </a:solidFill>
                            <a:latin typeface="Cambria Math" panose="02040503050406030204" pitchFamily="18" charset="0"/>
                          </a:rPr>
                          <m:t>3</m:t>
                        </m:r>
                        <m:r>
                          <a:rPr lang="en-US" b="0" i="1" smtClean="0">
                            <a:solidFill>
                              <a:srgbClr val="620BFC"/>
                            </a:solidFill>
                            <a:latin typeface="Cambria Math" panose="02040503050406030204" pitchFamily="18" charset="0"/>
                          </a:rPr>
                          <m:t>𝑂</m:t>
                        </m:r>
                      </m:e>
                      <m:sub>
                        <m:r>
                          <a:rPr lang="en-US" b="0" i="1" smtClean="0">
                            <a:solidFill>
                              <a:srgbClr val="620BFC"/>
                            </a:solidFill>
                            <a:latin typeface="Cambria Math" panose="02040503050406030204" pitchFamily="18" charset="0"/>
                          </a:rPr>
                          <m:t>2(</m:t>
                        </m:r>
                        <m:r>
                          <a:rPr lang="kk-KZ" b="0" i="1" smtClean="0">
                            <a:solidFill>
                              <a:srgbClr val="620BFC"/>
                            </a:solidFill>
                            <a:latin typeface="Cambria Math" panose="02040503050406030204" pitchFamily="18" charset="0"/>
                          </a:rPr>
                          <m:t>г</m:t>
                        </m:r>
                        <m:r>
                          <a:rPr lang="en-US" b="0" i="1" smtClean="0">
                            <a:solidFill>
                              <a:srgbClr val="620BFC"/>
                            </a:solidFill>
                            <a:latin typeface="Cambria Math" panose="02040503050406030204" pitchFamily="18" charset="0"/>
                          </a:rPr>
                          <m:t>)</m:t>
                        </m:r>
                      </m:sub>
                    </m:sSub>
                  </m:oMath>
                </a14:m>
                <a:r>
                  <a:rPr lang="kk-KZ" dirty="0">
                    <a:solidFill>
                      <a:srgbClr val="620BFC"/>
                    </a:solidFill>
                  </a:rPr>
                  <a:t> </a:t>
                </a:r>
                <a14:m>
                  <m:oMath xmlns:m="http://schemas.openxmlformats.org/officeDocument/2006/math">
                    <m:r>
                      <a:rPr lang="kk-KZ" i="1" dirty="0" smtClean="0">
                        <a:solidFill>
                          <a:srgbClr val="620BFC"/>
                        </a:solidFill>
                        <a:latin typeface="Cambria Math" panose="02040503050406030204" pitchFamily="18" charset="0"/>
                        <a:ea typeface="Cambria Math" panose="02040503050406030204" pitchFamily="18" charset="0"/>
                      </a:rPr>
                      <m:t>→</m:t>
                    </m:r>
                  </m:oMath>
                </a14:m>
                <a:r>
                  <a:rPr lang="kk-KZ" dirty="0">
                    <a:solidFill>
                      <a:srgbClr val="620BFC"/>
                    </a:solidFill>
                  </a:rPr>
                  <a:t> </a:t>
                </a:r>
                <a14:m>
                  <m:oMath xmlns:m="http://schemas.openxmlformats.org/officeDocument/2006/math">
                    <m:sSub>
                      <m:sSubPr>
                        <m:ctrlPr>
                          <a:rPr lang="kk-KZ" i="1" dirty="0" smtClean="0">
                            <a:solidFill>
                              <a:srgbClr val="620BFC"/>
                            </a:solidFill>
                            <a:latin typeface="Cambria Math" panose="02040503050406030204" pitchFamily="18" charset="0"/>
                          </a:rPr>
                        </m:ctrlPr>
                      </m:sSubPr>
                      <m:e>
                        <m:r>
                          <a:rPr lang="kk-KZ" b="0" i="1" dirty="0" smtClean="0">
                            <a:solidFill>
                              <a:srgbClr val="620BFC"/>
                            </a:solidFill>
                            <a:latin typeface="Cambria Math" panose="02040503050406030204" pitchFamily="18" charset="0"/>
                          </a:rPr>
                          <m:t>2</m:t>
                        </m:r>
                        <m:r>
                          <a:rPr lang="en-US" b="0" i="1" dirty="0" smtClean="0">
                            <a:solidFill>
                              <a:srgbClr val="620BFC"/>
                            </a:solidFill>
                            <a:latin typeface="Cambria Math" panose="02040503050406030204" pitchFamily="18" charset="0"/>
                          </a:rPr>
                          <m:t>𝐶𝑂</m:t>
                        </m:r>
                      </m:e>
                      <m:sub>
                        <m:r>
                          <a:rPr lang="en-US" b="0" i="1" dirty="0" smtClean="0">
                            <a:solidFill>
                              <a:srgbClr val="620BFC"/>
                            </a:solidFill>
                            <a:latin typeface="Cambria Math" panose="02040503050406030204" pitchFamily="18" charset="0"/>
                          </a:rPr>
                          <m:t>2(</m:t>
                        </m:r>
                        <m:r>
                          <a:rPr lang="kk-KZ" b="0" i="1" dirty="0" smtClean="0">
                            <a:solidFill>
                              <a:srgbClr val="620BFC"/>
                            </a:solidFill>
                            <a:latin typeface="Cambria Math" panose="02040503050406030204" pitchFamily="18" charset="0"/>
                          </a:rPr>
                          <m:t>г</m:t>
                        </m:r>
                        <m:r>
                          <a:rPr lang="en-US" b="0" i="1" dirty="0" smtClean="0">
                            <a:solidFill>
                              <a:srgbClr val="620BFC"/>
                            </a:solidFill>
                            <a:latin typeface="Cambria Math" panose="02040503050406030204" pitchFamily="18" charset="0"/>
                          </a:rPr>
                          <m:t>)</m:t>
                        </m:r>
                      </m:sub>
                    </m:sSub>
                  </m:oMath>
                </a14:m>
                <a:r>
                  <a:rPr lang="kk-KZ" dirty="0">
                    <a:solidFill>
                      <a:srgbClr val="620BFC"/>
                    </a:solidFill>
                  </a:rPr>
                  <a:t> + </a:t>
                </a:r>
                <a14:m>
                  <m:oMath xmlns:m="http://schemas.openxmlformats.org/officeDocument/2006/math">
                    <m:sSub>
                      <m:sSubPr>
                        <m:ctrlPr>
                          <a:rPr lang="kk-KZ" i="1" smtClean="0">
                            <a:solidFill>
                              <a:srgbClr val="620BFC"/>
                            </a:solidFill>
                            <a:latin typeface="Cambria Math" panose="02040503050406030204" pitchFamily="18" charset="0"/>
                          </a:rPr>
                        </m:ctrlPr>
                      </m:sSubPr>
                      <m:e>
                        <m:r>
                          <a:rPr lang="kk-KZ" b="0" i="1" smtClean="0">
                            <a:solidFill>
                              <a:srgbClr val="620BFC"/>
                            </a:solidFill>
                            <a:latin typeface="Cambria Math" panose="02040503050406030204" pitchFamily="18" charset="0"/>
                          </a:rPr>
                          <m:t>2</m:t>
                        </m:r>
                        <m:r>
                          <a:rPr lang="en-US" b="0" i="1" smtClean="0">
                            <a:solidFill>
                              <a:srgbClr val="620BFC"/>
                            </a:solidFill>
                            <a:latin typeface="Cambria Math" panose="02040503050406030204" pitchFamily="18" charset="0"/>
                          </a:rPr>
                          <m:t>𝐻</m:t>
                        </m:r>
                      </m:e>
                      <m:sub>
                        <m:r>
                          <a:rPr lang="en-US" b="0" i="1" smtClean="0">
                            <a:solidFill>
                              <a:srgbClr val="620BFC"/>
                            </a:solidFill>
                            <a:latin typeface="Cambria Math" panose="02040503050406030204" pitchFamily="18" charset="0"/>
                          </a:rPr>
                          <m:t>2</m:t>
                        </m:r>
                      </m:sub>
                    </m:sSub>
                    <m:sSub>
                      <m:sSubPr>
                        <m:ctrlPr>
                          <a:rPr lang="kk-KZ" i="1" smtClean="0">
                            <a:solidFill>
                              <a:srgbClr val="620BFC"/>
                            </a:solidFill>
                            <a:latin typeface="Cambria Math" panose="02040503050406030204" pitchFamily="18" charset="0"/>
                          </a:rPr>
                        </m:ctrlPr>
                      </m:sSubPr>
                      <m:e>
                        <m:r>
                          <a:rPr lang="en-US" b="0" i="1" smtClean="0">
                            <a:solidFill>
                              <a:srgbClr val="620BFC"/>
                            </a:solidFill>
                            <a:latin typeface="Cambria Math" panose="02040503050406030204" pitchFamily="18" charset="0"/>
                          </a:rPr>
                          <m:t>𝑂</m:t>
                        </m:r>
                      </m:e>
                      <m:sub>
                        <m:r>
                          <a:rPr lang="en-US" b="0" i="1" smtClean="0">
                            <a:solidFill>
                              <a:srgbClr val="620BFC"/>
                            </a:solidFill>
                            <a:latin typeface="Cambria Math" panose="02040503050406030204" pitchFamily="18" charset="0"/>
                          </a:rPr>
                          <m:t>(</m:t>
                        </m:r>
                        <m:r>
                          <a:rPr lang="kk-KZ" b="0" i="1" smtClean="0">
                            <a:solidFill>
                              <a:srgbClr val="620BFC"/>
                            </a:solidFill>
                            <a:latin typeface="Cambria Math" panose="02040503050406030204" pitchFamily="18" charset="0"/>
                          </a:rPr>
                          <m:t>с</m:t>
                        </m:r>
                        <m:r>
                          <a:rPr lang="en-US" b="0" i="1" smtClean="0">
                            <a:solidFill>
                              <a:srgbClr val="620BFC"/>
                            </a:solidFill>
                            <a:latin typeface="Cambria Math" panose="02040503050406030204" pitchFamily="18" charset="0"/>
                          </a:rPr>
                          <m:t>)</m:t>
                        </m:r>
                      </m:sub>
                    </m:sSub>
                  </m:oMath>
                </a14:m>
                <a:r>
                  <a:rPr lang="kk-KZ" dirty="0">
                    <a:solidFill>
                      <a:srgbClr val="620BFC"/>
                    </a:solidFill>
                  </a:rPr>
                  <a:t> </a:t>
                </a:r>
              </a:p>
            </p:txBody>
          </p:sp>
        </mc:Choice>
        <mc:Fallback xmlns="">
          <p:sp>
            <p:nvSpPr>
              <p:cNvPr id="5" name="TextBox 4"/>
              <p:cNvSpPr txBox="1">
                <a:spLocks noRot="1" noChangeAspect="1" noMove="1" noResize="1" noEditPoints="1" noAdjustHandles="1" noChangeArrowheads="1" noChangeShapeType="1" noTextEdit="1"/>
              </p:cNvSpPr>
              <p:nvPr/>
            </p:nvSpPr>
            <p:spPr>
              <a:xfrm>
                <a:off x="284162" y="1057316"/>
                <a:ext cx="9144000" cy="6661605"/>
              </a:xfrm>
              <a:prstGeom prst="rect">
                <a:avLst/>
              </a:prstGeom>
              <a:blipFill>
                <a:blip r:embed="rId2"/>
                <a:stretch>
                  <a:fillRect t="-731" r="-466" b="-365"/>
                </a:stretch>
              </a:blipFill>
              <a:ln>
                <a:solidFill>
                  <a:schemeClr val="tx2"/>
                </a:solidFill>
              </a:ln>
            </p:spPr>
            <p:txBody>
              <a:bodyPr/>
              <a:lstStyle/>
              <a:p>
                <a:r>
                  <a:rPr lang="ru-KZ">
                    <a:noFill/>
                  </a:rPr>
                  <a:t> </a:t>
                </a:r>
              </a:p>
            </p:txBody>
          </p:sp>
        </mc:Fallback>
      </mc:AlternateContent>
    </p:spTree>
    <p:extLst>
      <p:ext uri="{BB962C8B-B14F-4D97-AF65-F5344CB8AC3E}">
        <p14:creationId xmlns:p14="http://schemas.microsoft.com/office/powerpoint/2010/main" val="3663397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710552"/>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a:rPr>
              <a:t>Энтальпия өзгерісінің түрлері</a:t>
            </a:r>
            <a:endParaRPr lang="ru-RU" sz="3200" dirty="0">
              <a:solidFill>
                <a:srgbClr val="620BFC"/>
              </a:solidFill>
              <a:latin typeface="Open Sans" panose="020B0606030504020204"/>
            </a:endParaRPr>
          </a:p>
        </p:txBody>
      </p:sp>
      <mc:AlternateContent xmlns:mc="http://schemas.openxmlformats.org/markup-compatibility/2006">
        <mc:Choice xmlns:a14="http://schemas.microsoft.com/office/drawing/2010/main" Requires="a14">
          <p:sp>
            <p:nvSpPr>
              <p:cNvPr id="5" name="TextBox 4"/>
              <p:cNvSpPr txBox="1"/>
              <p:nvPr/>
            </p:nvSpPr>
            <p:spPr>
              <a:xfrm>
                <a:off x="284163" y="1254743"/>
                <a:ext cx="9144000" cy="6435196"/>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marL="457200" indent="-457200" algn="l">
                  <a:buAutoNum type="arabicParenR"/>
                </a:pPr>
                <a:r>
                  <a:rPr lang="kk-KZ" sz="2800" dirty="0">
                    <a:solidFill>
                      <a:srgbClr val="002060"/>
                    </a:solidFill>
                  </a:rPr>
                  <a:t>Төмендегі заттарға стандартты түзілу энтальпиясының теңдеулерін  құрастыр. </a:t>
                </a:r>
              </a:p>
              <a:p>
                <a:pPr marL="457200" indent="-457200" algn="l">
                  <a:buFont typeface="+mj-lt"/>
                  <a:buAutoNum type="alphaLcPeriod"/>
                </a:pPr>
                <a14:m>
                  <m:oMath xmlns:m="http://schemas.openxmlformats.org/officeDocument/2006/math">
                    <m:sSub>
                      <m:sSubPr>
                        <m:ctrlPr>
                          <a:rPr lang="kk-KZ" sz="2400" smtClean="0">
                            <a:solidFill>
                              <a:srgbClr val="002060"/>
                            </a:solidFill>
                            <a:latin typeface="Cambria Math" panose="02040503050406030204" pitchFamily="18" charset="0"/>
                          </a:rPr>
                        </m:ctrlPr>
                      </m:sSubPr>
                      <m:e>
                        <m:r>
                          <m:rPr>
                            <m:sty m:val="p"/>
                          </m:rPr>
                          <a:rPr lang="en-US" sz="2400" b="0" i="0" smtClean="0">
                            <a:solidFill>
                              <a:srgbClr val="002060"/>
                            </a:solidFill>
                            <a:latin typeface="Cambria Math" panose="02040503050406030204" pitchFamily="18" charset="0"/>
                          </a:rPr>
                          <m:t>CH</m:t>
                        </m:r>
                      </m:e>
                      <m:sub>
                        <m:r>
                          <a:rPr lang="en-US" sz="2400" b="0" i="0" smtClean="0">
                            <a:solidFill>
                              <a:srgbClr val="002060"/>
                            </a:solidFill>
                            <a:latin typeface="Cambria Math" panose="02040503050406030204" pitchFamily="18" charset="0"/>
                          </a:rPr>
                          <m:t>4</m:t>
                        </m:r>
                      </m:sub>
                    </m:sSub>
                  </m:oMath>
                </a14:m>
                <a:endParaRPr lang="en-US" sz="2400" dirty="0">
                  <a:solidFill>
                    <a:srgbClr val="002060"/>
                  </a:solidFill>
                  <a:latin typeface="Cambria Math" panose="02040503050406030204" pitchFamily="18" charset="0"/>
                </a:endParaRPr>
              </a:p>
              <a:p>
                <a:pPr marL="457200" indent="-457200" algn="l">
                  <a:buFont typeface="+mj-lt"/>
                  <a:buAutoNum type="alphaLcPeriod"/>
                </a:pPr>
                <a:endParaRPr lang="en-US" sz="2400" dirty="0">
                  <a:solidFill>
                    <a:srgbClr val="002060"/>
                  </a:solidFill>
                  <a:latin typeface="Cambria Math" panose="02040503050406030204" pitchFamily="18" charset="0"/>
                </a:endParaRPr>
              </a:p>
              <a:p>
                <a:pPr marL="457200" indent="-457200" algn="l">
                  <a:buFont typeface="+mj-lt"/>
                  <a:buAutoNum type="alphaLcPeriod"/>
                </a:pPr>
                <a14:m>
                  <m:oMath xmlns:m="http://schemas.openxmlformats.org/officeDocument/2006/math">
                    <m:sSub>
                      <m:sSubPr>
                        <m:ctrlPr>
                          <a:rPr lang="kk-KZ" sz="2400" smtClean="0">
                            <a:solidFill>
                              <a:srgbClr val="002060"/>
                            </a:solidFill>
                            <a:latin typeface="Cambria Math" panose="02040503050406030204" pitchFamily="18" charset="0"/>
                          </a:rPr>
                        </m:ctrlPr>
                      </m:sSubPr>
                      <m:e>
                        <m:r>
                          <m:rPr>
                            <m:sty m:val="p"/>
                          </m:rPr>
                          <a:rPr lang="en-US" sz="2400" b="0" i="0" smtClean="0">
                            <a:solidFill>
                              <a:srgbClr val="002060"/>
                            </a:solidFill>
                            <a:latin typeface="Cambria Math" panose="02040503050406030204" pitchFamily="18" charset="0"/>
                          </a:rPr>
                          <m:t>NH</m:t>
                        </m:r>
                      </m:e>
                      <m:sub>
                        <m:r>
                          <a:rPr lang="en-US" sz="2400" b="0" i="0" smtClean="0">
                            <a:solidFill>
                              <a:srgbClr val="002060"/>
                            </a:solidFill>
                            <a:latin typeface="Cambria Math" panose="02040503050406030204" pitchFamily="18" charset="0"/>
                          </a:rPr>
                          <m:t>3</m:t>
                        </m:r>
                      </m:sub>
                    </m:sSub>
                  </m:oMath>
                </a14:m>
                <a:endParaRPr lang="en-US" sz="2400" dirty="0">
                  <a:solidFill>
                    <a:srgbClr val="002060"/>
                  </a:solidFill>
                  <a:latin typeface="Cambria Math" panose="02040503050406030204" pitchFamily="18" charset="0"/>
                </a:endParaRPr>
              </a:p>
              <a:p>
                <a:pPr marL="457200" indent="-457200" algn="l">
                  <a:buFont typeface="+mj-lt"/>
                  <a:buAutoNum type="alphaLcPeriod"/>
                </a:pPr>
                <a:endParaRPr lang="en-US" sz="2400" dirty="0">
                  <a:solidFill>
                    <a:srgbClr val="002060"/>
                  </a:solidFill>
                  <a:latin typeface="Cambria Math" panose="02040503050406030204" pitchFamily="18" charset="0"/>
                </a:endParaRPr>
              </a:p>
              <a:p>
                <a:pPr marL="457200" indent="-457200" algn="l">
                  <a:buFont typeface="+mj-lt"/>
                  <a:buAutoNum type="alphaLcPeriod"/>
                </a:pPr>
                <a14:m>
                  <m:oMath xmlns:m="http://schemas.openxmlformats.org/officeDocument/2006/math">
                    <m:sSub>
                      <m:sSubPr>
                        <m:ctrlPr>
                          <a:rPr lang="kk-KZ" sz="2400" smtClean="0">
                            <a:solidFill>
                              <a:srgbClr val="002060"/>
                            </a:solidFill>
                            <a:latin typeface="Cambria Math" panose="02040503050406030204" pitchFamily="18" charset="0"/>
                          </a:rPr>
                        </m:ctrlPr>
                      </m:sSubPr>
                      <m:e>
                        <m:r>
                          <m:rPr>
                            <m:sty m:val="p"/>
                          </m:rPr>
                          <a:rPr lang="en-US" sz="2400" b="0" i="0" smtClean="0">
                            <a:solidFill>
                              <a:srgbClr val="002060"/>
                            </a:solidFill>
                            <a:latin typeface="Cambria Math" panose="02040503050406030204" pitchFamily="18" charset="0"/>
                          </a:rPr>
                          <m:t>CH</m:t>
                        </m:r>
                      </m:e>
                      <m:sub>
                        <m:r>
                          <a:rPr lang="en-US" sz="2400" b="0" i="0" smtClean="0">
                            <a:solidFill>
                              <a:srgbClr val="002060"/>
                            </a:solidFill>
                            <a:latin typeface="Cambria Math" panose="02040503050406030204" pitchFamily="18" charset="0"/>
                          </a:rPr>
                          <m:t>3</m:t>
                        </m:r>
                      </m:sub>
                    </m:sSub>
                    <m:r>
                      <m:rPr>
                        <m:sty m:val="p"/>
                      </m:rPr>
                      <a:rPr lang="en-US" sz="2400" b="0" i="0" smtClean="0">
                        <a:solidFill>
                          <a:srgbClr val="002060"/>
                        </a:solidFill>
                        <a:latin typeface="Cambria Math" panose="02040503050406030204" pitchFamily="18" charset="0"/>
                      </a:rPr>
                      <m:t>Br</m:t>
                    </m:r>
                  </m:oMath>
                </a14:m>
                <a:endParaRPr lang="en-US" sz="2400" dirty="0">
                  <a:solidFill>
                    <a:srgbClr val="002060"/>
                  </a:solidFill>
                </a:endParaRPr>
              </a:p>
              <a:p>
                <a:pPr algn="l"/>
                <a:endParaRPr lang="en-US" sz="2800" dirty="0">
                  <a:solidFill>
                    <a:srgbClr val="002060"/>
                  </a:solidFill>
                </a:endParaRPr>
              </a:p>
              <a:p>
                <a:pPr algn="l"/>
                <a:r>
                  <a:rPr lang="en-US" sz="2800" dirty="0">
                    <a:solidFill>
                      <a:srgbClr val="002060"/>
                    </a:solidFill>
                  </a:rPr>
                  <a:t>2) </a:t>
                </a:r>
                <a:r>
                  <a:rPr lang="kk-KZ" sz="2800" dirty="0">
                    <a:solidFill>
                      <a:srgbClr val="002060"/>
                    </a:solidFill>
                  </a:rPr>
                  <a:t>Төмендегі заттарға стандартты жану энтальпиясының теңдеулерін  құрастыр. </a:t>
                </a:r>
              </a:p>
              <a:p>
                <a:pPr marL="457200" indent="-457200" algn="l">
                  <a:buFont typeface="+mj-lt"/>
                  <a:buAutoNum type="alphaLcPeriod"/>
                </a:pPr>
                <a14:m>
                  <m:oMath xmlns:m="http://schemas.openxmlformats.org/officeDocument/2006/math">
                    <m:sSub>
                      <m:sSubPr>
                        <m:ctrlPr>
                          <a:rPr lang="en-US" sz="2400" smtClean="0">
                            <a:solidFill>
                              <a:srgbClr val="002060"/>
                            </a:solidFill>
                            <a:latin typeface="Cambria Math" panose="02040503050406030204" pitchFamily="18" charset="0"/>
                          </a:rPr>
                        </m:ctrlPr>
                      </m:sSubPr>
                      <m:e>
                        <m:r>
                          <m:rPr>
                            <m:sty m:val="p"/>
                          </m:rPr>
                          <a:rPr lang="en-US" sz="2400" b="0" i="0" smtClean="0">
                            <a:solidFill>
                              <a:srgbClr val="002060"/>
                            </a:solidFill>
                            <a:latin typeface="Cambria Math" panose="02040503050406030204" pitchFamily="18" charset="0"/>
                          </a:rPr>
                          <m:t>C</m:t>
                        </m:r>
                      </m:e>
                      <m:sub>
                        <m:r>
                          <a:rPr lang="en-US" sz="2400" b="0" i="0" smtClean="0">
                            <a:solidFill>
                              <a:srgbClr val="002060"/>
                            </a:solidFill>
                            <a:latin typeface="Cambria Math" panose="02040503050406030204" pitchFamily="18" charset="0"/>
                          </a:rPr>
                          <m:t>2</m:t>
                        </m:r>
                      </m:sub>
                    </m:sSub>
                    <m:sSub>
                      <m:sSubPr>
                        <m:ctrlPr>
                          <a:rPr lang="en-US" sz="2400" smtClean="0">
                            <a:solidFill>
                              <a:srgbClr val="002060"/>
                            </a:solidFill>
                            <a:latin typeface="Cambria Math" panose="02040503050406030204" pitchFamily="18" charset="0"/>
                          </a:rPr>
                        </m:ctrlPr>
                      </m:sSubPr>
                      <m:e>
                        <m:r>
                          <m:rPr>
                            <m:sty m:val="p"/>
                          </m:rPr>
                          <a:rPr lang="en-US" sz="2400" b="0" i="0" smtClean="0">
                            <a:solidFill>
                              <a:srgbClr val="002060"/>
                            </a:solidFill>
                            <a:latin typeface="Cambria Math" panose="02040503050406030204" pitchFamily="18" charset="0"/>
                          </a:rPr>
                          <m:t>H</m:t>
                        </m:r>
                      </m:e>
                      <m:sub>
                        <m:r>
                          <a:rPr lang="en-US" sz="2400" b="0" i="0" smtClean="0">
                            <a:solidFill>
                              <a:srgbClr val="002060"/>
                            </a:solidFill>
                            <a:latin typeface="Cambria Math" panose="02040503050406030204" pitchFamily="18" charset="0"/>
                          </a:rPr>
                          <m:t>6</m:t>
                        </m:r>
                      </m:sub>
                    </m:sSub>
                  </m:oMath>
                </a14:m>
                <a:endParaRPr lang="en-US" sz="2400" dirty="0">
                  <a:solidFill>
                    <a:srgbClr val="002060"/>
                  </a:solidFill>
                </a:endParaRPr>
              </a:p>
              <a:p>
                <a:pPr marL="457200" indent="-457200" algn="l">
                  <a:buFont typeface="+mj-lt"/>
                  <a:buAutoNum type="alphaLcPeriod"/>
                </a:pPr>
                <a:endParaRPr lang="en-US" sz="2400" dirty="0">
                  <a:solidFill>
                    <a:srgbClr val="002060"/>
                  </a:solidFill>
                </a:endParaRPr>
              </a:p>
              <a:p>
                <a:pPr marL="457200" indent="-457200" algn="l">
                  <a:buFont typeface="+mj-lt"/>
                  <a:buAutoNum type="alphaLcPeriod"/>
                </a:pPr>
                <a14:m>
                  <m:oMath xmlns:m="http://schemas.openxmlformats.org/officeDocument/2006/math">
                    <m:r>
                      <m:rPr>
                        <m:sty m:val="p"/>
                      </m:rPr>
                      <a:rPr lang="en-US" sz="2400" b="0" i="0" smtClean="0">
                        <a:solidFill>
                          <a:srgbClr val="002060"/>
                        </a:solidFill>
                        <a:latin typeface="Cambria Math" panose="02040503050406030204" pitchFamily="18" charset="0"/>
                      </a:rPr>
                      <m:t>Na</m:t>
                    </m:r>
                  </m:oMath>
                </a14:m>
                <a:endParaRPr lang="en-US" sz="2400" b="0" dirty="0">
                  <a:solidFill>
                    <a:srgbClr val="002060"/>
                  </a:solidFill>
                </a:endParaRPr>
              </a:p>
              <a:p>
                <a:pPr marL="457200" indent="-457200" algn="l">
                  <a:buFont typeface="+mj-lt"/>
                  <a:buAutoNum type="alphaLcPeriod"/>
                </a:pPr>
                <a:endParaRPr lang="en-US" sz="2400" dirty="0">
                  <a:solidFill>
                    <a:srgbClr val="002060"/>
                  </a:solidFill>
                </a:endParaRPr>
              </a:p>
              <a:p>
                <a:pPr marL="457200" indent="-457200" algn="l">
                  <a:buFont typeface="+mj-lt"/>
                  <a:buAutoNum type="alphaLcPeriod"/>
                </a:pPr>
                <a14:m>
                  <m:oMath xmlns:m="http://schemas.openxmlformats.org/officeDocument/2006/math">
                    <m:sSub>
                      <m:sSubPr>
                        <m:ctrlPr>
                          <a:rPr lang="en-US" sz="2400" smtClean="0">
                            <a:solidFill>
                              <a:srgbClr val="002060"/>
                            </a:solidFill>
                            <a:latin typeface="Cambria Math" panose="02040503050406030204" pitchFamily="18" charset="0"/>
                          </a:rPr>
                        </m:ctrlPr>
                      </m:sSubPr>
                      <m:e>
                        <m:r>
                          <m:rPr>
                            <m:sty m:val="p"/>
                          </m:rPr>
                          <a:rPr lang="en-US" sz="2400" b="0" i="0" smtClean="0">
                            <a:solidFill>
                              <a:srgbClr val="002060"/>
                            </a:solidFill>
                            <a:latin typeface="Cambria Math" panose="02040503050406030204" pitchFamily="18" charset="0"/>
                          </a:rPr>
                          <m:t>C</m:t>
                        </m:r>
                      </m:e>
                      <m:sub>
                        <m:r>
                          <a:rPr lang="en-US" sz="2400" b="0" i="0" smtClean="0">
                            <a:solidFill>
                              <a:srgbClr val="002060"/>
                            </a:solidFill>
                            <a:latin typeface="Cambria Math" panose="02040503050406030204" pitchFamily="18" charset="0"/>
                          </a:rPr>
                          <m:t>6</m:t>
                        </m:r>
                      </m:sub>
                    </m:sSub>
                    <m:sSub>
                      <m:sSubPr>
                        <m:ctrlPr>
                          <a:rPr lang="en-US" sz="2400" smtClean="0">
                            <a:solidFill>
                              <a:srgbClr val="002060"/>
                            </a:solidFill>
                            <a:latin typeface="Cambria Math" panose="02040503050406030204" pitchFamily="18" charset="0"/>
                          </a:rPr>
                        </m:ctrlPr>
                      </m:sSubPr>
                      <m:e>
                        <m:r>
                          <m:rPr>
                            <m:sty m:val="p"/>
                          </m:rPr>
                          <a:rPr lang="en-US" sz="2400" b="0" i="0" smtClean="0">
                            <a:solidFill>
                              <a:srgbClr val="002060"/>
                            </a:solidFill>
                            <a:latin typeface="Cambria Math" panose="02040503050406030204" pitchFamily="18" charset="0"/>
                          </a:rPr>
                          <m:t>H</m:t>
                        </m:r>
                      </m:e>
                      <m:sub>
                        <m:r>
                          <a:rPr lang="en-US" sz="2400" b="0" i="0" smtClean="0">
                            <a:solidFill>
                              <a:srgbClr val="002060"/>
                            </a:solidFill>
                            <a:latin typeface="Cambria Math" panose="02040503050406030204" pitchFamily="18" charset="0"/>
                          </a:rPr>
                          <m:t>14</m:t>
                        </m:r>
                      </m:sub>
                    </m:sSub>
                  </m:oMath>
                </a14:m>
                <a:endParaRPr lang="en-US" sz="2400" dirty="0">
                  <a:solidFill>
                    <a:srgbClr val="002060"/>
                  </a:solidFill>
                </a:endParaRPr>
              </a:p>
              <a:p>
                <a:pPr marL="457200" indent="-457200" algn="l">
                  <a:buFont typeface="+mj-lt"/>
                  <a:buAutoNum type="alphaLcPeriod"/>
                </a:pPr>
                <a:endParaRPr lang="kk-KZ" sz="2400" dirty="0">
                  <a:solidFill>
                    <a:srgbClr val="002060"/>
                  </a:solidFill>
                </a:endParaRPr>
              </a:p>
            </p:txBody>
          </p:sp>
        </mc:Choice>
        <mc:Fallback>
          <p:sp>
            <p:nvSpPr>
              <p:cNvPr id="5" name="TextBox 4"/>
              <p:cNvSpPr txBox="1">
                <a:spLocks noRot="1" noChangeAspect="1" noMove="1" noResize="1" noEditPoints="1" noAdjustHandles="1" noChangeArrowheads="1" noChangeShapeType="1" noTextEdit="1"/>
              </p:cNvSpPr>
              <p:nvPr/>
            </p:nvSpPr>
            <p:spPr>
              <a:xfrm>
                <a:off x="284163" y="1254743"/>
                <a:ext cx="9144000" cy="6435196"/>
              </a:xfrm>
              <a:prstGeom prst="rect">
                <a:avLst/>
              </a:prstGeom>
              <a:blipFill>
                <a:blip r:embed="rId2"/>
                <a:stretch>
                  <a:fillRect t="-851"/>
                </a:stretch>
              </a:blipFill>
              <a:ln>
                <a:solidFill>
                  <a:schemeClr val="tx2"/>
                </a:solidFill>
              </a:ln>
            </p:spPr>
            <p:txBody>
              <a:bodyPr/>
              <a:lstStyle/>
              <a:p>
                <a:r>
                  <a:rPr lang="ru-RU">
                    <a:noFill/>
                  </a:rPr>
                  <a:t> </a:t>
                </a:r>
              </a:p>
            </p:txBody>
          </p:sp>
        </mc:Fallback>
      </mc:AlternateContent>
    </p:spTree>
    <p:extLst>
      <p:ext uri="{BB962C8B-B14F-4D97-AF65-F5344CB8AC3E}">
        <p14:creationId xmlns:p14="http://schemas.microsoft.com/office/powerpoint/2010/main" val="1598445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2" y="292100"/>
            <a:ext cx="9144000" cy="1079884"/>
          </a:xfrm>
          <a:prstGeom prst="rect">
            <a:avLst/>
          </a:prstGeom>
          <a:noFill/>
          <a:ln>
            <a:solidFill>
              <a:schemeClr val="tx2"/>
            </a:solidFill>
          </a:ln>
        </p:spPr>
        <p:txBody>
          <a:bodyPr wrap="square" lIns="252000" tIns="108000" rIns="252000" bIns="108000" rtlCol="0">
            <a:spAutoFit/>
          </a:bodyPr>
          <a:lstStyle/>
          <a:p>
            <a:pPr algn="ctr"/>
            <a:r>
              <a:rPr lang="kk-KZ" sz="2800" dirty="0">
                <a:solidFill>
                  <a:srgbClr val="620BFC"/>
                </a:solidFill>
                <a:latin typeface="Open Sans" panose="020B0606030504020204"/>
              </a:rPr>
              <a:t>Энтальпияның өзгеруін калориметрия көмегімен табу </a:t>
            </a:r>
            <a:endParaRPr lang="ru-RU" sz="2800" dirty="0">
              <a:solidFill>
                <a:srgbClr val="620BFC"/>
              </a:solidFill>
              <a:latin typeface="Open Sans" panose="020B0606030504020204"/>
            </a:endParaRPr>
          </a:p>
        </p:txBody>
      </p:sp>
      <mc:AlternateContent xmlns:mc="http://schemas.openxmlformats.org/markup-compatibility/2006" xmlns:a14="http://schemas.microsoft.com/office/drawing/2010/main">
        <mc:Choice Requires="a14">
          <p:sp>
            <p:nvSpPr>
              <p:cNvPr id="5" name="TextBox 4"/>
              <p:cNvSpPr txBox="1"/>
              <p:nvPr/>
            </p:nvSpPr>
            <p:spPr>
              <a:xfrm>
                <a:off x="284163" y="1618183"/>
                <a:ext cx="6376411" cy="6235141"/>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algn="l"/>
                <a:r>
                  <a:rPr lang="kk-KZ" sz="2300" dirty="0">
                    <a:solidFill>
                      <a:srgbClr val="002060"/>
                    </a:solidFill>
                  </a:rPr>
                  <a:t>Энтальпия өзгерісін тәжірибе жасап, содан кейін есептеу жүргізу арқылы табуға болады. </a:t>
                </a:r>
              </a:p>
              <a:p>
                <a:pPr algn="l"/>
                <a:r>
                  <a:rPr lang="kk-KZ" sz="2300" dirty="0"/>
                  <a:t>Калориметриялық әдіс – </a:t>
                </a:r>
                <a:r>
                  <a:rPr lang="kk-KZ" sz="2300" dirty="0">
                    <a:solidFill>
                      <a:srgbClr val="002060"/>
                    </a:solidFill>
                  </a:rPr>
                  <a:t>температураның өзгеруін өлшеу арқылы реакция нәтижесінде қанша жылу бөлінетіндігін табу әдісі. Жанғыш сұйықтықтың жану энтальпиясын табу үшін оны күйдіреміз. Ол калориметр деген құрылғының ішінде жүреді. Отын жанған кезде суды қыздырады. Егер біз тәжірибе кезіндегі </a:t>
                </a:r>
                <a:r>
                  <a:rPr lang="kk-KZ" sz="2300" dirty="0"/>
                  <a:t>судың массасын </a:t>
                </a:r>
                <a:r>
                  <a:rPr lang="kk-KZ" sz="2300" dirty="0">
                    <a:solidFill>
                      <a:srgbClr val="002060"/>
                    </a:solidFill>
                  </a:rPr>
                  <a:t>білсек, </a:t>
                </a:r>
                <a:r>
                  <a:rPr lang="kk-KZ" sz="2300" dirty="0"/>
                  <a:t>температураның өзгеруін (∆𝑯) </a:t>
                </a:r>
                <a:r>
                  <a:rPr lang="kk-KZ" sz="2300" dirty="0">
                    <a:solidFill>
                      <a:srgbClr val="002060"/>
                    </a:solidFill>
                  </a:rPr>
                  <a:t>анықтай алсақ және </a:t>
                </a:r>
                <a:r>
                  <a:rPr lang="kk-KZ" sz="2300" dirty="0"/>
                  <a:t>судың меншікті жылу сыйымдылығын </a:t>
                </a:r>
                <a:r>
                  <a:rPr lang="kk-KZ" sz="2300" dirty="0">
                    <a:solidFill>
                      <a:srgbClr val="002060"/>
                    </a:solidFill>
                  </a:rPr>
                  <a:t>білсек (әдетте ол 4,18 Дж</a:t>
                </a:r>
                <a14:m>
                  <m:oMath xmlns:m="http://schemas.openxmlformats.org/officeDocument/2006/math">
                    <m:r>
                      <a:rPr lang="kk-KZ" sz="2300" i="1" smtClean="0">
                        <a:solidFill>
                          <a:srgbClr val="002060"/>
                        </a:solidFill>
                        <a:latin typeface="Cambria Math" panose="02040503050406030204" pitchFamily="18" charset="0"/>
                        <a:ea typeface="Cambria Math" panose="02040503050406030204" pitchFamily="18" charset="0"/>
                      </a:rPr>
                      <m:t>∙</m:t>
                    </m:r>
                    <m:sSup>
                      <m:sSupPr>
                        <m:ctrlPr>
                          <a:rPr lang="kk-KZ" sz="2300" i="1" smtClean="0">
                            <a:solidFill>
                              <a:srgbClr val="002060"/>
                            </a:solidFill>
                            <a:latin typeface="Cambria Math" panose="02040503050406030204" pitchFamily="18" charset="0"/>
                            <a:ea typeface="Cambria Math" panose="02040503050406030204" pitchFamily="18" charset="0"/>
                          </a:rPr>
                        </m:ctrlPr>
                      </m:sSupPr>
                      <m:e>
                        <m:r>
                          <a:rPr lang="kk-KZ" sz="2300" b="0" i="1" smtClean="0">
                            <a:solidFill>
                              <a:srgbClr val="002060"/>
                            </a:solidFill>
                            <a:latin typeface="Cambria Math" panose="02040503050406030204" pitchFamily="18" charset="0"/>
                            <a:ea typeface="Cambria Math" panose="02040503050406030204" pitchFamily="18" charset="0"/>
                          </a:rPr>
                          <m:t>г</m:t>
                        </m:r>
                      </m:e>
                      <m:sup>
                        <m:r>
                          <a:rPr lang="kk-KZ" sz="2300" b="0" i="1" smtClean="0">
                            <a:solidFill>
                              <a:srgbClr val="002060"/>
                            </a:solidFill>
                            <a:latin typeface="Cambria Math" panose="02040503050406030204" pitchFamily="18" charset="0"/>
                            <a:ea typeface="Cambria Math" panose="02040503050406030204" pitchFamily="18" charset="0"/>
                          </a:rPr>
                          <m:t>−1</m:t>
                        </m:r>
                      </m:sup>
                    </m:sSup>
                    <m:sSup>
                      <m:sSupPr>
                        <m:ctrlPr>
                          <a:rPr lang="kk-KZ" sz="2300" i="1" smtClean="0">
                            <a:solidFill>
                              <a:srgbClr val="002060"/>
                            </a:solidFill>
                            <a:latin typeface="Cambria Math" panose="02040503050406030204" pitchFamily="18" charset="0"/>
                            <a:ea typeface="Cambria Math" panose="02040503050406030204" pitchFamily="18" charset="0"/>
                          </a:rPr>
                        </m:ctrlPr>
                      </m:sSupPr>
                      <m:e>
                        <m:r>
                          <a:rPr lang="kk-KZ" sz="2300" b="0" i="1" smtClean="0">
                            <a:solidFill>
                              <a:srgbClr val="002060"/>
                            </a:solidFill>
                            <a:latin typeface="Cambria Math" panose="02040503050406030204" pitchFamily="18" charset="0"/>
                            <a:ea typeface="Cambria Math" panose="02040503050406030204" pitchFamily="18" charset="0"/>
                          </a:rPr>
                          <m:t>к</m:t>
                        </m:r>
                      </m:e>
                      <m:sup>
                        <m:r>
                          <a:rPr lang="kk-KZ" sz="2300" b="0" i="1" smtClean="0">
                            <a:solidFill>
                              <a:srgbClr val="002060"/>
                            </a:solidFill>
                            <a:latin typeface="Cambria Math" panose="02040503050406030204" pitchFamily="18" charset="0"/>
                            <a:ea typeface="Cambria Math" panose="02040503050406030204" pitchFamily="18" charset="0"/>
                          </a:rPr>
                          <m:t>−1</m:t>
                        </m:r>
                      </m:sup>
                    </m:sSup>
                  </m:oMath>
                </a14:m>
                <a:r>
                  <a:rPr lang="kk-KZ" sz="2300" dirty="0">
                    <a:solidFill>
                      <a:srgbClr val="002060"/>
                    </a:solidFill>
                  </a:rPr>
                  <a:t>) энтальпия өзгерісін есептей аламыз. </a:t>
                </a:r>
              </a:p>
            </p:txBody>
          </p:sp>
        </mc:Choice>
        <mc:Fallback xmlns="">
          <p:sp>
            <p:nvSpPr>
              <p:cNvPr id="5" name="TextBox 4"/>
              <p:cNvSpPr txBox="1">
                <a:spLocks noRot="1" noChangeAspect="1" noMove="1" noResize="1" noEditPoints="1" noAdjustHandles="1" noChangeArrowheads="1" noChangeShapeType="1" noTextEdit="1"/>
              </p:cNvSpPr>
              <p:nvPr/>
            </p:nvSpPr>
            <p:spPr>
              <a:xfrm>
                <a:off x="284163" y="1618183"/>
                <a:ext cx="6376411" cy="6235141"/>
              </a:xfrm>
              <a:prstGeom prst="rect">
                <a:avLst/>
              </a:prstGeom>
              <a:blipFill>
                <a:blip r:embed="rId2"/>
                <a:stretch>
                  <a:fillRect b="-98"/>
                </a:stretch>
              </a:blipFill>
              <a:ln>
                <a:solidFill>
                  <a:schemeClr val="tx2"/>
                </a:solidFill>
              </a:ln>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3" name="TextBox 2"/>
              <p:cNvSpPr txBox="1"/>
              <p:nvPr/>
            </p:nvSpPr>
            <p:spPr>
              <a:xfrm>
                <a:off x="4398579" y="3547241"/>
                <a:ext cx="11862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m:t>
                      </m:r>
                    </m:oMath>
                  </m:oMathPara>
                </a14:m>
                <a:endParaRPr lang="en-US" dirty="0"/>
              </a:p>
            </p:txBody>
          </p:sp>
        </mc:Choice>
        <mc:Fallback xmlns="">
          <p:sp>
            <p:nvSpPr>
              <p:cNvPr id="3" name="TextBox 2"/>
              <p:cNvSpPr txBox="1">
                <a:spLocks noRot="1" noChangeAspect="1" noMove="1" noResize="1" noEditPoints="1" noAdjustHandles="1" noChangeArrowheads="1" noChangeShapeType="1" noTextEdit="1"/>
              </p:cNvSpPr>
              <p:nvPr/>
            </p:nvSpPr>
            <p:spPr>
              <a:xfrm>
                <a:off x="4398579" y="3547241"/>
                <a:ext cx="118622" cy="276999"/>
              </a:xfrm>
              <a:prstGeom prst="rect">
                <a:avLst/>
              </a:prstGeom>
              <a:blipFill rotWithShape="0">
                <a:blip r:embed="rId3"/>
                <a:stretch>
                  <a:fillRect l="-15789" r="-15789"/>
                </a:stretch>
              </a:blipFill>
            </p:spPr>
            <p:txBody>
              <a:bodyPr/>
              <a:lstStyle/>
              <a:p>
                <a:r>
                  <a:rPr lang="en-US">
                    <a:noFill/>
                  </a:rPr>
                  <a:t> </a:t>
                </a:r>
              </a:p>
            </p:txBody>
          </p:sp>
        </mc:Fallback>
      </mc:AlternateContent>
      <p:pic>
        <p:nvPicPr>
          <p:cNvPr id="4" name="Рисунок 3"/>
          <p:cNvPicPr>
            <a:picLocks noChangeAspect="1"/>
          </p:cNvPicPr>
          <p:nvPr/>
        </p:nvPicPr>
        <p:blipFill>
          <a:blip r:embed="rId4"/>
          <a:stretch>
            <a:fillRect/>
          </a:stretch>
        </p:blipFill>
        <p:spPr>
          <a:xfrm>
            <a:off x="6802820" y="3173170"/>
            <a:ext cx="2625342" cy="2121976"/>
          </a:xfrm>
          <a:prstGeom prst="rect">
            <a:avLst/>
          </a:prstGeom>
        </p:spPr>
      </p:pic>
    </p:spTree>
    <p:extLst>
      <p:ext uri="{BB962C8B-B14F-4D97-AF65-F5344CB8AC3E}">
        <p14:creationId xmlns:p14="http://schemas.microsoft.com/office/powerpoint/2010/main" val="3129876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2" y="303674"/>
            <a:ext cx="9144000" cy="1079884"/>
          </a:xfrm>
          <a:prstGeom prst="rect">
            <a:avLst/>
          </a:prstGeom>
          <a:noFill/>
          <a:ln>
            <a:solidFill>
              <a:schemeClr val="tx2"/>
            </a:solidFill>
          </a:ln>
        </p:spPr>
        <p:txBody>
          <a:bodyPr wrap="square" lIns="252000" tIns="108000" rIns="252000" bIns="108000" rtlCol="0">
            <a:spAutoFit/>
          </a:bodyPr>
          <a:lstStyle/>
          <a:p>
            <a:pPr algn="ctr"/>
            <a:r>
              <a:rPr lang="kk-KZ" sz="2800" dirty="0">
                <a:solidFill>
                  <a:srgbClr val="620BFC"/>
                </a:solidFill>
                <a:latin typeface="Open Sans" panose="020B0606030504020204"/>
              </a:rPr>
              <a:t>Энтальпияның өзгеруін калориметрия көмегімен табуға арналған есептер</a:t>
            </a:r>
            <a:endParaRPr lang="ru-RU" sz="2800" dirty="0">
              <a:solidFill>
                <a:srgbClr val="620BFC"/>
              </a:solidFill>
              <a:latin typeface="Open Sans" panose="020B0606030504020204"/>
            </a:endParaRPr>
          </a:p>
        </p:txBody>
      </p:sp>
      <mc:AlternateContent xmlns:mc="http://schemas.openxmlformats.org/markup-compatibility/2006" xmlns:a14="http://schemas.microsoft.com/office/drawing/2010/main">
        <mc:Choice Requires="a14">
          <p:sp>
            <p:nvSpPr>
              <p:cNvPr id="5" name="TextBox 4"/>
              <p:cNvSpPr txBox="1"/>
              <p:nvPr/>
            </p:nvSpPr>
            <p:spPr>
              <a:xfrm>
                <a:off x="284162" y="1611447"/>
                <a:ext cx="9144000" cy="6109274"/>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algn="l"/>
                <a:r>
                  <a:rPr lang="kk-KZ"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Калориметрлік әдіспен энталпия өзгерісін есептеуде қолданылатын жылу мөлшерін есептейтін формула:</a:t>
                </a:r>
              </a:p>
              <a:p>
                <a14:m>
                  <m:oMath xmlns:m="http://schemas.openxmlformats.org/officeDocument/2006/math">
                    <m:r>
                      <a:rPr lang="kk-KZ" b="0" i="1" smtClean="0">
                        <a:solidFill>
                          <a:srgbClr val="620BFC"/>
                        </a:solidFill>
                        <a:latin typeface="Cambria Math" panose="02040503050406030204" pitchFamily="18" charset="0"/>
                        <a:ea typeface="Cambria Math" panose="02040503050406030204" pitchFamily="18" charset="0"/>
                      </a:rPr>
                      <m:t>∆</m:t>
                    </m:r>
                    <m:r>
                      <a:rPr lang="en-US" b="0" i="1" smtClean="0">
                        <a:solidFill>
                          <a:srgbClr val="620BFC"/>
                        </a:solidFill>
                        <a:latin typeface="Cambria Math" panose="02040503050406030204" pitchFamily="18" charset="0"/>
                        <a:ea typeface="Cambria Math" panose="02040503050406030204" pitchFamily="18" charset="0"/>
                      </a:rPr>
                      <m:t>𝐻</m:t>
                    </m:r>
                    <m:r>
                      <a:rPr lang="en-US" b="0" i="1" smtClean="0">
                        <a:solidFill>
                          <a:srgbClr val="620BFC"/>
                        </a:solidFill>
                        <a:latin typeface="Cambria Math" panose="02040503050406030204" pitchFamily="18" charset="0"/>
                        <a:ea typeface="Cambria Math" panose="02040503050406030204" pitchFamily="18" charset="0"/>
                      </a:rPr>
                      <m:t>= </m:t>
                    </m:r>
                    <m:f>
                      <m:fPr>
                        <m:ctrlPr>
                          <a:rPr lang="en-US" i="1" smtClean="0">
                            <a:solidFill>
                              <a:srgbClr val="620BFC"/>
                            </a:solidFill>
                            <a:latin typeface="Cambria Math" panose="02040503050406030204" pitchFamily="18" charset="0"/>
                            <a:ea typeface="Cambria Math" panose="02040503050406030204" pitchFamily="18" charset="0"/>
                          </a:rPr>
                        </m:ctrlPr>
                      </m:fPr>
                      <m:num>
                        <m:r>
                          <a:rPr lang="en-US" b="0" i="1" smtClean="0">
                            <a:solidFill>
                              <a:srgbClr val="620BFC"/>
                            </a:solidFill>
                            <a:latin typeface="Cambria Math" panose="02040503050406030204" pitchFamily="18" charset="0"/>
                            <a:ea typeface="Cambria Math" panose="02040503050406030204" pitchFamily="18" charset="0"/>
                          </a:rPr>
                          <m:t>−</m:t>
                        </m:r>
                        <m:r>
                          <a:rPr lang="en-US" b="0" i="1" smtClean="0">
                            <a:solidFill>
                              <a:srgbClr val="620BFC"/>
                            </a:solidFill>
                            <a:latin typeface="Cambria Math" panose="02040503050406030204" pitchFamily="18" charset="0"/>
                            <a:ea typeface="Cambria Math" panose="02040503050406030204" pitchFamily="18" charset="0"/>
                          </a:rPr>
                          <m:t>𝑞</m:t>
                        </m:r>
                      </m:num>
                      <m:den>
                        <m:r>
                          <a:rPr lang="en-US" b="0" i="1" smtClean="0">
                            <a:solidFill>
                              <a:srgbClr val="620BFC"/>
                            </a:solidFill>
                            <a:latin typeface="Cambria Math" panose="02040503050406030204" pitchFamily="18" charset="0"/>
                            <a:ea typeface="Cambria Math" panose="02040503050406030204" pitchFamily="18" charset="0"/>
                          </a:rPr>
                          <m:t>𝑛</m:t>
                        </m:r>
                      </m:den>
                    </m:f>
                  </m:oMath>
                </a14:m>
                <a:r>
                  <a:rPr lang="kk-KZ"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r>
                  <a:rPr lang="en-US"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p>
              <a:p>
                <a14:m>
                  <m:oMath xmlns:m="http://schemas.openxmlformats.org/officeDocument/2006/math">
                    <m:r>
                      <a:rPr lang="en-US" b="0" i="1" smtClean="0">
                        <a:solidFill>
                          <a:srgbClr val="620BFC"/>
                        </a:solidFill>
                        <a:latin typeface="Cambria Math" panose="02040503050406030204" pitchFamily="18" charset="0"/>
                      </a:rPr>
                      <m:t>𝑞</m:t>
                    </m:r>
                    <m:r>
                      <a:rPr lang="en-US" b="0" i="1" smtClean="0">
                        <a:solidFill>
                          <a:srgbClr val="620BFC"/>
                        </a:solidFill>
                        <a:latin typeface="Cambria Math" panose="02040503050406030204" pitchFamily="18" charset="0"/>
                      </a:rPr>
                      <m:t>=</m:t>
                    </m:r>
                    <m:r>
                      <a:rPr lang="en-US" b="0" i="1" smtClean="0">
                        <a:solidFill>
                          <a:srgbClr val="620BFC"/>
                        </a:solidFill>
                        <a:latin typeface="Cambria Math" panose="02040503050406030204" pitchFamily="18" charset="0"/>
                      </a:rPr>
                      <m:t>𝑚𝑐</m:t>
                    </m:r>
                    <m:r>
                      <a:rPr lang="en-US" b="0" i="1" smtClean="0">
                        <a:solidFill>
                          <a:srgbClr val="620BFC"/>
                        </a:solidFill>
                        <a:latin typeface="Cambria Math" panose="02040503050406030204" pitchFamily="18" charset="0"/>
                        <a:ea typeface="Cambria Math" panose="02040503050406030204" pitchFamily="18" charset="0"/>
                      </a:rPr>
                      <m:t>∆</m:t>
                    </m:r>
                    <m:r>
                      <a:rPr lang="en-US" b="0" i="1" smtClean="0">
                        <a:solidFill>
                          <a:srgbClr val="620BFC"/>
                        </a:solidFill>
                        <a:latin typeface="Cambria Math" panose="02040503050406030204" pitchFamily="18" charset="0"/>
                        <a:ea typeface="Cambria Math" panose="02040503050406030204" pitchFamily="18" charset="0"/>
                      </a:rPr>
                      <m:t>𝑇</m:t>
                    </m:r>
                  </m:oMath>
                </a14:m>
                <a:r>
                  <a:rPr lang="en-US" dirty="0">
                    <a:solidFill>
                      <a:srgbClr val="620BFC"/>
                    </a:solidFill>
                    <a:latin typeface="Open Sans" panose="020B0606030504020204" pitchFamily="34" charset="0"/>
                    <a:ea typeface="Open Sans" panose="020B0606030504020204" pitchFamily="34" charset="0"/>
                    <a:cs typeface="Open Sans" panose="020B0606030504020204" pitchFamily="34" charset="0"/>
                  </a:rPr>
                  <a:t> </a:t>
                </a:r>
              </a:p>
              <a:p>
                <a:pPr algn="l"/>
                <a:r>
                  <a:rPr lang="kk-KZ"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Мұндағы</a:t>
                </a:r>
                <a:r>
                  <a:rPr lang="en-US"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a:t>
                </a:r>
                <a:r>
                  <a:rPr lang="kk-KZ"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en-US" sz="2800" dirty="0">
                    <a:latin typeface="Open Sans" panose="020B0606030504020204" pitchFamily="34" charset="0"/>
                    <a:ea typeface="Open Sans" panose="020B0606030504020204" pitchFamily="34" charset="0"/>
                    <a:cs typeface="Open Sans" panose="020B0606030504020204" pitchFamily="34" charset="0"/>
                  </a:rPr>
                  <a:t>q –</a:t>
                </a:r>
                <a:r>
                  <a:rPr lang="en-US"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kk-KZ"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қысым тұрақты болған кездегі жоғалған немесе алынған жылу мөлшері (Дж).</a:t>
                </a:r>
              </a:p>
              <a:p>
                <a:pPr algn="l"/>
                <a:r>
                  <a:rPr lang="en-US" sz="2800" dirty="0">
                    <a:latin typeface="Open Sans" panose="020B0606030504020204" pitchFamily="34" charset="0"/>
                    <a:ea typeface="Open Sans" panose="020B0606030504020204" pitchFamily="34" charset="0"/>
                    <a:cs typeface="Open Sans" panose="020B0606030504020204" pitchFamily="34" charset="0"/>
                  </a:rPr>
                  <a:t>m –</a:t>
                </a:r>
                <a:r>
                  <a:rPr lang="en-US"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kk-KZ"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калориметрдегі судың массасы (немесе басқа ерітінді). </a:t>
                </a:r>
              </a:p>
              <a:p>
                <a:pPr algn="l"/>
                <a:r>
                  <a:rPr lang="en-US" sz="2800" dirty="0">
                    <a:latin typeface="Open Sans" panose="020B0606030504020204" pitchFamily="34" charset="0"/>
                    <a:ea typeface="Open Sans" panose="020B0606030504020204" pitchFamily="34" charset="0"/>
                    <a:cs typeface="Open Sans" panose="020B0606030504020204" pitchFamily="34" charset="0"/>
                  </a:rPr>
                  <a:t>C –</a:t>
                </a:r>
                <a:r>
                  <a:rPr lang="en-US"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kk-KZ"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судың меншікті жылу сыйымдылығы (4,18 Дж</a:t>
                </a:r>
                <a14:m>
                  <m:oMath xmlns:m="http://schemas.openxmlformats.org/officeDocument/2006/math">
                    <m:r>
                      <a:rPr lang="kk-KZ" sz="2800" i="1">
                        <a:solidFill>
                          <a:srgbClr val="002060"/>
                        </a:solidFill>
                        <a:latin typeface="Cambria Math" panose="02040503050406030204" pitchFamily="18" charset="0"/>
                        <a:ea typeface="Cambria Math" panose="02040503050406030204" pitchFamily="18" charset="0"/>
                      </a:rPr>
                      <m:t>∙</m:t>
                    </m:r>
                    <m:sSup>
                      <m:sSupPr>
                        <m:ctrlPr>
                          <a:rPr lang="kk-KZ" sz="2800" i="1">
                            <a:solidFill>
                              <a:srgbClr val="002060"/>
                            </a:solidFill>
                            <a:latin typeface="Cambria Math" panose="02040503050406030204" pitchFamily="18" charset="0"/>
                            <a:ea typeface="Cambria Math" panose="02040503050406030204" pitchFamily="18" charset="0"/>
                          </a:rPr>
                        </m:ctrlPr>
                      </m:sSupPr>
                      <m:e>
                        <m:r>
                          <a:rPr lang="kk-KZ" sz="2800" i="1">
                            <a:solidFill>
                              <a:srgbClr val="002060"/>
                            </a:solidFill>
                            <a:latin typeface="Cambria Math" panose="02040503050406030204" pitchFamily="18" charset="0"/>
                            <a:ea typeface="Cambria Math" panose="02040503050406030204" pitchFamily="18" charset="0"/>
                          </a:rPr>
                          <m:t>г</m:t>
                        </m:r>
                      </m:e>
                      <m:sup>
                        <m:r>
                          <a:rPr lang="kk-KZ" sz="2800" i="1">
                            <a:solidFill>
                              <a:srgbClr val="002060"/>
                            </a:solidFill>
                            <a:latin typeface="Cambria Math" panose="02040503050406030204" pitchFamily="18" charset="0"/>
                            <a:ea typeface="Cambria Math" panose="02040503050406030204" pitchFamily="18" charset="0"/>
                          </a:rPr>
                          <m:t>−1</m:t>
                        </m:r>
                      </m:sup>
                    </m:sSup>
                    <m:sSup>
                      <m:sSupPr>
                        <m:ctrlPr>
                          <a:rPr lang="kk-KZ" sz="2800" i="1">
                            <a:solidFill>
                              <a:srgbClr val="002060"/>
                            </a:solidFill>
                            <a:latin typeface="Cambria Math" panose="02040503050406030204" pitchFamily="18" charset="0"/>
                            <a:ea typeface="Cambria Math" panose="02040503050406030204" pitchFamily="18" charset="0"/>
                          </a:rPr>
                        </m:ctrlPr>
                      </m:sSupPr>
                      <m:e>
                        <m:r>
                          <a:rPr lang="kk-KZ" sz="2800" i="1">
                            <a:solidFill>
                              <a:srgbClr val="002060"/>
                            </a:solidFill>
                            <a:latin typeface="Cambria Math" panose="02040503050406030204" pitchFamily="18" charset="0"/>
                            <a:ea typeface="Cambria Math" panose="02040503050406030204" pitchFamily="18" charset="0"/>
                          </a:rPr>
                          <m:t>к</m:t>
                        </m:r>
                      </m:e>
                      <m:sup>
                        <m:r>
                          <a:rPr lang="kk-KZ" sz="2800" i="1">
                            <a:solidFill>
                              <a:srgbClr val="002060"/>
                            </a:solidFill>
                            <a:latin typeface="Cambria Math" panose="02040503050406030204" pitchFamily="18" charset="0"/>
                            <a:ea typeface="Cambria Math" panose="02040503050406030204" pitchFamily="18" charset="0"/>
                          </a:rPr>
                          <m:t>−1</m:t>
                        </m:r>
                      </m:sup>
                    </m:sSup>
                  </m:oMath>
                </a14:m>
                <a:r>
                  <a:rPr lang="kk-KZ"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a:t>
                </a:r>
              </a:p>
              <a:p>
                <a:pPr algn="l"/>
                <a14:m>
                  <m:oMath xmlns:m="http://schemas.openxmlformats.org/officeDocument/2006/math">
                    <m:r>
                      <a:rPr lang="en-US" sz="2800" b="0" i="1">
                        <a:latin typeface="Cambria Math" panose="02040503050406030204" pitchFamily="18" charset="0"/>
                        <a:ea typeface="Cambria Math" panose="02040503050406030204" pitchFamily="18" charset="0"/>
                      </a:rPr>
                      <m:t>∆</m:t>
                    </m:r>
                    <m:r>
                      <a:rPr lang="en-US" sz="2800" b="0" i="1">
                        <a:latin typeface="Cambria Math" panose="02040503050406030204" pitchFamily="18" charset="0"/>
                        <a:ea typeface="Cambria Math" panose="02040503050406030204" pitchFamily="18" charset="0"/>
                      </a:rPr>
                      <m:t>𝑇</m:t>
                    </m:r>
                  </m:oMath>
                </a14:m>
                <a:r>
                  <a:rPr lang="kk-KZ"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 – судың немесе ертіндінің температурасының өзгеруі.</a:t>
                </a:r>
              </a:p>
            </p:txBody>
          </p:sp>
        </mc:Choice>
        <mc:Fallback xmlns="">
          <p:sp>
            <p:nvSpPr>
              <p:cNvPr id="5" name="TextBox 4"/>
              <p:cNvSpPr txBox="1">
                <a:spLocks noRot="1" noChangeAspect="1" noMove="1" noResize="1" noEditPoints="1" noAdjustHandles="1" noChangeArrowheads="1" noChangeShapeType="1" noTextEdit="1"/>
              </p:cNvSpPr>
              <p:nvPr/>
            </p:nvSpPr>
            <p:spPr>
              <a:xfrm>
                <a:off x="284162" y="1611447"/>
                <a:ext cx="9144000" cy="6109274"/>
              </a:xfrm>
              <a:prstGeom prst="rect">
                <a:avLst/>
              </a:prstGeom>
              <a:blipFill>
                <a:blip r:embed="rId2"/>
                <a:stretch>
                  <a:fillRect r="-333" b="-697"/>
                </a:stretch>
              </a:blipFill>
              <a:ln>
                <a:solidFill>
                  <a:schemeClr val="tx2"/>
                </a:solidFill>
              </a:ln>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3" name="TextBox 2"/>
              <p:cNvSpPr txBox="1"/>
              <p:nvPr/>
            </p:nvSpPr>
            <p:spPr>
              <a:xfrm>
                <a:off x="4398579" y="3547241"/>
                <a:ext cx="11862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m:t>
                      </m:r>
                    </m:oMath>
                  </m:oMathPara>
                </a14:m>
                <a:endParaRPr lang="en-US" dirty="0"/>
              </a:p>
            </p:txBody>
          </p:sp>
        </mc:Choice>
        <mc:Fallback xmlns="">
          <p:sp>
            <p:nvSpPr>
              <p:cNvPr id="3" name="TextBox 2"/>
              <p:cNvSpPr txBox="1">
                <a:spLocks noRot="1" noChangeAspect="1" noMove="1" noResize="1" noEditPoints="1" noAdjustHandles="1" noChangeArrowheads="1" noChangeShapeType="1" noTextEdit="1"/>
              </p:cNvSpPr>
              <p:nvPr/>
            </p:nvSpPr>
            <p:spPr>
              <a:xfrm>
                <a:off x="4398579" y="3547241"/>
                <a:ext cx="118622" cy="276999"/>
              </a:xfrm>
              <a:prstGeom prst="rect">
                <a:avLst/>
              </a:prstGeom>
              <a:blipFill rotWithShape="0">
                <a:blip r:embed="rId3"/>
                <a:stretch>
                  <a:fillRect l="-15789" r="-15789"/>
                </a:stretch>
              </a:blipFill>
            </p:spPr>
            <p:txBody>
              <a:bodyPr/>
              <a:lstStyle/>
              <a:p>
                <a:r>
                  <a:rPr lang="en-US">
                    <a:noFill/>
                  </a:rPr>
                  <a:t> </a:t>
                </a:r>
              </a:p>
            </p:txBody>
          </p:sp>
        </mc:Fallback>
      </mc:AlternateContent>
    </p:spTree>
    <p:extLst>
      <p:ext uri="{BB962C8B-B14F-4D97-AF65-F5344CB8AC3E}">
        <p14:creationId xmlns:p14="http://schemas.microsoft.com/office/powerpoint/2010/main" val="715613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2" y="292100"/>
            <a:ext cx="9144000" cy="1079884"/>
          </a:xfrm>
          <a:prstGeom prst="rect">
            <a:avLst/>
          </a:prstGeom>
          <a:noFill/>
          <a:ln>
            <a:solidFill>
              <a:schemeClr val="tx2"/>
            </a:solidFill>
          </a:ln>
        </p:spPr>
        <p:txBody>
          <a:bodyPr wrap="square" lIns="252000" tIns="108000" rIns="252000" bIns="108000" rtlCol="0">
            <a:spAutoFit/>
          </a:bodyPr>
          <a:lstStyle/>
          <a:p>
            <a:pPr algn="ctr"/>
            <a:r>
              <a:rPr lang="kk-KZ" sz="2800" dirty="0">
                <a:solidFill>
                  <a:srgbClr val="620BFC"/>
                </a:solidFill>
                <a:latin typeface="Open Sans" panose="020B0606030504020204"/>
              </a:rPr>
              <a:t>Энтальпияның өзгеруін калориметрия көмегімен табуға арналған есептер</a:t>
            </a:r>
            <a:endParaRPr lang="ru-RU" sz="2800" dirty="0">
              <a:solidFill>
                <a:srgbClr val="620BFC"/>
              </a:solidFill>
              <a:latin typeface="Open Sans" panose="020B0606030504020204"/>
            </a:endParaRPr>
          </a:p>
        </p:txBody>
      </p:sp>
      <mc:AlternateContent xmlns:mc="http://schemas.openxmlformats.org/markup-compatibility/2006">
        <mc:Choice xmlns:a14="http://schemas.microsoft.com/office/drawing/2010/main" Requires="a14">
          <p:sp>
            <p:nvSpPr>
              <p:cNvPr id="5" name="TextBox 4"/>
              <p:cNvSpPr txBox="1"/>
              <p:nvPr/>
            </p:nvSpPr>
            <p:spPr>
              <a:xfrm>
                <a:off x="284162" y="1526895"/>
                <a:ext cx="9144000" cy="2618767"/>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algn="l"/>
                <a:r>
                  <a:rPr lang="kk-KZ" sz="2600" dirty="0"/>
                  <a:t>Мысал – 1. </a:t>
                </a:r>
                <a:r>
                  <a:rPr lang="kk-KZ" sz="2600" dirty="0">
                    <a:solidFill>
                      <a:srgbClr val="002060"/>
                    </a:solidFill>
                  </a:rPr>
                  <a:t>Зертханалық тәжірибеде 1,16 г органикалық сұйық отын оттегінде толық жанып кетті. Осы жану кезінде пайда болған жылу 100 г судың температурасын 295 К</a:t>
                </a:r>
                <a:r>
                  <a:rPr lang="en-US" sz="2600" dirty="0">
                    <a:solidFill>
                      <a:srgbClr val="002060"/>
                    </a:solidFill>
                  </a:rPr>
                  <a:t>-</a:t>
                </a:r>
                <a:r>
                  <a:rPr lang="kk-KZ" sz="2600" dirty="0">
                    <a:solidFill>
                      <a:srgbClr val="002060"/>
                    </a:solidFill>
                  </a:rPr>
                  <a:t>нен 358 К-</a:t>
                </a:r>
                <a:r>
                  <a:rPr lang="kk-KZ" sz="2600" dirty="0" err="1">
                    <a:solidFill>
                      <a:srgbClr val="002060"/>
                    </a:solidFill>
                  </a:rPr>
                  <a:t>ге</a:t>
                </a:r>
                <a:r>
                  <a:rPr lang="kk-KZ" sz="2600" dirty="0">
                    <a:solidFill>
                      <a:srgbClr val="002060"/>
                    </a:solidFill>
                  </a:rPr>
                  <a:t> дейін көтерді. Отынның стандартты жану энтальпиясының мәнін есепте. (</a:t>
                </a:r>
                <a14:m>
                  <m:oMath xmlns:m="http://schemas.openxmlformats.org/officeDocument/2006/math">
                    <m:sSub>
                      <m:sSubPr>
                        <m:ctrlPr>
                          <a:rPr lang="kk-KZ" sz="2600" i="1" smtClean="0">
                            <a:solidFill>
                              <a:srgbClr val="002060"/>
                            </a:solidFill>
                            <a:latin typeface="Cambria Math" panose="02040503050406030204" pitchFamily="18" charset="0"/>
                          </a:rPr>
                        </m:ctrlPr>
                      </m:sSubPr>
                      <m:e>
                        <m:r>
                          <m:rPr>
                            <m:sty m:val="p"/>
                          </m:rPr>
                          <a:rPr lang="en-US" sz="2600" b="0" i="0" smtClean="0">
                            <a:solidFill>
                              <a:srgbClr val="002060"/>
                            </a:solidFill>
                            <a:latin typeface="Cambria Math" panose="02040503050406030204" pitchFamily="18" charset="0"/>
                          </a:rPr>
                          <m:t>M</m:t>
                        </m:r>
                      </m:e>
                      <m:sub>
                        <m:r>
                          <m:rPr>
                            <m:sty m:val="p"/>
                          </m:rPr>
                          <a:rPr lang="en-US" sz="2600" b="0" i="0" smtClean="0">
                            <a:solidFill>
                              <a:srgbClr val="002060"/>
                            </a:solidFill>
                            <a:latin typeface="Cambria Math" panose="02040503050406030204" pitchFamily="18" charset="0"/>
                          </a:rPr>
                          <m:t>r</m:t>
                        </m:r>
                      </m:sub>
                    </m:sSub>
                  </m:oMath>
                </a14:m>
                <a:r>
                  <a:rPr lang="kk-KZ" sz="2600" dirty="0">
                    <a:solidFill>
                      <a:srgbClr val="002060"/>
                    </a:solidFill>
                  </a:rPr>
                  <a:t> </a:t>
                </a:r>
                <a:r>
                  <a:rPr lang="en-US" sz="2600" dirty="0">
                    <a:solidFill>
                      <a:srgbClr val="002060"/>
                    </a:solidFill>
                  </a:rPr>
                  <a:t>= 58,0</a:t>
                </a:r>
                <a:r>
                  <a:rPr lang="kk-KZ" sz="2600" dirty="0">
                    <a:solidFill>
                      <a:srgbClr val="002060"/>
                    </a:solidFill>
                  </a:rPr>
                  <a:t>)</a:t>
                </a:r>
              </a:p>
            </p:txBody>
          </p:sp>
        </mc:Choice>
        <mc:Fallback>
          <p:sp>
            <p:nvSpPr>
              <p:cNvPr id="5" name="TextBox 4"/>
              <p:cNvSpPr txBox="1">
                <a:spLocks noRot="1" noChangeAspect="1" noMove="1" noResize="1" noEditPoints="1" noAdjustHandles="1" noChangeArrowheads="1" noChangeShapeType="1" noTextEdit="1"/>
              </p:cNvSpPr>
              <p:nvPr/>
            </p:nvSpPr>
            <p:spPr>
              <a:xfrm>
                <a:off x="284162" y="1526895"/>
                <a:ext cx="9144000" cy="2618767"/>
              </a:xfrm>
              <a:prstGeom prst="rect">
                <a:avLst/>
              </a:prstGeom>
              <a:blipFill>
                <a:blip r:embed="rId2"/>
                <a:stretch>
                  <a:fillRect b="-2315"/>
                </a:stretch>
              </a:blipFill>
              <a:ln>
                <a:solidFill>
                  <a:schemeClr val="tx2"/>
                </a:solidFill>
              </a:ln>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3" name="TextBox 2"/>
              <p:cNvSpPr txBox="1"/>
              <p:nvPr/>
            </p:nvSpPr>
            <p:spPr>
              <a:xfrm>
                <a:off x="4398579" y="3547241"/>
                <a:ext cx="11862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m:t>
                      </m:r>
                    </m:oMath>
                  </m:oMathPara>
                </a14:m>
                <a:endParaRPr lang="en-US" dirty="0"/>
              </a:p>
            </p:txBody>
          </p:sp>
        </mc:Choice>
        <mc:Fallback xmlns="">
          <p:sp>
            <p:nvSpPr>
              <p:cNvPr id="3" name="TextBox 2"/>
              <p:cNvSpPr txBox="1">
                <a:spLocks noRot="1" noChangeAspect="1" noMove="1" noResize="1" noEditPoints="1" noAdjustHandles="1" noChangeArrowheads="1" noChangeShapeType="1" noTextEdit="1"/>
              </p:cNvSpPr>
              <p:nvPr/>
            </p:nvSpPr>
            <p:spPr>
              <a:xfrm>
                <a:off x="4398579" y="3547241"/>
                <a:ext cx="118622" cy="276999"/>
              </a:xfrm>
              <a:prstGeom prst="rect">
                <a:avLst/>
              </a:prstGeom>
              <a:blipFill rotWithShape="0">
                <a:blip r:embed="rId3"/>
                <a:stretch>
                  <a:fillRect l="-15789" r="-15789"/>
                </a:stretch>
              </a:blipFill>
            </p:spPr>
            <p:txBody>
              <a:bodyPr/>
              <a:lstStyle/>
              <a:p>
                <a:r>
                  <a:rPr lang="en-US">
                    <a:noFill/>
                  </a:rPr>
                  <a:t> </a:t>
                </a:r>
              </a:p>
            </p:txBody>
          </p:sp>
        </mc:Fallback>
      </mc:AlternateContent>
    </p:spTree>
    <p:extLst>
      <p:ext uri="{BB962C8B-B14F-4D97-AF65-F5344CB8AC3E}">
        <p14:creationId xmlns:p14="http://schemas.microsoft.com/office/powerpoint/2010/main" val="35187905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2" y="282893"/>
            <a:ext cx="9144000" cy="1202994"/>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a:rPr>
              <a:t>Энтальпияның өзгеруін калориметрия көмегімен табуға арналған есептер</a:t>
            </a:r>
            <a:endParaRPr lang="ru-RU" sz="3200" dirty="0">
              <a:solidFill>
                <a:srgbClr val="620BFC"/>
              </a:solidFill>
              <a:latin typeface="Open Sans" panose="020B0606030504020204"/>
            </a:endParaRPr>
          </a:p>
        </p:txBody>
      </p:sp>
      <mc:AlternateContent xmlns:mc="http://schemas.openxmlformats.org/markup-compatibility/2006" xmlns:a14="http://schemas.microsoft.com/office/drawing/2010/main">
        <mc:Choice Requires="a14">
          <p:sp>
            <p:nvSpPr>
              <p:cNvPr id="5" name="TextBox 4"/>
              <p:cNvSpPr txBox="1"/>
              <p:nvPr/>
            </p:nvSpPr>
            <p:spPr>
              <a:xfrm>
                <a:off x="284162" y="1858851"/>
                <a:ext cx="9144000" cy="2372545"/>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algn="l"/>
                <a:r>
                  <a:rPr lang="kk-KZ" sz="2800" dirty="0"/>
                  <a:t>Мысал – 2. </a:t>
                </a:r>
                <a:r>
                  <a:rPr lang="kk-KZ" sz="2800" dirty="0">
                    <a:solidFill>
                      <a:srgbClr val="002060"/>
                    </a:solidFill>
                  </a:rPr>
                  <a:t> 0,55 г пропанон 80 г суы бар калориметрде жағылды. Калориметридегі судың температурасы 47,3 </a:t>
                </a:r>
                <a14:m>
                  <m:oMath xmlns:m="http://schemas.openxmlformats.org/officeDocument/2006/math">
                    <m:r>
                      <a:rPr lang="kk-KZ" sz="2800" i="1" smtClean="0">
                        <a:solidFill>
                          <a:srgbClr val="002060"/>
                        </a:solidFill>
                        <a:latin typeface="Cambria Math" panose="02040503050406030204" pitchFamily="18" charset="0"/>
                        <a:ea typeface="Cambria Math" panose="02040503050406030204" pitchFamily="18" charset="0"/>
                      </a:rPr>
                      <m:t>℃</m:t>
                    </m:r>
                  </m:oMath>
                </a14:m>
                <a:r>
                  <a:rPr lang="kk-KZ" sz="2800" dirty="0">
                    <a:solidFill>
                      <a:srgbClr val="002060"/>
                    </a:solidFill>
                  </a:rPr>
                  <a:t>-қа көтерілді. Пропанонның стандартты жану энтальпиясын есептеңіз. </a:t>
                </a:r>
              </a:p>
            </p:txBody>
          </p:sp>
        </mc:Choice>
        <mc:Fallback xmlns="">
          <p:sp>
            <p:nvSpPr>
              <p:cNvPr id="5" name="TextBox 4"/>
              <p:cNvSpPr txBox="1">
                <a:spLocks noRot="1" noChangeAspect="1" noMove="1" noResize="1" noEditPoints="1" noAdjustHandles="1" noChangeArrowheads="1" noChangeShapeType="1" noTextEdit="1"/>
              </p:cNvSpPr>
              <p:nvPr/>
            </p:nvSpPr>
            <p:spPr>
              <a:xfrm>
                <a:off x="284162" y="1858851"/>
                <a:ext cx="9144000" cy="2372545"/>
              </a:xfrm>
              <a:prstGeom prst="rect">
                <a:avLst/>
              </a:prstGeom>
              <a:blipFill>
                <a:blip r:embed="rId2"/>
                <a:stretch>
                  <a:fillRect b="-3325"/>
                </a:stretch>
              </a:blipFill>
              <a:ln>
                <a:solidFill>
                  <a:schemeClr val="tx2"/>
                </a:solidFill>
              </a:ln>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3" name="TextBox 2"/>
              <p:cNvSpPr txBox="1"/>
              <p:nvPr/>
            </p:nvSpPr>
            <p:spPr>
              <a:xfrm>
                <a:off x="4398579" y="3547241"/>
                <a:ext cx="11862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m:t>
                      </m:r>
                    </m:oMath>
                  </m:oMathPara>
                </a14:m>
                <a:endParaRPr lang="en-US" dirty="0"/>
              </a:p>
            </p:txBody>
          </p:sp>
        </mc:Choice>
        <mc:Fallback xmlns="">
          <p:sp>
            <p:nvSpPr>
              <p:cNvPr id="3" name="TextBox 2"/>
              <p:cNvSpPr txBox="1">
                <a:spLocks noRot="1" noChangeAspect="1" noMove="1" noResize="1" noEditPoints="1" noAdjustHandles="1" noChangeArrowheads="1" noChangeShapeType="1" noTextEdit="1"/>
              </p:cNvSpPr>
              <p:nvPr/>
            </p:nvSpPr>
            <p:spPr>
              <a:xfrm>
                <a:off x="4398579" y="3547241"/>
                <a:ext cx="118622" cy="276999"/>
              </a:xfrm>
              <a:prstGeom prst="rect">
                <a:avLst/>
              </a:prstGeom>
              <a:blipFill rotWithShape="0">
                <a:blip r:embed="rId3"/>
                <a:stretch>
                  <a:fillRect l="-15789" r="-15789"/>
                </a:stretch>
              </a:blipFill>
            </p:spPr>
            <p:txBody>
              <a:bodyPr/>
              <a:lstStyle/>
              <a:p>
                <a:r>
                  <a:rPr lang="en-US">
                    <a:noFill/>
                  </a:rPr>
                  <a:t> </a:t>
                </a:r>
              </a:p>
            </p:txBody>
          </p:sp>
        </mc:Fallback>
      </mc:AlternateContent>
    </p:spTree>
    <p:extLst>
      <p:ext uri="{BB962C8B-B14F-4D97-AF65-F5344CB8AC3E}">
        <p14:creationId xmlns:p14="http://schemas.microsoft.com/office/powerpoint/2010/main" val="26587870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2" y="292100"/>
            <a:ext cx="9144000" cy="1079884"/>
          </a:xfrm>
          <a:prstGeom prst="rect">
            <a:avLst/>
          </a:prstGeom>
          <a:noFill/>
          <a:ln>
            <a:solidFill>
              <a:schemeClr val="tx2"/>
            </a:solidFill>
          </a:ln>
        </p:spPr>
        <p:txBody>
          <a:bodyPr wrap="square" lIns="252000" tIns="108000" rIns="252000" bIns="108000" rtlCol="0">
            <a:spAutoFit/>
          </a:bodyPr>
          <a:lstStyle/>
          <a:p>
            <a:pPr algn="ctr"/>
            <a:r>
              <a:rPr lang="kk-KZ" sz="2800" dirty="0">
                <a:solidFill>
                  <a:srgbClr val="620BFC"/>
                </a:solidFill>
                <a:latin typeface="Open Sans" panose="020B0606030504020204"/>
              </a:rPr>
              <a:t>Энтальпияның өзгеруін калориметрия көмегімен табуға арналған есептер</a:t>
            </a:r>
            <a:endParaRPr lang="ru-RU" sz="2800" dirty="0">
              <a:solidFill>
                <a:srgbClr val="620BFC"/>
              </a:solidFill>
              <a:latin typeface="Open Sans" panose="020B0606030504020204"/>
            </a:endParaRPr>
          </a:p>
        </p:txBody>
      </p:sp>
      <mc:AlternateContent xmlns:mc="http://schemas.openxmlformats.org/markup-compatibility/2006">
        <mc:Choice xmlns:a14="http://schemas.microsoft.com/office/drawing/2010/main" Requires="a14">
          <p:sp>
            <p:nvSpPr>
              <p:cNvPr id="5" name="TextBox 4"/>
              <p:cNvSpPr txBox="1"/>
              <p:nvPr/>
            </p:nvSpPr>
            <p:spPr>
              <a:xfrm>
                <a:off x="284163" y="1494756"/>
                <a:ext cx="9144000" cy="2218657"/>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algn="l"/>
                <a:r>
                  <a:rPr lang="kk-KZ" sz="2600" dirty="0"/>
                  <a:t>Мысал – 3. </a:t>
                </a:r>
                <a:r>
                  <a:rPr lang="kk-KZ" sz="2600" dirty="0">
                    <a:solidFill>
                      <a:srgbClr val="002060"/>
                    </a:solidFill>
                  </a:rPr>
                  <a:t> 250,0 </a:t>
                </a:r>
                <a14:m>
                  <m:oMath xmlns:m="http://schemas.openxmlformats.org/officeDocument/2006/math">
                    <m:sSup>
                      <m:sSupPr>
                        <m:ctrlPr>
                          <a:rPr lang="kk-KZ" sz="2600" i="1" smtClean="0">
                            <a:solidFill>
                              <a:srgbClr val="002060"/>
                            </a:solidFill>
                            <a:latin typeface="Cambria Math" panose="02040503050406030204" pitchFamily="18" charset="0"/>
                          </a:rPr>
                        </m:ctrlPr>
                      </m:sSupPr>
                      <m:e>
                        <m:r>
                          <a:rPr lang="kk-KZ" sz="2600" b="0" i="1" smtClean="0">
                            <a:solidFill>
                              <a:srgbClr val="002060"/>
                            </a:solidFill>
                            <a:latin typeface="Cambria Math" panose="02040503050406030204" pitchFamily="18" charset="0"/>
                          </a:rPr>
                          <m:t>см</m:t>
                        </m:r>
                      </m:e>
                      <m:sup>
                        <m:r>
                          <a:rPr lang="en-US" sz="2600" b="0" i="1" smtClean="0">
                            <a:solidFill>
                              <a:srgbClr val="002060"/>
                            </a:solidFill>
                            <a:latin typeface="Cambria Math" panose="02040503050406030204" pitchFamily="18" charset="0"/>
                          </a:rPr>
                          <m:t>3</m:t>
                        </m:r>
                      </m:sup>
                    </m:sSup>
                  </m:oMath>
                </a14:m>
                <a:r>
                  <a:rPr lang="en-US" sz="2600" dirty="0">
                    <a:solidFill>
                      <a:srgbClr val="002060"/>
                    </a:solidFill>
                  </a:rPr>
                  <a:t>, 2</a:t>
                </a:r>
                <a:r>
                  <a:rPr lang="kk-KZ" sz="2600" dirty="0">
                    <a:solidFill>
                      <a:srgbClr val="002060"/>
                    </a:solidFill>
                  </a:rPr>
                  <a:t>,00 </a:t>
                </a:r>
                <a14:m>
                  <m:oMath xmlns:m="http://schemas.openxmlformats.org/officeDocument/2006/math">
                    <m:sSup>
                      <m:sSupPr>
                        <m:ctrlPr>
                          <a:rPr lang="kk-KZ" sz="2600" i="1" smtClean="0">
                            <a:solidFill>
                              <a:srgbClr val="002060"/>
                            </a:solidFill>
                            <a:latin typeface="Cambria Math" panose="02040503050406030204" pitchFamily="18" charset="0"/>
                          </a:rPr>
                        </m:ctrlPr>
                      </m:sSupPr>
                      <m:e>
                        <m:r>
                          <a:rPr lang="kk-KZ" sz="2600" b="0" i="1" smtClean="0">
                            <a:solidFill>
                              <a:srgbClr val="002060"/>
                            </a:solidFill>
                            <a:latin typeface="Cambria Math" panose="02040503050406030204" pitchFamily="18" charset="0"/>
                          </a:rPr>
                          <m:t>моль/дм</m:t>
                        </m:r>
                      </m:e>
                      <m:sup>
                        <m:r>
                          <a:rPr lang="kk-KZ" sz="2600" b="0" i="1" smtClean="0">
                            <a:solidFill>
                              <a:srgbClr val="002060"/>
                            </a:solidFill>
                            <a:latin typeface="Cambria Math" panose="02040503050406030204" pitchFamily="18" charset="0"/>
                          </a:rPr>
                          <m:t>3</m:t>
                        </m:r>
                      </m:sup>
                    </m:sSup>
                  </m:oMath>
                </a14:m>
                <a:r>
                  <a:rPr lang="kk-KZ" sz="2600" dirty="0">
                    <a:solidFill>
                      <a:srgbClr val="002060"/>
                    </a:solidFill>
                  </a:rPr>
                  <a:t> азот қышқылы 25,0 </a:t>
                </a:r>
                <a14:m>
                  <m:oMath xmlns:m="http://schemas.openxmlformats.org/officeDocument/2006/math">
                    <m:sSup>
                      <m:sSupPr>
                        <m:ctrlPr>
                          <a:rPr lang="kk-KZ" sz="2600" i="1">
                            <a:solidFill>
                              <a:srgbClr val="002060"/>
                            </a:solidFill>
                            <a:latin typeface="Cambria Math" panose="02040503050406030204" pitchFamily="18" charset="0"/>
                          </a:rPr>
                        </m:ctrlPr>
                      </m:sSupPr>
                      <m:e>
                        <m:r>
                          <a:rPr lang="kk-KZ" sz="2600" i="1">
                            <a:solidFill>
                              <a:srgbClr val="002060"/>
                            </a:solidFill>
                            <a:latin typeface="Cambria Math" panose="02040503050406030204" pitchFamily="18" charset="0"/>
                          </a:rPr>
                          <m:t>см</m:t>
                        </m:r>
                      </m:e>
                      <m:sup>
                        <m:r>
                          <a:rPr lang="en-US" sz="2600" i="1">
                            <a:solidFill>
                              <a:srgbClr val="002060"/>
                            </a:solidFill>
                            <a:latin typeface="Cambria Math" panose="02040503050406030204" pitchFamily="18" charset="0"/>
                          </a:rPr>
                          <m:t>3</m:t>
                        </m:r>
                      </m:sup>
                    </m:sSup>
                  </m:oMath>
                </a14:m>
                <a:r>
                  <a:rPr lang="en-US" sz="2600" dirty="0">
                    <a:solidFill>
                      <a:srgbClr val="002060"/>
                    </a:solidFill>
                  </a:rPr>
                  <a:t>, 2</a:t>
                </a:r>
                <a:r>
                  <a:rPr lang="kk-KZ" sz="2600" dirty="0">
                    <a:solidFill>
                      <a:srgbClr val="002060"/>
                    </a:solidFill>
                  </a:rPr>
                  <a:t>,00 </a:t>
                </a:r>
                <a14:m>
                  <m:oMath xmlns:m="http://schemas.openxmlformats.org/officeDocument/2006/math">
                    <m:sSup>
                      <m:sSupPr>
                        <m:ctrlPr>
                          <a:rPr lang="kk-KZ" sz="2600" i="1">
                            <a:solidFill>
                              <a:srgbClr val="002060"/>
                            </a:solidFill>
                            <a:latin typeface="Cambria Math" panose="02040503050406030204" pitchFamily="18" charset="0"/>
                          </a:rPr>
                        </m:ctrlPr>
                      </m:sSupPr>
                      <m:e>
                        <m:r>
                          <a:rPr lang="kk-KZ" sz="2600" i="1">
                            <a:solidFill>
                              <a:srgbClr val="002060"/>
                            </a:solidFill>
                            <a:latin typeface="Cambria Math" panose="02040503050406030204" pitchFamily="18" charset="0"/>
                          </a:rPr>
                          <m:t>моль/дм</m:t>
                        </m:r>
                      </m:e>
                      <m:sup>
                        <m:r>
                          <a:rPr lang="kk-KZ" sz="2600" i="1">
                            <a:solidFill>
                              <a:srgbClr val="002060"/>
                            </a:solidFill>
                            <a:latin typeface="Cambria Math" panose="02040503050406030204" pitchFamily="18" charset="0"/>
                          </a:rPr>
                          <m:t>3</m:t>
                        </m:r>
                      </m:sup>
                    </m:sSup>
                  </m:oMath>
                </a14:m>
                <a:r>
                  <a:rPr lang="kk-KZ" sz="2600" dirty="0">
                    <a:solidFill>
                      <a:srgbClr val="002060"/>
                    </a:solidFill>
                  </a:rPr>
                  <a:t> калий гидроксидімен жабық ыдыста әрекеттесті. Ерітіндінің температурасы 20,2 </a:t>
                </a:r>
                <a14:m>
                  <m:oMath xmlns:m="http://schemas.openxmlformats.org/officeDocument/2006/math">
                    <m:r>
                      <a:rPr lang="kk-KZ" sz="2600" i="1" smtClean="0">
                        <a:solidFill>
                          <a:srgbClr val="002060"/>
                        </a:solidFill>
                        <a:latin typeface="Cambria Math" panose="02040503050406030204" pitchFamily="18" charset="0"/>
                        <a:ea typeface="Cambria Math" panose="02040503050406030204" pitchFamily="18" charset="0"/>
                      </a:rPr>
                      <m:t>℃</m:t>
                    </m:r>
                  </m:oMath>
                </a14:m>
                <a:r>
                  <a:rPr lang="kk-KZ" sz="2600" dirty="0">
                    <a:solidFill>
                      <a:srgbClr val="002060"/>
                    </a:solidFill>
                  </a:rPr>
                  <a:t>-тан 33,9 </a:t>
                </a:r>
                <a14:m>
                  <m:oMath xmlns:m="http://schemas.openxmlformats.org/officeDocument/2006/math">
                    <m:r>
                      <a:rPr lang="kk-KZ" sz="2600" i="1" smtClean="0">
                        <a:solidFill>
                          <a:srgbClr val="002060"/>
                        </a:solidFill>
                        <a:latin typeface="Cambria Math" panose="02040503050406030204" pitchFamily="18" charset="0"/>
                        <a:ea typeface="Cambria Math" panose="02040503050406030204" pitchFamily="18" charset="0"/>
                      </a:rPr>
                      <m:t>℃</m:t>
                    </m:r>
                  </m:oMath>
                </a14:m>
                <a:r>
                  <a:rPr lang="kk-KZ" sz="2600" dirty="0">
                    <a:solidFill>
                      <a:srgbClr val="002060"/>
                    </a:solidFill>
                  </a:rPr>
                  <a:t>-қа көтерілді. Берілген реакция үшін энтальпияның өзгерісін есептеңіз. </a:t>
                </a:r>
              </a:p>
            </p:txBody>
          </p:sp>
        </mc:Choice>
        <mc:Fallback>
          <p:sp>
            <p:nvSpPr>
              <p:cNvPr id="5" name="TextBox 4"/>
              <p:cNvSpPr txBox="1">
                <a:spLocks noRot="1" noChangeAspect="1" noMove="1" noResize="1" noEditPoints="1" noAdjustHandles="1" noChangeArrowheads="1" noChangeShapeType="1" noTextEdit="1"/>
              </p:cNvSpPr>
              <p:nvPr/>
            </p:nvSpPr>
            <p:spPr>
              <a:xfrm>
                <a:off x="284163" y="1494756"/>
                <a:ext cx="9144000" cy="2218657"/>
              </a:xfrm>
              <a:prstGeom prst="rect">
                <a:avLst/>
              </a:prstGeom>
              <a:blipFill>
                <a:blip r:embed="rId2"/>
                <a:stretch>
                  <a:fillRect b="-3005"/>
                </a:stretch>
              </a:blipFill>
              <a:ln>
                <a:solidFill>
                  <a:schemeClr val="tx2"/>
                </a:solidFill>
              </a:ln>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3" name="TextBox 2"/>
              <p:cNvSpPr txBox="1"/>
              <p:nvPr/>
            </p:nvSpPr>
            <p:spPr>
              <a:xfrm>
                <a:off x="4398579" y="3547241"/>
                <a:ext cx="11862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m:t>
                      </m:r>
                    </m:oMath>
                  </m:oMathPara>
                </a14:m>
                <a:endParaRPr lang="en-US" dirty="0"/>
              </a:p>
            </p:txBody>
          </p:sp>
        </mc:Choice>
        <mc:Fallback xmlns="">
          <p:sp>
            <p:nvSpPr>
              <p:cNvPr id="3" name="TextBox 2"/>
              <p:cNvSpPr txBox="1">
                <a:spLocks noRot="1" noChangeAspect="1" noMove="1" noResize="1" noEditPoints="1" noAdjustHandles="1" noChangeArrowheads="1" noChangeShapeType="1" noTextEdit="1"/>
              </p:cNvSpPr>
              <p:nvPr/>
            </p:nvSpPr>
            <p:spPr>
              <a:xfrm>
                <a:off x="4398579" y="3547241"/>
                <a:ext cx="118622" cy="276999"/>
              </a:xfrm>
              <a:prstGeom prst="rect">
                <a:avLst/>
              </a:prstGeom>
              <a:blipFill rotWithShape="0">
                <a:blip r:embed="rId3"/>
                <a:stretch>
                  <a:fillRect l="-15789" r="-15789"/>
                </a:stretch>
              </a:blipFill>
            </p:spPr>
            <p:txBody>
              <a:bodyPr/>
              <a:lstStyle/>
              <a:p>
                <a:r>
                  <a:rPr lang="en-US">
                    <a:noFill/>
                  </a:rPr>
                  <a:t> </a:t>
                </a:r>
              </a:p>
            </p:txBody>
          </p:sp>
        </mc:Fallback>
      </mc:AlternateContent>
    </p:spTree>
    <p:extLst>
      <p:ext uri="{BB962C8B-B14F-4D97-AF65-F5344CB8AC3E}">
        <p14:creationId xmlns:p14="http://schemas.microsoft.com/office/powerpoint/2010/main" val="3347704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BFA1400-0E72-084C-8C7C-5DF496AF3C41}"/>
              </a:ext>
            </a:extLst>
          </p:cNvPr>
          <p:cNvSpPr txBox="1"/>
          <p:nvPr/>
        </p:nvSpPr>
        <p:spPr>
          <a:xfrm>
            <a:off x="2222611" y="273461"/>
            <a:ext cx="5267102" cy="1077218"/>
          </a:xfrm>
          <a:prstGeom prst="rect">
            <a:avLst/>
          </a:prstGeom>
          <a:noFill/>
        </p:spPr>
        <p:txBody>
          <a:bodyPr wrap="square" rtlCol="0">
            <a:spAutoFit/>
          </a:bodyPr>
          <a:lstStyle/>
          <a:p>
            <a:pPr algn="ctr"/>
            <a:r>
              <a:rPr lang="kk-KZ"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Сабақ аяқталды!</a:t>
            </a:r>
          </a:p>
          <a:p>
            <a:pPr algn="ctr"/>
            <a:r>
              <a:rPr lang="kk-KZ"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Келесі жүздескенше!</a:t>
            </a:r>
            <a:endParaRPr 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3" name="Рисунок 2">
            <a:extLst>
              <a:ext uri="{FF2B5EF4-FFF2-40B4-BE49-F238E27FC236}">
                <a16:creationId xmlns:a16="http://schemas.microsoft.com/office/drawing/2014/main" id="{C052D851-E003-0143-A0BF-8C220D86B87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616056" y="2772847"/>
            <a:ext cx="4480213" cy="3354296"/>
          </a:xfrm>
          <a:prstGeom prst="rect">
            <a:avLst/>
          </a:prstGeom>
        </p:spPr>
      </p:pic>
    </p:spTree>
    <p:extLst>
      <p:ext uri="{BB962C8B-B14F-4D97-AF65-F5344CB8AC3E}">
        <p14:creationId xmlns:p14="http://schemas.microsoft.com/office/powerpoint/2010/main" val="1847867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2" y="289675"/>
            <a:ext cx="9144000" cy="710552"/>
          </a:xfrm>
          <a:prstGeom prst="rect">
            <a:avLst/>
          </a:prstGeom>
          <a:noFill/>
          <a:ln>
            <a:solidFill>
              <a:schemeClr val="tx2"/>
            </a:solidFill>
          </a:ln>
        </p:spPr>
        <p:txBody>
          <a:bodyPr wrap="square" lIns="252000" tIns="108000" rIns="252000" bIns="108000" rtlCol="0">
            <a:spAutoFit/>
          </a:bodyPr>
          <a:lstStyle/>
          <a:p>
            <a:pPr algn="ctr"/>
            <a:r>
              <a:rPr lang="ru-RU" sz="3200" dirty="0" err="1">
                <a:solidFill>
                  <a:srgbClr val="620BFC"/>
                </a:solidFill>
                <a:latin typeface="Open Sans" panose="020B0606030504020204"/>
              </a:rPr>
              <a:t>Сабақ</a:t>
            </a:r>
            <a:r>
              <a:rPr lang="ru-RU" sz="3200" dirty="0">
                <a:solidFill>
                  <a:srgbClr val="620BFC"/>
                </a:solidFill>
                <a:latin typeface="Open Sans" panose="020B0606030504020204"/>
              </a:rPr>
              <a:t> </a:t>
            </a:r>
            <a:r>
              <a:rPr lang="ru-RU" sz="3200" dirty="0" err="1">
                <a:solidFill>
                  <a:srgbClr val="620BFC"/>
                </a:solidFill>
                <a:latin typeface="Open Sans" panose="020B0606030504020204"/>
              </a:rPr>
              <a:t>мақсат</a:t>
            </a:r>
            <a:r>
              <a:rPr lang="kk-KZ" sz="3200" dirty="0">
                <a:solidFill>
                  <a:srgbClr val="620BFC"/>
                </a:solidFill>
                <a:latin typeface="Open Sans" panose="020B0606030504020204"/>
              </a:rPr>
              <a:t>ы</a:t>
            </a:r>
            <a:r>
              <a:rPr lang="ru-RU" sz="3200" dirty="0">
                <a:solidFill>
                  <a:srgbClr val="620BFC"/>
                </a:solidFill>
                <a:latin typeface="Open Sans" panose="020B0606030504020204"/>
              </a:rPr>
              <a:t>: </a:t>
            </a:r>
          </a:p>
        </p:txBody>
      </p:sp>
      <p:sp>
        <p:nvSpPr>
          <p:cNvPr id="3" name="TextBox 2"/>
          <p:cNvSpPr txBox="1"/>
          <p:nvPr/>
        </p:nvSpPr>
        <p:spPr>
          <a:xfrm>
            <a:off x="284162" y="1433896"/>
            <a:ext cx="9144000" cy="4650092"/>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indent="355600" algn="l">
              <a:buFont typeface="Arial" panose="020B0604020202020204" pitchFamily="34" charset="0"/>
              <a:buChar char="•"/>
            </a:pPr>
            <a:r>
              <a:rPr lang="kk-KZ" dirty="0">
                <a:solidFill>
                  <a:srgbClr val="002060"/>
                </a:solidFill>
              </a:rPr>
              <a:t>Ішкі энергия және </a:t>
            </a:r>
            <a:r>
              <a:rPr lang="kk-KZ" dirty="0" err="1">
                <a:solidFill>
                  <a:srgbClr val="002060"/>
                </a:solidFill>
              </a:rPr>
              <a:t>энтальпия</a:t>
            </a:r>
            <a:r>
              <a:rPr lang="kk-KZ" dirty="0">
                <a:solidFill>
                  <a:srgbClr val="002060"/>
                </a:solidFill>
              </a:rPr>
              <a:t> өзгерістері жылу эффектісі болып табылатындығын түсіну; </a:t>
            </a:r>
          </a:p>
          <a:p>
            <a:pPr indent="355600" algn="l">
              <a:buFont typeface="Arial" panose="020B0604020202020204" pitchFamily="34" charset="0"/>
              <a:buChar char="•"/>
            </a:pPr>
            <a:r>
              <a:rPr lang="kk-KZ" dirty="0">
                <a:solidFill>
                  <a:srgbClr val="002060"/>
                </a:solidFill>
              </a:rPr>
              <a:t>Химиялық реакциялар - байланыстардың үзілуі мен жаңа байланыстардың түзілу процесін қамтитындығын түсіну;</a:t>
            </a:r>
          </a:p>
          <a:p>
            <a:pPr indent="355600" algn="l">
              <a:buFont typeface="Arial" panose="020B0604020202020204" pitchFamily="34" charset="0"/>
              <a:buChar char="•"/>
            </a:pPr>
            <a:r>
              <a:rPr lang="kk-KZ" dirty="0">
                <a:solidFill>
                  <a:srgbClr val="002060"/>
                </a:solidFill>
              </a:rPr>
              <a:t>Реакцияның энтальпия өзгерісін тәжірибе жүзінде анықтау және оны анықтамалық деректер негізінде есептеу.</a:t>
            </a:r>
          </a:p>
        </p:txBody>
      </p:sp>
    </p:spTree>
    <p:extLst>
      <p:ext uri="{BB962C8B-B14F-4D97-AF65-F5344CB8AC3E}">
        <p14:creationId xmlns:p14="http://schemas.microsoft.com/office/powerpoint/2010/main" val="1671353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2" y="292100"/>
            <a:ext cx="9144000" cy="710552"/>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a:rPr>
              <a:t>Ішкі энергия</a:t>
            </a:r>
            <a:endParaRPr lang="ru-RU" sz="3200" dirty="0">
              <a:solidFill>
                <a:srgbClr val="620BFC"/>
              </a:solidFill>
              <a:latin typeface="Open Sans" panose="020B0606030504020204"/>
            </a:endParaRPr>
          </a:p>
        </p:txBody>
      </p:sp>
      <mc:AlternateContent xmlns:mc="http://schemas.openxmlformats.org/markup-compatibility/2006" xmlns:a14="http://schemas.microsoft.com/office/drawing/2010/main">
        <mc:Choice Requires="a14">
          <p:sp>
            <p:nvSpPr>
              <p:cNvPr id="5" name="TextBox 4"/>
              <p:cNvSpPr txBox="1"/>
              <p:nvPr/>
            </p:nvSpPr>
            <p:spPr>
              <a:xfrm>
                <a:off x="284162" y="1350411"/>
                <a:ext cx="9144000" cy="5819643"/>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marL="457200" indent="-457200" algn="l">
                  <a:buFont typeface="Arial" panose="020B0604020202020204" pitchFamily="34" charset="0"/>
                  <a:buChar char="•"/>
                </a:pPr>
                <a:r>
                  <a:rPr lang="kk-KZ" sz="2800" dirty="0">
                    <a:solidFill>
                      <a:srgbClr val="002060"/>
                    </a:solidFill>
                  </a:rPr>
                  <a:t>Кез келген дененің энергиясы : </a:t>
                </a:r>
                <a:r>
                  <a:rPr lang="kk-KZ" sz="2800" dirty="0"/>
                  <a:t>кинетикалық, потенциалық</a:t>
                </a:r>
                <a:r>
                  <a:rPr lang="kk-KZ" sz="2800" dirty="0">
                    <a:solidFill>
                      <a:srgbClr val="002060"/>
                    </a:solidFill>
                  </a:rPr>
                  <a:t> және </a:t>
                </a:r>
                <a:r>
                  <a:rPr lang="kk-KZ" sz="2800" dirty="0"/>
                  <a:t>ішкі</a:t>
                </a:r>
                <a:r>
                  <a:rPr lang="kk-KZ" sz="2800" dirty="0">
                    <a:solidFill>
                      <a:srgbClr val="002060"/>
                    </a:solidFill>
                  </a:rPr>
                  <a:t> деп бөлінетін негізгі үш түрінен тұрады.  </a:t>
                </a:r>
              </a:p>
              <a:p>
                <a:pPr marL="457200" indent="-457200" algn="l">
                  <a:buFont typeface="Arial" panose="020B0604020202020204" pitchFamily="34" charset="0"/>
                  <a:buChar char="•"/>
                </a:pPr>
                <a:r>
                  <a:rPr lang="kk-KZ" sz="2800" dirty="0"/>
                  <a:t>Ішкі энергия (</a:t>
                </a:r>
                <a:r>
                  <a:rPr lang="en-US" sz="2800" dirty="0"/>
                  <a:t>U</a:t>
                </a:r>
                <a:r>
                  <a:rPr lang="kk-KZ" sz="2800" dirty="0"/>
                  <a:t>) – </a:t>
                </a:r>
                <a:r>
                  <a:rPr lang="kk-KZ" sz="2800" dirty="0">
                    <a:solidFill>
                      <a:srgbClr val="002060"/>
                    </a:solidFill>
                  </a:rPr>
                  <a:t>химиялық реакциялар мен физикалық құбылыстар нәтижесінде бөлінетін заттардың жасырын энергиясы.  </a:t>
                </a:r>
              </a:p>
              <a:p>
                <a:pPr marL="457200" indent="-457200" algn="l">
                  <a:buFont typeface="Arial" panose="020B0604020202020204" pitchFamily="34" charset="0"/>
                  <a:buChar char="•"/>
                </a:pPr>
                <a:r>
                  <a:rPr lang="kk-KZ" sz="2800" dirty="0"/>
                  <a:t>Кинетикалық энергия (</a:t>
                </a:r>
                <a14:m>
                  <m:oMath xmlns:m="http://schemas.openxmlformats.org/officeDocument/2006/math">
                    <m:sSub>
                      <m:sSubPr>
                        <m:ctrlPr>
                          <a:rPr lang="kk-KZ" sz="2800" i="1" smtClean="0">
                            <a:latin typeface="Cambria Math" panose="02040503050406030204" pitchFamily="18" charset="0"/>
                          </a:rPr>
                        </m:ctrlPr>
                      </m:sSubPr>
                      <m:e>
                        <m:r>
                          <a:rPr lang="en-US" sz="2800" b="0" i="1" smtClean="0">
                            <a:latin typeface="Cambria Math" panose="02040503050406030204" pitchFamily="18" charset="0"/>
                          </a:rPr>
                          <m:t>𝐸</m:t>
                        </m:r>
                      </m:e>
                      <m:sub>
                        <m:r>
                          <a:rPr lang="en-US" sz="2800" b="0" i="1" smtClean="0">
                            <a:latin typeface="Cambria Math" panose="02040503050406030204" pitchFamily="18" charset="0"/>
                          </a:rPr>
                          <m:t>𝐾</m:t>
                        </m:r>
                      </m:sub>
                    </m:sSub>
                  </m:oMath>
                </a14:m>
                <a:r>
                  <a:rPr lang="en-US" sz="2800" dirty="0"/>
                  <a:t>)</a:t>
                </a:r>
                <a:r>
                  <a:rPr lang="kk-KZ" sz="2800" dirty="0"/>
                  <a:t> – </a:t>
                </a:r>
                <a:r>
                  <a:rPr lang="kk-KZ" sz="2800" dirty="0">
                    <a:solidFill>
                      <a:srgbClr val="002060"/>
                    </a:solidFill>
                  </a:rPr>
                  <a:t>кез келген затты құрайтын атомдар мен молекулалардың реттісіз қозғалысынан туындайтын энергия. </a:t>
                </a:r>
                <a:endParaRPr lang="en-US" sz="2800" dirty="0">
                  <a:solidFill>
                    <a:srgbClr val="002060"/>
                  </a:solidFill>
                </a:endParaRPr>
              </a:p>
              <a:p>
                <a:pPr marL="457200" indent="-457200" algn="l">
                  <a:buFont typeface="Arial" panose="020B0604020202020204" pitchFamily="34" charset="0"/>
                  <a:buChar char="•"/>
                </a:pPr>
                <a:r>
                  <a:rPr lang="kk-KZ" sz="2800" dirty="0" err="1"/>
                  <a:t>Потенциялдық</a:t>
                </a:r>
                <a:r>
                  <a:rPr lang="kk-KZ" sz="2800" dirty="0"/>
                  <a:t> энергия (</a:t>
                </a:r>
                <a14:m>
                  <m:oMath xmlns:m="http://schemas.openxmlformats.org/officeDocument/2006/math">
                    <m:sSub>
                      <m:sSubPr>
                        <m:ctrlPr>
                          <a:rPr lang="kk-KZ" sz="2800" i="1">
                            <a:latin typeface="Cambria Math" panose="02040503050406030204" pitchFamily="18" charset="0"/>
                          </a:rPr>
                        </m:ctrlPr>
                      </m:sSubPr>
                      <m:e>
                        <m:r>
                          <a:rPr lang="en-US" sz="2800" i="1">
                            <a:latin typeface="Cambria Math" panose="02040503050406030204" pitchFamily="18" charset="0"/>
                          </a:rPr>
                          <m:t>𝐸</m:t>
                        </m:r>
                      </m:e>
                      <m:sub>
                        <m:r>
                          <a:rPr lang="en-US" sz="2800" b="0" i="1" smtClean="0">
                            <a:latin typeface="Cambria Math" panose="02040503050406030204" pitchFamily="18" charset="0"/>
                          </a:rPr>
                          <m:t>𝑃</m:t>
                        </m:r>
                      </m:sub>
                    </m:sSub>
                  </m:oMath>
                </a14:m>
                <a:r>
                  <a:rPr lang="en-US" sz="2800" dirty="0"/>
                  <a:t>)</a:t>
                </a:r>
                <a:r>
                  <a:rPr lang="kk-KZ" sz="2800" dirty="0"/>
                  <a:t> – </a:t>
                </a:r>
                <a:r>
                  <a:rPr lang="kk-KZ" sz="2800" dirty="0">
                    <a:solidFill>
                      <a:srgbClr val="002060"/>
                    </a:solidFill>
                  </a:rPr>
                  <a:t>зат бөлшектерінің бір бірімен электрлік тартылу немесе тебілу күштерімен әрекеттесу негізінде туындайтын энергия.</a:t>
                </a:r>
              </a:p>
            </p:txBody>
          </p:sp>
        </mc:Choice>
        <mc:Fallback xmlns="">
          <p:sp>
            <p:nvSpPr>
              <p:cNvPr id="5" name="TextBox 4"/>
              <p:cNvSpPr txBox="1">
                <a:spLocks noRot="1" noChangeAspect="1" noMove="1" noResize="1" noEditPoints="1" noAdjustHandles="1" noChangeArrowheads="1" noChangeShapeType="1" noTextEdit="1"/>
              </p:cNvSpPr>
              <p:nvPr/>
            </p:nvSpPr>
            <p:spPr>
              <a:xfrm>
                <a:off x="284162" y="1350411"/>
                <a:ext cx="9144000" cy="5819643"/>
              </a:xfrm>
              <a:prstGeom prst="rect">
                <a:avLst/>
              </a:prstGeom>
              <a:blipFill>
                <a:blip r:embed="rId2"/>
                <a:stretch>
                  <a:fillRect r="-266" b="-837"/>
                </a:stretch>
              </a:blipFill>
              <a:ln>
                <a:solidFill>
                  <a:schemeClr val="tx2"/>
                </a:solidFill>
              </a:ln>
            </p:spPr>
            <p:txBody>
              <a:bodyPr/>
              <a:lstStyle/>
              <a:p>
                <a:r>
                  <a:rPr lang="ru-RU">
                    <a:noFill/>
                  </a:rPr>
                  <a:t> </a:t>
                </a:r>
              </a:p>
            </p:txBody>
          </p:sp>
        </mc:Fallback>
      </mc:AlternateContent>
    </p:spTree>
    <p:extLst>
      <p:ext uri="{BB962C8B-B14F-4D97-AF65-F5344CB8AC3E}">
        <p14:creationId xmlns:p14="http://schemas.microsoft.com/office/powerpoint/2010/main" val="4283930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2" y="298024"/>
            <a:ext cx="9144000" cy="710552"/>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a:rPr>
              <a:t>Ішкі энергия</a:t>
            </a:r>
            <a:endParaRPr lang="ru-RU" sz="3200" dirty="0">
              <a:solidFill>
                <a:srgbClr val="620BFC"/>
              </a:solidFill>
              <a:latin typeface="Open Sans" panose="020B0606030504020204"/>
            </a:endParaRPr>
          </a:p>
        </p:txBody>
      </p:sp>
      <p:sp>
        <p:nvSpPr>
          <p:cNvPr id="5" name="TextBox 4"/>
          <p:cNvSpPr txBox="1"/>
          <p:nvPr/>
        </p:nvSpPr>
        <p:spPr>
          <a:xfrm>
            <a:off x="284163" y="1184917"/>
            <a:ext cx="9144000" cy="2064769"/>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algn="l"/>
            <a:r>
              <a:rPr lang="kk-KZ" sz="2400" dirty="0">
                <a:solidFill>
                  <a:srgbClr val="002060"/>
                </a:solidFill>
              </a:rPr>
              <a:t>Бөлшектердің жылулық қозғалысы мен олардың өзара әсерінің потенциалдық энергиясы бірігіп энергияның жаңа түрі </a:t>
            </a:r>
            <a:r>
              <a:rPr lang="kk-KZ" sz="2400" dirty="0"/>
              <a:t>ішкі энергияны </a:t>
            </a:r>
            <a:r>
              <a:rPr lang="kk-KZ" sz="2400" dirty="0">
                <a:solidFill>
                  <a:srgbClr val="002060"/>
                </a:solidFill>
              </a:rPr>
              <a:t>құрайды. Яғни ішкі энергия кинетикалық энергия мен потенциалдық энергияның қосындысына тең болады. </a:t>
            </a:r>
          </a:p>
        </p:txBody>
      </p:sp>
      <mc:AlternateContent xmlns:mc="http://schemas.openxmlformats.org/markup-compatibility/2006" xmlns:a14="http://schemas.microsoft.com/office/drawing/2010/main">
        <mc:Choice Requires="a14">
          <p:sp>
            <p:nvSpPr>
              <p:cNvPr id="6" name="TextBox 5"/>
              <p:cNvSpPr txBox="1"/>
              <p:nvPr/>
            </p:nvSpPr>
            <p:spPr>
              <a:xfrm>
                <a:off x="284162" y="4330319"/>
                <a:ext cx="9144000" cy="2434101"/>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algn="l"/>
                <a:r>
                  <a:rPr lang="kk-KZ" sz="2400" dirty="0">
                    <a:solidFill>
                      <a:srgbClr val="002060"/>
                    </a:solidFill>
                  </a:rPr>
                  <a:t>Ішкі энергия зат күйіне тәуелді. Жүйенің ішкі энергиясының өзгерісін (</a:t>
                </a:r>
                <a14:m>
                  <m:oMath xmlns:m="http://schemas.openxmlformats.org/officeDocument/2006/math">
                    <m:r>
                      <a:rPr lang="kk-KZ" sz="2400" b="0" i="0" smtClean="0">
                        <a:solidFill>
                          <a:srgbClr val="620BFC"/>
                        </a:solidFill>
                        <a:latin typeface="Cambria Math" panose="02040503050406030204" pitchFamily="18" charset="0"/>
                        <a:ea typeface="Cambria Math" panose="02040503050406030204" pitchFamily="18" charset="0"/>
                      </a:rPr>
                      <m:t>∆</m:t>
                    </m:r>
                    <m:r>
                      <m:rPr>
                        <m:sty m:val="p"/>
                      </m:rPr>
                      <a:rPr lang="en-US" sz="2400" b="0" i="0" smtClean="0">
                        <a:solidFill>
                          <a:srgbClr val="620BFC"/>
                        </a:solidFill>
                        <a:latin typeface="Cambria Math" panose="02040503050406030204" pitchFamily="18" charset="0"/>
                        <a:ea typeface="Cambria Math" panose="02040503050406030204" pitchFamily="18" charset="0"/>
                      </a:rPr>
                      <m:t>U</m:t>
                    </m:r>
                    <m:r>
                      <a:rPr lang="en-US" sz="2400" b="0" i="1" smtClean="0">
                        <a:solidFill>
                          <a:srgbClr val="002060"/>
                        </a:solidFill>
                        <a:latin typeface="Cambria Math" panose="02040503050406030204" pitchFamily="18" charset="0"/>
                        <a:ea typeface="Cambria Math" panose="02040503050406030204" pitchFamily="18" charset="0"/>
                      </a:rPr>
                      <m:t>)</m:t>
                    </m:r>
                  </m:oMath>
                </a14:m>
                <a:r>
                  <a:rPr lang="kk-KZ" sz="2400" dirty="0">
                    <a:solidFill>
                      <a:srgbClr val="002060"/>
                    </a:solidFill>
                  </a:rPr>
                  <a:t> анықтауға болады. Мысалы, қандайда бір процес нәтижесінде жүйе </a:t>
                </a:r>
                <a:r>
                  <a:rPr lang="kk-KZ" sz="2400" dirty="0"/>
                  <a:t>А</a:t>
                </a:r>
                <a:r>
                  <a:rPr lang="kk-KZ" sz="2400" b="1" dirty="0">
                    <a:solidFill>
                      <a:srgbClr val="002060"/>
                    </a:solidFill>
                  </a:rPr>
                  <a:t> </a:t>
                </a:r>
                <a:r>
                  <a:rPr lang="kk-KZ" sz="2400" dirty="0">
                    <a:solidFill>
                      <a:srgbClr val="002060"/>
                    </a:solidFill>
                  </a:rPr>
                  <a:t>жұмысын жасап, сырытқы ортадан </a:t>
                </a:r>
                <a:r>
                  <a:rPr lang="en-US" sz="2400" dirty="0"/>
                  <a:t>Q </a:t>
                </a:r>
                <a:r>
                  <a:rPr lang="kk-KZ" sz="2400" dirty="0"/>
                  <a:t>энергия</a:t>
                </a:r>
                <a:r>
                  <a:rPr lang="kk-KZ" sz="2400" b="1" dirty="0">
                    <a:solidFill>
                      <a:srgbClr val="002060"/>
                    </a:solidFill>
                  </a:rPr>
                  <a:t> </a:t>
                </a:r>
                <a:r>
                  <a:rPr lang="kk-KZ" sz="2400" dirty="0">
                    <a:solidFill>
                      <a:srgbClr val="002060"/>
                    </a:solidFill>
                  </a:rPr>
                  <a:t>сіңірді, солай бастапқы күйден соңғы күйге ауысты. Онда жүйенің ішкі энергиясы: </a:t>
                </a:r>
              </a:p>
            </p:txBody>
          </p:sp>
        </mc:Choice>
        <mc:Fallback xmlns="">
          <p:sp>
            <p:nvSpPr>
              <p:cNvPr id="6" name="TextBox 5"/>
              <p:cNvSpPr txBox="1">
                <a:spLocks noRot="1" noChangeAspect="1" noMove="1" noResize="1" noEditPoints="1" noAdjustHandles="1" noChangeArrowheads="1" noChangeShapeType="1" noTextEdit="1"/>
              </p:cNvSpPr>
              <p:nvPr/>
            </p:nvSpPr>
            <p:spPr>
              <a:xfrm>
                <a:off x="284162" y="4330319"/>
                <a:ext cx="9144000" cy="2434101"/>
              </a:xfrm>
              <a:prstGeom prst="rect">
                <a:avLst/>
              </a:prstGeom>
              <a:blipFill>
                <a:blip r:embed="rId2"/>
                <a:stretch>
                  <a:fillRect b="-1990"/>
                </a:stretch>
              </a:blipFill>
              <a:ln>
                <a:solidFill>
                  <a:schemeClr val="tx2"/>
                </a:solidFill>
              </a:ln>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9" name="Прямоугольник 8">
                <a:extLst>
                  <a:ext uri="{FF2B5EF4-FFF2-40B4-BE49-F238E27FC236}">
                    <a16:creationId xmlns:a16="http://schemas.microsoft.com/office/drawing/2014/main" id="{BBB5B569-AF51-42B8-BE50-D30734F9C01A}"/>
                  </a:ext>
                </a:extLst>
              </p:cNvPr>
              <p:cNvSpPr/>
              <p:nvPr/>
            </p:nvSpPr>
            <p:spPr>
              <a:xfrm>
                <a:off x="3128830" y="3492891"/>
                <a:ext cx="3454664" cy="584775"/>
              </a:xfrm>
              <a:prstGeom prst="rect">
                <a:avLst/>
              </a:prstGeom>
              <a:ln>
                <a:solidFill>
                  <a:srgbClr val="002060"/>
                </a:solidFill>
              </a:ln>
            </p:spPr>
            <p:txBody>
              <a:bodyPr wrap="none">
                <a:spAutoFit/>
              </a:bodyPr>
              <a:lstStyle/>
              <a:p>
                <a14:m>
                  <m:oMath xmlns:m="http://schemas.openxmlformats.org/officeDocument/2006/math">
                    <m:r>
                      <a:rPr lang="en-US" sz="3200" b="0" i="1" smtClean="0">
                        <a:solidFill>
                          <a:srgbClr val="002060"/>
                        </a:solidFill>
                        <a:latin typeface="Cambria Math" panose="02040503050406030204" pitchFamily="18" charset="0"/>
                      </a:rPr>
                      <m:t>𝑈</m:t>
                    </m:r>
                    <m:r>
                      <a:rPr lang="en-US" sz="3200" b="0" i="1" smtClean="0">
                        <a:solidFill>
                          <a:srgbClr val="002060"/>
                        </a:solidFill>
                        <a:latin typeface="Cambria Math" panose="02040503050406030204" pitchFamily="18" charset="0"/>
                      </a:rPr>
                      <m:t>= </m:t>
                    </m:r>
                    <m:nary>
                      <m:naryPr>
                        <m:chr m:val="∑"/>
                        <m:subHide m:val="on"/>
                        <m:supHide m:val="on"/>
                        <m:ctrlPr>
                          <a:rPr lang="en-US" sz="3200" b="0" i="1" smtClean="0">
                            <a:solidFill>
                              <a:srgbClr val="002060"/>
                            </a:solidFill>
                            <a:latin typeface="Cambria Math" panose="02040503050406030204" pitchFamily="18" charset="0"/>
                          </a:rPr>
                        </m:ctrlPr>
                      </m:naryPr>
                      <m:sub/>
                      <m:sup/>
                      <m:e>
                        <m:sSub>
                          <m:sSubPr>
                            <m:ctrlPr>
                              <a:rPr lang="en-US" sz="3200" i="1">
                                <a:solidFill>
                                  <a:srgbClr val="002060"/>
                                </a:solidFill>
                                <a:latin typeface="Cambria Math" panose="02040503050406030204" pitchFamily="18" charset="0"/>
                              </a:rPr>
                            </m:ctrlPr>
                          </m:sSubPr>
                          <m:e>
                            <m:r>
                              <a:rPr lang="en-US" sz="3200" i="1">
                                <a:solidFill>
                                  <a:srgbClr val="002060"/>
                                </a:solidFill>
                                <a:latin typeface="Cambria Math" panose="02040503050406030204" pitchFamily="18" charset="0"/>
                              </a:rPr>
                              <m:t>𝐸</m:t>
                            </m:r>
                          </m:e>
                          <m:sub>
                            <m:r>
                              <a:rPr lang="en-US" sz="3200" i="1">
                                <a:solidFill>
                                  <a:srgbClr val="002060"/>
                                </a:solidFill>
                                <a:latin typeface="Cambria Math" panose="02040503050406030204" pitchFamily="18" charset="0"/>
                              </a:rPr>
                              <m:t>𝑘</m:t>
                            </m:r>
                          </m:sub>
                        </m:sSub>
                        <m:r>
                          <a:rPr lang="en-US" sz="3200" b="0" i="1" smtClean="0">
                            <a:solidFill>
                              <a:srgbClr val="002060"/>
                            </a:solidFill>
                            <a:latin typeface="Cambria Math" panose="02040503050406030204" pitchFamily="18" charset="0"/>
                          </a:rPr>
                          <m:t>+ </m:t>
                        </m:r>
                      </m:e>
                    </m:nary>
                  </m:oMath>
                </a14:m>
                <a:r>
                  <a:rPr lang="en-US" sz="3200" dirty="0">
                    <a:solidFill>
                      <a:srgbClr val="002060"/>
                    </a:solidFill>
                  </a:rPr>
                  <a:t> </a:t>
                </a:r>
                <a14:m>
                  <m:oMath xmlns:m="http://schemas.openxmlformats.org/officeDocument/2006/math">
                    <m:nary>
                      <m:naryPr>
                        <m:chr m:val="∑"/>
                        <m:subHide m:val="on"/>
                        <m:supHide m:val="on"/>
                        <m:ctrlPr>
                          <a:rPr lang="en-US" sz="3200" i="1">
                            <a:solidFill>
                              <a:srgbClr val="002060"/>
                            </a:solidFill>
                            <a:latin typeface="Cambria Math" panose="02040503050406030204" pitchFamily="18" charset="0"/>
                          </a:rPr>
                        </m:ctrlPr>
                      </m:naryPr>
                      <m:sub/>
                      <m:sup/>
                      <m:e>
                        <m:sSub>
                          <m:sSubPr>
                            <m:ctrlPr>
                              <a:rPr lang="en-US" sz="3200" i="1">
                                <a:solidFill>
                                  <a:srgbClr val="002060"/>
                                </a:solidFill>
                                <a:latin typeface="Cambria Math" panose="02040503050406030204" pitchFamily="18" charset="0"/>
                              </a:rPr>
                            </m:ctrlPr>
                          </m:sSubPr>
                          <m:e>
                            <m:r>
                              <a:rPr lang="en-US" sz="3200" i="1">
                                <a:solidFill>
                                  <a:srgbClr val="002060"/>
                                </a:solidFill>
                                <a:latin typeface="Cambria Math" panose="02040503050406030204" pitchFamily="18" charset="0"/>
                              </a:rPr>
                              <m:t>𝐸</m:t>
                            </m:r>
                          </m:e>
                          <m:sub>
                            <m:r>
                              <a:rPr lang="en-US" sz="3200" i="1">
                                <a:solidFill>
                                  <a:srgbClr val="002060"/>
                                </a:solidFill>
                                <a:latin typeface="Cambria Math" panose="02040503050406030204" pitchFamily="18" charset="0"/>
                              </a:rPr>
                              <m:t>𝑘</m:t>
                            </m:r>
                          </m:sub>
                        </m:sSub>
                        <m:r>
                          <a:rPr lang="en-US" sz="3200" i="1">
                            <a:solidFill>
                              <a:srgbClr val="002060"/>
                            </a:solidFill>
                            <a:latin typeface="Cambria Math" panose="02040503050406030204" pitchFamily="18" charset="0"/>
                          </a:rPr>
                          <m:t> </m:t>
                        </m:r>
                      </m:e>
                    </m:nary>
                  </m:oMath>
                </a14:m>
                <a:endParaRPr lang="ru-KZ" sz="3200" dirty="0">
                  <a:solidFill>
                    <a:srgbClr val="002060"/>
                  </a:solidFill>
                </a:endParaRPr>
              </a:p>
            </p:txBody>
          </p:sp>
        </mc:Choice>
        <mc:Fallback xmlns="">
          <p:sp>
            <p:nvSpPr>
              <p:cNvPr id="9" name="Прямоугольник 8">
                <a:extLst>
                  <a:ext uri="{FF2B5EF4-FFF2-40B4-BE49-F238E27FC236}">
                    <a16:creationId xmlns:a16="http://schemas.microsoft.com/office/drawing/2014/main" id="{BBB5B569-AF51-42B8-BE50-D30734F9C01A}"/>
                  </a:ext>
                </a:extLst>
              </p:cNvPr>
              <p:cNvSpPr>
                <a:spLocks noRot="1" noChangeAspect="1" noMove="1" noResize="1" noEditPoints="1" noAdjustHandles="1" noChangeArrowheads="1" noChangeShapeType="1" noTextEdit="1"/>
              </p:cNvSpPr>
              <p:nvPr/>
            </p:nvSpPr>
            <p:spPr>
              <a:xfrm>
                <a:off x="3128830" y="3492891"/>
                <a:ext cx="3454664" cy="584775"/>
              </a:xfrm>
              <a:prstGeom prst="rect">
                <a:avLst/>
              </a:prstGeom>
              <a:blipFill>
                <a:blip r:embed="rId3"/>
                <a:stretch>
                  <a:fillRect/>
                </a:stretch>
              </a:blipFill>
              <a:ln>
                <a:solidFill>
                  <a:srgbClr val="002060"/>
                </a:solidFill>
              </a:ln>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10" name="Прямоугольник 9">
                <a:extLst>
                  <a:ext uri="{FF2B5EF4-FFF2-40B4-BE49-F238E27FC236}">
                    <a16:creationId xmlns:a16="http://schemas.microsoft.com/office/drawing/2014/main" id="{1ADB5071-B1CA-4A3D-885D-5727574E1805}"/>
                  </a:ext>
                </a:extLst>
              </p:cNvPr>
              <p:cNvSpPr/>
              <p:nvPr/>
            </p:nvSpPr>
            <p:spPr>
              <a:xfrm>
                <a:off x="617532" y="7007626"/>
                <a:ext cx="3226974" cy="584775"/>
              </a:xfrm>
              <a:prstGeom prst="rect">
                <a:avLst/>
              </a:prstGeom>
              <a:ln>
                <a:solidFill>
                  <a:srgbClr val="002060"/>
                </a:solidFill>
              </a:ln>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3200" b="0" i="1" smtClean="0">
                              <a:solidFill>
                                <a:srgbClr val="002060"/>
                              </a:solidFill>
                              <a:latin typeface="Cambria Math" panose="02040503050406030204" pitchFamily="18" charset="0"/>
                            </a:rPr>
                          </m:ctrlPr>
                        </m:sSubPr>
                        <m:e>
                          <m:r>
                            <a:rPr lang="en-US" sz="3200" b="0" i="1" smtClean="0">
                              <a:solidFill>
                                <a:srgbClr val="002060"/>
                              </a:solidFill>
                              <a:latin typeface="Cambria Math" panose="02040503050406030204" pitchFamily="18" charset="0"/>
                            </a:rPr>
                            <m:t>𝑈</m:t>
                          </m:r>
                        </m:e>
                        <m:sub>
                          <m:r>
                            <a:rPr lang="en-US" sz="3200" b="0" i="1" smtClean="0">
                              <a:solidFill>
                                <a:srgbClr val="002060"/>
                              </a:solidFill>
                              <a:latin typeface="Cambria Math" panose="02040503050406030204" pitchFamily="18" charset="0"/>
                            </a:rPr>
                            <m:t>2</m:t>
                          </m:r>
                        </m:sub>
                      </m:sSub>
                      <m:r>
                        <a:rPr lang="en-US" sz="3200" b="0" i="1" smtClean="0">
                          <a:solidFill>
                            <a:srgbClr val="002060"/>
                          </a:solidFill>
                          <a:latin typeface="Cambria Math" panose="02040503050406030204" pitchFamily="18" charset="0"/>
                        </a:rPr>
                        <m:t>=</m:t>
                      </m:r>
                      <m:sSub>
                        <m:sSubPr>
                          <m:ctrlPr>
                            <a:rPr lang="en-US" sz="3200" b="0" i="1" smtClean="0">
                              <a:solidFill>
                                <a:srgbClr val="002060"/>
                              </a:solidFill>
                              <a:latin typeface="Cambria Math" panose="02040503050406030204" pitchFamily="18" charset="0"/>
                            </a:rPr>
                          </m:ctrlPr>
                        </m:sSubPr>
                        <m:e>
                          <m:r>
                            <a:rPr lang="en-US" sz="3200" b="0" i="1" smtClean="0">
                              <a:solidFill>
                                <a:srgbClr val="002060"/>
                              </a:solidFill>
                              <a:latin typeface="Cambria Math" panose="02040503050406030204" pitchFamily="18" charset="0"/>
                            </a:rPr>
                            <m:t>𝑈</m:t>
                          </m:r>
                        </m:e>
                        <m:sub>
                          <m:r>
                            <a:rPr lang="en-US" sz="3200" b="0" i="1" smtClean="0">
                              <a:solidFill>
                                <a:srgbClr val="002060"/>
                              </a:solidFill>
                              <a:latin typeface="Cambria Math" panose="02040503050406030204" pitchFamily="18" charset="0"/>
                            </a:rPr>
                            <m:t>1</m:t>
                          </m:r>
                        </m:sub>
                      </m:sSub>
                      <m:r>
                        <a:rPr lang="en-US" sz="3200" b="0" i="1" smtClean="0">
                          <a:solidFill>
                            <a:srgbClr val="002060"/>
                          </a:solidFill>
                          <a:latin typeface="Cambria Math" panose="02040503050406030204" pitchFamily="18" charset="0"/>
                        </a:rPr>
                        <m:t>+</m:t>
                      </m:r>
                      <m:r>
                        <a:rPr lang="en-US" sz="3200" b="0" i="1" smtClean="0">
                          <a:solidFill>
                            <a:srgbClr val="002060"/>
                          </a:solidFill>
                          <a:latin typeface="Cambria Math" panose="02040503050406030204" pitchFamily="18" charset="0"/>
                        </a:rPr>
                        <m:t>𝑄</m:t>
                      </m:r>
                      <m:r>
                        <a:rPr lang="en-US" sz="3200" b="0" i="1" smtClean="0">
                          <a:solidFill>
                            <a:srgbClr val="002060"/>
                          </a:solidFill>
                          <a:latin typeface="Cambria Math" panose="02040503050406030204" pitchFamily="18" charset="0"/>
                        </a:rPr>
                        <m:t>−</m:t>
                      </m:r>
                      <m:r>
                        <a:rPr lang="en-US" sz="3200" b="0" i="1" smtClean="0">
                          <a:solidFill>
                            <a:srgbClr val="002060"/>
                          </a:solidFill>
                          <a:latin typeface="Cambria Math" panose="02040503050406030204" pitchFamily="18" charset="0"/>
                        </a:rPr>
                        <m:t>𝐴</m:t>
                      </m:r>
                    </m:oMath>
                  </m:oMathPara>
                </a14:m>
                <a:endParaRPr lang="ru-KZ" sz="3200" dirty="0">
                  <a:solidFill>
                    <a:srgbClr val="002060"/>
                  </a:solidFill>
                </a:endParaRPr>
              </a:p>
            </p:txBody>
          </p:sp>
        </mc:Choice>
        <mc:Fallback xmlns="">
          <p:sp>
            <p:nvSpPr>
              <p:cNvPr id="10" name="Прямоугольник 9">
                <a:extLst>
                  <a:ext uri="{FF2B5EF4-FFF2-40B4-BE49-F238E27FC236}">
                    <a16:creationId xmlns:a16="http://schemas.microsoft.com/office/drawing/2014/main" id="{1ADB5071-B1CA-4A3D-885D-5727574E1805}"/>
                  </a:ext>
                </a:extLst>
              </p:cNvPr>
              <p:cNvSpPr>
                <a:spLocks noRot="1" noChangeAspect="1" noMove="1" noResize="1" noEditPoints="1" noAdjustHandles="1" noChangeArrowheads="1" noChangeShapeType="1" noTextEdit="1"/>
              </p:cNvSpPr>
              <p:nvPr/>
            </p:nvSpPr>
            <p:spPr>
              <a:xfrm>
                <a:off x="617532" y="7007626"/>
                <a:ext cx="3226974" cy="584775"/>
              </a:xfrm>
              <a:prstGeom prst="rect">
                <a:avLst/>
              </a:prstGeom>
              <a:blipFill>
                <a:blip r:embed="rId4"/>
                <a:stretch>
                  <a:fillRect/>
                </a:stretch>
              </a:blipFill>
              <a:ln>
                <a:solidFill>
                  <a:srgbClr val="002060"/>
                </a:solidFill>
              </a:ln>
            </p:spPr>
            <p:txBody>
              <a:bodyPr/>
              <a:lstStyle/>
              <a:p>
                <a:r>
                  <a:rPr lang="ru-KZ">
                    <a:noFill/>
                  </a:rPr>
                  <a:t> </a:t>
                </a:r>
              </a:p>
            </p:txBody>
          </p:sp>
        </mc:Fallback>
      </mc:AlternateContent>
      <mc:AlternateContent xmlns:mc="http://schemas.openxmlformats.org/markup-compatibility/2006" xmlns:a14="http://schemas.microsoft.com/office/drawing/2010/main">
        <mc:Choice Requires="a14">
          <p:sp>
            <p:nvSpPr>
              <p:cNvPr id="11" name="Прямоугольник 10">
                <a:extLst>
                  <a:ext uri="{FF2B5EF4-FFF2-40B4-BE49-F238E27FC236}">
                    <a16:creationId xmlns:a16="http://schemas.microsoft.com/office/drawing/2014/main" id="{F68A383B-0F4D-462D-B2FC-E36A1A1F780E}"/>
                  </a:ext>
                </a:extLst>
              </p:cNvPr>
              <p:cNvSpPr/>
              <p:nvPr/>
            </p:nvSpPr>
            <p:spPr>
              <a:xfrm>
                <a:off x="6441873" y="7007627"/>
                <a:ext cx="2388859" cy="584775"/>
              </a:xfrm>
              <a:prstGeom prst="rect">
                <a:avLst/>
              </a:prstGeom>
              <a:ln>
                <a:solidFill>
                  <a:srgbClr val="002060"/>
                </a:solidFill>
              </a:ln>
            </p:spPr>
            <p:txBody>
              <a:bodyPr wrap="none">
                <a:spAutoFit/>
              </a:bodyPr>
              <a:lstStyle/>
              <a:p>
                <a:pPr/>
                <a14:m>
                  <m:oMathPara xmlns:m="http://schemas.openxmlformats.org/officeDocument/2006/math">
                    <m:oMathParaPr>
                      <m:jc m:val="centerGroup"/>
                    </m:oMathParaPr>
                    <m:oMath xmlns:m="http://schemas.openxmlformats.org/officeDocument/2006/math">
                      <m:r>
                        <a:rPr lang="kk-KZ" sz="3200" b="1" i="1" smtClean="0">
                          <a:solidFill>
                            <a:srgbClr val="002060"/>
                          </a:solidFill>
                          <a:latin typeface="Cambria Math" panose="02040503050406030204" pitchFamily="18" charset="0"/>
                          <a:ea typeface="Cambria Math" panose="02040503050406030204" pitchFamily="18" charset="0"/>
                        </a:rPr>
                        <m:t>∆</m:t>
                      </m:r>
                      <m:r>
                        <a:rPr lang="en-US" sz="3200" b="0" i="1" smtClean="0">
                          <a:solidFill>
                            <a:srgbClr val="002060"/>
                          </a:solidFill>
                          <a:latin typeface="Cambria Math" panose="02040503050406030204" pitchFamily="18" charset="0"/>
                        </a:rPr>
                        <m:t>𝑈</m:t>
                      </m:r>
                      <m:r>
                        <a:rPr lang="en-US" sz="3200" b="0" i="1" smtClean="0">
                          <a:solidFill>
                            <a:srgbClr val="002060"/>
                          </a:solidFill>
                          <a:latin typeface="Cambria Math" panose="02040503050406030204" pitchFamily="18" charset="0"/>
                        </a:rPr>
                        <m:t>=</m:t>
                      </m:r>
                      <m:r>
                        <a:rPr lang="en-US" sz="3200" b="0" i="1" smtClean="0">
                          <a:solidFill>
                            <a:srgbClr val="002060"/>
                          </a:solidFill>
                          <a:latin typeface="Cambria Math" panose="02040503050406030204" pitchFamily="18" charset="0"/>
                        </a:rPr>
                        <m:t>𝑄</m:t>
                      </m:r>
                      <m:r>
                        <a:rPr lang="en-US" sz="3200" b="0" i="1" smtClean="0">
                          <a:solidFill>
                            <a:srgbClr val="002060"/>
                          </a:solidFill>
                          <a:latin typeface="Cambria Math" panose="02040503050406030204" pitchFamily="18" charset="0"/>
                        </a:rPr>
                        <m:t>−</m:t>
                      </m:r>
                      <m:r>
                        <a:rPr lang="en-US" sz="3200" b="0" i="1" smtClean="0">
                          <a:solidFill>
                            <a:srgbClr val="002060"/>
                          </a:solidFill>
                          <a:latin typeface="Cambria Math" panose="02040503050406030204" pitchFamily="18" charset="0"/>
                        </a:rPr>
                        <m:t>𝐴</m:t>
                      </m:r>
                    </m:oMath>
                  </m:oMathPara>
                </a14:m>
                <a:endParaRPr lang="ru-KZ" sz="3200" dirty="0">
                  <a:solidFill>
                    <a:srgbClr val="002060"/>
                  </a:solidFill>
                </a:endParaRPr>
              </a:p>
            </p:txBody>
          </p:sp>
        </mc:Choice>
        <mc:Fallback xmlns="">
          <p:sp>
            <p:nvSpPr>
              <p:cNvPr id="11" name="Прямоугольник 10">
                <a:extLst>
                  <a:ext uri="{FF2B5EF4-FFF2-40B4-BE49-F238E27FC236}">
                    <a16:creationId xmlns:a16="http://schemas.microsoft.com/office/drawing/2014/main" id="{F68A383B-0F4D-462D-B2FC-E36A1A1F780E}"/>
                  </a:ext>
                </a:extLst>
              </p:cNvPr>
              <p:cNvSpPr>
                <a:spLocks noRot="1" noChangeAspect="1" noMove="1" noResize="1" noEditPoints="1" noAdjustHandles="1" noChangeArrowheads="1" noChangeShapeType="1" noTextEdit="1"/>
              </p:cNvSpPr>
              <p:nvPr/>
            </p:nvSpPr>
            <p:spPr>
              <a:xfrm>
                <a:off x="6441873" y="7007627"/>
                <a:ext cx="2388859" cy="584775"/>
              </a:xfrm>
              <a:prstGeom prst="rect">
                <a:avLst/>
              </a:prstGeom>
              <a:blipFill>
                <a:blip r:embed="rId5"/>
                <a:stretch>
                  <a:fillRect/>
                </a:stretch>
              </a:blipFill>
              <a:ln>
                <a:solidFill>
                  <a:srgbClr val="002060"/>
                </a:solidFill>
              </a:ln>
            </p:spPr>
            <p:txBody>
              <a:bodyPr/>
              <a:lstStyle/>
              <a:p>
                <a:r>
                  <a:rPr lang="ru-KZ">
                    <a:noFill/>
                  </a:rPr>
                  <a:t> </a:t>
                </a:r>
              </a:p>
            </p:txBody>
          </p:sp>
        </mc:Fallback>
      </mc:AlternateContent>
      <p:cxnSp>
        <p:nvCxnSpPr>
          <p:cNvPr id="13" name="Прямая со стрелкой 12">
            <a:extLst>
              <a:ext uri="{FF2B5EF4-FFF2-40B4-BE49-F238E27FC236}">
                <a16:creationId xmlns:a16="http://schemas.microsoft.com/office/drawing/2014/main" id="{8E90C3AA-C257-4D8A-9237-0F00C415F200}"/>
              </a:ext>
            </a:extLst>
          </p:cNvPr>
          <p:cNvCxnSpPr>
            <a:cxnSpLocks/>
          </p:cNvCxnSpPr>
          <p:nvPr/>
        </p:nvCxnSpPr>
        <p:spPr>
          <a:xfrm>
            <a:off x="4174835" y="7300013"/>
            <a:ext cx="18478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2056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2" y="292100"/>
            <a:ext cx="9144000" cy="710552"/>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a:rPr>
              <a:t>Энтальпия </a:t>
            </a:r>
            <a:endParaRPr lang="ru-RU" sz="3200" dirty="0">
              <a:solidFill>
                <a:srgbClr val="620BFC"/>
              </a:solidFill>
              <a:latin typeface="Open Sans" panose="020B0606030504020204"/>
            </a:endParaRPr>
          </a:p>
        </p:txBody>
      </p:sp>
      <mc:AlternateContent xmlns:mc="http://schemas.openxmlformats.org/markup-compatibility/2006" xmlns:a14="http://schemas.microsoft.com/office/drawing/2010/main">
        <mc:Choice Requires="a14">
          <p:sp>
            <p:nvSpPr>
              <p:cNvPr id="5" name="TextBox 4"/>
              <p:cNvSpPr txBox="1"/>
              <p:nvPr/>
            </p:nvSpPr>
            <p:spPr>
              <a:xfrm>
                <a:off x="284162" y="1329629"/>
                <a:ext cx="9144000" cy="5492758"/>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algn="l"/>
                <a:r>
                  <a:rPr lang="kk-KZ" sz="2800" dirty="0">
                    <a:solidFill>
                      <a:srgbClr val="002060"/>
                    </a:solidFill>
                  </a:rPr>
                  <a:t>Тұрақты көлемде жүретін реакцияны </a:t>
                </a:r>
                <a:r>
                  <a:rPr lang="kk-KZ" sz="2800" dirty="0"/>
                  <a:t>ішкі энергия (</a:t>
                </a:r>
                <a:r>
                  <a:rPr lang="en-US" sz="2800" dirty="0"/>
                  <a:t>U)</a:t>
                </a:r>
                <a:r>
                  <a:rPr lang="kk-KZ" sz="2800" dirty="0">
                    <a:solidFill>
                      <a:srgbClr val="002060"/>
                    </a:solidFill>
                  </a:rPr>
                  <a:t>, ал тұрақты қысымда жүретін реакцияны </a:t>
                </a:r>
                <a:r>
                  <a:rPr lang="kk-KZ" sz="2800" dirty="0"/>
                  <a:t>энтальпиямен (</a:t>
                </a:r>
                <a:r>
                  <a:rPr lang="en-US" sz="2800" dirty="0"/>
                  <a:t>H)</a:t>
                </a:r>
                <a:r>
                  <a:rPr lang="kk-KZ" sz="2800" dirty="0">
                    <a:solidFill>
                      <a:srgbClr val="002060"/>
                    </a:solidFill>
                  </a:rPr>
                  <a:t> сипаттайды. </a:t>
                </a:r>
                <a:endParaRPr lang="en-US" sz="2800" dirty="0">
                  <a:solidFill>
                    <a:srgbClr val="002060"/>
                  </a:solidFill>
                </a:endParaRPr>
              </a:p>
              <a:p>
                <a:pPr algn="l"/>
                <a:r>
                  <a:rPr lang="kk-KZ" sz="2800" dirty="0">
                    <a:solidFill>
                      <a:srgbClr val="620BFC"/>
                    </a:solidFill>
                  </a:rPr>
                  <a:t>Энтальпия– </a:t>
                </a:r>
                <a:r>
                  <a:rPr lang="kk-KZ" sz="2800" dirty="0">
                    <a:solidFill>
                      <a:srgbClr val="002060"/>
                    </a:solidFill>
                  </a:rPr>
                  <a:t>қоршаған орта мен химиялық реакция арасындағы жылу алмасу. Энтальпияны дәл өлшеу мүмкін емес. </a:t>
                </a:r>
                <a:endParaRPr lang="en-US" sz="2800" dirty="0">
                  <a:solidFill>
                    <a:srgbClr val="002060"/>
                  </a:solidFill>
                </a:endParaRPr>
              </a:p>
              <a:p>
                <a:pPr algn="l"/>
                <a:r>
                  <a:rPr lang="kk-KZ" sz="2800" dirty="0" err="1">
                    <a:solidFill>
                      <a:srgbClr val="620BFC"/>
                    </a:solidFill>
                  </a:rPr>
                  <a:t>Энтальпия</a:t>
                </a:r>
                <a:r>
                  <a:rPr lang="kk-KZ" sz="2800" dirty="0">
                    <a:solidFill>
                      <a:srgbClr val="620BFC"/>
                    </a:solidFill>
                  </a:rPr>
                  <a:t> өзгерісі (</a:t>
                </a:r>
                <a14:m>
                  <m:oMath xmlns:m="http://schemas.openxmlformats.org/officeDocument/2006/math">
                    <m:r>
                      <a:rPr lang="kk-KZ" sz="2800" b="1" i="1">
                        <a:solidFill>
                          <a:srgbClr val="620BFC"/>
                        </a:solidFill>
                        <a:latin typeface="Cambria Math" panose="02040503050406030204" pitchFamily="18" charset="0"/>
                        <a:ea typeface="Cambria Math" panose="02040503050406030204" pitchFamily="18" charset="0"/>
                      </a:rPr>
                      <m:t>∆</m:t>
                    </m:r>
                    <m:r>
                      <m:rPr>
                        <m:sty m:val="p"/>
                      </m:rPr>
                      <a:rPr lang="en-US" sz="2800" b="0" i="0">
                        <a:solidFill>
                          <a:srgbClr val="620BFC"/>
                        </a:solidFill>
                        <a:latin typeface="Cambria Math" panose="02040503050406030204" pitchFamily="18" charset="0"/>
                        <a:ea typeface="Cambria Math" panose="02040503050406030204" pitchFamily="18" charset="0"/>
                      </a:rPr>
                      <m:t>H</m:t>
                    </m:r>
                    <m:r>
                      <a:rPr lang="en-US" sz="2800" b="1" i="1">
                        <a:solidFill>
                          <a:srgbClr val="620BFC"/>
                        </a:solidFill>
                        <a:latin typeface="Cambria Math" panose="02040503050406030204" pitchFamily="18" charset="0"/>
                        <a:ea typeface="Cambria Math" panose="02040503050406030204" pitchFamily="18" charset="0"/>
                      </a:rPr>
                      <m:t>)</m:t>
                    </m:r>
                  </m:oMath>
                </a14:m>
                <a:r>
                  <a:rPr lang="kk-KZ" sz="2800" dirty="0">
                    <a:solidFill>
                      <a:srgbClr val="002060"/>
                    </a:solidFill>
                  </a:rPr>
                  <a:t> – реакцияда тұрақты қысым кезінде берілетін жылу энергиясы. Оның өлшем бірлігі кДж/моль. </a:t>
                </a:r>
              </a:p>
              <a:p>
                <a:pPr algn="l"/>
                <a:r>
                  <a:rPr lang="kk-KZ" sz="2800" dirty="0"/>
                  <a:t>Энтальпияның стандартты күйі </a:t>
                </a:r>
                <a:r>
                  <a:rPr lang="kk-KZ" sz="2800" dirty="0">
                    <a:solidFill>
                      <a:srgbClr val="002060"/>
                    </a:solidFill>
                  </a:rPr>
                  <a:t>деп </a:t>
                </a:r>
                <a:r>
                  <a:rPr lang="en-US" sz="2800" dirty="0">
                    <a:solidFill>
                      <a:srgbClr val="002060"/>
                    </a:solidFill>
                  </a:rPr>
                  <a:t>T = 298 K, P = 101,325 </a:t>
                </a:r>
                <a:r>
                  <a:rPr lang="kk-KZ" sz="2800" dirty="0">
                    <a:solidFill>
                      <a:srgbClr val="002060"/>
                    </a:solidFill>
                  </a:rPr>
                  <a:t>кПа кезіндегі күйін айтады. Ол көбінесе </a:t>
                </a:r>
                <a14:m>
                  <m:oMath xmlns:m="http://schemas.openxmlformats.org/officeDocument/2006/math">
                    <m:sSubSup>
                      <m:sSubSupPr>
                        <m:ctrlPr>
                          <a:rPr lang="kk-KZ" sz="2800" i="1" smtClean="0">
                            <a:solidFill>
                              <a:srgbClr val="002060"/>
                            </a:solidFill>
                            <a:latin typeface="Cambria Math" panose="02040503050406030204" pitchFamily="18" charset="0"/>
                          </a:rPr>
                        </m:ctrlPr>
                      </m:sSubSupPr>
                      <m:e>
                        <m:r>
                          <a:rPr lang="kk-KZ" sz="2800" i="1" smtClean="0">
                            <a:solidFill>
                              <a:srgbClr val="002060"/>
                            </a:solidFill>
                            <a:latin typeface="Cambria Math" panose="02040503050406030204" pitchFamily="18" charset="0"/>
                            <a:ea typeface="Cambria Math" panose="02040503050406030204" pitchFamily="18" charset="0"/>
                          </a:rPr>
                          <m:t>∆</m:t>
                        </m:r>
                        <m:r>
                          <a:rPr lang="en-US" sz="2800" b="0" i="1" smtClean="0">
                            <a:solidFill>
                              <a:srgbClr val="002060"/>
                            </a:solidFill>
                            <a:latin typeface="Cambria Math" panose="02040503050406030204" pitchFamily="18" charset="0"/>
                            <a:ea typeface="Cambria Math" panose="02040503050406030204" pitchFamily="18" charset="0"/>
                          </a:rPr>
                          <m:t>𝐻</m:t>
                        </m:r>
                      </m:e>
                      <m:sub>
                        <m:r>
                          <a:rPr lang="en-US" sz="2800" b="0" i="1" smtClean="0">
                            <a:solidFill>
                              <a:srgbClr val="002060"/>
                            </a:solidFill>
                            <a:latin typeface="Cambria Math" panose="02040503050406030204" pitchFamily="18" charset="0"/>
                          </a:rPr>
                          <m:t>298</m:t>
                        </m:r>
                      </m:sub>
                      <m:sup>
                        <m:r>
                          <a:rPr lang="en-US" sz="2800" b="0" i="1" smtClean="0">
                            <a:solidFill>
                              <a:srgbClr val="002060"/>
                            </a:solidFill>
                            <a:latin typeface="Cambria Math" panose="02040503050406030204" pitchFamily="18" charset="0"/>
                          </a:rPr>
                          <m:t>0</m:t>
                        </m:r>
                      </m:sup>
                    </m:sSubSup>
                  </m:oMath>
                </a14:m>
                <a:r>
                  <a:rPr lang="en-US" sz="2800" dirty="0">
                    <a:solidFill>
                      <a:srgbClr val="002060"/>
                    </a:solidFill>
                  </a:rPr>
                  <a:t> </a:t>
                </a:r>
                <a:r>
                  <a:rPr lang="kk-KZ" sz="2800" dirty="0">
                    <a:solidFill>
                      <a:srgbClr val="002060"/>
                    </a:solidFill>
                  </a:rPr>
                  <a:t>немесе </a:t>
                </a:r>
                <a14:m>
                  <m:oMath xmlns:m="http://schemas.openxmlformats.org/officeDocument/2006/math">
                    <m:sSup>
                      <m:sSupPr>
                        <m:ctrlPr>
                          <a:rPr lang="kk-KZ" sz="2800" i="1" smtClean="0">
                            <a:solidFill>
                              <a:srgbClr val="002060"/>
                            </a:solidFill>
                            <a:latin typeface="Cambria Math" panose="02040503050406030204" pitchFamily="18" charset="0"/>
                          </a:rPr>
                        </m:ctrlPr>
                      </m:sSupPr>
                      <m:e>
                        <m:r>
                          <a:rPr lang="kk-KZ" sz="2800" i="1" smtClean="0">
                            <a:solidFill>
                              <a:srgbClr val="002060"/>
                            </a:solidFill>
                            <a:latin typeface="Cambria Math" panose="02040503050406030204" pitchFamily="18" charset="0"/>
                            <a:ea typeface="Cambria Math" panose="02040503050406030204" pitchFamily="18" charset="0"/>
                          </a:rPr>
                          <m:t>∆</m:t>
                        </m:r>
                        <m:r>
                          <a:rPr lang="en-US" sz="2800" b="0" i="1" smtClean="0">
                            <a:solidFill>
                              <a:srgbClr val="002060"/>
                            </a:solidFill>
                            <a:latin typeface="Cambria Math" panose="02040503050406030204" pitchFamily="18" charset="0"/>
                            <a:ea typeface="Cambria Math" panose="02040503050406030204" pitchFamily="18" charset="0"/>
                          </a:rPr>
                          <m:t>𝐻</m:t>
                        </m:r>
                      </m:e>
                      <m:sup>
                        <m:r>
                          <a:rPr lang="en-US" sz="2800" b="0" i="1" smtClean="0">
                            <a:solidFill>
                              <a:srgbClr val="002060"/>
                            </a:solidFill>
                            <a:latin typeface="Cambria Math" panose="02040503050406030204" pitchFamily="18" charset="0"/>
                          </a:rPr>
                          <m:t>0</m:t>
                        </m:r>
                      </m:sup>
                    </m:sSup>
                  </m:oMath>
                </a14:m>
                <a:r>
                  <a:rPr lang="en-US" sz="2800" dirty="0">
                    <a:solidFill>
                      <a:srgbClr val="002060"/>
                    </a:solidFill>
                  </a:rPr>
                  <a:t> </a:t>
                </a:r>
                <a:r>
                  <a:rPr lang="kk-KZ" sz="2800" dirty="0">
                    <a:solidFill>
                      <a:srgbClr val="002060"/>
                    </a:solidFill>
                  </a:rPr>
                  <a:t>деп белгіленеді. </a:t>
                </a:r>
              </a:p>
            </p:txBody>
          </p:sp>
        </mc:Choice>
        <mc:Fallback xmlns="">
          <p:sp>
            <p:nvSpPr>
              <p:cNvPr id="5" name="TextBox 4"/>
              <p:cNvSpPr txBox="1">
                <a:spLocks noRot="1" noChangeAspect="1" noMove="1" noResize="1" noEditPoints="1" noAdjustHandles="1" noChangeArrowheads="1" noChangeShapeType="1" noTextEdit="1"/>
              </p:cNvSpPr>
              <p:nvPr/>
            </p:nvSpPr>
            <p:spPr>
              <a:xfrm>
                <a:off x="284162" y="1329629"/>
                <a:ext cx="9144000" cy="5492758"/>
              </a:xfrm>
              <a:prstGeom prst="rect">
                <a:avLst/>
              </a:prstGeom>
              <a:blipFill>
                <a:blip r:embed="rId2"/>
                <a:stretch>
                  <a:fillRect/>
                </a:stretch>
              </a:blipFill>
              <a:ln>
                <a:solidFill>
                  <a:schemeClr val="tx2"/>
                </a:solidFill>
              </a:ln>
            </p:spPr>
            <p:txBody>
              <a:bodyPr/>
              <a:lstStyle/>
              <a:p>
                <a:r>
                  <a:rPr lang="ru-RU">
                    <a:noFill/>
                  </a:rPr>
                  <a:t> </a:t>
                </a:r>
              </a:p>
            </p:txBody>
          </p:sp>
        </mc:Fallback>
      </mc:AlternateContent>
    </p:spTree>
    <p:extLst>
      <p:ext uri="{BB962C8B-B14F-4D97-AF65-F5344CB8AC3E}">
        <p14:creationId xmlns:p14="http://schemas.microsoft.com/office/powerpoint/2010/main" val="1553586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2" y="292100"/>
            <a:ext cx="9144000" cy="710552"/>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a:rPr>
              <a:t>Термохимиялық теңдеу</a:t>
            </a:r>
            <a:endParaRPr lang="ru-RU" sz="3200" dirty="0">
              <a:solidFill>
                <a:srgbClr val="620BFC"/>
              </a:solidFill>
              <a:latin typeface="Open Sans" panose="020B0606030504020204"/>
            </a:endParaRPr>
          </a:p>
        </p:txBody>
      </p:sp>
      <p:sp>
        <p:nvSpPr>
          <p:cNvPr id="5" name="TextBox 4"/>
          <p:cNvSpPr txBox="1"/>
          <p:nvPr/>
        </p:nvSpPr>
        <p:spPr>
          <a:xfrm>
            <a:off x="284163" y="1346833"/>
            <a:ext cx="9144000" cy="3172764"/>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algn="l"/>
            <a:r>
              <a:rPr lang="kk-KZ" dirty="0"/>
              <a:t>Термохимиялық теңдеу – </a:t>
            </a:r>
            <a:r>
              <a:rPr lang="kk-KZ" dirty="0">
                <a:solidFill>
                  <a:srgbClr val="002060"/>
                </a:solidFill>
              </a:rPr>
              <a:t>химиялық реакцияның энтальпиясы көрсетілген теңдеу. Мысалы, газ тәрізді сутек пен газ тәрізді хлор әрекеттесуінің темрохимиялық теңдеуін жазып көрейік. (∆𝑯 </a:t>
            </a:r>
            <a:r>
              <a:rPr lang="en-US" dirty="0">
                <a:solidFill>
                  <a:srgbClr val="002060"/>
                </a:solidFill>
              </a:rPr>
              <a:t>= -184,6 </a:t>
            </a:r>
            <a:r>
              <a:rPr lang="kk-KZ" dirty="0">
                <a:solidFill>
                  <a:srgbClr val="002060"/>
                </a:solidFill>
              </a:rPr>
              <a:t>кДж/моль)</a:t>
            </a:r>
          </a:p>
        </p:txBody>
      </p:sp>
    </p:spTree>
    <p:extLst>
      <p:ext uri="{BB962C8B-B14F-4D97-AF65-F5344CB8AC3E}">
        <p14:creationId xmlns:p14="http://schemas.microsoft.com/office/powerpoint/2010/main" val="736640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73714"/>
            <a:ext cx="9144000" cy="648997"/>
          </a:xfrm>
          <a:prstGeom prst="rect">
            <a:avLst/>
          </a:prstGeom>
          <a:noFill/>
          <a:ln>
            <a:solidFill>
              <a:schemeClr val="tx2"/>
            </a:solidFill>
          </a:ln>
        </p:spPr>
        <p:txBody>
          <a:bodyPr wrap="square" lIns="252000" tIns="108000" rIns="252000" bIns="108000" rtlCol="0">
            <a:spAutoFit/>
          </a:bodyPr>
          <a:lstStyle/>
          <a:p>
            <a:pPr algn="ctr"/>
            <a:r>
              <a:rPr lang="kk-KZ" sz="2800" dirty="0">
                <a:solidFill>
                  <a:srgbClr val="620BFC"/>
                </a:solidFill>
                <a:latin typeface="Open Sans" panose="020B0606030504020204"/>
              </a:rPr>
              <a:t>Эндотермиялық және экзотермиялық реакция </a:t>
            </a:r>
            <a:endParaRPr lang="ru-RU" sz="2800" dirty="0">
              <a:solidFill>
                <a:srgbClr val="620BFC"/>
              </a:solidFill>
              <a:latin typeface="Open Sans" panose="020B0606030504020204"/>
            </a:endParaRPr>
          </a:p>
        </p:txBody>
      </p:sp>
      <mc:AlternateContent xmlns:mc="http://schemas.openxmlformats.org/markup-compatibility/2006" xmlns:a14="http://schemas.microsoft.com/office/drawing/2010/main">
        <mc:Choice Requires="a14">
          <p:sp>
            <p:nvSpPr>
              <p:cNvPr id="5" name="TextBox 4"/>
              <p:cNvSpPr txBox="1"/>
              <p:nvPr/>
            </p:nvSpPr>
            <p:spPr>
              <a:xfrm>
                <a:off x="284163" y="1253232"/>
                <a:ext cx="9144000" cy="6447763"/>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marL="342900" indent="-342900" algn="l">
                  <a:buFont typeface="Arial" panose="020B0604020202020204" pitchFamily="34" charset="0"/>
                  <a:buChar char="•"/>
                </a:pPr>
                <a:r>
                  <a:rPr lang="kk-KZ" sz="2500" dirty="0"/>
                  <a:t>Экзотермиялық реакцияда </a:t>
                </a:r>
                <a:r>
                  <a:rPr lang="kk-KZ" sz="2500" dirty="0">
                    <a:solidFill>
                      <a:srgbClr val="002060"/>
                    </a:solidFill>
                  </a:rPr>
                  <a:t>энергия бөлініп шығады, </a:t>
                </a:r>
                <a14:m>
                  <m:oMath xmlns:m="http://schemas.openxmlformats.org/officeDocument/2006/math">
                    <m:r>
                      <a:rPr lang="kk-KZ" sz="2500" b="1" i="1">
                        <a:solidFill>
                          <a:srgbClr val="002060"/>
                        </a:solidFill>
                        <a:latin typeface="Cambria Math" panose="02040503050406030204" pitchFamily="18" charset="0"/>
                        <a:ea typeface="Cambria Math" panose="02040503050406030204" pitchFamily="18" charset="0"/>
                      </a:rPr>
                      <m:t>∆</m:t>
                    </m:r>
                    <m:r>
                      <m:rPr>
                        <m:sty m:val="p"/>
                      </m:rPr>
                      <a:rPr lang="en-US" sz="2500" b="0" i="0">
                        <a:solidFill>
                          <a:srgbClr val="002060"/>
                        </a:solidFill>
                        <a:latin typeface="Cambria Math" panose="02040503050406030204" pitchFamily="18" charset="0"/>
                        <a:ea typeface="Cambria Math" panose="02040503050406030204" pitchFamily="18" charset="0"/>
                      </a:rPr>
                      <m:t>H</m:t>
                    </m:r>
                  </m:oMath>
                </a14:m>
                <a:r>
                  <a:rPr lang="kk-KZ" sz="2500" dirty="0">
                    <a:solidFill>
                      <a:srgbClr val="002060"/>
                    </a:solidFill>
                  </a:rPr>
                  <a:t> </a:t>
                </a:r>
                <a:r>
                  <a:rPr lang="kk-KZ" sz="2500" dirty="0"/>
                  <a:t>теріс мән </a:t>
                </a:r>
                <a:r>
                  <a:rPr lang="kk-KZ" sz="2500" dirty="0">
                    <a:solidFill>
                      <a:srgbClr val="002060"/>
                    </a:solidFill>
                  </a:rPr>
                  <a:t>көрсетеді. Экзотермиялық реакцияларға көбінесе тотығу реакциялары жатады. Мысалы, </a:t>
                </a:r>
              </a:p>
              <a:p>
                <a:pPr algn="l"/>
                <a:r>
                  <a:rPr lang="kk-KZ" sz="2500" dirty="0">
                    <a:solidFill>
                      <a:srgbClr val="002060"/>
                    </a:solidFill>
                  </a:rPr>
                  <a:t>1) метанның жану реакциясы:</a:t>
                </a:r>
              </a:p>
              <a:p>
                <a:pPr marL="342900" indent="-342900" algn="l"/>
                <a14:m>
                  <m:oMath xmlns:m="http://schemas.openxmlformats.org/officeDocument/2006/math">
                    <m:sSub>
                      <m:sSubPr>
                        <m:ctrlPr>
                          <a:rPr lang="kk-KZ" sz="2500" i="1" smtClean="0">
                            <a:solidFill>
                              <a:srgbClr val="620BFC"/>
                            </a:solidFill>
                            <a:latin typeface="Cambria Math" panose="02040503050406030204" pitchFamily="18" charset="0"/>
                          </a:rPr>
                        </m:ctrlPr>
                      </m:sSubPr>
                      <m:e>
                        <m:r>
                          <a:rPr lang="en-US" sz="2500" b="0" i="1" smtClean="0">
                            <a:solidFill>
                              <a:srgbClr val="620BFC"/>
                            </a:solidFill>
                            <a:latin typeface="Cambria Math" panose="02040503050406030204" pitchFamily="18" charset="0"/>
                          </a:rPr>
                          <m:t>     </m:t>
                        </m:r>
                        <m:r>
                          <a:rPr lang="en-US" sz="2500" b="0" i="1" smtClean="0">
                            <a:solidFill>
                              <a:srgbClr val="620BFC"/>
                            </a:solidFill>
                            <a:latin typeface="Cambria Math" panose="02040503050406030204" pitchFamily="18" charset="0"/>
                          </a:rPr>
                          <m:t>𝐶𝐻</m:t>
                        </m:r>
                      </m:e>
                      <m:sub>
                        <m:r>
                          <a:rPr lang="en-US" sz="2500" b="0" i="1" smtClean="0">
                            <a:solidFill>
                              <a:srgbClr val="620BFC"/>
                            </a:solidFill>
                            <a:latin typeface="Cambria Math" panose="02040503050406030204" pitchFamily="18" charset="0"/>
                          </a:rPr>
                          <m:t>4(</m:t>
                        </m:r>
                        <m:r>
                          <a:rPr lang="kk-KZ" sz="2500" b="0" i="1" smtClean="0">
                            <a:solidFill>
                              <a:srgbClr val="620BFC"/>
                            </a:solidFill>
                            <a:latin typeface="Cambria Math" panose="02040503050406030204" pitchFamily="18" charset="0"/>
                          </a:rPr>
                          <m:t>г)</m:t>
                        </m:r>
                      </m:sub>
                    </m:sSub>
                  </m:oMath>
                </a14:m>
                <a:r>
                  <a:rPr lang="kk-KZ" sz="2500" dirty="0">
                    <a:solidFill>
                      <a:srgbClr val="620BFC"/>
                    </a:solidFill>
                  </a:rPr>
                  <a:t> + </a:t>
                </a:r>
                <a14:m>
                  <m:oMath xmlns:m="http://schemas.openxmlformats.org/officeDocument/2006/math">
                    <m:sSub>
                      <m:sSubPr>
                        <m:ctrlPr>
                          <a:rPr lang="kk-KZ" sz="2500" i="1" smtClean="0">
                            <a:solidFill>
                              <a:srgbClr val="620BFC"/>
                            </a:solidFill>
                            <a:latin typeface="Cambria Math" panose="02040503050406030204" pitchFamily="18" charset="0"/>
                          </a:rPr>
                        </m:ctrlPr>
                      </m:sSubPr>
                      <m:e>
                        <m:r>
                          <a:rPr lang="kk-KZ" sz="2500" b="0" i="1" smtClean="0">
                            <a:solidFill>
                              <a:srgbClr val="620BFC"/>
                            </a:solidFill>
                            <a:latin typeface="Cambria Math" panose="02040503050406030204" pitchFamily="18" charset="0"/>
                          </a:rPr>
                          <m:t>2</m:t>
                        </m:r>
                        <m:r>
                          <a:rPr lang="en-US" sz="2500" b="0" i="1" smtClean="0">
                            <a:solidFill>
                              <a:srgbClr val="620BFC"/>
                            </a:solidFill>
                            <a:latin typeface="Cambria Math" panose="02040503050406030204" pitchFamily="18" charset="0"/>
                          </a:rPr>
                          <m:t>𝑂</m:t>
                        </m:r>
                      </m:e>
                      <m:sub>
                        <m:r>
                          <a:rPr lang="en-US" sz="2500" b="0" i="1" smtClean="0">
                            <a:solidFill>
                              <a:srgbClr val="620BFC"/>
                            </a:solidFill>
                            <a:latin typeface="Cambria Math" panose="02040503050406030204" pitchFamily="18" charset="0"/>
                          </a:rPr>
                          <m:t>2(</m:t>
                        </m:r>
                        <m:r>
                          <a:rPr lang="kk-KZ" sz="2500" b="0" i="1" smtClean="0">
                            <a:solidFill>
                              <a:srgbClr val="620BFC"/>
                            </a:solidFill>
                            <a:latin typeface="Cambria Math" panose="02040503050406030204" pitchFamily="18" charset="0"/>
                          </a:rPr>
                          <m:t>г)</m:t>
                        </m:r>
                      </m:sub>
                    </m:sSub>
                  </m:oMath>
                </a14:m>
                <a:r>
                  <a:rPr lang="kk-KZ" sz="2500" dirty="0">
                    <a:solidFill>
                      <a:srgbClr val="620BFC"/>
                    </a:solidFill>
                  </a:rPr>
                  <a:t> </a:t>
                </a:r>
                <a14:m>
                  <m:oMath xmlns:m="http://schemas.openxmlformats.org/officeDocument/2006/math">
                    <m:r>
                      <a:rPr lang="kk-KZ" sz="2500" i="1" dirty="0" smtClean="0">
                        <a:solidFill>
                          <a:srgbClr val="620BFC"/>
                        </a:solidFill>
                        <a:latin typeface="Cambria Math" panose="02040503050406030204" pitchFamily="18" charset="0"/>
                        <a:ea typeface="Cambria Math" panose="02040503050406030204" pitchFamily="18" charset="0"/>
                      </a:rPr>
                      <m:t>→</m:t>
                    </m:r>
                  </m:oMath>
                </a14:m>
                <a:r>
                  <a:rPr lang="en-US" sz="2500" dirty="0">
                    <a:solidFill>
                      <a:srgbClr val="620BFC"/>
                    </a:solidFill>
                  </a:rPr>
                  <a:t> </a:t>
                </a:r>
                <a14:m>
                  <m:oMath xmlns:m="http://schemas.openxmlformats.org/officeDocument/2006/math">
                    <m:sSub>
                      <m:sSubPr>
                        <m:ctrlPr>
                          <a:rPr lang="kk-KZ" sz="2500" i="1">
                            <a:solidFill>
                              <a:srgbClr val="620BFC"/>
                            </a:solidFill>
                            <a:latin typeface="Cambria Math" panose="02040503050406030204" pitchFamily="18" charset="0"/>
                          </a:rPr>
                        </m:ctrlPr>
                      </m:sSubPr>
                      <m:e>
                        <m:r>
                          <a:rPr lang="en-US" sz="2500" b="0" i="1" smtClean="0">
                            <a:solidFill>
                              <a:srgbClr val="620BFC"/>
                            </a:solidFill>
                            <a:latin typeface="Cambria Math" panose="02040503050406030204" pitchFamily="18" charset="0"/>
                          </a:rPr>
                          <m:t>𝐶</m:t>
                        </m:r>
                        <m:r>
                          <a:rPr lang="en-US" sz="2500" i="1">
                            <a:solidFill>
                              <a:srgbClr val="620BFC"/>
                            </a:solidFill>
                            <a:latin typeface="Cambria Math" panose="02040503050406030204" pitchFamily="18" charset="0"/>
                          </a:rPr>
                          <m:t>𝑂</m:t>
                        </m:r>
                      </m:e>
                      <m:sub>
                        <m:r>
                          <a:rPr lang="en-US" sz="2500" i="1">
                            <a:solidFill>
                              <a:srgbClr val="620BFC"/>
                            </a:solidFill>
                            <a:latin typeface="Cambria Math" panose="02040503050406030204" pitchFamily="18" charset="0"/>
                          </a:rPr>
                          <m:t>2(</m:t>
                        </m:r>
                        <m:r>
                          <a:rPr lang="kk-KZ" sz="2500" i="1">
                            <a:solidFill>
                              <a:srgbClr val="620BFC"/>
                            </a:solidFill>
                            <a:latin typeface="Cambria Math" panose="02040503050406030204" pitchFamily="18" charset="0"/>
                          </a:rPr>
                          <m:t>г)</m:t>
                        </m:r>
                      </m:sub>
                    </m:sSub>
                  </m:oMath>
                </a14:m>
                <a:r>
                  <a:rPr lang="en-US" sz="2500" dirty="0">
                    <a:solidFill>
                      <a:srgbClr val="620BFC"/>
                    </a:solidFill>
                  </a:rPr>
                  <a:t> + </a:t>
                </a:r>
                <a14:m>
                  <m:oMath xmlns:m="http://schemas.openxmlformats.org/officeDocument/2006/math">
                    <m:sSub>
                      <m:sSubPr>
                        <m:ctrlPr>
                          <a:rPr lang="kk-KZ" sz="2500" i="1">
                            <a:solidFill>
                              <a:srgbClr val="620BFC"/>
                            </a:solidFill>
                            <a:latin typeface="Cambria Math" panose="02040503050406030204" pitchFamily="18" charset="0"/>
                          </a:rPr>
                        </m:ctrlPr>
                      </m:sSubPr>
                      <m:e>
                        <m:r>
                          <a:rPr lang="kk-KZ" sz="2500" i="1">
                            <a:solidFill>
                              <a:srgbClr val="620BFC"/>
                            </a:solidFill>
                            <a:latin typeface="Cambria Math" panose="02040503050406030204" pitchFamily="18" charset="0"/>
                          </a:rPr>
                          <m:t>2</m:t>
                        </m:r>
                        <m:r>
                          <a:rPr lang="en-US" sz="2500" b="0" i="1" smtClean="0">
                            <a:solidFill>
                              <a:srgbClr val="620BFC"/>
                            </a:solidFill>
                            <a:latin typeface="Cambria Math" panose="02040503050406030204" pitchFamily="18" charset="0"/>
                          </a:rPr>
                          <m:t>𝐻</m:t>
                        </m:r>
                      </m:e>
                      <m:sub>
                        <m:r>
                          <a:rPr lang="en-US" sz="2500" i="1">
                            <a:solidFill>
                              <a:srgbClr val="620BFC"/>
                            </a:solidFill>
                            <a:latin typeface="Cambria Math" panose="02040503050406030204" pitchFamily="18" charset="0"/>
                          </a:rPr>
                          <m:t>2</m:t>
                        </m:r>
                      </m:sub>
                    </m:sSub>
                    <m:sSub>
                      <m:sSubPr>
                        <m:ctrlPr>
                          <a:rPr lang="kk-KZ" sz="2500" i="1" smtClean="0">
                            <a:solidFill>
                              <a:srgbClr val="620BFC"/>
                            </a:solidFill>
                            <a:latin typeface="Cambria Math" panose="02040503050406030204" pitchFamily="18" charset="0"/>
                          </a:rPr>
                        </m:ctrlPr>
                      </m:sSubPr>
                      <m:e>
                        <m:r>
                          <a:rPr lang="en-US" sz="2500" b="0" i="1" smtClean="0">
                            <a:solidFill>
                              <a:srgbClr val="620BFC"/>
                            </a:solidFill>
                            <a:latin typeface="Cambria Math" panose="02040503050406030204" pitchFamily="18" charset="0"/>
                          </a:rPr>
                          <m:t>𝑂</m:t>
                        </m:r>
                      </m:e>
                      <m:sub>
                        <m:r>
                          <a:rPr lang="ru-RU" sz="2500" b="0" i="1" smtClean="0">
                            <a:solidFill>
                              <a:srgbClr val="620BFC"/>
                            </a:solidFill>
                            <a:latin typeface="Cambria Math" panose="02040503050406030204" pitchFamily="18" charset="0"/>
                          </a:rPr>
                          <m:t>(с)</m:t>
                        </m:r>
                      </m:sub>
                    </m:sSub>
                  </m:oMath>
                </a14:m>
                <a:r>
                  <a:rPr lang="kk-KZ" sz="2500" dirty="0">
                    <a:solidFill>
                      <a:srgbClr val="620BFC"/>
                    </a:solidFill>
                  </a:rPr>
                  <a:t> </a:t>
                </a:r>
                <a14:m>
                  <m:oMath xmlns:m="http://schemas.openxmlformats.org/officeDocument/2006/math">
                    <m:r>
                      <a:rPr lang="kk-KZ" sz="2500" i="1" dirty="0" smtClean="0">
                        <a:solidFill>
                          <a:srgbClr val="620BFC"/>
                        </a:solidFill>
                        <a:latin typeface="Cambria Math" panose="02040503050406030204" pitchFamily="18" charset="0"/>
                        <a:ea typeface="Cambria Math" panose="02040503050406030204" pitchFamily="18" charset="0"/>
                      </a:rPr>
                      <m:t>∆</m:t>
                    </m:r>
                    <m:sSub>
                      <m:sSubPr>
                        <m:ctrlPr>
                          <a:rPr lang="kk-KZ" sz="2500" i="1" dirty="0" smtClean="0">
                            <a:solidFill>
                              <a:srgbClr val="620BFC"/>
                            </a:solidFill>
                            <a:latin typeface="Cambria Math" panose="02040503050406030204" pitchFamily="18" charset="0"/>
                            <a:ea typeface="Cambria Math" panose="02040503050406030204" pitchFamily="18" charset="0"/>
                          </a:rPr>
                        </m:ctrlPr>
                      </m:sSubPr>
                      <m:e>
                        <m:r>
                          <a:rPr lang="en-US" sz="2500" b="0" i="1" dirty="0" smtClean="0">
                            <a:solidFill>
                              <a:srgbClr val="620BFC"/>
                            </a:solidFill>
                            <a:latin typeface="Cambria Math" panose="02040503050406030204" pitchFamily="18" charset="0"/>
                            <a:ea typeface="Cambria Math" panose="02040503050406030204" pitchFamily="18" charset="0"/>
                          </a:rPr>
                          <m:t>𝐻</m:t>
                        </m:r>
                      </m:e>
                      <m:sub>
                        <m:r>
                          <a:rPr lang="en-US" sz="2500" b="0" i="1" dirty="0" smtClean="0">
                            <a:solidFill>
                              <a:srgbClr val="620BFC"/>
                            </a:solidFill>
                            <a:latin typeface="Cambria Math" panose="02040503050406030204" pitchFamily="18" charset="0"/>
                            <a:ea typeface="Cambria Math" panose="02040503050406030204" pitchFamily="18" charset="0"/>
                          </a:rPr>
                          <m:t>𝑐</m:t>
                        </m:r>
                      </m:sub>
                    </m:sSub>
                  </m:oMath>
                </a14:m>
                <a:r>
                  <a:rPr lang="en-US" sz="2500" dirty="0">
                    <a:solidFill>
                      <a:srgbClr val="620BFC"/>
                    </a:solidFill>
                  </a:rPr>
                  <a:t> =  -890</a:t>
                </a:r>
                <a:r>
                  <a:rPr lang="kk-KZ" sz="2500" dirty="0">
                    <a:solidFill>
                      <a:srgbClr val="620BFC"/>
                    </a:solidFill>
                  </a:rPr>
                  <a:t> кДж/моль</a:t>
                </a:r>
              </a:p>
              <a:p>
                <a:pPr algn="l"/>
                <a:r>
                  <a:rPr lang="kk-KZ" sz="2500" dirty="0">
                    <a:solidFill>
                      <a:srgbClr val="002060"/>
                    </a:solidFill>
                  </a:rPr>
                  <a:t>2) Тыныс алу процесі кезіндегі көмірсулардың тотығу. </a:t>
                </a:r>
              </a:p>
              <a:p>
                <a:pPr marL="342900" indent="-342900" algn="l"/>
                <a:r>
                  <a:rPr lang="en-US" sz="2500" dirty="0"/>
                  <a:t>    </a:t>
                </a:r>
                <a:r>
                  <a:rPr lang="kk-KZ" sz="2500" dirty="0" err="1"/>
                  <a:t>Эндотермиялық</a:t>
                </a:r>
                <a:r>
                  <a:rPr lang="kk-KZ" sz="2500" dirty="0"/>
                  <a:t> реакцияда </a:t>
                </a:r>
                <a:r>
                  <a:rPr lang="kk-KZ" sz="2500" dirty="0">
                    <a:solidFill>
                      <a:srgbClr val="002060"/>
                    </a:solidFill>
                  </a:rPr>
                  <a:t>энергия сіңіріледі, </a:t>
                </a:r>
                <a14:m>
                  <m:oMath xmlns:m="http://schemas.openxmlformats.org/officeDocument/2006/math">
                    <m:r>
                      <a:rPr lang="kk-KZ" sz="2500" b="1" i="1">
                        <a:solidFill>
                          <a:srgbClr val="002060"/>
                        </a:solidFill>
                        <a:latin typeface="Cambria Math" panose="02040503050406030204" pitchFamily="18" charset="0"/>
                        <a:ea typeface="Cambria Math" panose="02040503050406030204" pitchFamily="18" charset="0"/>
                      </a:rPr>
                      <m:t>∆</m:t>
                    </m:r>
                    <m:r>
                      <m:rPr>
                        <m:sty m:val="p"/>
                      </m:rPr>
                      <a:rPr lang="en-US" sz="2500" b="0" i="0">
                        <a:solidFill>
                          <a:srgbClr val="002060"/>
                        </a:solidFill>
                        <a:latin typeface="Cambria Math" panose="02040503050406030204" pitchFamily="18" charset="0"/>
                        <a:ea typeface="Cambria Math" panose="02040503050406030204" pitchFamily="18" charset="0"/>
                      </a:rPr>
                      <m:t>H</m:t>
                    </m:r>
                  </m:oMath>
                </a14:m>
                <a:r>
                  <a:rPr lang="kk-KZ" sz="2500" dirty="0">
                    <a:solidFill>
                      <a:srgbClr val="002060"/>
                    </a:solidFill>
                  </a:rPr>
                  <a:t> </a:t>
                </a:r>
                <a:r>
                  <a:rPr lang="kk-KZ" sz="2500" dirty="0"/>
                  <a:t>оң мән </a:t>
                </a:r>
                <a:r>
                  <a:rPr lang="kk-KZ" sz="2500" dirty="0">
                    <a:solidFill>
                      <a:srgbClr val="002060"/>
                    </a:solidFill>
                  </a:rPr>
                  <a:t>көрсетеді. Эндотермиялық реакцияларға көбінесе термиялық ыдырау реакциялары жатады. Мысалы, </a:t>
                </a:r>
              </a:p>
              <a:p>
                <a:pPr marL="342900" indent="-342900" algn="l">
                  <a:buFont typeface="Arial" panose="020B0604020202020204" pitchFamily="34" charset="0"/>
                  <a:buChar char="•"/>
                </a:pPr>
                <a:r>
                  <a:rPr lang="kk-KZ" sz="2500" dirty="0">
                    <a:solidFill>
                      <a:srgbClr val="002060"/>
                    </a:solidFill>
                  </a:rPr>
                  <a:t>1) Кальций карбонатының термиялық ыдырауы:</a:t>
                </a:r>
              </a:p>
              <a:p>
                <a:pPr marL="342900" indent="-342900" algn="l"/>
                <a14:m>
                  <m:oMath xmlns:m="http://schemas.openxmlformats.org/officeDocument/2006/math">
                    <m:sSub>
                      <m:sSubPr>
                        <m:ctrlPr>
                          <a:rPr lang="kk-KZ" sz="2500" i="1" smtClean="0">
                            <a:solidFill>
                              <a:srgbClr val="620BFC"/>
                            </a:solidFill>
                            <a:latin typeface="Cambria Math" panose="02040503050406030204" pitchFamily="18" charset="0"/>
                          </a:rPr>
                        </m:ctrlPr>
                      </m:sSubPr>
                      <m:e>
                        <m:r>
                          <a:rPr lang="en-US" sz="2500" b="0" i="1" smtClean="0">
                            <a:solidFill>
                              <a:srgbClr val="620BFC"/>
                            </a:solidFill>
                            <a:latin typeface="Cambria Math" panose="02040503050406030204" pitchFamily="18" charset="0"/>
                          </a:rPr>
                          <m:t>      </m:t>
                        </m:r>
                        <m:r>
                          <a:rPr lang="en-US" sz="2500" b="0" i="1" smtClean="0">
                            <a:solidFill>
                              <a:srgbClr val="620BFC"/>
                            </a:solidFill>
                            <a:latin typeface="Cambria Math" panose="02040503050406030204" pitchFamily="18" charset="0"/>
                          </a:rPr>
                          <m:t>𝐶𝑎𝐶𝑂</m:t>
                        </m:r>
                      </m:e>
                      <m:sub>
                        <m:r>
                          <a:rPr lang="en-US" sz="2500" b="0" i="1" smtClean="0">
                            <a:solidFill>
                              <a:srgbClr val="620BFC"/>
                            </a:solidFill>
                            <a:latin typeface="Cambria Math" panose="02040503050406030204" pitchFamily="18" charset="0"/>
                          </a:rPr>
                          <m:t>3(</m:t>
                        </m:r>
                        <m:r>
                          <a:rPr lang="kk-KZ" sz="2500" b="0" i="1" smtClean="0">
                            <a:solidFill>
                              <a:srgbClr val="620BFC"/>
                            </a:solidFill>
                            <a:latin typeface="Cambria Math" panose="02040503050406030204" pitchFamily="18" charset="0"/>
                          </a:rPr>
                          <m:t>қ</m:t>
                        </m:r>
                        <m:r>
                          <a:rPr lang="en-US" sz="2500" b="0" i="1" smtClean="0">
                            <a:solidFill>
                              <a:srgbClr val="620BFC"/>
                            </a:solidFill>
                            <a:latin typeface="Cambria Math" panose="02040503050406030204" pitchFamily="18" charset="0"/>
                          </a:rPr>
                          <m:t>)</m:t>
                        </m:r>
                      </m:sub>
                    </m:sSub>
                  </m:oMath>
                </a14:m>
                <a:r>
                  <a:rPr lang="en-US" sz="2500" dirty="0">
                    <a:solidFill>
                      <a:srgbClr val="620BFC"/>
                    </a:solidFill>
                  </a:rPr>
                  <a:t> </a:t>
                </a:r>
                <a14:m>
                  <m:oMath xmlns:m="http://schemas.openxmlformats.org/officeDocument/2006/math">
                    <m:r>
                      <a:rPr lang="en-US" sz="2500" i="1" dirty="0" smtClean="0">
                        <a:solidFill>
                          <a:srgbClr val="620BFC"/>
                        </a:solidFill>
                        <a:latin typeface="Cambria Math" panose="02040503050406030204" pitchFamily="18" charset="0"/>
                        <a:ea typeface="Cambria Math" panose="02040503050406030204" pitchFamily="18" charset="0"/>
                      </a:rPr>
                      <m:t>→</m:t>
                    </m:r>
                  </m:oMath>
                </a14:m>
                <a:r>
                  <a:rPr lang="en-US" sz="2500" dirty="0">
                    <a:solidFill>
                      <a:srgbClr val="620BFC"/>
                    </a:solidFill>
                  </a:rPr>
                  <a:t> </a:t>
                </a:r>
                <a14:m>
                  <m:oMath xmlns:m="http://schemas.openxmlformats.org/officeDocument/2006/math">
                    <m:sSub>
                      <m:sSubPr>
                        <m:ctrlPr>
                          <a:rPr lang="en-US" sz="2500" i="1" dirty="0" smtClean="0">
                            <a:solidFill>
                              <a:srgbClr val="620BFC"/>
                            </a:solidFill>
                            <a:latin typeface="Cambria Math" panose="02040503050406030204" pitchFamily="18" charset="0"/>
                          </a:rPr>
                        </m:ctrlPr>
                      </m:sSubPr>
                      <m:e>
                        <m:r>
                          <a:rPr lang="en-US" sz="2500" b="0" i="1" dirty="0" smtClean="0">
                            <a:solidFill>
                              <a:srgbClr val="620BFC"/>
                            </a:solidFill>
                            <a:latin typeface="Cambria Math" panose="02040503050406030204" pitchFamily="18" charset="0"/>
                          </a:rPr>
                          <m:t>𝐶𝑎𝑂</m:t>
                        </m:r>
                      </m:e>
                      <m:sub>
                        <m:r>
                          <a:rPr lang="kk-KZ" sz="2500" b="0" i="1" dirty="0" smtClean="0">
                            <a:solidFill>
                              <a:srgbClr val="620BFC"/>
                            </a:solidFill>
                            <a:latin typeface="Cambria Math" panose="02040503050406030204" pitchFamily="18" charset="0"/>
                          </a:rPr>
                          <m:t>(қ)</m:t>
                        </m:r>
                      </m:sub>
                    </m:sSub>
                  </m:oMath>
                </a14:m>
                <a:r>
                  <a:rPr lang="kk-KZ" sz="2500" dirty="0">
                    <a:solidFill>
                      <a:srgbClr val="620BFC"/>
                    </a:solidFill>
                  </a:rPr>
                  <a:t> + </a:t>
                </a:r>
                <a14:m>
                  <m:oMath xmlns:m="http://schemas.openxmlformats.org/officeDocument/2006/math">
                    <m:sSub>
                      <m:sSubPr>
                        <m:ctrlPr>
                          <a:rPr lang="kk-KZ" sz="2500" i="1" smtClean="0">
                            <a:solidFill>
                              <a:srgbClr val="620BFC"/>
                            </a:solidFill>
                            <a:latin typeface="Cambria Math" panose="02040503050406030204" pitchFamily="18" charset="0"/>
                          </a:rPr>
                        </m:ctrlPr>
                      </m:sSubPr>
                      <m:e>
                        <m:r>
                          <a:rPr lang="en-US" sz="2500" b="0" i="1" smtClean="0">
                            <a:solidFill>
                              <a:srgbClr val="620BFC"/>
                            </a:solidFill>
                            <a:latin typeface="Cambria Math" panose="02040503050406030204" pitchFamily="18" charset="0"/>
                          </a:rPr>
                          <m:t>𝐶𝑂</m:t>
                        </m:r>
                      </m:e>
                      <m:sub>
                        <m:r>
                          <a:rPr lang="en-US" sz="2500" b="0" i="1" smtClean="0">
                            <a:solidFill>
                              <a:srgbClr val="620BFC"/>
                            </a:solidFill>
                            <a:latin typeface="Cambria Math" panose="02040503050406030204" pitchFamily="18" charset="0"/>
                          </a:rPr>
                          <m:t>2(</m:t>
                        </m:r>
                        <m:r>
                          <a:rPr lang="kk-KZ" sz="2500" b="0" i="1" smtClean="0">
                            <a:solidFill>
                              <a:srgbClr val="620BFC"/>
                            </a:solidFill>
                            <a:latin typeface="Cambria Math" panose="02040503050406030204" pitchFamily="18" charset="0"/>
                          </a:rPr>
                          <m:t>г</m:t>
                        </m:r>
                        <m:r>
                          <a:rPr lang="en-US" sz="2500" b="0" i="1" smtClean="0">
                            <a:solidFill>
                              <a:srgbClr val="620BFC"/>
                            </a:solidFill>
                            <a:latin typeface="Cambria Math" panose="02040503050406030204" pitchFamily="18" charset="0"/>
                          </a:rPr>
                          <m:t>)</m:t>
                        </m:r>
                      </m:sub>
                    </m:sSub>
                  </m:oMath>
                </a14:m>
                <a:r>
                  <a:rPr lang="en-US" sz="2500" dirty="0">
                    <a:solidFill>
                      <a:srgbClr val="620BFC"/>
                    </a:solidFill>
                  </a:rPr>
                  <a:t> </a:t>
                </a:r>
                <a14:m>
                  <m:oMath xmlns:m="http://schemas.openxmlformats.org/officeDocument/2006/math">
                    <m:r>
                      <a:rPr lang="kk-KZ" sz="2500" i="1" dirty="0">
                        <a:solidFill>
                          <a:srgbClr val="620BFC"/>
                        </a:solidFill>
                        <a:latin typeface="Cambria Math" panose="02040503050406030204" pitchFamily="18" charset="0"/>
                        <a:ea typeface="Cambria Math" panose="02040503050406030204" pitchFamily="18" charset="0"/>
                      </a:rPr>
                      <m:t>∆</m:t>
                    </m:r>
                    <m:sSub>
                      <m:sSubPr>
                        <m:ctrlPr>
                          <a:rPr lang="kk-KZ" sz="2500" i="1" dirty="0">
                            <a:solidFill>
                              <a:srgbClr val="620BFC"/>
                            </a:solidFill>
                            <a:latin typeface="Cambria Math" panose="02040503050406030204" pitchFamily="18" charset="0"/>
                            <a:ea typeface="Cambria Math" panose="02040503050406030204" pitchFamily="18" charset="0"/>
                          </a:rPr>
                        </m:ctrlPr>
                      </m:sSubPr>
                      <m:e>
                        <m:r>
                          <a:rPr lang="en-US" sz="2500" i="1" dirty="0">
                            <a:solidFill>
                              <a:srgbClr val="620BFC"/>
                            </a:solidFill>
                            <a:latin typeface="Cambria Math" panose="02040503050406030204" pitchFamily="18" charset="0"/>
                            <a:ea typeface="Cambria Math" panose="02040503050406030204" pitchFamily="18" charset="0"/>
                          </a:rPr>
                          <m:t>𝐻</m:t>
                        </m:r>
                      </m:e>
                      <m:sub>
                        <m:r>
                          <a:rPr lang="en-US" sz="2500" i="1" dirty="0">
                            <a:solidFill>
                              <a:srgbClr val="620BFC"/>
                            </a:solidFill>
                            <a:latin typeface="Cambria Math" panose="02040503050406030204" pitchFamily="18" charset="0"/>
                            <a:ea typeface="Cambria Math" panose="02040503050406030204" pitchFamily="18" charset="0"/>
                          </a:rPr>
                          <m:t>𝑐</m:t>
                        </m:r>
                      </m:sub>
                    </m:sSub>
                  </m:oMath>
                </a14:m>
                <a:r>
                  <a:rPr lang="en-US" sz="2500" dirty="0">
                    <a:solidFill>
                      <a:srgbClr val="620BFC"/>
                    </a:solidFill>
                  </a:rPr>
                  <a:t> =  +178</a:t>
                </a:r>
                <a:r>
                  <a:rPr lang="kk-KZ" sz="2500" dirty="0">
                    <a:solidFill>
                      <a:srgbClr val="620BFC"/>
                    </a:solidFill>
                  </a:rPr>
                  <a:t> кДж/моль</a:t>
                </a:r>
                <a:endParaRPr lang="en-US" sz="2500" dirty="0">
                  <a:solidFill>
                    <a:srgbClr val="620BFC"/>
                  </a:solidFill>
                </a:endParaRPr>
              </a:p>
              <a:p>
                <a:pPr marL="342900" indent="-342900" algn="l">
                  <a:buFont typeface="Arial" panose="020B0604020202020204" pitchFamily="34" charset="0"/>
                  <a:buChar char="•"/>
                </a:pPr>
                <a:r>
                  <a:rPr lang="en-US" sz="2500" dirty="0">
                    <a:solidFill>
                      <a:srgbClr val="002060"/>
                    </a:solidFill>
                  </a:rPr>
                  <a:t>2</a:t>
                </a:r>
                <a:r>
                  <a:rPr lang="kk-KZ" sz="2500" dirty="0">
                    <a:solidFill>
                      <a:srgbClr val="002060"/>
                    </a:solidFill>
                  </a:rPr>
                  <a:t>) Фотосинтез процесі кезіндегі реакциялар негізінен эндотермиялық реакцияларға жатады. Ол кездегі сіңірілетін энергия негізінен күннен келеді. </a:t>
                </a:r>
              </a:p>
            </p:txBody>
          </p:sp>
        </mc:Choice>
        <mc:Fallback xmlns="">
          <p:sp>
            <p:nvSpPr>
              <p:cNvPr id="5" name="TextBox 4"/>
              <p:cNvSpPr txBox="1">
                <a:spLocks noRot="1" noChangeAspect="1" noMove="1" noResize="1" noEditPoints="1" noAdjustHandles="1" noChangeArrowheads="1" noChangeShapeType="1" noTextEdit="1"/>
              </p:cNvSpPr>
              <p:nvPr/>
            </p:nvSpPr>
            <p:spPr>
              <a:xfrm>
                <a:off x="284163" y="1253232"/>
                <a:ext cx="9144000" cy="6447763"/>
              </a:xfrm>
              <a:prstGeom prst="rect">
                <a:avLst/>
              </a:prstGeom>
              <a:blipFill>
                <a:blip r:embed="rId2"/>
                <a:stretch>
                  <a:fillRect b="-283"/>
                </a:stretch>
              </a:blipFill>
              <a:ln>
                <a:solidFill>
                  <a:schemeClr val="tx2"/>
                </a:solidFill>
              </a:ln>
            </p:spPr>
            <p:txBody>
              <a:bodyPr/>
              <a:lstStyle/>
              <a:p>
                <a:r>
                  <a:rPr lang="ru-RU">
                    <a:noFill/>
                  </a:rPr>
                  <a:t> </a:t>
                </a:r>
              </a:p>
            </p:txBody>
          </p:sp>
        </mc:Fallback>
      </mc:AlternateContent>
    </p:spTree>
    <p:extLst>
      <p:ext uri="{BB962C8B-B14F-4D97-AF65-F5344CB8AC3E}">
        <p14:creationId xmlns:p14="http://schemas.microsoft.com/office/powerpoint/2010/main" val="791384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2" y="278033"/>
            <a:ext cx="9144000" cy="648997"/>
          </a:xfrm>
          <a:prstGeom prst="rect">
            <a:avLst/>
          </a:prstGeom>
          <a:noFill/>
          <a:ln>
            <a:solidFill>
              <a:schemeClr val="tx2"/>
            </a:solidFill>
          </a:ln>
        </p:spPr>
        <p:txBody>
          <a:bodyPr wrap="square" lIns="252000" tIns="108000" rIns="252000" bIns="108000" rtlCol="0">
            <a:spAutoFit/>
          </a:bodyPr>
          <a:lstStyle/>
          <a:p>
            <a:pPr algn="ctr"/>
            <a:r>
              <a:rPr lang="kk-KZ" sz="2800" dirty="0">
                <a:solidFill>
                  <a:srgbClr val="620BFC"/>
                </a:solidFill>
                <a:latin typeface="Open Sans" panose="020B0606030504020204"/>
              </a:rPr>
              <a:t>Байланыстың үзілуі және байланыстың түзілуі</a:t>
            </a:r>
            <a:endParaRPr lang="ru-RU" sz="2800" dirty="0">
              <a:solidFill>
                <a:srgbClr val="620BFC"/>
              </a:solidFill>
              <a:latin typeface="Open Sans" panose="020B0606030504020204"/>
            </a:endParaRPr>
          </a:p>
        </p:txBody>
      </p:sp>
      <mc:AlternateContent xmlns:mc="http://schemas.openxmlformats.org/markup-compatibility/2006" xmlns:a14="http://schemas.microsoft.com/office/drawing/2010/main">
        <mc:Choice Requires="a14">
          <p:sp>
            <p:nvSpPr>
              <p:cNvPr id="5" name="TextBox 4"/>
              <p:cNvSpPr txBox="1"/>
              <p:nvPr/>
            </p:nvSpPr>
            <p:spPr>
              <a:xfrm>
                <a:off x="284162" y="1268568"/>
                <a:ext cx="9144000" cy="3665207"/>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marL="342900" indent="-342900" algn="l">
                  <a:buFont typeface="Arial" panose="020B0604020202020204" pitchFamily="34" charset="0"/>
                  <a:buChar char="•"/>
                </a:pPr>
                <a:r>
                  <a:rPr lang="kk-KZ" sz="2800" dirty="0">
                    <a:solidFill>
                      <a:srgbClr val="002060"/>
                    </a:solidFill>
                  </a:rPr>
                  <a:t>Химиялық реакция кезінде реагенттердің байланысы </a:t>
                </a:r>
                <a:r>
                  <a:rPr lang="kk-KZ" sz="2800" dirty="0"/>
                  <a:t>үзіледі</a:t>
                </a:r>
                <a:r>
                  <a:rPr lang="kk-KZ" sz="2800" dirty="0">
                    <a:solidFill>
                      <a:srgbClr val="002060"/>
                    </a:solidFill>
                  </a:rPr>
                  <a:t>, сайкесінше өнімдердің байланысы қайтадан </a:t>
                </a:r>
                <a:r>
                  <a:rPr lang="kk-KZ" sz="2800" dirty="0"/>
                  <a:t>түзіледі</a:t>
                </a:r>
                <a:r>
                  <a:rPr lang="kk-KZ" sz="2800" dirty="0">
                    <a:solidFill>
                      <a:srgbClr val="002060"/>
                    </a:solidFill>
                  </a:rPr>
                  <a:t>. </a:t>
                </a:r>
              </a:p>
              <a:p>
                <a:pPr marL="342900" indent="-342900" algn="l">
                  <a:buFont typeface="Arial" panose="020B0604020202020204" pitchFamily="34" charset="0"/>
                  <a:buChar char="•"/>
                </a:pPr>
                <a:r>
                  <a:rPr lang="kk-KZ" sz="2800" dirty="0">
                    <a:solidFill>
                      <a:srgbClr val="002060"/>
                    </a:solidFill>
                  </a:rPr>
                  <a:t>Байланысты үзу үшін біз энергия жұмсаймыз. Сондықтан байланыстың үзілуі ол эндотермиялық (</a:t>
                </a:r>
                <a14:m>
                  <m:oMath xmlns:m="http://schemas.openxmlformats.org/officeDocument/2006/math">
                    <m:r>
                      <a:rPr lang="kk-KZ" sz="2800" b="1" i="1" smtClean="0">
                        <a:solidFill>
                          <a:srgbClr val="620BFC"/>
                        </a:solidFill>
                        <a:latin typeface="Cambria Math" panose="02040503050406030204" pitchFamily="18" charset="0"/>
                        <a:ea typeface="Cambria Math" panose="02040503050406030204" pitchFamily="18" charset="0"/>
                      </a:rPr>
                      <m:t>∆</m:t>
                    </m:r>
                    <m:r>
                      <m:rPr>
                        <m:sty m:val="p"/>
                      </m:rPr>
                      <a:rPr lang="en-US" sz="2800" b="0" i="0">
                        <a:solidFill>
                          <a:srgbClr val="620BFC"/>
                        </a:solidFill>
                        <a:latin typeface="Cambria Math" panose="02040503050406030204" pitchFamily="18" charset="0"/>
                        <a:ea typeface="Cambria Math" panose="02040503050406030204" pitchFamily="18" charset="0"/>
                      </a:rPr>
                      <m:t>H</m:t>
                    </m:r>
                  </m:oMath>
                </a14:m>
                <a:r>
                  <a:rPr lang="kk-KZ" sz="2800" dirty="0">
                    <a:solidFill>
                      <a:srgbClr val="620BFC"/>
                    </a:solidFill>
                  </a:rPr>
                  <a:t> оң мәнді</a:t>
                </a:r>
                <a:r>
                  <a:rPr lang="kk-KZ" sz="2800" dirty="0"/>
                  <a:t>) </a:t>
                </a:r>
                <a:r>
                  <a:rPr lang="kk-KZ" sz="2800" dirty="0">
                    <a:solidFill>
                      <a:srgbClr val="002060"/>
                    </a:solidFill>
                  </a:rPr>
                  <a:t>болады. Байланыс қаншалықты мықты болған сайын, оны үзуге соншалықты көп энергия кетеді. </a:t>
                </a:r>
              </a:p>
            </p:txBody>
          </p:sp>
        </mc:Choice>
        <mc:Fallback xmlns="">
          <p:sp>
            <p:nvSpPr>
              <p:cNvPr id="5" name="TextBox 4"/>
              <p:cNvSpPr txBox="1">
                <a:spLocks noRot="1" noChangeAspect="1" noMove="1" noResize="1" noEditPoints="1" noAdjustHandles="1" noChangeArrowheads="1" noChangeShapeType="1" noTextEdit="1"/>
              </p:cNvSpPr>
              <p:nvPr/>
            </p:nvSpPr>
            <p:spPr>
              <a:xfrm>
                <a:off x="284162" y="1268568"/>
                <a:ext cx="9144000" cy="3665207"/>
              </a:xfrm>
              <a:prstGeom prst="rect">
                <a:avLst/>
              </a:prstGeom>
              <a:blipFill>
                <a:blip r:embed="rId2"/>
                <a:stretch>
                  <a:fillRect b="-1824"/>
                </a:stretch>
              </a:blipFill>
              <a:ln>
                <a:solidFill>
                  <a:schemeClr val="tx2"/>
                </a:solidFill>
              </a:ln>
            </p:spPr>
            <p:txBody>
              <a:bodyPr/>
              <a:lstStyle/>
              <a:p>
                <a:r>
                  <a:rPr lang="ru-RU">
                    <a:noFill/>
                  </a:rPr>
                  <a:t> </a:t>
                </a:r>
              </a:p>
            </p:txBody>
          </p:sp>
        </mc:Fallback>
      </mc:AlternateContent>
    </p:spTree>
    <p:extLst>
      <p:ext uri="{BB962C8B-B14F-4D97-AF65-F5344CB8AC3E}">
        <p14:creationId xmlns:p14="http://schemas.microsoft.com/office/powerpoint/2010/main" val="564071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6235CFF0-3CA4-4205-AA36-416AC00C4F2B}"/>
                  </a:ext>
                </a:extLst>
              </p:cNvPr>
              <p:cNvSpPr txBox="1"/>
              <p:nvPr/>
            </p:nvSpPr>
            <p:spPr>
              <a:xfrm>
                <a:off x="284162" y="292100"/>
                <a:ext cx="9144000" cy="5388756"/>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marL="342900" indent="-342900" algn="l">
                  <a:buFont typeface="Arial" panose="020B0604020202020204" pitchFamily="34" charset="0"/>
                  <a:buChar char="•"/>
                </a:pPr>
                <a:r>
                  <a:rPr lang="kk-KZ" sz="2800" dirty="0">
                    <a:solidFill>
                      <a:srgbClr val="002060"/>
                    </a:solidFill>
                  </a:rPr>
                  <a:t>Байланыс қайта түзілген кезде энергия бөлініп шығады. Сондықтан байланыстың түзілуі экзотеримялық (</a:t>
                </a:r>
                <a14:m>
                  <m:oMath xmlns:m="http://schemas.openxmlformats.org/officeDocument/2006/math">
                    <m:r>
                      <a:rPr lang="kk-KZ" sz="2800" b="1" i="1" smtClean="0">
                        <a:solidFill>
                          <a:srgbClr val="620BFC"/>
                        </a:solidFill>
                        <a:latin typeface="Cambria Math" panose="02040503050406030204" pitchFamily="18" charset="0"/>
                        <a:ea typeface="Cambria Math" panose="02040503050406030204" pitchFamily="18" charset="0"/>
                      </a:rPr>
                      <m:t>∆</m:t>
                    </m:r>
                    <m:r>
                      <m:rPr>
                        <m:sty m:val="p"/>
                      </m:rPr>
                      <a:rPr lang="en-US" sz="2800" b="0" i="0">
                        <a:solidFill>
                          <a:srgbClr val="620BFC"/>
                        </a:solidFill>
                        <a:latin typeface="Cambria Math" panose="02040503050406030204" pitchFamily="18" charset="0"/>
                        <a:ea typeface="Cambria Math" panose="02040503050406030204" pitchFamily="18" charset="0"/>
                      </a:rPr>
                      <m:t>H</m:t>
                    </m:r>
                  </m:oMath>
                </a14:m>
                <a:r>
                  <a:rPr lang="kk-KZ" sz="2800" dirty="0">
                    <a:solidFill>
                      <a:srgbClr val="620BFC"/>
                    </a:solidFill>
                  </a:rPr>
                  <a:t> теріс мәнді</a:t>
                </a:r>
                <a:r>
                  <a:rPr lang="kk-KZ" sz="2800" dirty="0"/>
                  <a:t>)</a:t>
                </a:r>
                <a:r>
                  <a:rPr lang="kk-KZ" sz="2800" dirty="0">
                    <a:solidFill>
                      <a:srgbClr val="002060"/>
                    </a:solidFill>
                  </a:rPr>
                  <a:t> болады. Байланыс  қаншалықты мықты болған сайын, ол түзілетін кезде бөлініп шығатын энергия соншалықты жоғары болады. </a:t>
                </a:r>
              </a:p>
              <a:p>
                <a:pPr marL="342900" indent="-342900" algn="l">
                  <a:buFont typeface="Arial" panose="020B0604020202020204" pitchFamily="34" charset="0"/>
                  <a:buChar char="•"/>
                </a:pPr>
                <a:r>
                  <a:rPr lang="kk-KZ" sz="2800" dirty="0">
                    <a:solidFill>
                      <a:srgbClr val="002060"/>
                    </a:solidFill>
                  </a:rPr>
                  <a:t>Реакция үшін энтальпияның өзгеруі осы екі өзгерістің жалпы әсері болып табылады. Егер сіз байланыстарды үзу үшін көп энергия жұмсасаңыз байланыс түзілетін кезде энергия бөлініп шығады, </a:t>
                </a:r>
                <a14:m>
                  <m:oMath xmlns:m="http://schemas.openxmlformats.org/officeDocument/2006/math">
                    <m:r>
                      <a:rPr lang="kk-KZ" sz="2800" b="1" i="1" smtClean="0">
                        <a:solidFill>
                          <a:srgbClr val="620BFC"/>
                        </a:solidFill>
                        <a:latin typeface="Cambria Math" panose="02040503050406030204" pitchFamily="18" charset="0"/>
                        <a:ea typeface="Cambria Math" panose="02040503050406030204" pitchFamily="18" charset="0"/>
                      </a:rPr>
                      <m:t>∆</m:t>
                    </m:r>
                    <m:r>
                      <m:rPr>
                        <m:sty m:val="p"/>
                      </m:rPr>
                      <a:rPr lang="en-US" sz="2800" b="0" i="0">
                        <a:solidFill>
                          <a:srgbClr val="620BFC"/>
                        </a:solidFill>
                        <a:latin typeface="Cambria Math" panose="02040503050406030204" pitchFamily="18" charset="0"/>
                        <a:ea typeface="Cambria Math" panose="02040503050406030204" pitchFamily="18" charset="0"/>
                      </a:rPr>
                      <m:t>H</m:t>
                    </m:r>
                  </m:oMath>
                </a14:m>
                <a:r>
                  <a:rPr lang="kk-KZ" sz="2800" dirty="0">
                    <a:solidFill>
                      <a:srgbClr val="002060"/>
                    </a:solidFill>
                  </a:rPr>
                  <a:t> оң мәнді болады. Ал керісінше </a:t>
                </a:r>
                <a14:m>
                  <m:oMath xmlns:m="http://schemas.openxmlformats.org/officeDocument/2006/math">
                    <m:r>
                      <a:rPr lang="kk-KZ" sz="2800" b="1" i="1" smtClean="0">
                        <a:solidFill>
                          <a:srgbClr val="620BFC"/>
                        </a:solidFill>
                        <a:latin typeface="Cambria Math" panose="02040503050406030204" pitchFamily="18" charset="0"/>
                        <a:ea typeface="Cambria Math" panose="02040503050406030204" pitchFamily="18" charset="0"/>
                      </a:rPr>
                      <m:t>∆</m:t>
                    </m:r>
                    <m:r>
                      <m:rPr>
                        <m:sty m:val="p"/>
                      </m:rPr>
                      <a:rPr lang="en-US" sz="2800" b="0" i="0">
                        <a:solidFill>
                          <a:srgbClr val="620BFC"/>
                        </a:solidFill>
                        <a:latin typeface="Cambria Math" panose="02040503050406030204" pitchFamily="18" charset="0"/>
                        <a:ea typeface="Cambria Math" panose="02040503050406030204" pitchFamily="18" charset="0"/>
                      </a:rPr>
                      <m:t>H</m:t>
                    </m:r>
                  </m:oMath>
                </a14:m>
                <a:r>
                  <a:rPr lang="kk-KZ" sz="2800" dirty="0">
                    <a:solidFill>
                      <a:srgbClr val="002060"/>
                    </a:solidFill>
                  </a:rPr>
                  <a:t> теріс мәнді болады. </a:t>
                </a:r>
              </a:p>
            </p:txBody>
          </p:sp>
        </mc:Choice>
        <mc:Fallback xmlns="">
          <p:sp>
            <p:nvSpPr>
              <p:cNvPr id="4" name="TextBox 3">
                <a:extLst>
                  <a:ext uri="{FF2B5EF4-FFF2-40B4-BE49-F238E27FC236}">
                    <a16:creationId xmlns:a16="http://schemas.microsoft.com/office/drawing/2014/main" id="{6235CFF0-3CA4-4205-AA36-416AC00C4F2B}"/>
                  </a:ext>
                </a:extLst>
              </p:cNvPr>
              <p:cNvSpPr txBox="1">
                <a:spLocks noRot="1" noChangeAspect="1" noMove="1" noResize="1" noEditPoints="1" noAdjustHandles="1" noChangeArrowheads="1" noChangeShapeType="1" noTextEdit="1"/>
              </p:cNvSpPr>
              <p:nvPr/>
            </p:nvSpPr>
            <p:spPr>
              <a:xfrm>
                <a:off x="284162" y="292100"/>
                <a:ext cx="9144000" cy="5388756"/>
              </a:xfrm>
              <a:prstGeom prst="rect">
                <a:avLst/>
              </a:prstGeom>
              <a:blipFill>
                <a:blip r:embed="rId2"/>
                <a:stretch>
                  <a:fillRect b="-903"/>
                </a:stretch>
              </a:blipFill>
              <a:ln>
                <a:solidFill>
                  <a:schemeClr val="tx2"/>
                </a:solidFill>
              </a:ln>
            </p:spPr>
            <p:txBody>
              <a:bodyPr/>
              <a:lstStyle/>
              <a:p>
                <a:r>
                  <a:rPr lang="ru-RU">
                    <a:noFill/>
                  </a:rPr>
                  <a:t> </a:t>
                </a:r>
              </a:p>
            </p:txBody>
          </p:sp>
        </mc:Fallback>
      </mc:AlternateContent>
    </p:spTree>
    <p:extLst>
      <p:ext uri="{BB962C8B-B14F-4D97-AF65-F5344CB8AC3E}">
        <p14:creationId xmlns:p14="http://schemas.microsoft.com/office/powerpoint/2010/main" val="88297874"/>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8381</TotalTime>
  <Words>1121</Words>
  <Application>Microsoft Office PowerPoint</Application>
  <PresentationFormat>Произвольный</PresentationFormat>
  <Paragraphs>101</Paragraphs>
  <Slides>19</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19</vt:i4>
      </vt:variant>
    </vt:vector>
  </HeadingPairs>
  <TitlesOfParts>
    <vt:vector size="25" baseType="lpstr">
      <vt:lpstr>Arial</vt:lpstr>
      <vt:lpstr>Calibri</vt:lpstr>
      <vt:lpstr>Calibri Light</vt:lpstr>
      <vt:lpstr>Cambria Math</vt:lpstr>
      <vt:lpstr>Open Sans</vt:lpstr>
      <vt:lpstr>Тема Office</vt:lpstr>
      <vt:lpstr>10-сынып</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Microsoft Office User</dc:creator>
  <cp:lastModifiedBy>Ерлан Абдиманапов</cp:lastModifiedBy>
  <cp:revision>245</cp:revision>
  <dcterms:created xsi:type="dcterms:W3CDTF">2020-07-01T14:03:46Z</dcterms:created>
  <dcterms:modified xsi:type="dcterms:W3CDTF">2020-10-17T15:39:25Z</dcterms:modified>
</cp:coreProperties>
</file>