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3"/>
  </p:notesMasterIdLst>
  <p:sldIdLst>
    <p:sldId id="276" r:id="rId2"/>
    <p:sldId id="257" r:id="rId3"/>
    <p:sldId id="266" r:id="rId4"/>
    <p:sldId id="277" r:id="rId5"/>
    <p:sldId id="280" r:id="rId6"/>
    <p:sldId id="278" r:id="rId7"/>
    <p:sldId id="281" r:id="rId8"/>
    <p:sldId id="279" r:id="rId9"/>
    <p:sldId id="282" r:id="rId10"/>
    <p:sldId id="283" r:id="rId11"/>
    <p:sldId id="258" r:id="rId12"/>
  </p:sldIdLst>
  <p:sldSz cx="9712325" cy="8002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" userDrawn="1">
          <p15:clr>
            <a:srgbClr val="A4A3A4"/>
          </p15:clr>
        </p15:guide>
        <p15:guide id="2" pos="179" userDrawn="1">
          <p15:clr>
            <a:srgbClr val="A4A3A4"/>
          </p15:clr>
        </p15:guide>
        <p15:guide id="3" pos="5939" userDrawn="1">
          <p15:clr>
            <a:srgbClr val="A4A3A4"/>
          </p15:clr>
        </p15:guide>
        <p15:guide id="4" orient="horz" pos="48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0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357" autoAdjust="0"/>
  </p:normalViewPr>
  <p:slideViewPr>
    <p:cSldViewPr snapToGrid="0" snapToObjects="1">
      <p:cViewPr varScale="1">
        <p:scale>
          <a:sx n="95" d="100"/>
          <a:sy n="95" d="100"/>
        </p:scale>
        <p:origin x="1896" y="78"/>
      </p:cViewPr>
      <p:guideLst>
        <p:guide orient="horz" pos="184"/>
        <p:guide pos="179"/>
        <p:guide pos="5939"/>
        <p:guide orient="horz" pos="4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E6712-1DF3-144B-8AEB-AA2EA0DC6E3F}" type="datetimeFigureOut">
              <a:rPr lang="x-none" smtClean="0"/>
              <a:t>17.09.2020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555750" y="1143000"/>
            <a:ext cx="3746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97FD9-0A9C-1B45-95DB-6830A721284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647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1pPr>
    <a:lvl2pPr marL="359313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2pPr>
    <a:lvl3pPr marL="718627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3pPr>
    <a:lvl4pPr marL="1077940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4pPr>
    <a:lvl5pPr marL="1437254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5pPr>
    <a:lvl6pPr marL="1796567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6pPr>
    <a:lvl7pPr marL="2155881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7pPr>
    <a:lvl8pPr marL="2515194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8pPr>
    <a:lvl9pPr marL="2874508" algn="l" defTabSz="718627" rtl="0" eaLnBrk="1" latinLnBrk="0" hangingPunct="1">
      <a:defRPr sz="9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97FD9-0A9C-1B45-95DB-6830A7212849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93607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425" y="1309683"/>
            <a:ext cx="8255476" cy="2786086"/>
          </a:xfrm>
        </p:spPr>
        <p:txBody>
          <a:bodyPr anchor="b"/>
          <a:lstStyle>
            <a:lvl1pPr algn="ctr">
              <a:defRPr sz="637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041" y="4203212"/>
            <a:ext cx="7284244" cy="1932106"/>
          </a:xfrm>
        </p:spPr>
        <p:txBody>
          <a:bodyPr/>
          <a:lstStyle>
            <a:lvl1pPr marL="0" indent="0" algn="ctr">
              <a:buNone/>
              <a:defRPr sz="2549"/>
            </a:lvl1pPr>
            <a:lvl2pPr marL="485638" indent="0" algn="ctr">
              <a:buNone/>
              <a:defRPr sz="2124"/>
            </a:lvl2pPr>
            <a:lvl3pPr marL="971276" indent="0" algn="ctr">
              <a:buNone/>
              <a:defRPr sz="1912"/>
            </a:lvl3pPr>
            <a:lvl4pPr marL="1456914" indent="0" algn="ctr">
              <a:buNone/>
              <a:defRPr sz="1700"/>
            </a:lvl4pPr>
            <a:lvl5pPr marL="1942551" indent="0" algn="ctr">
              <a:buNone/>
              <a:defRPr sz="1700"/>
            </a:lvl5pPr>
            <a:lvl6pPr marL="2428189" indent="0" algn="ctr">
              <a:buNone/>
              <a:defRPr sz="1700"/>
            </a:lvl6pPr>
            <a:lvl7pPr marL="2913827" indent="0" algn="ctr">
              <a:buNone/>
              <a:defRPr sz="1700"/>
            </a:lvl7pPr>
            <a:lvl8pPr marL="3399465" indent="0" algn="ctr">
              <a:buNone/>
              <a:defRPr sz="1700"/>
            </a:lvl8pPr>
            <a:lvl9pPr marL="3885103" indent="0" algn="ctr">
              <a:buNone/>
              <a:defRPr sz="17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17.09.2020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63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17.09.2020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245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0383" y="426064"/>
            <a:ext cx="2094220" cy="67818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7723" y="426064"/>
            <a:ext cx="6161256" cy="67818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17.09.2020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5456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17.09.2020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780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5" y="1995092"/>
            <a:ext cx="8376880" cy="3328854"/>
          </a:xfrm>
        </p:spPr>
        <p:txBody>
          <a:bodyPr anchor="b"/>
          <a:lstStyle>
            <a:lvl1pPr>
              <a:defRPr sz="637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665" y="5355438"/>
            <a:ext cx="8376880" cy="1750566"/>
          </a:xfrm>
        </p:spPr>
        <p:txBody>
          <a:bodyPr/>
          <a:lstStyle>
            <a:lvl1pPr marL="0" indent="0">
              <a:buNone/>
              <a:defRPr sz="2549">
                <a:solidFill>
                  <a:schemeClr val="tx1"/>
                </a:solidFill>
              </a:defRPr>
            </a:lvl1pPr>
            <a:lvl2pPr marL="485638" indent="0">
              <a:buNone/>
              <a:defRPr sz="2124">
                <a:solidFill>
                  <a:schemeClr val="tx1">
                    <a:tint val="75000"/>
                  </a:schemeClr>
                </a:solidFill>
              </a:defRPr>
            </a:lvl2pPr>
            <a:lvl3pPr marL="971276" indent="0">
              <a:buNone/>
              <a:defRPr sz="1912">
                <a:solidFill>
                  <a:schemeClr val="tx1">
                    <a:tint val="75000"/>
                  </a:schemeClr>
                </a:solidFill>
              </a:defRPr>
            </a:lvl3pPr>
            <a:lvl4pPr marL="14569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425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281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138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3994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88510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17.09.2020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556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7722" y="2130318"/>
            <a:ext cx="4127738" cy="50775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865" y="2130318"/>
            <a:ext cx="4127738" cy="50775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17.09.2020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573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88" y="426066"/>
            <a:ext cx="8376880" cy="154679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988" y="1961746"/>
            <a:ext cx="4108768" cy="961421"/>
          </a:xfrm>
        </p:spPr>
        <p:txBody>
          <a:bodyPr anchor="b"/>
          <a:lstStyle>
            <a:lvl1pPr marL="0" indent="0">
              <a:buNone/>
              <a:defRPr sz="2549" b="1"/>
            </a:lvl1pPr>
            <a:lvl2pPr marL="485638" indent="0">
              <a:buNone/>
              <a:defRPr sz="2124" b="1"/>
            </a:lvl2pPr>
            <a:lvl3pPr marL="971276" indent="0">
              <a:buNone/>
              <a:defRPr sz="1912" b="1"/>
            </a:lvl3pPr>
            <a:lvl4pPr marL="1456914" indent="0">
              <a:buNone/>
              <a:defRPr sz="1700" b="1"/>
            </a:lvl4pPr>
            <a:lvl5pPr marL="1942551" indent="0">
              <a:buNone/>
              <a:defRPr sz="1700" b="1"/>
            </a:lvl5pPr>
            <a:lvl6pPr marL="2428189" indent="0">
              <a:buNone/>
              <a:defRPr sz="1700" b="1"/>
            </a:lvl6pPr>
            <a:lvl7pPr marL="2913827" indent="0">
              <a:buNone/>
              <a:defRPr sz="1700" b="1"/>
            </a:lvl7pPr>
            <a:lvl8pPr marL="3399465" indent="0">
              <a:buNone/>
              <a:defRPr sz="1700" b="1"/>
            </a:lvl8pPr>
            <a:lvl9pPr marL="388510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988" y="2923168"/>
            <a:ext cx="4108768" cy="42995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6865" y="1961746"/>
            <a:ext cx="4129003" cy="961421"/>
          </a:xfrm>
        </p:spPr>
        <p:txBody>
          <a:bodyPr anchor="b"/>
          <a:lstStyle>
            <a:lvl1pPr marL="0" indent="0">
              <a:buNone/>
              <a:defRPr sz="2549" b="1"/>
            </a:lvl1pPr>
            <a:lvl2pPr marL="485638" indent="0">
              <a:buNone/>
              <a:defRPr sz="2124" b="1"/>
            </a:lvl2pPr>
            <a:lvl3pPr marL="971276" indent="0">
              <a:buNone/>
              <a:defRPr sz="1912" b="1"/>
            </a:lvl3pPr>
            <a:lvl4pPr marL="1456914" indent="0">
              <a:buNone/>
              <a:defRPr sz="1700" b="1"/>
            </a:lvl4pPr>
            <a:lvl5pPr marL="1942551" indent="0">
              <a:buNone/>
              <a:defRPr sz="1700" b="1"/>
            </a:lvl5pPr>
            <a:lvl6pPr marL="2428189" indent="0">
              <a:buNone/>
              <a:defRPr sz="1700" b="1"/>
            </a:lvl6pPr>
            <a:lvl7pPr marL="2913827" indent="0">
              <a:buNone/>
              <a:defRPr sz="1700" b="1"/>
            </a:lvl7pPr>
            <a:lvl8pPr marL="3399465" indent="0">
              <a:buNone/>
              <a:defRPr sz="1700" b="1"/>
            </a:lvl8pPr>
            <a:lvl9pPr marL="388510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6865" y="2923168"/>
            <a:ext cx="4129003" cy="42995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17.09.2020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01197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17.09.2020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414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17.09.2020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895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87" y="533506"/>
            <a:ext cx="3132478" cy="1867271"/>
          </a:xfrm>
        </p:spPr>
        <p:txBody>
          <a:bodyPr anchor="b"/>
          <a:lstStyle>
            <a:lvl1pPr>
              <a:defRPr sz="33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003" y="1152226"/>
            <a:ext cx="4916865" cy="5687024"/>
          </a:xfrm>
        </p:spPr>
        <p:txBody>
          <a:bodyPr/>
          <a:lstStyle>
            <a:lvl1pPr>
              <a:defRPr sz="3399"/>
            </a:lvl1pPr>
            <a:lvl2pPr>
              <a:defRPr sz="2974"/>
            </a:lvl2pPr>
            <a:lvl3pPr>
              <a:defRPr sz="2549"/>
            </a:lvl3pPr>
            <a:lvl4pPr>
              <a:defRPr sz="2124"/>
            </a:lvl4pPr>
            <a:lvl5pPr>
              <a:defRPr sz="2124"/>
            </a:lvl5pPr>
            <a:lvl6pPr>
              <a:defRPr sz="2124"/>
            </a:lvl6pPr>
            <a:lvl7pPr>
              <a:defRPr sz="2124"/>
            </a:lvl7pPr>
            <a:lvl8pPr>
              <a:defRPr sz="2124"/>
            </a:lvl8pPr>
            <a:lvl9pPr>
              <a:defRPr sz="21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987" y="2400777"/>
            <a:ext cx="3132478" cy="4447735"/>
          </a:xfrm>
        </p:spPr>
        <p:txBody>
          <a:bodyPr/>
          <a:lstStyle>
            <a:lvl1pPr marL="0" indent="0">
              <a:buNone/>
              <a:defRPr sz="1700"/>
            </a:lvl1pPr>
            <a:lvl2pPr marL="485638" indent="0">
              <a:buNone/>
              <a:defRPr sz="1487"/>
            </a:lvl2pPr>
            <a:lvl3pPr marL="971276" indent="0">
              <a:buNone/>
              <a:defRPr sz="1275"/>
            </a:lvl3pPr>
            <a:lvl4pPr marL="1456914" indent="0">
              <a:buNone/>
              <a:defRPr sz="1062"/>
            </a:lvl4pPr>
            <a:lvl5pPr marL="1942551" indent="0">
              <a:buNone/>
              <a:defRPr sz="1062"/>
            </a:lvl5pPr>
            <a:lvl6pPr marL="2428189" indent="0">
              <a:buNone/>
              <a:defRPr sz="1062"/>
            </a:lvl6pPr>
            <a:lvl7pPr marL="2913827" indent="0">
              <a:buNone/>
              <a:defRPr sz="1062"/>
            </a:lvl7pPr>
            <a:lvl8pPr marL="3399465" indent="0">
              <a:buNone/>
              <a:defRPr sz="1062"/>
            </a:lvl8pPr>
            <a:lvl9pPr marL="3885103" indent="0">
              <a:buNone/>
              <a:defRPr sz="10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17.09.2020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427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87" y="533506"/>
            <a:ext cx="3132478" cy="1867271"/>
          </a:xfrm>
        </p:spPr>
        <p:txBody>
          <a:bodyPr anchor="b"/>
          <a:lstStyle>
            <a:lvl1pPr>
              <a:defRPr sz="33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29003" y="1152226"/>
            <a:ext cx="4916865" cy="5687024"/>
          </a:xfrm>
        </p:spPr>
        <p:txBody>
          <a:bodyPr anchor="t"/>
          <a:lstStyle>
            <a:lvl1pPr marL="0" indent="0">
              <a:buNone/>
              <a:defRPr sz="3399"/>
            </a:lvl1pPr>
            <a:lvl2pPr marL="485638" indent="0">
              <a:buNone/>
              <a:defRPr sz="2974"/>
            </a:lvl2pPr>
            <a:lvl3pPr marL="971276" indent="0">
              <a:buNone/>
              <a:defRPr sz="2549"/>
            </a:lvl3pPr>
            <a:lvl4pPr marL="1456914" indent="0">
              <a:buNone/>
              <a:defRPr sz="2124"/>
            </a:lvl4pPr>
            <a:lvl5pPr marL="1942551" indent="0">
              <a:buNone/>
              <a:defRPr sz="2124"/>
            </a:lvl5pPr>
            <a:lvl6pPr marL="2428189" indent="0">
              <a:buNone/>
              <a:defRPr sz="2124"/>
            </a:lvl6pPr>
            <a:lvl7pPr marL="2913827" indent="0">
              <a:buNone/>
              <a:defRPr sz="2124"/>
            </a:lvl7pPr>
            <a:lvl8pPr marL="3399465" indent="0">
              <a:buNone/>
              <a:defRPr sz="2124"/>
            </a:lvl8pPr>
            <a:lvl9pPr marL="3885103" indent="0">
              <a:buNone/>
              <a:defRPr sz="212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987" y="2400777"/>
            <a:ext cx="3132478" cy="4447735"/>
          </a:xfrm>
        </p:spPr>
        <p:txBody>
          <a:bodyPr/>
          <a:lstStyle>
            <a:lvl1pPr marL="0" indent="0">
              <a:buNone/>
              <a:defRPr sz="1700"/>
            </a:lvl1pPr>
            <a:lvl2pPr marL="485638" indent="0">
              <a:buNone/>
              <a:defRPr sz="1487"/>
            </a:lvl2pPr>
            <a:lvl3pPr marL="971276" indent="0">
              <a:buNone/>
              <a:defRPr sz="1275"/>
            </a:lvl3pPr>
            <a:lvl4pPr marL="1456914" indent="0">
              <a:buNone/>
              <a:defRPr sz="1062"/>
            </a:lvl4pPr>
            <a:lvl5pPr marL="1942551" indent="0">
              <a:buNone/>
              <a:defRPr sz="1062"/>
            </a:lvl5pPr>
            <a:lvl6pPr marL="2428189" indent="0">
              <a:buNone/>
              <a:defRPr sz="1062"/>
            </a:lvl6pPr>
            <a:lvl7pPr marL="2913827" indent="0">
              <a:buNone/>
              <a:defRPr sz="1062"/>
            </a:lvl7pPr>
            <a:lvl8pPr marL="3399465" indent="0">
              <a:buNone/>
              <a:defRPr sz="1062"/>
            </a:lvl8pPr>
            <a:lvl9pPr marL="3885103" indent="0">
              <a:buNone/>
              <a:defRPr sz="10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D208-432E-AA48-8D25-AC6E1033EED1}" type="datetimeFigureOut">
              <a:rPr lang="x-none" smtClean="0"/>
              <a:t>17.09.2020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212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7723" y="426066"/>
            <a:ext cx="8376880" cy="1546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723" y="2130318"/>
            <a:ext cx="8376880" cy="5077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722" y="7417215"/>
            <a:ext cx="2185273" cy="42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D208-432E-AA48-8D25-AC6E1033EED1}" type="datetimeFigureOut">
              <a:rPr lang="x-none" smtClean="0"/>
              <a:t>17.09.2020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7208" y="7417215"/>
            <a:ext cx="3277910" cy="42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9330" y="7417215"/>
            <a:ext cx="2185273" cy="42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21B68-98B7-4E40-B0F8-C095EA97D7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1755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71276" rtl="0" eaLnBrk="1" latinLnBrk="0" hangingPunct="1">
        <a:lnSpc>
          <a:spcPct val="90000"/>
        </a:lnSpc>
        <a:spcBef>
          <a:spcPct val="0"/>
        </a:spcBef>
        <a:buNone/>
        <a:defRPr sz="46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2819" indent="-242819" algn="l" defTabSz="971276" rtl="0" eaLnBrk="1" latinLnBrk="0" hangingPunct="1">
        <a:lnSpc>
          <a:spcPct val="90000"/>
        </a:lnSpc>
        <a:spcBef>
          <a:spcPts val="1062"/>
        </a:spcBef>
        <a:buFont typeface="Arial" panose="020B0604020202020204" pitchFamily="34" charset="0"/>
        <a:buChar char="•"/>
        <a:defRPr sz="2974" kern="1200">
          <a:solidFill>
            <a:schemeClr val="tx1"/>
          </a:solidFill>
          <a:latin typeface="+mn-lt"/>
          <a:ea typeface="+mn-ea"/>
          <a:cs typeface="+mn-cs"/>
        </a:defRPr>
      </a:lvl1pPr>
      <a:lvl2pPr marL="728457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2549" kern="1200">
          <a:solidFill>
            <a:schemeClr val="tx1"/>
          </a:solidFill>
          <a:latin typeface="+mn-lt"/>
          <a:ea typeface="+mn-ea"/>
          <a:cs typeface="+mn-cs"/>
        </a:defRPr>
      </a:lvl2pPr>
      <a:lvl3pPr marL="1214095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2124" kern="1200">
          <a:solidFill>
            <a:schemeClr val="tx1"/>
          </a:solidFill>
          <a:latin typeface="+mn-lt"/>
          <a:ea typeface="+mn-ea"/>
          <a:cs typeface="+mn-cs"/>
        </a:defRPr>
      </a:lvl3pPr>
      <a:lvl4pPr marL="1699732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4pPr>
      <a:lvl5pPr marL="2185370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5pPr>
      <a:lvl6pPr marL="2671008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6pPr>
      <a:lvl7pPr marL="3156646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7pPr>
      <a:lvl8pPr marL="3642284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8pPr>
      <a:lvl9pPr marL="4127922" indent="-242819" algn="l" defTabSz="971276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1pPr>
      <a:lvl2pPr marL="485638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2pPr>
      <a:lvl3pPr marL="971276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3pPr>
      <a:lvl4pPr marL="1456914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4pPr>
      <a:lvl5pPr marL="1942551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5pPr>
      <a:lvl6pPr marL="2428189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6pPr>
      <a:lvl7pPr marL="2913827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7pPr>
      <a:lvl8pPr marL="3399465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8pPr>
      <a:lvl9pPr marL="3885103" algn="l" defTabSz="971276" rtl="0" eaLnBrk="1" latinLnBrk="0" hangingPunct="1">
        <a:defRPr sz="19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F2C24-7A65-284B-9419-683059C3D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263" y="535285"/>
            <a:ext cx="3882242" cy="941518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US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kk-KZ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сынып</a:t>
            </a:r>
            <a:br>
              <a:rPr lang="en-US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ru-RU" sz="2800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2800" dirty="0">
              <a:solidFill>
                <a:srgbClr val="620BF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>
                <a:extLst>
                  <a:ext uri="{FF2B5EF4-FFF2-40B4-BE49-F238E27FC236}">
                    <a16:creationId xmlns:a16="http://schemas.microsoft.com/office/drawing/2014/main" id="{DE370113-B385-2C41-BC76-ADDE2EDA2B2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84163" y="1460239"/>
                <a:ext cx="8823021" cy="1556998"/>
              </a:xfrm>
            </p:spPr>
            <p:txBody>
              <a:bodyPr anchor="b">
                <a:no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kk-KZ" sz="3600" b="1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Гибридтену түрлері </a:t>
                </a:r>
                <a:r>
                  <a:rPr lang="en-US" sz="3600" b="1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𝒔𝒑</m:t>
                    </m:r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𝒔𝒑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𝒔𝒑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3600" b="1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3" name="Подзаголовок 2">
                <a:extLst>
                  <a:ext uri="{FF2B5EF4-FFF2-40B4-BE49-F238E27FC236}">
                    <a16:creationId xmlns:a16="http://schemas.microsoft.com/office/drawing/2014/main" xmlns="" id="{DE370113-B385-2C41-BC76-ADDE2EDA2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84163" y="1460239"/>
                <a:ext cx="8823021" cy="1556998"/>
              </a:xfrm>
              <a:blipFill rotWithShape="0">
                <a:blip r:embed="rId3"/>
                <a:stretch>
                  <a:fillRect l="-2142" b="-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0CA0B7-653C-B64A-9B2C-9B4676D5BCA3}"/>
              </a:ext>
            </a:extLst>
          </p:cNvPr>
          <p:cNvSpPr/>
          <p:nvPr/>
        </p:nvSpPr>
        <p:spPr>
          <a:xfrm>
            <a:off x="159323" y="6610541"/>
            <a:ext cx="3525837" cy="669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noProof="1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Мұғалім:</a:t>
            </a:r>
            <a:endParaRPr lang="ru-RU" sz="2800" noProof="1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4967B1B-68B8-C84C-8B8B-86329E258C0C}"/>
              </a:ext>
            </a:extLst>
          </p:cNvPr>
          <p:cNvSpPr/>
          <p:nvPr/>
        </p:nvSpPr>
        <p:spPr>
          <a:xfrm>
            <a:off x="8248366" y="172628"/>
            <a:ext cx="1170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Химия</a:t>
            </a:r>
            <a:endParaRPr lang="x-none" sz="28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501872-5065-E749-A9FA-589EEBC4B910}"/>
              </a:ext>
            </a:extLst>
          </p:cNvPr>
          <p:cNvSpPr/>
          <p:nvPr/>
        </p:nvSpPr>
        <p:spPr>
          <a:xfrm>
            <a:off x="175806" y="7106413"/>
            <a:ext cx="3525837" cy="669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noProof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Әбеу Нұргелді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B4B7D6-D546-AC4E-9322-50A39B657C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618" y="4175311"/>
            <a:ext cx="4770178" cy="35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43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163" y="292100"/>
            <a:ext cx="9144000" cy="7105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620BFC"/>
                </a:solidFill>
                <a:latin typeface="Open Sans" panose="020B0606030504020204"/>
              </a:defRPr>
            </a:lvl1pPr>
          </a:lstStyle>
          <a:p>
            <a:pPr indent="725488"/>
            <a:r>
              <a:rPr lang="kk-KZ" dirty="0">
                <a:solidFill>
                  <a:srgbClr val="620B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Молекулалардың тиіптері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1477624"/>
                  </p:ext>
                </p:extLst>
              </p:nvPr>
            </p:nvGraphicFramePr>
            <p:xfrm>
              <a:off x="284163" y="1847150"/>
              <a:ext cx="9144000" cy="4632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629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3309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kk-KZ" sz="28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Молекулалардың типтері </a:t>
                          </a:r>
                          <a:endParaRPr lang="en-US" sz="28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kk-KZ" sz="28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Кеңістік құрылымы</a:t>
                          </a:r>
                          <a:endParaRPr lang="en-US" sz="28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kk-KZ" sz="28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Мысалдар </a:t>
                          </a:r>
                          <a:endParaRPr lang="en-US" sz="28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𝐴𝐵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kk-KZ" sz="28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Бұрыштық</a:t>
                          </a:r>
                          <a:r>
                            <a:rPr lang="kk-KZ" sz="2800" baseline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немесе сызықтық</a:t>
                          </a:r>
                          <a:endParaRPr lang="en-US" sz="28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𝑂𝐹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𝐵𝑒𝐶𝑙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,</a:t>
                          </a:r>
                          <a:r>
                            <a:rPr lang="en-US" sz="2800" baseline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𝑀𝑔𝐵𝑟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𝐶𝑂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28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𝐴𝐵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kk-KZ" sz="28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Пирамида пішінді немесе үш бұрышты </a:t>
                          </a:r>
                          <a:endParaRPr lang="en-US" sz="28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𝑁𝐻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𝑃𝐻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𝐴𝑠𝐻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𝐵𝐶𝑙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𝐴𝑙𝐵𝑟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sz="28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𝐴𝐵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kk-KZ" sz="28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Тетраэдр пішінді </a:t>
                          </a:r>
                          <a:endParaRPr lang="en-US" sz="28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𝐶𝐶𝑙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𝑆𝑖𝐻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lang="en-US" sz="28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1477624"/>
                  </p:ext>
                </p:extLst>
              </p:nvPr>
            </p:nvGraphicFramePr>
            <p:xfrm>
              <a:off x="284163" y="1847150"/>
              <a:ext cx="9144000" cy="4632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629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3309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r>
                            <a:rPr lang="kk-KZ" sz="28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Молекулалардың типтері </a:t>
                          </a:r>
                          <a:endParaRPr lang="en-US" sz="28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kk-KZ" sz="28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Кеңістік құрылымы</a:t>
                          </a:r>
                          <a:endParaRPr lang="en-US" sz="28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kk-KZ" sz="28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Мысалдар </a:t>
                          </a:r>
                          <a:endParaRPr lang="en-US" sz="28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71600"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>
                        <a:blipFill>
                          <a:blip r:embed="rId2"/>
                          <a:stretch>
                            <a:fillRect l="-187" t="-73009" r="-180410" b="-1800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kk-KZ" sz="28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Бұрыштық</a:t>
                          </a:r>
                          <a:r>
                            <a:rPr lang="kk-KZ" sz="2800" baseline="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 немесе сызықтық</a:t>
                          </a:r>
                          <a:endParaRPr lang="en-US" sz="28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>
                        <a:blipFill>
                          <a:blip r:embed="rId2"/>
                          <a:stretch>
                            <a:fillRect l="-200400" t="-73009" r="-400" b="-1800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71600"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>
                        <a:blipFill>
                          <a:blip r:embed="rId2"/>
                          <a:stretch>
                            <a:fillRect l="-187" t="-173778" r="-180410" b="-80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kk-KZ" sz="28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Пирамида пішінді немесе үш бұрышты </a:t>
                          </a:r>
                          <a:endParaRPr lang="en-US" sz="28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>
                        <a:blipFill>
                          <a:blip r:embed="rId2"/>
                          <a:stretch>
                            <a:fillRect l="-200400" t="-173778" r="-400" b="-80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>
                        <a:blipFill>
                          <a:blip r:embed="rId2"/>
                          <a:stretch>
                            <a:fillRect l="-187" t="-397419" r="-180410" b="-1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kk-KZ" sz="2800" dirty="0">
                              <a:solidFill>
                                <a:srgbClr val="002060"/>
                              </a:solidFill>
                              <a:latin typeface="Open Sans" panose="020B0606030504020204" pitchFamily="34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a:t>Тетраэдр пішінді </a:t>
                          </a:r>
                          <a:endParaRPr lang="en-US" sz="2800" dirty="0">
                            <a:solidFill>
                              <a:srgbClr val="002060"/>
                            </a:solidFill>
                            <a:latin typeface="Open Sans" panose="020B0606030504020204" pitchFamily="34" charset="0"/>
                            <a:ea typeface="Open Sans" panose="020B0606030504020204" pitchFamily="34" charset="0"/>
                            <a:cs typeface="Open Sans" panose="020B0606030504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>
                        <a:blipFill>
                          <a:blip r:embed="rId2"/>
                          <a:stretch>
                            <a:fillRect l="-200400" t="-397419" r="-400" b="-17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62265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FA1400-0E72-084C-8C7C-5DF496AF3C41}"/>
              </a:ext>
            </a:extLst>
          </p:cNvPr>
          <p:cNvSpPr txBox="1"/>
          <p:nvPr/>
        </p:nvSpPr>
        <p:spPr>
          <a:xfrm>
            <a:off x="2222611" y="174116"/>
            <a:ext cx="5267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Сабақ аяқталды!</a:t>
            </a:r>
          </a:p>
          <a:p>
            <a:pPr algn="ctr"/>
            <a:r>
              <a:rPr lang="kk-KZ" sz="3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Келесі жүздескенше!</a:t>
            </a:r>
            <a:endParaRPr lang="ru-RU" sz="36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52D851-E003-0143-A0BF-8C220D86B8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6056" y="2772847"/>
            <a:ext cx="4480213" cy="335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6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2" y="289675"/>
            <a:ext cx="9144000" cy="7105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algn="ctr"/>
            <a:r>
              <a:rPr lang="ru-RU" sz="3200" dirty="0" err="1">
                <a:solidFill>
                  <a:srgbClr val="620BFC"/>
                </a:solidFill>
                <a:latin typeface="Open Sans" panose="020B0606030504020204"/>
              </a:rPr>
              <a:t>Сабақ</a:t>
            </a:r>
            <a:r>
              <a:rPr lang="ru-RU" sz="3200" dirty="0">
                <a:solidFill>
                  <a:srgbClr val="620BFC"/>
                </a:solidFill>
                <a:latin typeface="Open Sans" panose="020B0606030504020204"/>
              </a:rPr>
              <a:t> </a:t>
            </a:r>
            <a:r>
              <a:rPr lang="ru-RU" sz="3200" dirty="0" err="1">
                <a:solidFill>
                  <a:srgbClr val="620BFC"/>
                </a:solidFill>
                <a:latin typeface="Open Sans" panose="020B0606030504020204"/>
              </a:rPr>
              <a:t>мақсат</a:t>
            </a:r>
            <a:r>
              <a:rPr lang="kk-KZ" sz="3200" dirty="0">
                <a:solidFill>
                  <a:srgbClr val="620BFC"/>
                </a:solidFill>
                <a:latin typeface="Open Sans" panose="020B0606030504020204"/>
              </a:rPr>
              <a:t>ы</a:t>
            </a:r>
            <a:r>
              <a:rPr lang="ru-RU" sz="3200" dirty="0">
                <a:solidFill>
                  <a:srgbClr val="620BFC"/>
                </a:solidFill>
                <a:latin typeface="Open Sans" panose="020B0606030504020204"/>
              </a:rPr>
              <a:t>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162" y="1341095"/>
            <a:ext cx="9144000" cy="218787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252000" tIns="108000" rIns="252000" bIns="108000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620BFC"/>
                </a:solidFill>
                <a:latin typeface="Open Sans" panose="020B0606030504020204"/>
              </a:defRPr>
            </a:lvl1pPr>
          </a:lstStyle>
          <a:p>
            <a:pPr indent="355600" algn="l">
              <a:buFont typeface="Arial" panose="020B0604020202020204" pitchFamily="34" charset="0"/>
              <a:buChar char="•"/>
            </a:pPr>
            <a:r>
              <a:rPr lang="kk-KZ" dirty="0">
                <a:solidFill>
                  <a:srgbClr val="002060"/>
                </a:solidFill>
              </a:rPr>
              <a:t>Гибридтелу түрінің әртүрлілігінің физикалық мәнін түсіндіру;</a:t>
            </a:r>
          </a:p>
          <a:p>
            <a:pPr indent="355600" algn="l">
              <a:buFont typeface="Arial" panose="020B0604020202020204" pitchFamily="34" charset="0"/>
              <a:buChar char="•"/>
            </a:pPr>
            <a:r>
              <a:rPr lang="kk-KZ" dirty="0">
                <a:solidFill>
                  <a:srgbClr val="002060"/>
                </a:solidFill>
              </a:rPr>
              <a:t>Заттың құрылысы мен қасиеттерінің өзара байланысын түсіндіру</a:t>
            </a:r>
          </a:p>
        </p:txBody>
      </p:sp>
    </p:spTree>
    <p:extLst>
      <p:ext uri="{BB962C8B-B14F-4D97-AF65-F5344CB8AC3E}">
        <p14:creationId xmlns:p14="http://schemas.microsoft.com/office/powerpoint/2010/main" val="167135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84163" y="292100"/>
                <a:ext cx="9144000" cy="2230070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>
                <a:defPPr>
                  <a:defRPr lang="en-US"/>
                </a:defPPr>
                <a:lvl1pPr algn="ctr">
                  <a:defRPr sz="3200">
                    <a:solidFill>
                      <a:srgbClr val="620BFC"/>
                    </a:solidFill>
                    <a:latin typeface="Open Sans" panose="020B0606030504020204"/>
                  </a:defRPr>
                </a:lvl1pPr>
              </a:lstStyle>
              <a:p>
                <a:pPr indent="725488" algn="l"/>
                <a:r>
                  <a:rPr lang="kk-KZ" dirty="0"/>
                  <a:t>Гибридтену. </a:t>
                </a:r>
                <a:r>
                  <a:rPr lang="kk-KZ" dirty="0">
                    <a:solidFill>
                      <a:srgbClr val="002060"/>
                    </a:solidFill>
                  </a:rPr>
                  <a:t>Электрондық орбитальдардың пішіні және энергиясы бойынша теңесу процесі. Гибридтенудің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𝑠𝑝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kk-KZ" dirty="0">
                    <a:solidFill>
                      <a:srgbClr val="002060"/>
                    </a:solidFill>
                  </a:rPr>
                  <a:t>үш типі бар.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292100"/>
                <a:ext cx="9144000" cy="2230070"/>
              </a:xfrm>
              <a:prstGeom prst="rect">
                <a:avLst/>
              </a:prstGeom>
              <a:blipFill>
                <a:blip r:embed="rId2"/>
                <a:stretch>
                  <a:fillRect t="-543" b="-2989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650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84163" y="292100"/>
                <a:ext cx="9144000" cy="710552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>
                <a:defPPr>
                  <a:defRPr lang="en-US"/>
                </a:defPPr>
                <a:lvl1pPr algn="ctr">
                  <a:defRPr sz="3200">
                    <a:solidFill>
                      <a:srgbClr val="620BFC"/>
                    </a:solidFill>
                    <a:latin typeface="Open Sans" panose="020B0606030504020204"/>
                  </a:defRPr>
                </a:lvl1pPr>
              </a:lstStyle>
              <a:p>
                <a:pPr indent="725488" algn="just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𝑠𝑝</m:t>
                    </m:r>
                    <m:r>
                      <a:rPr lang="kk-KZ" b="0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kk-KZ" b="0" i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г</m:t>
                    </m:r>
                  </m:oMath>
                </a14:m>
                <a:r>
                  <a:rPr lang="kk-KZ" dirty="0">
                    <a:solidFill>
                      <a:srgbClr val="620BFC"/>
                    </a:solidFill>
                  </a:rPr>
                  <a:t>ибридтену.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𝐵𝑒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kk-KZ" dirty="0">
                    <a:solidFill>
                      <a:srgbClr val="620BFC"/>
                    </a:solidFill>
                  </a:rPr>
                  <a:t>) </a:t>
                </a:r>
                <a:r>
                  <a:rPr lang="kk-KZ" dirty="0"/>
                  <a:t> </a:t>
                </a:r>
                <a:endParaRPr lang="kk-KZ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292100"/>
                <a:ext cx="9144000" cy="710552"/>
              </a:xfrm>
              <a:prstGeom prst="rect">
                <a:avLst/>
              </a:prstGeom>
              <a:blipFill>
                <a:blip r:embed="rId2"/>
                <a:stretch>
                  <a:fillRect t="-1695" b="-17797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30" y="4253294"/>
            <a:ext cx="8362732" cy="18878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296" y="6141135"/>
            <a:ext cx="70104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82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84163" y="289570"/>
                <a:ext cx="9144000" cy="710552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>
                <a:defPPr>
                  <a:defRPr lang="en-US"/>
                </a:defPPr>
                <a:lvl1pPr algn="ctr">
                  <a:defRPr sz="3200">
                    <a:solidFill>
                      <a:srgbClr val="620BFC"/>
                    </a:solidFill>
                    <a:latin typeface="Open Sans" panose="020B0606030504020204"/>
                  </a:defRPr>
                </a:lvl1pPr>
              </a:lstStyle>
              <a:p>
                <a:pPr indent="725488" algn="just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𝑠𝑝</m:t>
                    </m:r>
                  </m:oMath>
                </a14:m>
                <a:r>
                  <a:rPr lang="kk-KZ" dirty="0">
                    <a:solidFill>
                      <a:srgbClr val="620BFC"/>
                    </a:solidFill>
                  </a:rPr>
                  <a:t>-гибридтену.</a:t>
                </a:r>
                <a:r>
                  <a:rPr lang="kk-KZ" dirty="0"/>
                  <a:t> </a:t>
                </a:r>
                <a:endParaRPr lang="kk-KZ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289570"/>
                <a:ext cx="9144000" cy="710552"/>
              </a:xfrm>
              <a:prstGeom prst="rect">
                <a:avLst/>
              </a:prstGeom>
              <a:blipFill>
                <a:blip r:embed="rId2"/>
                <a:stretch>
                  <a:fillRect t="-1695" b="-17797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84163" y="1183746"/>
                <a:ext cx="9144000" cy="3172764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>
                <a:defPPr>
                  <a:defRPr lang="en-US"/>
                </a:defPPr>
                <a:lvl1pPr algn="ctr">
                  <a:defRPr sz="3200">
                    <a:solidFill>
                      <a:srgbClr val="620BFC"/>
                    </a:solidFill>
                    <a:latin typeface="Open Sans" panose="020B0606030504020204"/>
                  </a:defRPr>
                </a:lvl1pPr>
              </a:lstStyle>
              <a:p>
                <a:pPr indent="725488" algn="l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𝑠𝑝</m:t>
                    </m:r>
                  </m:oMath>
                </a14:m>
                <a:r>
                  <a:rPr lang="kk-KZ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-гибридтенген химиялық қосылыстарға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𝐵𝑒𝐻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𝐻𝐶𝑁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мысал бола алады. Сонымен бірге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𝑠𝑝</m:t>
                    </m:r>
                  </m:oMath>
                </a14:m>
                <a:r>
                  <a:rPr lang="kk-KZ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-гибридтену барлық ацетилен көмірсутектеріне (алкиндер), карбин және кейбір органикалық қосылыстарға тән. 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1183746"/>
                <a:ext cx="9144000" cy="3172764"/>
              </a:xfrm>
              <a:prstGeom prst="rect">
                <a:avLst/>
              </a:prstGeom>
              <a:blipFill>
                <a:blip r:embed="rId3"/>
                <a:stretch>
                  <a:fillRect t="-382" b="-3059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227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84163" y="292100"/>
                <a:ext cx="9144000" cy="710552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>
                <a:defPPr>
                  <a:defRPr lang="en-US"/>
                </a:defPPr>
                <a:lvl1pPr algn="ctr">
                  <a:defRPr sz="3200">
                    <a:solidFill>
                      <a:srgbClr val="620BFC"/>
                    </a:solidFill>
                    <a:latin typeface="Open Sans" panose="020B0606030504020204"/>
                  </a:defRPr>
                </a:lvl1pPr>
              </a:lstStyle>
              <a:p>
                <a:pPr indent="725488" algn="l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</a:rPr>
                          <m:t>𝑠𝑝</m:t>
                        </m:r>
                      </m:e>
                      <m:sup>
                        <m:r>
                          <a:rPr lang="en-US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kk-KZ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kk-KZ" b="0" i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г</m:t>
                    </m:r>
                  </m:oMath>
                </a14:m>
                <a:r>
                  <a:rPr lang="kk-KZ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ибридтену. </a:t>
                </a:r>
                <a:r>
                  <a:rPr lang="kk-K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𝐵𝐶𝑙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kk-K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</a:t>
                </a:r>
                <a:r>
                  <a:rPr lang="kk-KZ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292100"/>
                <a:ext cx="9144000" cy="710552"/>
              </a:xfrm>
              <a:prstGeom prst="rect">
                <a:avLst/>
              </a:prstGeom>
              <a:blipFill>
                <a:blip r:embed="rId2"/>
                <a:stretch>
                  <a:fillRect t="-1695" b="-17797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30" y="5173363"/>
            <a:ext cx="5966898" cy="20472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323" y="5173363"/>
            <a:ext cx="2243793" cy="212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90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84164" y="292100"/>
                <a:ext cx="9143999" cy="710552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>
                <a:defPPr>
                  <a:defRPr lang="en-US"/>
                </a:defPPr>
                <a:lvl1pPr algn="ctr">
                  <a:defRPr sz="3200">
                    <a:solidFill>
                      <a:srgbClr val="620BFC"/>
                    </a:solidFill>
                    <a:latin typeface="Open Sans" panose="020B0606030504020204"/>
                  </a:defRPr>
                </a:lvl1pPr>
              </a:lstStyle>
              <a:p>
                <a:pPr indent="725488" algn="just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</a:rPr>
                          <m:t>𝑠𝑝</m:t>
                        </m:r>
                      </m:e>
                      <m:sup>
                        <m:r>
                          <a:rPr lang="en-US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kk-KZ" b="0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kk-KZ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 гибридтену.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4" y="292100"/>
                <a:ext cx="9143999" cy="710552"/>
              </a:xfrm>
              <a:prstGeom prst="rect">
                <a:avLst/>
              </a:prstGeom>
              <a:blipFill>
                <a:blip r:embed="rId2"/>
                <a:stretch>
                  <a:fillRect t="-1695" b="-17797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84163" y="1159221"/>
                <a:ext cx="9143999" cy="4659262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>
                <a:defPPr>
                  <a:defRPr lang="en-US"/>
                </a:defPPr>
                <a:lvl1pPr algn="ctr">
                  <a:defRPr sz="3200">
                    <a:solidFill>
                      <a:srgbClr val="620BFC"/>
                    </a:solidFill>
                    <a:latin typeface="Open Sans" panose="020B0606030504020204"/>
                  </a:defRPr>
                </a:lvl1pPr>
              </a:lstStyle>
              <a:p>
                <a:pPr indent="725488" algn="l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𝑠𝑝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kk-KZ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kk-KZ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 гибридтенген қосылыстарға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𝐵𝐶𝑙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𝑆𝑂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молекулалары,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kk-KZ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𝐶𝑂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𝑁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kk-KZ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иондары және графит мысал бола алады. Сонымен бірге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𝑠𝑝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kk-KZ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 гибридтену барлық этилен көмірсутектеріне (алкендер) , диенуөмірсутектеріне, карбон қышқылдарына, ароматты көмірсутектерге жәнеде басқа органикалық қосылыстарға тән. 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1159221"/>
                <a:ext cx="9143999" cy="4659262"/>
              </a:xfrm>
              <a:prstGeom prst="rect">
                <a:avLst/>
              </a:prstGeom>
              <a:blipFill>
                <a:blip r:embed="rId3"/>
                <a:stretch>
                  <a:fillRect t="-261" r="-599" b="-1828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816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84163" y="299618"/>
                <a:ext cx="9144000" cy="710552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>
                <a:defPPr>
                  <a:defRPr lang="en-US"/>
                </a:defPPr>
                <a:lvl1pPr algn="ctr">
                  <a:defRPr sz="3200">
                    <a:solidFill>
                      <a:srgbClr val="620BFC"/>
                    </a:solidFill>
                    <a:latin typeface="Open Sans" panose="020B0606030504020204"/>
                  </a:defRPr>
                </a:lvl1pPr>
              </a:lstStyle>
              <a:p>
                <a:pPr indent="725488" algn="just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</a:rPr>
                          <m:t>𝑠𝑝</m:t>
                        </m:r>
                      </m:e>
                      <m:sup>
                        <m:r>
                          <a:rPr lang="en-US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kk-KZ" b="0" i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 г</m:t>
                    </m:r>
                  </m:oMath>
                </a14:m>
                <a:r>
                  <a:rPr lang="kk-KZ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ибридтену.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𝐶𝐻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kk-KZ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299618"/>
                <a:ext cx="9144000" cy="710552"/>
              </a:xfrm>
              <a:prstGeom prst="rect">
                <a:avLst/>
              </a:prstGeom>
              <a:blipFill>
                <a:blip r:embed="rId2"/>
                <a:stretch>
                  <a:fillRect t="-1681" b="-16807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30" y="5617752"/>
            <a:ext cx="5803728" cy="20127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245" y="5048552"/>
            <a:ext cx="2674938" cy="25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61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84163" y="292100"/>
                <a:ext cx="9144000" cy="710552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>
                <a:defPPr>
                  <a:defRPr lang="en-US"/>
                </a:defPPr>
                <a:lvl1pPr algn="ctr">
                  <a:defRPr sz="3200">
                    <a:solidFill>
                      <a:srgbClr val="620BFC"/>
                    </a:solidFill>
                    <a:latin typeface="Open Sans" panose="020B0606030504020204"/>
                  </a:defRPr>
                </a:lvl1pPr>
              </a:lstStyle>
              <a:p>
                <a:pPr indent="725488" algn="just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</a:rPr>
                          <m:t>𝑠𝑝</m:t>
                        </m:r>
                      </m:e>
                      <m:sup>
                        <m:r>
                          <a:rPr lang="en-US" i="1">
                            <a:solidFill>
                              <a:srgbClr val="620BF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kk-KZ" b="0" i="0" smtClean="0">
                        <a:solidFill>
                          <a:srgbClr val="620BFC"/>
                        </a:solidFill>
                        <a:latin typeface="Cambria Math" panose="02040503050406030204" pitchFamily="18" charset="0"/>
                      </a:rPr>
                      <m:t> г</m:t>
                    </m:r>
                  </m:oMath>
                </a14:m>
                <a:r>
                  <a:rPr lang="kk-KZ" dirty="0">
                    <a:solidFill>
                      <a:srgbClr val="620BF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ибридтену. 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3" y="292100"/>
                <a:ext cx="9144000" cy="710552"/>
              </a:xfrm>
              <a:prstGeom prst="rect">
                <a:avLst/>
              </a:prstGeom>
              <a:blipFill>
                <a:blip r:embed="rId2"/>
                <a:stretch>
                  <a:fillRect t="-1695" b="-17797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84162" y="1169714"/>
                <a:ext cx="9144000" cy="3172764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lIns="252000" tIns="108000" rIns="252000" bIns="108000" rtlCol="0">
                <a:spAutoFit/>
              </a:bodyPr>
              <a:lstStyle>
                <a:defPPr>
                  <a:defRPr lang="en-US"/>
                </a:defPPr>
                <a:lvl1pPr algn="ctr">
                  <a:defRPr sz="3200">
                    <a:solidFill>
                      <a:srgbClr val="620BFC"/>
                    </a:solidFill>
                    <a:latin typeface="Open Sans" panose="020B0606030504020204"/>
                  </a:defRPr>
                </a:lvl1pPr>
              </a:lstStyle>
              <a:p>
                <a:pPr indent="725488" algn="l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𝑠𝑝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kk-KZ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г</m:t>
                    </m:r>
                  </m:oMath>
                </a14:m>
                <a:r>
                  <a:rPr lang="kk-KZ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ибридтенген қосылыстарға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𝑁𝐻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𝑃𝑂𝐶𝑙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𝑁𝐻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:r>
                  <a:rPr lang="kk-KZ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алмаз және су. Сонмен бірге,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𝑠𝑝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kk-KZ" dirty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-гибридтену барлық қаныққан көмірсутектерге (алкандар, циклоалкандар), басқада кейбір органикалық қосылыстарда байқалады. 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2" y="1169714"/>
                <a:ext cx="9144000" cy="3172764"/>
              </a:xfrm>
              <a:prstGeom prst="rect">
                <a:avLst/>
              </a:prstGeom>
              <a:blipFill>
                <a:blip r:embed="rId3"/>
                <a:stretch>
                  <a:fillRect t="-383" b="-3257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084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2657</TotalTime>
  <Words>254</Words>
  <Application>Microsoft Office PowerPoint</Application>
  <PresentationFormat>Произвольный</PresentationFormat>
  <Paragraphs>34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Open Sans</vt:lpstr>
      <vt:lpstr>Тема Office</vt:lpstr>
      <vt:lpstr>10-сынып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Yerkebulan</cp:lastModifiedBy>
  <cp:revision>133</cp:revision>
  <dcterms:created xsi:type="dcterms:W3CDTF">2020-07-01T14:03:46Z</dcterms:created>
  <dcterms:modified xsi:type="dcterms:W3CDTF">2020-09-17T15:46:41Z</dcterms:modified>
</cp:coreProperties>
</file>