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9"/>
  </p:notesMasterIdLst>
  <p:sldIdLst>
    <p:sldId id="276" r:id="rId2"/>
    <p:sldId id="257" r:id="rId3"/>
    <p:sldId id="266" r:id="rId4"/>
    <p:sldId id="277" r:id="rId5"/>
    <p:sldId id="278" r:id="rId6"/>
    <p:sldId id="280" r:id="rId7"/>
    <p:sldId id="279" r:id="rId8"/>
    <p:sldId id="281" r:id="rId9"/>
    <p:sldId id="283" r:id="rId10"/>
    <p:sldId id="284" r:id="rId11"/>
    <p:sldId id="290" r:id="rId12"/>
    <p:sldId id="285" r:id="rId13"/>
    <p:sldId id="286" r:id="rId14"/>
    <p:sldId id="287" r:id="rId15"/>
    <p:sldId id="288" r:id="rId16"/>
    <p:sldId id="289" r:id="rId17"/>
    <p:sldId id="258" r:id="rId18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357" autoAdjust="0"/>
  </p:normalViewPr>
  <p:slideViewPr>
    <p:cSldViewPr snapToGrid="0" snapToObjects="1">
      <p:cViewPr varScale="1">
        <p:scale>
          <a:sx n="95" d="100"/>
          <a:sy n="95" d="100"/>
        </p:scale>
        <p:origin x="1896" y="78"/>
      </p:cViewPr>
      <p:guideLst>
        <p:guide orient="horz" pos="184"/>
        <p:guide pos="179"/>
        <p:guide pos="5939"/>
        <p:guide orient="horz" pos="4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17.09.2020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B97FD9-0A9C-1B45-95DB-6830A7212849}" type="slidenum">
              <a:rPr lang="x-none" smtClean="0"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93607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17.09.2020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17.09.2020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17.09.2020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17.09.2020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263" y="535285"/>
            <a:ext cx="3882242" cy="941518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b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323" y="2238738"/>
            <a:ext cx="8823021" cy="1556998"/>
          </a:xfrm>
        </p:spPr>
        <p:txBody>
          <a:bodyPr anchor="b">
            <a:noAutofit/>
          </a:bodyPr>
          <a:lstStyle/>
          <a:p>
            <a:pPr algn="l">
              <a:lnSpc>
                <a:spcPct val="150000"/>
              </a:lnSpc>
            </a:pPr>
            <a:r>
              <a:rPr lang="kk-KZ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Иондық байланыс. Валентті электрон жұбы бұлттарының тебісу теориясы</a:t>
            </a:r>
            <a:endParaRPr lang="ru-RU" sz="36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0CA0B7-653C-B64A-9B2C-9B4676D5BCA3}"/>
              </a:ext>
            </a:extLst>
          </p:cNvPr>
          <p:cNvSpPr/>
          <p:nvPr/>
        </p:nvSpPr>
        <p:spPr>
          <a:xfrm>
            <a:off x="159323" y="6610541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967B1B-68B8-C84C-8B8B-86329E258C0C}"/>
              </a:ext>
            </a:extLst>
          </p:cNvPr>
          <p:cNvSpPr/>
          <p:nvPr/>
        </p:nvSpPr>
        <p:spPr>
          <a:xfrm>
            <a:off x="8248366" y="172628"/>
            <a:ext cx="11705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501872-5065-E749-A9FA-589EEBC4B910}"/>
              </a:ext>
            </a:extLst>
          </p:cNvPr>
          <p:cNvSpPr/>
          <p:nvPr/>
        </p:nvSpPr>
        <p:spPr>
          <a:xfrm>
            <a:off x="175806" y="7106413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68618" y="4175311"/>
            <a:ext cx="4770178" cy="3533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843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8392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Молекула құрылысын анықтау алгоритімі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162" y="1693875"/>
            <a:ext cx="9144000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indent="725488" algn="l"/>
            <a:r>
              <a:rPr lang="kk-KZ" sz="2800" dirty="0">
                <a:solidFill>
                  <a:srgbClr val="002060"/>
                </a:solidFill>
              </a:rPr>
              <a:t>1. Молекуланың формуласы бойынша орталық атом байланыс түзіп тұрған лигандтың саны </a:t>
            </a:r>
            <a:r>
              <a:rPr lang="en-US" sz="2800" dirty="0">
                <a:solidFill>
                  <a:srgbClr val="002060"/>
                </a:solidFill>
              </a:rPr>
              <a:t>n  </a:t>
            </a:r>
            <a:r>
              <a:rPr lang="kk-KZ" sz="2800" dirty="0">
                <a:solidFill>
                  <a:srgbClr val="002060"/>
                </a:solidFill>
              </a:rPr>
              <a:t>анықталып, оның мәні формулаға жазылады.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8839" y="4001294"/>
            <a:ext cx="1247775" cy="4667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8391" y="4880730"/>
            <a:ext cx="9144000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indent="725488" algn="l"/>
            <a:r>
              <a:rPr lang="kk-KZ" sz="2800" dirty="0">
                <a:solidFill>
                  <a:srgbClr val="002060"/>
                </a:solidFill>
              </a:rPr>
              <a:t>2. Байланыстыруыш және бөлінбеген электрон жұптарының жалпы саны </a:t>
            </a:r>
            <a:r>
              <a:rPr lang="en-US" sz="2800" dirty="0">
                <a:solidFill>
                  <a:srgbClr val="002060"/>
                </a:solidFill>
              </a:rPr>
              <a:t>(</a:t>
            </a:r>
            <a:r>
              <a:rPr lang="en-US" sz="2800" dirty="0" err="1">
                <a:solidFill>
                  <a:srgbClr val="002060"/>
                </a:solidFill>
              </a:rPr>
              <a:t>n+m</a:t>
            </a:r>
            <a:r>
              <a:rPr lang="en-US" sz="2800" dirty="0">
                <a:solidFill>
                  <a:srgbClr val="002060"/>
                </a:solidFill>
              </a:rPr>
              <a:t>) </a:t>
            </a:r>
            <a:r>
              <a:rPr lang="kk-KZ" sz="2800" dirty="0">
                <a:solidFill>
                  <a:srgbClr val="002060"/>
                </a:solidFill>
              </a:rPr>
              <a:t>мына формула бойынша анықталады.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7341" y="6433384"/>
            <a:ext cx="6190772" cy="88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985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8392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Молекула құрылысын анықтау алгоритімі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84163" y="2681455"/>
                <a:ext cx="9144000" cy="2372545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indent="725488" algn="l"/>
                <a:r>
                  <a:rPr lang="kk-KZ" sz="2800" dirty="0">
                    <a:solidFill>
                      <a:srgbClr val="002060"/>
                    </a:solidFill>
                  </a:rPr>
                  <a:t>Мұндағы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-</a:t>
                </a:r>
                <a:r>
                  <a:rPr lang="kk-KZ" sz="2800" dirty="0">
                    <a:solidFill>
                      <a:srgbClr val="002060"/>
                    </a:solidFill>
                  </a:rPr>
                  <a:t>орталық атомның сырытқы электрон қабатындағы электрон саны,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kk-KZ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л</m:t>
                        </m:r>
                      </m:sub>
                    </m:sSub>
                  </m:oMath>
                </a14:m>
                <a:r>
                  <a:rPr lang="kk-KZ" sz="2800" dirty="0">
                    <a:solidFill>
                      <a:srgbClr val="002060"/>
                    </a:solidFill>
                  </a:rPr>
                  <a:t>-орталық атоммен байланыс түзетін лигандтың электрондарының саны, </a:t>
                </a:r>
                <a14:m>
                  <m:oMath xmlns:m="http://schemas.openxmlformats.org/officeDocument/2006/math">
                    <m:r>
                      <a:rPr lang="kk-KZ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kk-KZ" sz="2800" dirty="0">
                    <a:solidFill>
                      <a:srgbClr val="002060"/>
                    </a:solidFill>
                  </a:rPr>
                  <a:t>-молекуладағы </a:t>
                </a:r>
                <a14:m>
                  <m:oMath xmlns:m="http://schemas.openxmlformats.org/officeDocument/2006/math">
                    <m:r>
                      <a:rPr lang="kk-KZ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kk-KZ" sz="2800" dirty="0">
                    <a:solidFill>
                      <a:srgbClr val="002060"/>
                    </a:solidFill>
                  </a:rPr>
                  <a:t> байланыстарының саны,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- </a:t>
                </a:r>
                <a:r>
                  <a:rPr lang="kk-KZ" sz="2800" dirty="0">
                    <a:solidFill>
                      <a:srgbClr val="002060"/>
                    </a:solidFill>
                  </a:rPr>
                  <a:t>ионның зарияды. 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2681455"/>
                <a:ext cx="9144000" cy="2372545"/>
              </a:xfrm>
              <a:prstGeom prst="rect">
                <a:avLst/>
              </a:prstGeom>
              <a:blipFill>
                <a:blip r:embed="rId2"/>
                <a:stretch>
                  <a:fillRect b="-3325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5861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0585" y="303536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Молекула құрылысын анықтау алгоритімі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8395" y="1438413"/>
            <a:ext cx="9159768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indent="725488" algn="l"/>
            <a:r>
              <a:rPr lang="kk-KZ" sz="2800" dirty="0">
                <a:solidFill>
                  <a:srgbClr val="002060"/>
                </a:solidFill>
              </a:rPr>
              <a:t>3. Байланыстырушы және бөлінбеген электрон жұптарының барлығының кеңістікте орналасуы анықталады.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4163" y="3635479"/>
            <a:ext cx="9159768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indent="725488" algn="l"/>
            <a:r>
              <a:rPr lang="kk-KZ" sz="2800" dirty="0">
                <a:solidFill>
                  <a:srgbClr val="002060"/>
                </a:solidFill>
              </a:rPr>
              <a:t>4. Бөлінбеген электрон жұптарының саны </a:t>
            </a:r>
            <a:r>
              <a:rPr lang="en-US" sz="2800" dirty="0">
                <a:solidFill>
                  <a:srgbClr val="002060"/>
                </a:solidFill>
              </a:rPr>
              <a:t>(m) </a:t>
            </a:r>
            <a:r>
              <a:rPr lang="kk-KZ" sz="2800" dirty="0">
                <a:solidFill>
                  <a:srgbClr val="002060"/>
                </a:solidFill>
              </a:rPr>
              <a:t>анықталып, оның мәні молекуланың формуласында көрсетіледі.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4817" y="5832546"/>
            <a:ext cx="9159768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indent="725488" algn="l"/>
            <a:r>
              <a:rPr lang="kk-KZ" sz="2800" dirty="0">
                <a:solidFill>
                  <a:srgbClr val="002060"/>
                </a:solidFill>
              </a:rPr>
              <a:t>5. Молекуланың геометриясы нықталады. </a:t>
            </a:r>
          </a:p>
        </p:txBody>
      </p:sp>
    </p:spTree>
    <p:extLst>
      <p:ext uri="{BB962C8B-B14F-4D97-AF65-F5344CB8AC3E}">
        <p14:creationId xmlns:p14="http://schemas.microsoft.com/office/powerpoint/2010/main" val="2493529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4162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Молекула құрылысын Гиллеспи әдісімен анықтауға мысалдар: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84162" y="1842536"/>
                <a:ext cx="9059333" cy="710552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indent="725488" algn="l"/>
                <a:r>
                  <a:rPr lang="kk-KZ" dirty="0">
                    <a:solidFill>
                      <a:srgbClr val="002060"/>
                    </a:solidFill>
                  </a:rPr>
                  <a:t>1-мысал.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𝐵𝐹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2060"/>
                    </a:solidFill>
                  </a:rPr>
                  <a:t> </a:t>
                </a:r>
                <a:r>
                  <a:rPr lang="kk-KZ" dirty="0">
                    <a:solidFill>
                      <a:srgbClr val="002060"/>
                    </a:solidFill>
                  </a:rPr>
                  <a:t>молекуласы. </a:t>
                </a: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2" y="1842536"/>
                <a:ext cx="9059333" cy="710552"/>
              </a:xfrm>
              <a:prstGeom prst="rect">
                <a:avLst/>
              </a:prstGeom>
              <a:blipFill>
                <a:blip r:embed="rId2"/>
                <a:stretch>
                  <a:fillRect t="-1681" b="-16807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791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4162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Молекула құрылысын Гиллеспи әдісімен анықтауға мысалдар: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84163" y="1658785"/>
                <a:ext cx="9144000" cy="710552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indent="725488" algn="just"/>
                <a:r>
                  <a:rPr lang="kk-KZ" dirty="0">
                    <a:solidFill>
                      <a:srgbClr val="002060"/>
                    </a:solidFill>
                  </a:rPr>
                  <a:t>2-мысал.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𝑆𝑛𝐶𝑙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2060"/>
                    </a:solidFill>
                  </a:rPr>
                  <a:t> </a:t>
                </a:r>
                <a:r>
                  <a:rPr lang="kk-KZ" dirty="0">
                    <a:solidFill>
                      <a:srgbClr val="002060"/>
                    </a:solidFill>
                  </a:rPr>
                  <a:t>молекуласы. </a:t>
                </a: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1658785"/>
                <a:ext cx="9144000" cy="710552"/>
              </a:xfrm>
              <a:prstGeom prst="rect">
                <a:avLst/>
              </a:prstGeom>
              <a:blipFill>
                <a:blip r:embed="rId2"/>
                <a:stretch>
                  <a:fillRect t="-1681" b="-16807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6702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4162" y="280255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Молекула құрылысын Гиллеспи әдісімен анықтауға мысалдар: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84163" y="1658785"/>
                <a:ext cx="9170566" cy="710552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indent="725488" algn="just"/>
                <a:r>
                  <a:rPr lang="en-US" dirty="0">
                    <a:solidFill>
                      <a:srgbClr val="002060"/>
                    </a:solidFill>
                  </a:rPr>
                  <a:t>3</a:t>
                </a:r>
                <a:r>
                  <a:rPr lang="kk-KZ" dirty="0">
                    <a:solidFill>
                      <a:srgbClr val="002060"/>
                    </a:solidFill>
                  </a:rPr>
                  <a:t>-мысал.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2060"/>
                    </a:solidFill>
                  </a:rPr>
                  <a:t> </a:t>
                </a:r>
                <a:r>
                  <a:rPr lang="kk-KZ" dirty="0">
                    <a:solidFill>
                      <a:srgbClr val="002060"/>
                    </a:solidFill>
                  </a:rPr>
                  <a:t>молекуласы. </a:t>
                </a: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1658785"/>
                <a:ext cx="9170566" cy="710552"/>
              </a:xfrm>
              <a:prstGeom prst="rect">
                <a:avLst/>
              </a:prstGeom>
              <a:blipFill>
                <a:blip r:embed="rId2"/>
                <a:stretch>
                  <a:fillRect t="-1681" b="-16807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3223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4162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Молекула құрылысын Гиллеспи әдісімен анықтауға мысалдар: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84163" y="1701236"/>
                <a:ext cx="9144000" cy="719722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indent="725488" algn="just"/>
                <a:r>
                  <a:rPr lang="en-US" dirty="0">
                    <a:solidFill>
                      <a:srgbClr val="002060"/>
                    </a:solidFill>
                  </a:rPr>
                  <a:t>4</a:t>
                </a:r>
                <a:r>
                  <a:rPr lang="kk-KZ" dirty="0">
                    <a:solidFill>
                      <a:srgbClr val="002060"/>
                    </a:solidFill>
                  </a:rPr>
                  <a:t>-мысал.</a:t>
                </a:r>
                <a:r>
                  <a:rPr lang="en-US" dirty="0">
                    <a:solidFill>
                      <a:srgbClr val="002060"/>
                    </a:solidFill>
                  </a:rPr>
                  <a:t> </a:t>
                </a:r>
                <a:r>
                  <a:rPr lang="kk-KZ" dirty="0">
                    <a:solidFill>
                      <a:srgbClr val="002060"/>
                    </a:solidFill>
                  </a:rPr>
                  <a:t>Молекулалық ион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kk-KZ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2−</m:t>
                        </m:r>
                      </m:sup>
                    </m:sSubSup>
                  </m:oMath>
                </a14:m>
                <a:r>
                  <a:rPr lang="kk-KZ" dirty="0">
                    <a:solidFill>
                      <a:srgbClr val="002060"/>
                    </a:solidFill>
                  </a:rPr>
                  <a:t>. </a:t>
                </a: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1701236"/>
                <a:ext cx="9144000" cy="719722"/>
              </a:xfrm>
              <a:prstGeom prst="rect">
                <a:avLst/>
              </a:prstGeom>
              <a:blipFill>
                <a:blip r:embed="rId2"/>
                <a:stretch>
                  <a:fillRect b="-17500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2264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FA1400-0E72-084C-8C7C-5DF496AF3C41}"/>
              </a:ext>
            </a:extLst>
          </p:cNvPr>
          <p:cNvSpPr txBox="1"/>
          <p:nvPr/>
        </p:nvSpPr>
        <p:spPr>
          <a:xfrm>
            <a:off x="2222611" y="174116"/>
            <a:ext cx="52671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6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052D851-E003-0143-A0BF-8C220D86B8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16056" y="2772847"/>
            <a:ext cx="4480213" cy="335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6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89675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Сабақ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мақсат</a:t>
            </a:r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ы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2" y="1341095"/>
            <a:ext cx="9144000" cy="563497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indent="355600" algn="l"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Иондық  байланыстың қарама-қарсы зарядталған иондардың электростатикалық тартылуы нәтижесінде түзілетіндігін түсіну;</a:t>
            </a:r>
          </a:p>
          <a:p>
            <a:pPr indent="355600" algn="l"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Ионды байланысты қосылыстар үшін «нүктелер мен айқыштар» диаграммасын құрастыру</a:t>
            </a:r>
          </a:p>
          <a:p>
            <a:pPr indent="355600" algn="l"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Молекулалардың және иондардың кеңістіктік пішінін жорамалдау үшін валентті электрон жұбы бұлттарының тебісу теориясын қолдану</a:t>
            </a:r>
          </a:p>
        </p:txBody>
      </p:sp>
    </p:spTree>
    <p:extLst>
      <p:ext uri="{BB962C8B-B14F-4D97-AF65-F5344CB8AC3E}">
        <p14:creationId xmlns:p14="http://schemas.microsoft.com/office/powerpoint/2010/main" val="167135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84162" y="1206500"/>
                <a:ext cx="9144001" cy="4157649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indent="725488" algn="l"/>
                <a:r>
                  <a:rPr lang="kk-KZ" dirty="0"/>
                  <a:t>Иондық байланыс. </a:t>
                </a:r>
                <a:r>
                  <a:rPr lang="kk-KZ" dirty="0">
                    <a:solidFill>
                      <a:srgbClr val="002060"/>
                    </a:solidFill>
                  </a:rPr>
                  <a:t>Электртерістіліктерінің мәнінде үлкен айырмашылық болатын (</a:t>
                </a:r>
                <a14:m>
                  <m:oMath xmlns:m="http://schemas.openxmlformats.org/officeDocument/2006/math">
                    <m:r>
                      <a:rPr lang="kk-KZ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kk-KZ" dirty="0">
                    <a:solidFill>
                      <a:srgbClr val="002060"/>
                    </a:solidFill>
                  </a:rPr>
                  <a:t>ЭТ</a:t>
                </a:r>
                <a:r>
                  <a:rPr lang="en-US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kk-KZ" dirty="0">
                    <a:solidFill>
                      <a:srgbClr val="002060"/>
                    </a:solidFill>
                  </a:rPr>
                  <a:t> </a:t>
                </a:r>
                <a:r>
                  <a:rPr lang="en-US" dirty="0">
                    <a:solidFill>
                      <a:srgbClr val="002060"/>
                    </a:solidFill>
                  </a:rPr>
                  <a:t>1,7</a:t>
                </a:r>
                <a:r>
                  <a:rPr lang="kk-KZ" dirty="0">
                    <a:solidFill>
                      <a:srgbClr val="002060"/>
                    </a:solidFill>
                  </a:rPr>
                  <a:t>) атомдар арасында болатын химиялық байланыс. Онда ортақ электрондық тығыздық электртерістілігі үлкен атомға қарай ығысады. Осының нәтижесінде зарядталған бөлшектер иондар түзіледі. </a:t>
                </a: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2" y="1206500"/>
                <a:ext cx="9144001" cy="4157649"/>
              </a:xfrm>
              <a:prstGeom prst="rect">
                <a:avLst/>
              </a:prstGeom>
              <a:blipFill>
                <a:blip r:embed="rId2"/>
                <a:stretch>
                  <a:fillRect t="-292" b="-2193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84162" y="289675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Иондық байланыс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0283" y="5643020"/>
            <a:ext cx="5071758" cy="78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650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162" y="1491581"/>
            <a:ext cx="9144000" cy="317276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indent="725488" algn="l"/>
            <a:r>
              <a:rPr lang="kk-KZ" dirty="0">
                <a:solidFill>
                  <a:srgbClr val="002060"/>
                </a:solidFill>
              </a:rPr>
              <a:t>Сырытқы қабатындағы электрон саны 8-ден аз элемент атомдары электронды қосып алып немесе беріп жіберіп, өзіне жақын орналасқан инертті газдың сырытқы электрондық қабатына ұқсас қабат түзеді. Мысалы,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2" y="289675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Иондық байланыс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1624254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162" y="1360952"/>
            <a:ext cx="9144001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indent="725488" algn="l"/>
            <a:r>
              <a:rPr lang="kk-KZ" dirty="0">
                <a:solidFill>
                  <a:srgbClr val="002060"/>
                </a:solidFill>
              </a:rPr>
              <a:t>Мысалы, натрий фторидіндегі иондық байланыстың түзілуін қарастырайық: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2" y="289675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Иондық байланыс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386466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162" y="1481532"/>
            <a:ext cx="9144001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indent="725488" algn="l"/>
            <a:r>
              <a:rPr lang="kk-KZ" sz="2800" dirty="0">
                <a:solidFill>
                  <a:srgbClr val="002060"/>
                </a:solidFill>
              </a:rPr>
              <a:t>Құрамында әрі иондық әрі ковалентті байланысы бар молекулаларда кездеседі. Ондай заттарға сілтілер мен көптеген тұздар жатады. Мысалы,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2" y="289675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Иондық байланыс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1476932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163" y="2337602"/>
            <a:ext cx="9144000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indent="725488" algn="l"/>
            <a:r>
              <a:rPr lang="kk-KZ" sz="2800" dirty="0">
                <a:solidFill>
                  <a:srgbClr val="002060"/>
                </a:solidFill>
              </a:rPr>
              <a:t>Бірнеше ковалентті және иондық қосылыстардың «Нүктелер мен айшықтар» диаграмасын құрастырып көрейік: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163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«Нүктелер мен айшықтар» диаграмасын құрастыру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1841685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163" y="1674550"/>
            <a:ext cx="9143999" cy="280343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indent="725488" algn="l"/>
            <a:r>
              <a:rPr lang="kk-KZ" sz="2800" dirty="0">
                <a:solidFill>
                  <a:srgbClr val="002060"/>
                </a:solidFill>
              </a:rPr>
              <a:t>Кеңістіктегі молекула пішінін анықтаудың 2 түрлі әдісі бар:</a:t>
            </a:r>
          </a:p>
          <a:p>
            <a:pPr marL="457200" indent="-457200" algn="l">
              <a:buAutoNum type="arabicParenR"/>
            </a:pPr>
            <a:r>
              <a:rPr lang="kk-KZ" sz="2800" dirty="0">
                <a:solidFill>
                  <a:srgbClr val="002060"/>
                </a:solidFill>
              </a:rPr>
              <a:t>Атом орбитальдарының гибридтенуі бойынша анықтау. </a:t>
            </a:r>
          </a:p>
          <a:p>
            <a:pPr marL="457200" indent="-457200" algn="l">
              <a:buAutoNum type="arabicParenR"/>
            </a:pPr>
            <a:r>
              <a:rPr lang="kk-KZ" sz="2800" dirty="0">
                <a:solidFill>
                  <a:srgbClr val="002060"/>
                </a:solidFill>
              </a:rPr>
              <a:t>Гиллеспи әдісі. Яғныи валенттік электрон жұбы бұлыттарының тебісу теориясы.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2" y="301425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Валентті электрон жұбы бұлттарының тебісу теориясы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2" y="4808712"/>
            <a:ext cx="9143999" cy="280343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indent="725488" algn="l"/>
            <a:r>
              <a:rPr lang="kk-KZ" sz="2800" dirty="0"/>
              <a:t>Гиллеспи әдісінің ерекшелігі-</a:t>
            </a:r>
            <a:r>
              <a:rPr lang="kk-KZ" sz="2800" dirty="0">
                <a:solidFill>
                  <a:srgbClr val="002060"/>
                </a:solidFill>
              </a:rPr>
              <a:t>молекулалардың кеңістік пішінін орбитальдардың гибридтенуі бойынша ғана емес, байланыстырушы электрондар саны және бөлінбеген электрон жұптары бойынша анықтауға болатындығы. </a:t>
            </a:r>
          </a:p>
        </p:txBody>
      </p:sp>
    </p:spTree>
    <p:extLst>
      <p:ext uri="{BB962C8B-B14F-4D97-AF65-F5344CB8AC3E}">
        <p14:creationId xmlns:p14="http://schemas.microsoft.com/office/powerpoint/2010/main" val="1812760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4162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Валентті электрон жұбы бұлттарының тебісу теориясы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84163" y="4291502"/>
                <a:ext cx="9144000" cy="3418986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indent="725488" algn="l"/>
                <a:r>
                  <a:rPr lang="kk-KZ" sz="2600" dirty="0">
                    <a:solidFill>
                      <a:srgbClr val="002060"/>
                    </a:solidFill>
                  </a:rPr>
                  <a:t>Молекуланың геометриясын Гиллеспи әдісі бойынша қарастыру үшін молекуланың формуласын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6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𝐴𝑋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kk-KZ" sz="26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kk-KZ" sz="2600" dirty="0">
                    <a:solidFill>
                      <a:srgbClr val="002060"/>
                    </a:solidFill>
                  </a:rPr>
                  <a:t> деп жазады, мұндағы </a:t>
                </a:r>
                <a:r>
                  <a:rPr lang="en-US" sz="2600" dirty="0"/>
                  <a:t>A – </a:t>
                </a:r>
                <a:r>
                  <a:rPr lang="kk-KZ" sz="2600" dirty="0">
                    <a:solidFill>
                      <a:srgbClr val="002060"/>
                    </a:solidFill>
                  </a:rPr>
                  <a:t>орталық атом;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6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</a:rPr>
                  <a:t> </a:t>
                </a:r>
                <a:r>
                  <a:rPr lang="kk-KZ" sz="2600" dirty="0">
                    <a:solidFill>
                      <a:srgbClr val="002060"/>
                    </a:solidFill>
                  </a:rPr>
                  <a:t>орталық атоммен химиялық байланыс түзіп тұрған элемент атомы-лиганд, яғни байланыстырушы электон жұбын береді;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2600" dirty="0">
                    <a:solidFill>
                      <a:srgbClr val="620BFC"/>
                    </a:solidFill>
                  </a:rPr>
                  <a:t>- </a:t>
                </a:r>
                <a:r>
                  <a:rPr lang="kk-KZ" sz="2600" dirty="0">
                    <a:solidFill>
                      <a:srgbClr val="002060"/>
                    </a:solidFill>
                  </a:rPr>
                  <a:t>бөлінбеген электрон жұбы;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6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600" b="0" i="1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600" dirty="0">
                    <a:solidFill>
                      <a:srgbClr val="620BFC"/>
                    </a:solidFill>
                  </a:rPr>
                  <a:t>-</a:t>
                </a:r>
                <a:r>
                  <a:rPr lang="kk-KZ" sz="2600" dirty="0">
                    <a:solidFill>
                      <a:srgbClr val="002060"/>
                    </a:solidFill>
                  </a:rPr>
                  <a:t>байланыстырушы және бөлінбеген электрон жұптарының саны. 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4291502"/>
                <a:ext cx="9144000" cy="3418986"/>
              </a:xfrm>
              <a:prstGeom prst="rect">
                <a:avLst/>
              </a:prstGeom>
              <a:blipFill>
                <a:blip r:embed="rId2"/>
                <a:stretch>
                  <a:fillRect b="-1599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84162" y="1787511"/>
            <a:ext cx="9144000" cy="221865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indent="725488" algn="l"/>
            <a:r>
              <a:rPr lang="kk-KZ" sz="2600" dirty="0">
                <a:solidFill>
                  <a:srgbClr val="002060"/>
                </a:solidFill>
              </a:rPr>
              <a:t>Молекуланың құрылысы байланыстырушы электрон жұбының кеңістікте орналасуымен анықталады. Екі электрон жұбы </a:t>
            </a:r>
            <a:r>
              <a:rPr lang="kk-KZ" sz="2600" dirty="0"/>
              <a:t>сызықтық,</a:t>
            </a:r>
            <a:r>
              <a:rPr lang="kk-KZ" sz="2600" dirty="0">
                <a:solidFill>
                  <a:srgbClr val="002060"/>
                </a:solidFill>
              </a:rPr>
              <a:t> үшеуі – </a:t>
            </a:r>
            <a:r>
              <a:rPr lang="kk-KZ" sz="2600" dirty="0"/>
              <a:t>дұрыс үшбұрышты</a:t>
            </a:r>
            <a:r>
              <a:rPr lang="kk-KZ" sz="2600" dirty="0">
                <a:solidFill>
                  <a:srgbClr val="002060"/>
                </a:solidFill>
              </a:rPr>
              <a:t>, ал төрт электрон жұбы </a:t>
            </a:r>
            <a:r>
              <a:rPr lang="kk-KZ" sz="2600" dirty="0"/>
              <a:t>тетраэдр</a:t>
            </a:r>
            <a:r>
              <a:rPr lang="kk-KZ" sz="2600" dirty="0">
                <a:solidFill>
                  <a:srgbClr val="002060"/>
                </a:solidFill>
              </a:rPr>
              <a:t> жасап орналасады.</a:t>
            </a:r>
          </a:p>
        </p:txBody>
      </p:sp>
    </p:spTree>
    <p:extLst>
      <p:ext uri="{BB962C8B-B14F-4D97-AF65-F5344CB8AC3E}">
        <p14:creationId xmlns:p14="http://schemas.microsoft.com/office/powerpoint/2010/main" val="42521627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3351</TotalTime>
  <Words>502</Words>
  <Application>Microsoft Office PowerPoint</Application>
  <PresentationFormat>Произвольный</PresentationFormat>
  <Paragraphs>47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Open Sans</vt:lpstr>
      <vt:lpstr>Тема Office</vt:lpstr>
      <vt:lpstr>10-сынып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Yerkebulan</cp:lastModifiedBy>
  <cp:revision>149</cp:revision>
  <dcterms:created xsi:type="dcterms:W3CDTF">2020-07-01T14:03:46Z</dcterms:created>
  <dcterms:modified xsi:type="dcterms:W3CDTF">2020-09-17T15:44:33Z</dcterms:modified>
</cp:coreProperties>
</file>