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0"/>
  </p:notesMasterIdLst>
  <p:sldIdLst>
    <p:sldId id="276" r:id="rId2"/>
    <p:sldId id="257" r:id="rId3"/>
    <p:sldId id="266" r:id="rId4"/>
    <p:sldId id="277" r:id="rId5"/>
    <p:sldId id="278" r:id="rId6"/>
    <p:sldId id="279" r:id="rId7"/>
    <p:sldId id="280" r:id="rId8"/>
    <p:sldId id="281" r:id="rId9"/>
    <p:sldId id="282" r:id="rId10"/>
    <p:sldId id="283" r:id="rId11"/>
    <p:sldId id="284" r:id="rId12"/>
    <p:sldId id="286" r:id="rId13"/>
    <p:sldId id="285" r:id="rId14"/>
    <p:sldId id="287" r:id="rId15"/>
    <p:sldId id="288" r:id="rId16"/>
    <p:sldId id="289" r:id="rId17"/>
    <p:sldId id="290" r:id="rId18"/>
    <p:sldId id="258" r:id="rId19"/>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57" autoAdjust="0"/>
  </p:normalViewPr>
  <p:slideViewPr>
    <p:cSldViewPr snapToGrid="0" snapToObjects="1">
      <p:cViewPr varScale="1">
        <p:scale>
          <a:sx n="98" d="100"/>
          <a:sy n="98" d="100"/>
        </p:scale>
        <p:origin x="1800" y="84"/>
      </p:cViewPr>
      <p:guideLst>
        <p:guide orient="horz" pos="184"/>
        <p:guide pos="179"/>
        <p:guide pos="5939"/>
        <p:guide orient="horz" pos="48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12.09.2020</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a:p>
        </p:txBody>
      </p:sp>
      <p:sp>
        <p:nvSpPr>
          <p:cNvPr id="4" name="Номер слайда 3"/>
          <p:cNvSpPr>
            <a:spLocks noGrp="1"/>
          </p:cNvSpPr>
          <p:nvPr>
            <p:ph type="sldNum" sz="quarter" idx="5"/>
          </p:nvPr>
        </p:nvSpPr>
        <p:spPr/>
        <p:txBody>
          <a:bodyPr/>
          <a:lstStyle/>
          <a:p>
            <a:fld id="{FDB97FD9-0A9C-1B45-95DB-6830A7212849}" type="slidenum">
              <a:rPr lang="x-none" smtClean="0"/>
              <a:t>1</a:t>
            </a:fld>
            <a:endParaRPr lang="x-none"/>
          </a:p>
        </p:txBody>
      </p:sp>
    </p:spTree>
    <p:extLst>
      <p:ext uri="{BB962C8B-B14F-4D97-AF65-F5344CB8AC3E}">
        <p14:creationId xmlns:p14="http://schemas.microsoft.com/office/powerpoint/2010/main" val="2693607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12.09.2020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12.09.2020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12.09.2020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12.09.2020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12.09.2020</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12.09.2020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12.09.2020</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12.09.2020</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12.09.2020</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12.09.2020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12.09.2020</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12.09.2020</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7" Type="http://schemas.microsoft.com/office/2007/relationships/hdphoto" Target="../media/hdphoto5.wdp"/><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7.png"/><Relationship Id="rId5" Type="http://schemas.microsoft.com/office/2007/relationships/hdphoto" Target="../media/hdphoto4.wdp"/><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95263" y="535285"/>
            <a:ext cx="3882242" cy="941518"/>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0</a:t>
            </a:r>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b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b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b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159323" y="2152585"/>
            <a:ext cx="8823021" cy="1556998"/>
          </a:xfrm>
        </p:spPr>
        <p:txBody>
          <a:bodyPr anchor="b">
            <a:noAutofit/>
          </a:bodyPr>
          <a:lstStyle/>
          <a:p>
            <a:pPr algn="l">
              <a:lnSpc>
                <a:spcPct val="150000"/>
              </a:lnSpc>
            </a:pP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Ковалентті</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байланыс</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Байланыстың</a:t>
            </a:r>
            <a:r>
              <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600" b="1"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полярлығы</a:t>
            </a:r>
            <a:endParaRPr lang="ru-RU" sz="36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159323" y="6630637"/>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72628"/>
            <a:ext cx="1170513" cy="523220"/>
          </a:xfrm>
          <a:prstGeom prst="rect">
            <a:avLst/>
          </a:prstGeom>
        </p:spPr>
        <p:txBody>
          <a:bodyPr wrap="none">
            <a:spAutoFit/>
          </a:bodyPr>
          <a:lstStyle/>
          <a:p>
            <a:r>
              <a:rPr lang="ru-RU"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002060"/>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175806" y="721694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68618" y="4175311"/>
            <a:ext cx="4770178" cy="3533108"/>
          </a:xfrm>
          <a:prstGeom prst="rect">
            <a:avLst/>
          </a:prstGeom>
        </p:spPr>
      </p:pic>
    </p:spTree>
    <p:extLst>
      <p:ext uri="{BB962C8B-B14F-4D97-AF65-F5344CB8AC3E}">
        <p14:creationId xmlns:p14="http://schemas.microsoft.com/office/powerpoint/2010/main" val="3430843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284163" y="304920"/>
                <a:ext cx="9144000" cy="621975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630238" algn="l"/>
                <a:r>
                  <a:rPr lang="kk-KZ" sz="3000" dirty="0"/>
                  <a:t>Ковалентті полюссіз байланыс.</a:t>
                </a:r>
                <a:r>
                  <a:rPr lang="kk-KZ" sz="3000" dirty="0">
                    <a:solidFill>
                      <a:srgbClr val="002060"/>
                    </a:solidFill>
                  </a:rPr>
                  <a:t> Электртерістіліктері бірдей химиялық элемент атомдарының әрекеттесуі нәтижесінде түзілген байланыс. Ковалентті полюссіз байланыс </a:t>
                </a:r>
                <a14:m>
                  <m:oMath xmlns:m="http://schemas.openxmlformats.org/officeDocument/2006/math">
                    <m:sSub>
                      <m:sSubPr>
                        <m:ctrlPr>
                          <a:rPr lang="kk-KZ" sz="3000" i="1" smtClean="0">
                            <a:solidFill>
                              <a:srgbClr val="002060"/>
                            </a:solidFill>
                            <a:latin typeface="Cambria Math" panose="02040503050406030204" pitchFamily="18" charset="0"/>
                          </a:rPr>
                        </m:ctrlPr>
                      </m:sSubPr>
                      <m:e>
                        <m:r>
                          <a:rPr lang="en-US" sz="3000" b="0" i="1" smtClean="0">
                            <a:solidFill>
                              <a:srgbClr val="002060"/>
                            </a:solidFill>
                            <a:latin typeface="Cambria Math" panose="02040503050406030204" pitchFamily="18" charset="0"/>
                          </a:rPr>
                          <m:t>𝐻</m:t>
                        </m:r>
                      </m:e>
                      <m:sub>
                        <m:r>
                          <a:rPr lang="en-US" sz="3000" b="0" i="1" smtClean="0">
                            <a:solidFill>
                              <a:srgbClr val="002060"/>
                            </a:solidFill>
                            <a:latin typeface="Cambria Math" panose="02040503050406030204" pitchFamily="18" charset="0"/>
                          </a:rPr>
                          <m:t>2</m:t>
                        </m:r>
                      </m:sub>
                    </m:sSub>
                  </m:oMath>
                </a14:m>
                <a:r>
                  <a:rPr lang="en-US" sz="3000" dirty="0">
                    <a:solidFill>
                      <a:srgbClr val="002060"/>
                    </a:solidFill>
                  </a:rPr>
                  <a:t>, </a:t>
                </a:r>
                <a14:m>
                  <m:oMath xmlns:m="http://schemas.openxmlformats.org/officeDocument/2006/math">
                    <m:sSub>
                      <m:sSubPr>
                        <m:ctrlPr>
                          <a:rPr lang="kk-KZ" sz="3000" i="1">
                            <a:solidFill>
                              <a:srgbClr val="002060"/>
                            </a:solidFill>
                            <a:latin typeface="Cambria Math" panose="02040503050406030204" pitchFamily="18" charset="0"/>
                          </a:rPr>
                        </m:ctrlPr>
                      </m:sSubPr>
                      <m:e>
                        <m:r>
                          <a:rPr lang="en-US" sz="3000" b="0" i="1" smtClean="0">
                            <a:solidFill>
                              <a:srgbClr val="002060"/>
                            </a:solidFill>
                            <a:latin typeface="Cambria Math" panose="02040503050406030204" pitchFamily="18" charset="0"/>
                          </a:rPr>
                          <m:t>𝐶𝑙</m:t>
                        </m:r>
                      </m:e>
                      <m:sub>
                        <m:r>
                          <a:rPr lang="en-US" sz="3000" i="1">
                            <a:solidFill>
                              <a:srgbClr val="002060"/>
                            </a:solidFill>
                            <a:latin typeface="Cambria Math" panose="02040503050406030204" pitchFamily="18" charset="0"/>
                          </a:rPr>
                          <m:t>2</m:t>
                        </m:r>
                      </m:sub>
                    </m:sSub>
                  </m:oMath>
                </a14:m>
                <a:r>
                  <a:rPr lang="en-US" sz="3000" dirty="0">
                    <a:solidFill>
                      <a:srgbClr val="002060"/>
                    </a:solidFill>
                  </a:rPr>
                  <a:t>, </a:t>
                </a:r>
                <a14:m>
                  <m:oMath xmlns:m="http://schemas.openxmlformats.org/officeDocument/2006/math">
                    <m:sSub>
                      <m:sSubPr>
                        <m:ctrlPr>
                          <a:rPr lang="kk-KZ" sz="3000" i="1">
                            <a:solidFill>
                              <a:srgbClr val="002060"/>
                            </a:solidFill>
                            <a:latin typeface="Cambria Math" panose="02040503050406030204" pitchFamily="18" charset="0"/>
                          </a:rPr>
                        </m:ctrlPr>
                      </m:sSubPr>
                      <m:e>
                        <m:r>
                          <a:rPr lang="en-US" sz="3000" b="0" i="1" smtClean="0">
                            <a:solidFill>
                              <a:srgbClr val="002060"/>
                            </a:solidFill>
                            <a:latin typeface="Cambria Math" panose="02040503050406030204" pitchFamily="18" charset="0"/>
                          </a:rPr>
                          <m:t>𝑁</m:t>
                        </m:r>
                      </m:e>
                      <m:sub>
                        <m:r>
                          <a:rPr lang="en-US" sz="3000" i="1">
                            <a:solidFill>
                              <a:srgbClr val="002060"/>
                            </a:solidFill>
                            <a:latin typeface="Cambria Math" panose="02040503050406030204" pitchFamily="18" charset="0"/>
                          </a:rPr>
                          <m:t>2</m:t>
                        </m:r>
                      </m:sub>
                    </m:sSub>
                  </m:oMath>
                </a14:m>
                <a:r>
                  <a:rPr lang="en-US" sz="3000" dirty="0">
                    <a:solidFill>
                      <a:srgbClr val="002060"/>
                    </a:solidFill>
                  </a:rPr>
                  <a:t>, </a:t>
                </a:r>
                <a14:m>
                  <m:oMath xmlns:m="http://schemas.openxmlformats.org/officeDocument/2006/math">
                    <m:sSub>
                      <m:sSubPr>
                        <m:ctrlPr>
                          <a:rPr lang="kk-KZ" sz="3000" i="1">
                            <a:solidFill>
                              <a:srgbClr val="002060"/>
                            </a:solidFill>
                            <a:latin typeface="Cambria Math" panose="02040503050406030204" pitchFamily="18" charset="0"/>
                          </a:rPr>
                        </m:ctrlPr>
                      </m:sSubPr>
                      <m:e>
                        <m:r>
                          <a:rPr lang="en-US" sz="3000" b="0" i="1" smtClean="0">
                            <a:solidFill>
                              <a:srgbClr val="002060"/>
                            </a:solidFill>
                            <a:latin typeface="Cambria Math" panose="02040503050406030204" pitchFamily="18" charset="0"/>
                          </a:rPr>
                          <m:t>𝑂</m:t>
                        </m:r>
                      </m:e>
                      <m:sub>
                        <m:r>
                          <a:rPr lang="en-US" sz="3000" i="1">
                            <a:solidFill>
                              <a:srgbClr val="002060"/>
                            </a:solidFill>
                            <a:latin typeface="Cambria Math" panose="02040503050406030204" pitchFamily="18" charset="0"/>
                          </a:rPr>
                          <m:t>2</m:t>
                        </m:r>
                      </m:sub>
                    </m:sSub>
                  </m:oMath>
                </a14:m>
                <a:r>
                  <a:rPr lang="en-US" sz="3000" dirty="0">
                    <a:solidFill>
                      <a:srgbClr val="002060"/>
                    </a:solidFill>
                  </a:rPr>
                  <a:t>, </a:t>
                </a:r>
                <a14:m>
                  <m:oMath xmlns:m="http://schemas.openxmlformats.org/officeDocument/2006/math">
                    <m:sSub>
                      <m:sSubPr>
                        <m:ctrlPr>
                          <a:rPr lang="kk-KZ" sz="3000" i="1">
                            <a:solidFill>
                              <a:srgbClr val="002060"/>
                            </a:solidFill>
                            <a:latin typeface="Cambria Math" panose="02040503050406030204" pitchFamily="18" charset="0"/>
                          </a:rPr>
                        </m:ctrlPr>
                      </m:sSubPr>
                      <m:e>
                        <m:r>
                          <a:rPr lang="en-US" sz="3000" b="0" i="1" smtClean="0">
                            <a:solidFill>
                              <a:srgbClr val="002060"/>
                            </a:solidFill>
                            <a:latin typeface="Cambria Math" panose="02040503050406030204" pitchFamily="18" charset="0"/>
                          </a:rPr>
                          <m:t>𝐹</m:t>
                        </m:r>
                      </m:e>
                      <m:sub>
                        <m:r>
                          <a:rPr lang="en-US" sz="3000" i="1">
                            <a:solidFill>
                              <a:srgbClr val="002060"/>
                            </a:solidFill>
                            <a:latin typeface="Cambria Math" panose="02040503050406030204" pitchFamily="18" charset="0"/>
                          </a:rPr>
                          <m:t>2</m:t>
                        </m:r>
                      </m:sub>
                    </m:sSub>
                  </m:oMath>
                </a14:m>
                <a:r>
                  <a:rPr lang="en-US" sz="3000" dirty="0">
                    <a:solidFill>
                      <a:srgbClr val="002060"/>
                    </a:solidFill>
                  </a:rPr>
                  <a:t> </a:t>
                </a:r>
                <a:r>
                  <a:rPr lang="kk-KZ" sz="3000" dirty="0">
                    <a:solidFill>
                      <a:srgbClr val="002060"/>
                    </a:solidFill>
                  </a:rPr>
                  <a:t>және т.б. Бейметалдарға тән. </a:t>
                </a:r>
              </a:p>
              <a:p>
                <a:pPr indent="630238" algn="l"/>
                <a:r>
                  <a:rPr lang="kk-KZ" sz="3000" dirty="0"/>
                  <a:t>Ковалентті полюсті байланыс. </a:t>
                </a:r>
                <a:r>
                  <a:rPr lang="kk-KZ" sz="3000" dirty="0">
                    <a:solidFill>
                      <a:srgbClr val="002060"/>
                    </a:solidFill>
                  </a:rPr>
                  <a:t>Электртерістіліктерінің мәнінде айырмашылық аз болатын атомдар арасында түзілетін байланыс. </a:t>
                </a:r>
              </a:p>
              <a:p>
                <a:pPr indent="630238" algn="l"/>
                <a:r>
                  <a:rPr lang="kk-KZ" sz="3000" dirty="0">
                    <a:solidFill>
                      <a:srgbClr val="002060"/>
                    </a:solidFill>
                  </a:rPr>
                  <a:t>Екі жағдайдада ковалентті байланыс алмасу механизімі бойынша түзілетінін байқауға болады. </a:t>
                </a:r>
              </a:p>
            </p:txBody>
          </p:sp>
        </mc:Choice>
        <mc:Fallback xmlns="">
          <p:sp>
            <p:nvSpPr>
              <p:cNvPr id="4" name="TextBox 3"/>
              <p:cNvSpPr txBox="1">
                <a:spLocks noRot="1" noChangeAspect="1" noMove="1" noResize="1" noEditPoints="1" noAdjustHandles="1" noChangeArrowheads="1" noChangeShapeType="1" noTextEdit="1"/>
              </p:cNvSpPr>
              <p:nvPr/>
            </p:nvSpPr>
            <p:spPr>
              <a:xfrm>
                <a:off x="284163" y="304920"/>
                <a:ext cx="9144000" cy="6219752"/>
              </a:xfrm>
              <a:prstGeom prst="rect">
                <a:avLst/>
              </a:prstGeom>
              <a:blipFill>
                <a:blip r:embed="rId2"/>
                <a:stretch>
                  <a:fillRect t="-196" r="-666" b="-978"/>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359448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Молекуланың полюстілігі мен байланыстың полюстілігі</a:t>
            </a:r>
            <a:endParaRPr lang="ru-RU" sz="3200" dirty="0">
              <a:solidFill>
                <a:srgbClr val="620BFC"/>
              </a:solidFill>
              <a:latin typeface="Open Sans" panose="020B0606030504020204"/>
            </a:endParaRPr>
          </a:p>
        </p:txBody>
      </p:sp>
      <p:sp>
        <p:nvSpPr>
          <p:cNvPr id="3" name="TextBox 2"/>
          <p:cNvSpPr txBox="1"/>
          <p:nvPr/>
        </p:nvSpPr>
        <p:spPr>
          <a:xfrm>
            <a:off x="284162" y="1609108"/>
            <a:ext cx="9144000" cy="3234320"/>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2800" dirty="0">
                <a:solidFill>
                  <a:srgbClr val="002060"/>
                </a:solidFill>
              </a:rPr>
              <a:t>Байланыстың полюстілігі байланысқан атомдардың электртерістілігіне байланысты. Ал молекуланың полюстілігі байланыстың полюстілігіне және молекуланың геометриясына тәуелді. Мысалы, көмірқышқыл газыынң молекуласы мен су молекуласы арқылы түсіндіруге болады. </a:t>
            </a:r>
            <a:endParaRPr lang="en-US" sz="2800" dirty="0">
              <a:solidFill>
                <a:srgbClr val="002060"/>
              </a:solidFill>
            </a:endParaRPr>
          </a:p>
        </p:txBody>
      </p:sp>
      <p:pic>
        <p:nvPicPr>
          <p:cNvPr id="4" name="Рисунок 3"/>
          <p:cNvPicPr>
            <a:picLocks noChangeAspect="1"/>
          </p:cNvPicPr>
          <p:nvPr/>
        </p:nvPicPr>
        <p:blipFill>
          <a:blip r:embed="rId2"/>
          <a:stretch>
            <a:fillRect/>
          </a:stretch>
        </p:blipFill>
        <p:spPr>
          <a:xfrm>
            <a:off x="369888" y="4959867"/>
            <a:ext cx="9058275" cy="2438400"/>
          </a:xfrm>
          <a:prstGeom prst="rect">
            <a:avLst/>
          </a:prstGeom>
        </p:spPr>
      </p:pic>
    </p:spTree>
    <p:extLst>
      <p:ext uri="{BB962C8B-B14F-4D97-AF65-F5344CB8AC3E}">
        <p14:creationId xmlns:p14="http://schemas.microsoft.com/office/powerpoint/2010/main" val="2205545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гомолиттік және гетеролиттік үзілуі </a:t>
            </a:r>
            <a:endParaRPr lang="ru-RU" sz="3200" dirty="0">
              <a:solidFill>
                <a:srgbClr val="620BFC"/>
              </a:solidFill>
              <a:latin typeface="Open Sans" panose="020B0606030504020204"/>
            </a:endParaRPr>
          </a:p>
        </p:txBody>
      </p:sp>
      <p:sp>
        <p:nvSpPr>
          <p:cNvPr id="3" name="TextBox 2"/>
          <p:cNvSpPr txBox="1"/>
          <p:nvPr/>
        </p:nvSpPr>
        <p:spPr>
          <a:xfrm>
            <a:off x="284162" y="1609108"/>
            <a:ext cx="9144000" cy="1880103"/>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600" dirty="0"/>
              <a:t>Гомолиттік үзілу. </a:t>
            </a:r>
            <a:r>
              <a:rPr lang="kk-KZ" sz="3600" dirty="0">
                <a:solidFill>
                  <a:srgbClr val="002060"/>
                </a:solidFill>
              </a:rPr>
              <a:t>Байланыс үзілгенде әр бір атом бір-бір электроннан алады. </a:t>
            </a:r>
            <a:endParaRPr lang="en-US" sz="3600" dirty="0">
              <a:solidFill>
                <a:srgbClr val="002060"/>
              </a:solidFill>
            </a:endParaRPr>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Layer>
                </a14:imgProps>
              </a:ext>
            </a:extLst>
          </a:blip>
          <a:stretch>
            <a:fillRect/>
          </a:stretch>
        </p:blipFill>
        <p:spPr>
          <a:xfrm>
            <a:off x="2412740" y="3541946"/>
            <a:ext cx="4886844" cy="1298068"/>
          </a:xfrm>
          <a:prstGeom prst="rect">
            <a:avLst/>
          </a:prstGeom>
        </p:spPr>
      </p:pic>
      <p:sp>
        <p:nvSpPr>
          <p:cNvPr id="7" name="TextBox 6"/>
          <p:cNvSpPr txBox="1"/>
          <p:nvPr/>
        </p:nvSpPr>
        <p:spPr>
          <a:xfrm>
            <a:off x="284162" y="4849537"/>
            <a:ext cx="9144000" cy="2434101"/>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l"/>
            <a:r>
              <a:rPr lang="kk-KZ" sz="3600" dirty="0">
                <a:solidFill>
                  <a:srgbClr val="002060"/>
                </a:solidFill>
              </a:rPr>
              <a:t>Гомолоиттік үзілу нәтижесінде электрондық құрылысы ұқсас бөлшектер түзіледі. Ондай бөлшектер </a:t>
            </a:r>
            <a:r>
              <a:rPr lang="kk-KZ" sz="3600" dirty="0"/>
              <a:t>бос радикалдар </a:t>
            </a:r>
            <a:r>
              <a:rPr lang="kk-KZ" sz="3600" dirty="0">
                <a:solidFill>
                  <a:srgbClr val="002060"/>
                </a:solidFill>
              </a:rPr>
              <a:t>деп аталады. </a:t>
            </a:r>
            <a:endParaRPr lang="en-US" sz="3600" dirty="0">
              <a:solidFill>
                <a:srgbClr val="002060"/>
              </a:solidFill>
            </a:endParaRPr>
          </a:p>
        </p:txBody>
      </p:sp>
    </p:spTree>
    <p:extLst>
      <p:ext uri="{BB962C8B-B14F-4D97-AF65-F5344CB8AC3E}">
        <p14:creationId xmlns:p14="http://schemas.microsoft.com/office/powerpoint/2010/main" val="3480240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1202994"/>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гомолиттік және гетеролиттік үзілуі </a:t>
            </a:r>
            <a:endParaRPr lang="ru-RU" sz="3200" dirty="0">
              <a:solidFill>
                <a:srgbClr val="620BFC"/>
              </a:solidFill>
              <a:latin typeface="Open Sans" panose="020B0606030504020204"/>
            </a:endParaRPr>
          </a:p>
        </p:txBody>
      </p:sp>
      <p:sp>
        <p:nvSpPr>
          <p:cNvPr id="3" name="TextBox 2"/>
          <p:cNvSpPr txBox="1"/>
          <p:nvPr/>
        </p:nvSpPr>
        <p:spPr>
          <a:xfrm>
            <a:off x="284162" y="1609108"/>
            <a:ext cx="9144000" cy="120299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Гетеролиттік үзілу. </a:t>
            </a:r>
            <a:r>
              <a:rPr lang="kk-KZ" dirty="0">
                <a:solidFill>
                  <a:srgbClr val="002060"/>
                </a:solidFill>
              </a:rPr>
              <a:t>Байланыс үзілгенде ортақ электрондық жұп бір атомда қалады. </a:t>
            </a:r>
            <a:endParaRPr lang="en-US" dirty="0">
              <a:solidFill>
                <a:srgbClr val="002060"/>
              </a:solidFill>
            </a:endParaRPr>
          </a:p>
        </p:txBody>
      </p:sp>
      <p:sp>
        <p:nvSpPr>
          <p:cNvPr id="7" name="TextBox 6"/>
          <p:cNvSpPr txBox="1"/>
          <p:nvPr/>
        </p:nvSpPr>
        <p:spPr>
          <a:xfrm>
            <a:off x="284162" y="3973097"/>
            <a:ext cx="9144000" cy="317276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solidFill>
                  <a:srgbClr val="002060"/>
                </a:solidFill>
              </a:rPr>
              <a:t>Гомолоиттік үзілу нәтижесінде әр түрлі зарядты иондар – </a:t>
            </a:r>
            <a:r>
              <a:rPr lang="kk-KZ" dirty="0"/>
              <a:t>катиондар</a:t>
            </a:r>
            <a:r>
              <a:rPr lang="kk-KZ" dirty="0">
                <a:solidFill>
                  <a:srgbClr val="002060"/>
                </a:solidFill>
              </a:rPr>
              <a:t> мен </a:t>
            </a:r>
            <a:r>
              <a:rPr lang="kk-KZ" dirty="0"/>
              <a:t>аниондар</a:t>
            </a:r>
            <a:r>
              <a:rPr lang="kk-KZ" dirty="0">
                <a:solidFill>
                  <a:srgbClr val="002060"/>
                </a:solidFill>
              </a:rPr>
              <a:t> түзіледі.</a:t>
            </a:r>
          </a:p>
          <a:p>
            <a:pPr indent="725488" algn="l"/>
            <a:r>
              <a:rPr lang="kk-KZ" dirty="0">
                <a:solidFill>
                  <a:srgbClr val="002060"/>
                </a:solidFill>
              </a:rPr>
              <a:t>Полюссіз және әлсіз полюстенген байланыстарға </a:t>
            </a:r>
            <a:r>
              <a:rPr lang="kk-KZ" dirty="0"/>
              <a:t>гомолиттік үзілу</a:t>
            </a:r>
            <a:r>
              <a:rPr lang="kk-KZ" dirty="0">
                <a:solidFill>
                  <a:srgbClr val="002060"/>
                </a:solidFill>
              </a:rPr>
              <a:t>, ал полюсті байланыстарға </a:t>
            </a:r>
            <a:r>
              <a:rPr lang="kk-KZ" dirty="0"/>
              <a:t>гетеролиттік үзілу </a:t>
            </a:r>
            <a:r>
              <a:rPr lang="kk-KZ" dirty="0">
                <a:solidFill>
                  <a:srgbClr val="002060"/>
                </a:solidFill>
              </a:rPr>
              <a:t>тән. </a:t>
            </a:r>
            <a:endParaRPr lang="en-US" dirty="0">
              <a:solidFill>
                <a:srgbClr val="002060"/>
              </a:solidFill>
            </a:endParaRPr>
          </a:p>
        </p:txBody>
      </p:sp>
      <p:pic>
        <p:nvPicPr>
          <p:cNvPr id="8" name="Рисунок 7"/>
          <p:cNvPicPr>
            <a:picLocks noChangeAspect="1"/>
          </p:cNvPicPr>
          <p:nvPr/>
        </p:nvPicPr>
        <p:blipFill>
          <a:blip r:embed="rId2"/>
          <a:stretch>
            <a:fillRect/>
          </a:stretch>
        </p:blipFill>
        <p:spPr>
          <a:xfrm>
            <a:off x="2413288" y="2928541"/>
            <a:ext cx="4885748" cy="928117"/>
          </a:xfrm>
          <a:prstGeom prst="rect">
            <a:avLst/>
          </a:prstGeom>
        </p:spPr>
      </p:pic>
    </p:spTree>
    <p:extLst>
      <p:ext uri="{BB962C8B-B14F-4D97-AF65-F5344CB8AC3E}">
        <p14:creationId xmlns:p14="http://schemas.microsoft.com/office/powerpoint/2010/main" val="1005011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сипаттамалары</a:t>
            </a:r>
            <a:endParaRPr lang="ru-RU" sz="3200" dirty="0">
              <a:solidFill>
                <a:srgbClr val="620BFC"/>
              </a:solidFill>
              <a:latin typeface="Open Sans" panose="020B0606030504020204"/>
            </a:endParaRPr>
          </a:p>
        </p:txBody>
      </p:sp>
      <p:sp>
        <p:nvSpPr>
          <p:cNvPr id="3" name="TextBox 2"/>
          <p:cNvSpPr txBox="1"/>
          <p:nvPr/>
        </p:nvSpPr>
        <p:spPr>
          <a:xfrm>
            <a:off x="284162" y="1609108"/>
            <a:ext cx="9144000" cy="415764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just"/>
            <a:r>
              <a:rPr lang="kk-KZ" dirty="0">
                <a:solidFill>
                  <a:srgbClr val="002060"/>
                </a:solidFill>
              </a:rPr>
              <a:t>Ковалентті байланыстың маңызды сипаттамаларына: </a:t>
            </a:r>
          </a:p>
          <a:p>
            <a:pPr marL="514350" indent="-514350" algn="just">
              <a:buAutoNum type="arabicParenR"/>
            </a:pPr>
            <a:r>
              <a:rPr lang="kk-KZ" dirty="0">
                <a:solidFill>
                  <a:srgbClr val="002060"/>
                </a:solidFill>
              </a:rPr>
              <a:t>Энергиясы </a:t>
            </a:r>
          </a:p>
          <a:p>
            <a:pPr marL="514350" indent="-514350" algn="just">
              <a:buAutoNum type="arabicParenR"/>
            </a:pPr>
            <a:r>
              <a:rPr lang="kk-KZ" dirty="0">
                <a:solidFill>
                  <a:srgbClr val="002060"/>
                </a:solidFill>
              </a:rPr>
              <a:t>Ұзындығы </a:t>
            </a:r>
          </a:p>
          <a:p>
            <a:pPr marL="514350" indent="-514350" algn="just">
              <a:buAutoNum type="arabicParenR"/>
            </a:pPr>
            <a:r>
              <a:rPr lang="kk-KZ" dirty="0">
                <a:solidFill>
                  <a:srgbClr val="002060"/>
                </a:solidFill>
              </a:rPr>
              <a:t>Бағытталуы </a:t>
            </a:r>
          </a:p>
          <a:p>
            <a:pPr marL="514350" indent="-514350" algn="just">
              <a:buAutoNum type="arabicParenR"/>
            </a:pPr>
            <a:r>
              <a:rPr lang="kk-KZ" dirty="0">
                <a:solidFill>
                  <a:srgbClr val="002060"/>
                </a:solidFill>
              </a:rPr>
              <a:t>Қанығуы </a:t>
            </a:r>
          </a:p>
          <a:p>
            <a:pPr marL="514350" indent="-514350" algn="just">
              <a:buAutoNum type="arabicParenR"/>
            </a:pPr>
            <a:r>
              <a:rPr lang="kk-KZ" dirty="0">
                <a:solidFill>
                  <a:srgbClr val="002060"/>
                </a:solidFill>
              </a:rPr>
              <a:t>Полюстенуі </a:t>
            </a:r>
          </a:p>
          <a:p>
            <a:pPr algn="just"/>
            <a:r>
              <a:rPr lang="kk-KZ" dirty="0">
                <a:solidFill>
                  <a:srgbClr val="002060"/>
                </a:solidFill>
              </a:rPr>
              <a:t>Жатады. </a:t>
            </a:r>
          </a:p>
        </p:txBody>
      </p:sp>
    </p:spTree>
    <p:extLst>
      <p:ext uri="{BB962C8B-B14F-4D97-AF65-F5344CB8AC3E}">
        <p14:creationId xmlns:p14="http://schemas.microsoft.com/office/powerpoint/2010/main" val="510684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сипаттамалары</a:t>
            </a:r>
            <a:endParaRPr lang="ru-RU" sz="3200" dirty="0">
              <a:solidFill>
                <a:srgbClr val="620BFC"/>
              </a:solidFill>
              <a:latin typeface="Open Sans" panose="020B0606030504020204"/>
            </a:endParaRPr>
          </a:p>
        </p:txBody>
      </p:sp>
      <p:sp>
        <p:nvSpPr>
          <p:cNvPr id="3" name="TextBox 2"/>
          <p:cNvSpPr txBox="1"/>
          <p:nvPr/>
        </p:nvSpPr>
        <p:spPr>
          <a:xfrm>
            <a:off x="284163" y="1277029"/>
            <a:ext cx="9144000" cy="514253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Химиялық байланыстың энергиясы. </a:t>
            </a:r>
            <a:r>
              <a:rPr lang="kk-KZ" dirty="0">
                <a:solidFill>
                  <a:srgbClr val="002060"/>
                </a:solidFill>
              </a:rPr>
              <a:t>Байланыс үзілгенде жұмсалатын энергияны айтады. Оның бірлігі: кДж/моль</a:t>
            </a:r>
          </a:p>
          <a:p>
            <a:pPr indent="725488" algn="l"/>
            <a:r>
              <a:rPr lang="kk-KZ" dirty="0">
                <a:solidFill>
                  <a:srgbClr val="002060"/>
                </a:solidFill>
              </a:rPr>
              <a:t>Химиялық байлаынстың энергиясы байланыс еселігіне, ұзындығына және орбитальдардың бүркесу әдісіне тәуелді. </a:t>
            </a:r>
          </a:p>
          <a:p>
            <a:pPr indent="725488" algn="l"/>
            <a:r>
              <a:rPr lang="kk-KZ" dirty="0">
                <a:solidFill>
                  <a:srgbClr val="002060"/>
                </a:solidFill>
              </a:rPr>
              <a:t>Байланыстың еселігі артқан сайын, байланыс ұзындығы қысқарған сайын, орбиталдар күшті бүркескен сайын байланыс энергиясы арта түседі. </a:t>
            </a:r>
          </a:p>
        </p:txBody>
      </p:sp>
    </p:spTree>
    <p:extLst>
      <p:ext uri="{BB962C8B-B14F-4D97-AF65-F5344CB8AC3E}">
        <p14:creationId xmlns:p14="http://schemas.microsoft.com/office/powerpoint/2010/main" val="555334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сипаттамалары</a:t>
            </a:r>
            <a:endParaRPr lang="ru-RU" sz="3200" dirty="0">
              <a:solidFill>
                <a:srgbClr val="620BFC"/>
              </a:solidFill>
              <a:latin typeface="Open Sans" panose="020B0606030504020204"/>
            </a:endParaRPr>
          </a:p>
        </p:txBody>
      </p:sp>
      <p:sp>
        <p:nvSpPr>
          <p:cNvPr id="3" name="TextBox 2"/>
          <p:cNvSpPr txBox="1"/>
          <p:nvPr/>
        </p:nvSpPr>
        <p:spPr>
          <a:xfrm>
            <a:off x="284163" y="1277029"/>
            <a:ext cx="9144000" cy="169543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Химиялық байланыстың қанығуы. </a:t>
            </a:r>
            <a:r>
              <a:rPr lang="kk-KZ" dirty="0">
                <a:solidFill>
                  <a:srgbClr val="002060"/>
                </a:solidFill>
              </a:rPr>
              <a:t>Атомдардың ковалентті байланыстың шекті бір санын түзу қабілетін айтады. </a:t>
            </a:r>
            <a:endParaRPr lang="en-US" dirty="0">
              <a:solidFill>
                <a:srgbClr val="002060"/>
              </a:solidFill>
            </a:endParaRPr>
          </a:p>
        </p:txBody>
      </p:sp>
      <p:pic>
        <p:nvPicPr>
          <p:cNvPr id="4" name="Рисунок 3"/>
          <p:cNvPicPr>
            <a:picLocks noChangeAspect="1"/>
          </p:cNvPicPr>
          <p:nvPr/>
        </p:nvPicPr>
        <p:blipFill>
          <a:blip r:embed="rId2"/>
          <a:stretch>
            <a:fillRect/>
          </a:stretch>
        </p:blipFill>
        <p:spPr>
          <a:xfrm>
            <a:off x="489552" y="3549914"/>
            <a:ext cx="1533525" cy="990600"/>
          </a:xfrm>
          <a:prstGeom prst="rect">
            <a:avLst/>
          </a:prstGeom>
        </p:spPr>
      </p:pic>
      <p:pic>
        <p:nvPicPr>
          <p:cNvPr id="5" name="Рисунок 4"/>
          <p:cNvPicPr>
            <a:picLocks noChangeAspect="1"/>
          </p:cNvPicPr>
          <p:nvPr/>
        </p:nvPicPr>
        <p:blipFill>
          <a:blip r:embed="rId3"/>
          <a:stretch>
            <a:fillRect/>
          </a:stretch>
        </p:blipFill>
        <p:spPr>
          <a:xfrm>
            <a:off x="2168032" y="3612461"/>
            <a:ext cx="3724275" cy="714375"/>
          </a:xfrm>
          <a:prstGeom prst="rect">
            <a:avLst/>
          </a:prstGeom>
        </p:spPr>
      </p:pic>
      <p:pic>
        <p:nvPicPr>
          <p:cNvPr id="6" name="Рисунок 5"/>
          <p:cNvPicPr>
            <a:picLocks noChangeAspect="1"/>
          </p:cNvPicPr>
          <p:nvPr/>
        </p:nvPicPr>
        <p:blipFill>
          <a:blip r:embed="rId4"/>
          <a:stretch>
            <a:fillRect/>
          </a:stretch>
        </p:blipFill>
        <p:spPr>
          <a:xfrm>
            <a:off x="6037262" y="3086259"/>
            <a:ext cx="3438525" cy="1781175"/>
          </a:xfrm>
          <a:prstGeom prst="rect">
            <a:avLst/>
          </a:prstGeom>
        </p:spPr>
      </p:pic>
      <p:pic>
        <p:nvPicPr>
          <p:cNvPr id="7" name="Рисунок 6"/>
          <p:cNvPicPr>
            <a:picLocks noChangeAspect="1"/>
          </p:cNvPicPr>
          <p:nvPr/>
        </p:nvPicPr>
        <p:blipFill>
          <a:blip r:embed="rId5"/>
          <a:stretch>
            <a:fillRect/>
          </a:stretch>
        </p:blipFill>
        <p:spPr>
          <a:xfrm>
            <a:off x="2039444" y="5180509"/>
            <a:ext cx="1990725" cy="2057400"/>
          </a:xfrm>
          <a:prstGeom prst="rect">
            <a:avLst/>
          </a:prstGeom>
        </p:spPr>
      </p:pic>
      <p:pic>
        <p:nvPicPr>
          <p:cNvPr id="8" name="Рисунок 7"/>
          <p:cNvPicPr>
            <a:picLocks noChangeAspect="1"/>
          </p:cNvPicPr>
          <p:nvPr/>
        </p:nvPicPr>
        <p:blipFill>
          <a:blip r:embed="rId6"/>
          <a:stretch>
            <a:fillRect/>
          </a:stretch>
        </p:blipFill>
        <p:spPr>
          <a:xfrm>
            <a:off x="5371661" y="5390189"/>
            <a:ext cx="2752725" cy="1638300"/>
          </a:xfrm>
          <a:prstGeom prst="rect">
            <a:avLst/>
          </a:prstGeom>
        </p:spPr>
      </p:pic>
    </p:spTree>
    <p:extLst>
      <p:ext uri="{BB962C8B-B14F-4D97-AF65-F5344CB8AC3E}">
        <p14:creationId xmlns:p14="http://schemas.microsoft.com/office/powerpoint/2010/main" val="3755324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a:rPr>
              <a:t>Ковалентті байланыстың сипаттамалары</a:t>
            </a:r>
            <a:endParaRPr lang="ru-RU" sz="3200" dirty="0">
              <a:solidFill>
                <a:srgbClr val="620BFC"/>
              </a:solidFill>
              <a:latin typeface="Open Sans" panose="020B0606030504020204"/>
            </a:endParaRPr>
          </a:p>
        </p:txBody>
      </p:sp>
      <p:sp>
        <p:nvSpPr>
          <p:cNvPr id="3" name="TextBox 2"/>
          <p:cNvSpPr txBox="1"/>
          <p:nvPr/>
        </p:nvSpPr>
        <p:spPr>
          <a:xfrm>
            <a:off x="284163" y="1277029"/>
            <a:ext cx="9144000" cy="268032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Ковалентті байланыстың бағытталуы. </a:t>
            </a:r>
            <a:r>
              <a:rPr lang="kk-KZ" dirty="0">
                <a:solidFill>
                  <a:srgbClr val="002060"/>
                </a:solidFill>
              </a:rPr>
              <a:t>Кез-келген молекула белгілі бір кеңістік құрылысымен сипатталады. Өйткені </a:t>
            </a:r>
            <a:r>
              <a:rPr lang="en-US" dirty="0">
                <a:solidFill>
                  <a:srgbClr val="002060"/>
                </a:solidFill>
              </a:rPr>
              <a:t>s </a:t>
            </a:r>
            <a:r>
              <a:rPr lang="kk-KZ" dirty="0">
                <a:solidFill>
                  <a:srgbClr val="002060"/>
                </a:solidFill>
              </a:rPr>
              <a:t>тен басқа орбитальдардың барлығының белгілі бір бағыты бар. </a:t>
            </a:r>
          </a:p>
        </p:txBody>
      </p:sp>
    </p:spTree>
    <p:extLst>
      <p:ext uri="{BB962C8B-B14F-4D97-AF65-F5344CB8AC3E}">
        <p14:creationId xmlns:p14="http://schemas.microsoft.com/office/powerpoint/2010/main" val="3272412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174116"/>
            <a:ext cx="5267102" cy="1200329"/>
          </a:xfrm>
          <a:prstGeom prst="rect">
            <a:avLst/>
          </a:prstGeom>
          <a:noFill/>
        </p:spPr>
        <p:txBody>
          <a:bodyPr wrap="square" rtlCol="0">
            <a:spAutoFit/>
          </a:bodyPr>
          <a:lstStyle/>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6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6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16056" y="2772847"/>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2" y="289675"/>
            <a:ext cx="9144000" cy="710552"/>
          </a:xfrm>
          <a:prstGeom prst="rect">
            <a:avLst/>
          </a:prstGeom>
          <a:noFill/>
          <a:ln>
            <a:solidFill>
              <a:schemeClr val="tx2"/>
            </a:solidFill>
          </a:ln>
        </p:spPr>
        <p:txBody>
          <a:bodyPr wrap="square" lIns="252000" tIns="108000" rIns="252000" bIns="108000" rtlCol="0">
            <a:spAutoFit/>
          </a:bodyPr>
          <a:lstStyle/>
          <a:p>
            <a:pPr algn="ctr"/>
            <a:r>
              <a:rPr lang="ru-RU" sz="3200" dirty="0" err="1">
                <a:solidFill>
                  <a:srgbClr val="620BFC"/>
                </a:solidFill>
                <a:latin typeface="Open Sans" panose="020B0606030504020204"/>
              </a:rPr>
              <a:t>Сабақ</a:t>
            </a:r>
            <a:r>
              <a:rPr lang="ru-RU" sz="3200" dirty="0">
                <a:solidFill>
                  <a:srgbClr val="620BFC"/>
                </a:solidFill>
                <a:latin typeface="Open Sans" panose="020B0606030504020204"/>
              </a:rPr>
              <a:t> </a:t>
            </a:r>
            <a:r>
              <a:rPr lang="ru-RU" sz="3200" dirty="0" err="1">
                <a:solidFill>
                  <a:srgbClr val="620BFC"/>
                </a:solidFill>
                <a:latin typeface="Open Sans" panose="020B0606030504020204"/>
              </a:rPr>
              <a:t>мақсат</a:t>
            </a:r>
            <a:r>
              <a:rPr lang="kk-KZ" sz="3200" dirty="0">
                <a:solidFill>
                  <a:srgbClr val="620BFC"/>
                </a:solidFill>
                <a:latin typeface="Open Sans" panose="020B0606030504020204"/>
              </a:rPr>
              <a:t>ы</a:t>
            </a:r>
            <a:r>
              <a:rPr lang="ru-RU" sz="3200" dirty="0">
                <a:solidFill>
                  <a:srgbClr val="620BFC"/>
                </a:solidFill>
                <a:latin typeface="Open Sans" panose="020B0606030504020204"/>
              </a:rPr>
              <a:t>: </a:t>
            </a:r>
          </a:p>
        </p:txBody>
      </p:sp>
      <p:sp>
        <p:nvSpPr>
          <p:cNvPr id="3" name="TextBox 2"/>
          <p:cNvSpPr txBox="1"/>
          <p:nvPr/>
        </p:nvSpPr>
        <p:spPr>
          <a:xfrm>
            <a:off x="284162" y="1341095"/>
            <a:ext cx="9144000" cy="366520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355600" algn="l">
              <a:buFont typeface="Arial" panose="020B0604020202020204" pitchFamily="34" charset="0"/>
              <a:buChar char="•"/>
            </a:pPr>
            <a:r>
              <a:rPr lang="kk-KZ" dirty="0">
                <a:solidFill>
                  <a:srgbClr val="002060"/>
                </a:solidFill>
              </a:rPr>
              <a:t>Донор-акцепторлы және алмасу механизмі бойынша  ковалентті байланыстың түзілуін түсіндіру;</a:t>
            </a:r>
            <a:endParaRPr lang="en-US" dirty="0">
              <a:solidFill>
                <a:srgbClr val="002060"/>
              </a:solidFill>
            </a:endParaRPr>
          </a:p>
          <a:p>
            <a:pPr indent="355600" algn="l">
              <a:buFont typeface="Arial" panose="020B0604020202020204" pitchFamily="34" charset="0"/>
              <a:buChar char="•"/>
            </a:pPr>
            <a:r>
              <a:rPr lang="kk-KZ" dirty="0">
                <a:solidFill>
                  <a:srgbClr val="002060"/>
                </a:solidFill>
              </a:rPr>
              <a:t>Қос және үш еселі байланыстың түзілуін түсіндіру;</a:t>
            </a:r>
            <a:endParaRPr lang="en-US" dirty="0">
              <a:solidFill>
                <a:srgbClr val="002060"/>
              </a:solidFill>
            </a:endParaRPr>
          </a:p>
          <a:p>
            <a:pPr indent="355600" algn="l">
              <a:buFont typeface="Arial" panose="020B0604020202020204" pitchFamily="34" charset="0"/>
              <a:buChar char="•"/>
            </a:pPr>
            <a:r>
              <a:rPr lang="kk-KZ" dirty="0">
                <a:solidFill>
                  <a:srgbClr val="002060"/>
                </a:solidFill>
              </a:rPr>
              <a:t>Ковалентті</a:t>
            </a:r>
            <a:r>
              <a:rPr lang="en-US" dirty="0">
                <a:solidFill>
                  <a:srgbClr val="002060"/>
                </a:solidFill>
              </a:rPr>
              <a:t> </a:t>
            </a:r>
            <a:r>
              <a:rPr lang="kk-KZ" dirty="0">
                <a:solidFill>
                  <a:srgbClr val="002060"/>
                </a:solidFill>
              </a:rPr>
              <a:t> байланыстың қасиеттерін сипаттау</a:t>
            </a:r>
            <a:endParaRPr lang="en-US" dirty="0">
              <a:solidFill>
                <a:srgbClr val="002060"/>
              </a:solidFill>
            </a:endParaRPr>
          </a:p>
        </p:txBody>
      </p:sp>
    </p:spTree>
    <p:extLst>
      <p:ext uri="{BB962C8B-B14F-4D97-AF65-F5344CB8AC3E}">
        <p14:creationId xmlns:p14="http://schemas.microsoft.com/office/powerpoint/2010/main" val="1671353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144000" cy="563497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Химиялық байланыс. </a:t>
            </a:r>
            <a:r>
              <a:rPr lang="kk-KZ" dirty="0">
                <a:solidFill>
                  <a:srgbClr val="002060"/>
                </a:solidFill>
              </a:rPr>
              <a:t>Жеке атомдарды күрделі жүйеге біріктіретін электростатикалық әрекеттесу. Химиялық байланыстың түзілуі өздігінен жүретін процесс және әрқашан энергия бөле жүреді. </a:t>
            </a:r>
          </a:p>
          <a:p>
            <a:pPr indent="725488" algn="l"/>
            <a:r>
              <a:rPr lang="kk-KZ" dirty="0">
                <a:solidFill>
                  <a:srgbClr val="002060"/>
                </a:solidFill>
              </a:rPr>
              <a:t>Химиялық байланыстың төрт типі бар:</a:t>
            </a:r>
          </a:p>
          <a:p>
            <a:pPr marL="457200" indent="-457200" algn="l">
              <a:buFont typeface="Arial" panose="020B0604020202020204" pitchFamily="34" charset="0"/>
              <a:buChar char="•"/>
            </a:pPr>
            <a:r>
              <a:rPr lang="kk-KZ" dirty="0">
                <a:solidFill>
                  <a:srgbClr val="002060"/>
                </a:solidFill>
              </a:rPr>
              <a:t>Ковалентті байланыс</a:t>
            </a:r>
          </a:p>
          <a:p>
            <a:pPr marL="457200" indent="-457200" algn="l">
              <a:buFont typeface="Arial" panose="020B0604020202020204" pitchFamily="34" charset="0"/>
              <a:buChar char="•"/>
            </a:pPr>
            <a:r>
              <a:rPr lang="kk-KZ" dirty="0">
                <a:solidFill>
                  <a:srgbClr val="002060"/>
                </a:solidFill>
              </a:rPr>
              <a:t>Иондық байланыс</a:t>
            </a:r>
          </a:p>
          <a:p>
            <a:pPr marL="457200" indent="-457200" algn="l">
              <a:buFont typeface="Arial" panose="020B0604020202020204" pitchFamily="34" charset="0"/>
              <a:buChar char="•"/>
            </a:pPr>
            <a:r>
              <a:rPr lang="kk-KZ" dirty="0">
                <a:solidFill>
                  <a:srgbClr val="002060"/>
                </a:solidFill>
              </a:rPr>
              <a:t>Металдық байланыс</a:t>
            </a:r>
          </a:p>
          <a:p>
            <a:pPr marL="457200" indent="-457200" algn="l">
              <a:buFont typeface="Arial" panose="020B0604020202020204" pitchFamily="34" charset="0"/>
              <a:buChar char="•"/>
            </a:pPr>
            <a:r>
              <a:rPr lang="kk-KZ" dirty="0">
                <a:solidFill>
                  <a:srgbClr val="002060"/>
                </a:solidFill>
              </a:rPr>
              <a:t>Сутектік байланыс</a:t>
            </a:r>
          </a:p>
        </p:txBody>
      </p:sp>
    </p:spTree>
    <p:extLst>
      <p:ext uri="{BB962C8B-B14F-4D97-AF65-F5344CB8AC3E}">
        <p14:creationId xmlns:p14="http://schemas.microsoft.com/office/powerpoint/2010/main" val="97065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00"/>
            <a:ext cx="9144000" cy="714308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sz="3000" dirty="0"/>
              <a:t>Ковалентті байланыс. </a:t>
            </a:r>
            <a:r>
              <a:rPr lang="kk-KZ" sz="3000" dirty="0">
                <a:solidFill>
                  <a:srgbClr val="002060"/>
                </a:solidFill>
              </a:rPr>
              <a:t>Атомдардың жұптаспаған валенттік электрондардың ортақ жұбы арқылы түзілетін байланыс.</a:t>
            </a:r>
          </a:p>
          <a:p>
            <a:pPr indent="725488" algn="l"/>
            <a:endParaRPr lang="kk-KZ" sz="3000" dirty="0">
              <a:solidFill>
                <a:srgbClr val="002060"/>
              </a:solidFill>
            </a:endParaRPr>
          </a:p>
          <a:p>
            <a:pPr indent="725488" algn="l"/>
            <a:endParaRPr lang="kk-KZ" sz="3000" dirty="0">
              <a:solidFill>
                <a:srgbClr val="002060"/>
              </a:solidFill>
            </a:endParaRPr>
          </a:p>
          <a:p>
            <a:pPr indent="725488" algn="l"/>
            <a:endParaRPr lang="kk-KZ" sz="3000" dirty="0">
              <a:solidFill>
                <a:srgbClr val="002060"/>
              </a:solidFill>
            </a:endParaRPr>
          </a:p>
          <a:p>
            <a:pPr indent="725488" algn="l"/>
            <a:r>
              <a:rPr lang="kk-KZ" sz="3000" dirty="0">
                <a:solidFill>
                  <a:srgbClr val="002060"/>
                </a:solidFill>
              </a:rPr>
              <a:t>Көптеген молекулалар, молекулалық иондар, бос радикалдар және атомдық кристалдық торлар коваленттік байланыс есебінен түзіледі. </a:t>
            </a:r>
          </a:p>
          <a:p>
            <a:pPr indent="725488" algn="l"/>
            <a:r>
              <a:rPr lang="kk-KZ" sz="3000" dirty="0">
                <a:solidFill>
                  <a:srgbClr val="002060"/>
                </a:solidFill>
              </a:rPr>
              <a:t>Коваленттік байланыс түзілуінің </a:t>
            </a:r>
            <a:r>
              <a:rPr lang="kk-KZ" sz="3000" dirty="0"/>
              <a:t>алмасу</a:t>
            </a:r>
            <a:r>
              <a:rPr lang="kk-KZ" sz="3000" dirty="0">
                <a:solidFill>
                  <a:srgbClr val="002060"/>
                </a:solidFill>
              </a:rPr>
              <a:t> және </a:t>
            </a:r>
            <a:r>
              <a:rPr lang="kk-KZ" sz="3000" dirty="0"/>
              <a:t>донорлы-акцепторлы</a:t>
            </a:r>
            <a:r>
              <a:rPr lang="kk-KZ" sz="3000" dirty="0">
                <a:solidFill>
                  <a:srgbClr val="002060"/>
                </a:solidFill>
              </a:rPr>
              <a:t> деп аталатын екі механизімі бар.  </a:t>
            </a:r>
          </a:p>
          <a:p>
            <a:pPr indent="725488" algn="l"/>
            <a:r>
              <a:rPr lang="kk-KZ" sz="3000" dirty="0">
                <a:solidFill>
                  <a:srgbClr val="002060"/>
                </a:solidFill>
              </a:rPr>
              <a:t>Ковалентті байланыс </a:t>
            </a:r>
            <a:r>
              <a:rPr lang="kk-KZ" sz="3000" dirty="0"/>
              <a:t>полюсті</a:t>
            </a:r>
            <a:r>
              <a:rPr lang="kk-KZ" sz="3000" dirty="0">
                <a:solidFill>
                  <a:srgbClr val="002060"/>
                </a:solidFill>
              </a:rPr>
              <a:t> және </a:t>
            </a:r>
            <a:r>
              <a:rPr lang="kk-KZ" sz="3000" dirty="0"/>
              <a:t>полюссіз</a:t>
            </a:r>
            <a:r>
              <a:rPr lang="kk-KZ" sz="3000" dirty="0">
                <a:solidFill>
                  <a:srgbClr val="002060"/>
                </a:solidFill>
              </a:rPr>
              <a:t> болып екіге бөлінеді. </a:t>
            </a:r>
          </a:p>
        </p:txBody>
      </p:sp>
      <p:pic>
        <p:nvPicPr>
          <p:cNvPr id="3" name="Picture 10" descr="1soverl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5477" y="1822421"/>
            <a:ext cx="6754812" cy="1295400"/>
          </a:xfrm>
          <a:prstGeom prst="rect">
            <a:avLst/>
          </a:prstGeom>
          <a:noFill/>
          <a:extLst>
            <a:ext uri="{909E8E84-426E-40DD-AFC4-6F175D3DCCD1}">
              <a14:hiddenFill xmlns:a14="http://schemas.microsoft.com/office/drawing/2010/main">
                <a:solidFill>
                  <a:srgbClr val="FFFFFF"/>
                </a:solidFill>
              </a14:hiddenFill>
            </a:ext>
          </a:extLst>
        </p:spPr>
      </p:pic>
      <p:sp>
        <p:nvSpPr>
          <p:cNvPr id="5" name="Line 15"/>
          <p:cNvSpPr>
            <a:spLocks noChangeShapeType="1"/>
          </p:cNvSpPr>
          <p:nvPr/>
        </p:nvSpPr>
        <p:spPr bwMode="auto">
          <a:xfrm>
            <a:off x="5033963" y="2547100"/>
            <a:ext cx="596900" cy="0"/>
          </a:xfrm>
          <a:prstGeom prst="line">
            <a:avLst/>
          </a:prstGeom>
          <a:noFill/>
          <a:ln w="57150">
            <a:solidFill>
              <a:srgbClr val="00206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938980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561" y="372487"/>
            <a:ext cx="9132508" cy="218787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t>Алмасу механизімі.  </a:t>
            </a:r>
            <a:r>
              <a:rPr lang="kk-KZ" dirty="0">
                <a:solidFill>
                  <a:srgbClr val="002060"/>
                </a:solidFill>
              </a:rPr>
              <a:t>Атомдардағы дара электрондардың ортақ жұбы түзілгенде жүзеге асады. Мысалы, </a:t>
            </a:r>
          </a:p>
          <a:p>
            <a:pPr marL="514350" indent="-514350" algn="l">
              <a:buAutoNum type="arabicParenR"/>
            </a:pPr>
            <a:r>
              <a:rPr lang="kk-KZ" dirty="0">
                <a:solidFill>
                  <a:srgbClr val="002060"/>
                </a:solidFill>
              </a:rPr>
              <a:t>Сутегі атомы үшін:</a:t>
            </a:r>
          </a:p>
        </p:txBody>
      </p:sp>
      <p:sp>
        <p:nvSpPr>
          <p:cNvPr id="12" name="Oval 13"/>
          <p:cNvSpPr>
            <a:spLocks noChangeAspect="1" noChangeArrowheads="1"/>
          </p:cNvSpPr>
          <p:nvPr/>
        </p:nvSpPr>
        <p:spPr bwMode="auto">
          <a:xfrm>
            <a:off x="6361937" y="2677048"/>
            <a:ext cx="711200" cy="7112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Text Box 14"/>
          <p:cNvSpPr txBox="1">
            <a:spLocks noChangeArrowheads="1"/>
          </p:cNvSpPr>
          <p:nvPr/>
        </p:nvSpPr>
        <p:spPr bwMode="auto">
          <a:xfrm>
            <a:off x="6496874" y="2770710"/>
            <a:ext cx="441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b="1" i="0" dirty="0">
                <a:solidFill>
                  <a:srgbClr val="002060"/>
                </a:solidFill>
                <a:latin typeface="Arial" panose="020B0604020202020204" pitchFamily="34" charset="0"/>
              </a:rPr>
              <a:t>H</a:t>
            </a:r>
            <a:endParaRPr lang="en-GB" b="1" i="0" dirty="0">
              <a:solidFill>
                <a:srgbClr val="002060"/>
              </a:solidFill>
              <a:latin typeface="Arial" panose="020B0604020202020204" pitchFamily="34" charset="0"/>
            </a:endParaRPr>
          </a:p>
        </p:txBody>
      </p:sp>
      <p:grpSp>
        <p:nvGrpSpPr>
          <p:cNvPr id="14" name="Group 15"/>
          <p:cNvGrpSpPr>
            <a:grpSpLocks/>
          </p:cNvGrpSpPr>
          <p:nvPr/>
        </p:nvGrpSpPr>
        <p:grpSpPr bwMode="auto">
          <a:xfrm>
            <a:off x="2419297" y="2672285"/>
            <a:ext cx="777875" cy="711200"/>
            <a:chOff x="1603" y="1024"/>
            <a:chExt cx="490" cy="448"/>
          </a:xfrm>
        </p:grpSpPr>
        <p:sp>
          <p:nvSpPr>
            <p:cNvPr id="15" name="Oval 16"/>
            <p:cNvSpPr>
              <a:spLocks noChangeAspect="1" noChangeArrowheads="1"/>
            </p:cNvSpPr>
            <p:nvPr/>
          </p:nvSpPr>
          <p:spPr bwMode="auto">
            <a:xfrm>
              <a:off x="1603" y="1024"/>
              <a:ext cx="448" cy="448"/>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Oval 17"/>
            <p:cNvSpPr>
              <a:spLocks noChangeAspect="1" noChangeArrowheads="1"/>
            </p:cNvSpPr>
            <p:nvPr/>
          </p:nvSpPr>
          <p:spPr bwMode="auto">
            <a:xfrm>
              <a:off x="1968" y="1086"/>
              <a:ext cx="125" cy="125"/>
            </a:xfrm>
            <a:prstGeom prst="ellipse">
              <a:avLst/>
            </a:prstGeom>
            <a:solidFill>
              <a:srgbClr val="A5002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Text Box 18"/>
            <p:cNvSpPr txBox="1">
              <a:spLocks noChangeArrowheads="1"/>
            </p:cNvSpPr>
            <p:nvPr/>
          </p:nvSpPr>
          <p:spPr bwMode="auto">
            <a:xfrm>
              <a:off x="1688" y="1083"/>
              <a:ext cx="27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b="1" i="0" dirty="0">
                  <a:solidFill>
                    <a:srgbClr val="002060"/>
                  </a:solidFill>
                  <a:latin typeface="Arial" panose="020B0604020202020204" pitchFamily="34" charset="0"/>
                </a:rPr>
                <a:t>H</a:t>
              </a:r>
              <a:endParaRPr lang="en-GB" b="1" i="0" dirty="0">
                <a:solidFill>
                  <a:srgbClr val="002060"/>
                </a:solidFill>
                <a:latin typeface="Arial" panose="020B0604020202020204" pitchFamily="34" charset="0"/>
              </a:endParaRPr>
            </a:p>
          </p:txBody>
        </p:sp>
      </p:grpSp>
      <p:sp>
        <p:nvSpPr>
          <p:cNvPr id="18" name="Oval 19"/>
          <p:cNvSpPr>
            <a:spLocks noChangeAspect="1" noChangeArrowheads="1"/>
          </p:cNvSpPr>
          <p:nvPr/>
        </p:nvSpPr>
        <p:spPr bwMode="auto">
          <a:xfrm>
            <a:off x="6306374" y="3080273"/>
            <a:ext cx="198438" cy="198437"/>
          </a:xfrm>
          <a:prstGeom prst="ellipse">
            <a:avLst/>
          </a:prstGeom>
          <a:solidFill>
            <a:srgbClr val="A5002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 name="Group 3"/>
          <p:cNvGrpSpPr>
            <a:grpSpLocks/>
          </p:cNvGrpSpPr>
          <p:nvPr/>
        </p:nvGrpSpPr>
        <p:grpSpPr bwMode="auto">
          <a:xfrm>
            <a:off x="5569774" y="3607322"/>
            <a:ext cx="1870075" cy="823912"/>
            <a:chOff x="3445" y="3351"/>
            <a:chExt cx="1178" cy="519"/>
          </a:xfrm>
        </p:grpSpPr>
        <p:sp>
          <p:nvSpPr>
            <p:cNvPr id="27" name="Text Box 4"/>
            <p:cNvSpPr txBox="1">
              <a:spLocks noChangeArrowheads="1"/>
            </p:cNvSpPr>
            <p:nvPr/>
          </p:nvSpPr>
          <p:spPr bwMode="auto">
            <a:xfrm>
              <a:off x="3445" y="3351"/>
              <a:ext cx="1178"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i="0" dirty="0">
                  <a:solidFill>
                    <a:srgbClr val="002060"/>
                  </a:solidFill>
                  <a:latin typeface="Arial" panose="020B0604020202020204" pitchFamily="34" charset="0"/>
                </a:rPr>
                <a:t>H    </a:t>
              </a:r>
              <a:r>
                <a:rPr lang="en-GB" sz="4800" b="1" i="0" dirty="0" err="1">
                  <a:solidFill>
                    <a:srgbClr val="002060"/>
                  </a:solidFill>
                  <a:latin typeface="Arial" panose="020B0604020202020204" pitchFamily="34" charset="0"/>
                </a:rPr>
                <a:t>H</a:t>
              </a:r>
              <a:r>
                <a:rPr lang="en-GB" sz="3600" b="1" i="0" dirty="0">
                  <a:latin typeface="Arial" panose="020B0604020202020204" pitchFamily="34" charset="0"/>
                </a:rPr>
                <a:t> </a:t>
              </a:r>
              <a:endParaRPr lang="en-GB" b="1" i="0" dirty="0">
                <a:latin typeface="Arial" panose="020B0604020202020204" pitchFamily="34" charset="0"/>
              </a:endParaRPr>
            </a:p>
          </p:txBody>
        </p:sp>
        <p:sp>
          <p:nvSpPr>
            <p:cNvPr id="28" name="Line 5"/>
            <p:cNvSpPr>
              <a:spLocks noChangeShapeType="1"/>
            </p:cNvSpPr>
            <p:nvPr/>
          </p:nvSpPr>
          <p:spPr bwMode="auto">
            <a:xfrm>
              <a:off x="3837" y="3608"/>
              <a:ext cx="29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 name="Group 9"/>
          <p:cNvGrpSpPr>
            <a:grpSpLocks/>
          </p:cNvGrpSpPr>
          <p:nvPr/>
        </p:nvGrpSpPr>
        <p:grpSpPr bwMode="auto">
          <a:xfrm>
            <a:off x="2124899" y="3607322"/>
            <a:ext cx="1573212" cy="823912"/>
            <a:chOff x="1275" y="3439"/>
            <a:chExt cx="991" cy="519"/>
          </a:xfrm>
        </p:grpSpPr>
        <p:sp>
          <p:nvSpPr>
            <p:cNvPr id="30" name="Text Box 10"/>
            <p:cNvSpPr txBox="1">
              <a:spLocks noChangeArrowheads="1"/>
            </p:cNvSpPr>
            <p:nvPr/>
          </p:nvSpPr>
          <p:spPr bwMode="auto">
            <a:xfrm>
              <a:off x="1275" y="3439"/>
              <a:ext cx="991"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i="0" dirty="0">
                  <a:solidFill>
                    <a:srgbClr val="002060"/>
                  </a:solidFill>
                  <a:latin typeface="Arial" panose="020B0604020202020204" pitchFamily="34" charset="0"/>
                </a:rPr>
                <a:t>H</a:t>
              </a:r>
              <a:r>
                <a:rPr lang="en-GB" sz="4800" b="1" i="0" dirty="0">
                  <a:latin typeface="Arial" panose="020B0604020202020204" pitchFamily="34" charset="0"/>
                </a:rPr>
                <a:t>   </a:t>
              </a:r>
              <a:r>
                <a:rPr lang="en-GB" sz="4800" b="1" i="0" dirty="0" err="1">
                  <a:solidFill>
                    <a:srgbClr val="002060"/>
                  </a:solidFill>
                  <a:latin typeface="Arial" panose="020B0604020202020204" pitchFamily="34" charset="0"/>
                </a:rPr>
                <a:t>H</a:t>
              </a:r>
              <a:endParaRPr lang="en-GB" b="1" i="0" dirty="0">
                <a:solidFill>
                  <a:srgbClr val="002060"/>
                </a:solidFill>
                <a:latin typeface="Arial" panose="020B0604020202020204" pitchFamily="34" charset="0"/>
              </a:endParaRPr>
            </a:p>
          </p:txBody>
        </p:sp>
        <p:sp>
          <p:nvSpPr>
            <p:cNvPr id="31" name="Oval 11"/>
            <p:cNvSpPr>
              <a:spLocks noChangeArrowheads="1"/>
            </p:cNvSpPr>
            <p:nvPr/>
          </p:nvSpPr>
          <p:spPr bwMode="auto">
            <a:xfrm rot="16200000" flipV="1">
              <a:off x="1734" y="3580"/>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Oval 12"/>
            <p:cNvSpPr>
              <a:spLocks noChangeArrowheads="1"/>
            </p:cNvSpPr>
            <p:nvPr/>
          </p:nvSpPr>
          <p:spPr bwMode="auto">
            <a:xfrm rot="5400000" flipV="1">
              <a:off x="1735" y="3727"/>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 name="Oval 3"/>
          <p:cNvSpPr>
            <a:spLocks noChangeArrowheads="1"/>
          </p:cNvSpPr>
          <p:nvPr/>
        </p:nvSpPr>
        <p:spPr bwMode="auto">
          <a:xfrm>
            <a:off x="618467" y="5356648"/>
            <a:ext cx="1403350" cy="142875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i="0"/>
          </a:p>
        </p:txBody>
      </p:sp>
      <p:sp>
        <p:nvSpPr>
          <p:cNvPr id="34" name="Oval 4"/>
          <p:cNvSpPr>
            <a:spLocks noChangeAspect="1" noChangeArrowheads="1"/>
          </p:cNvSpPr>
          <p:nvPr/>
        </p:nvSpPr>
        <p:spPr bwMode="auto">
          <a:xfrm>
            <a:off x="554967" y="6148810"/>
            <a:ext cx="198437" cy="198438"/>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Oval 5"/>
          <p:cNvSpPr>
            <a:spLocks noChangeAspect="1" noChangeArrowheads="1"/>
          </p:cNvSpPr>
          <p:nvPr/>
        </p:nvSpPr>
        <p:spPr bwMode="auto">
          <a:xfrm>
            <a:off x="978829" y="5302673"/>
            <a:ext cx="198438" cy="198437"/>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Oval 6"/>
          <p:cNvSpPr>
            <a:spLocks noChangeAspect="1" noChangeArrowheads="1"/>
          </p:cNvSpPr>
          <p:nvPr/>
        </p:nvSpPr>
        <p:spPr bwMode="auto">
          <a:xfrm>
            <a:off x="1566204" y="6580610"/>
            <a:ext cx="198438" cy="198438"/>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Text Box 7"/>
          <p:cNvSpPr txBox="1">
            <a:spLocks noChangeArrowheads="1"/>
          </p:cNvSpPr>
          <p:nvPr/>
        </p:nvSpPr>
        <p:spPr bwMode="auto">
          <a:xfrm>
            <a:off x="982004" y="5751935"/>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3600" b="1" i="0" dirty="0">
                <a:solidFill>
                  <a:srgbClr val="002060"/>
                </a:solidFill>
                <a:latin typeface="Arial" panose="020B0604020202020204" pitchFamily="34" charset="0"/>
              </a:rPr>
              <a:t>Cl</a:t>
            </a:r>
            <a:endParaRPr lang="en-GB" b="1" i="0" dirty="0">
              <a:solidFill>
                <a:srgbClr val="002060"/>
              </a:solidFill>
              <a:latin typeface="Arial" panose="020B0604020202020204" pitchFamily="34" charset="0"/>
            </a:endParaRPr>
          </a:p>
        </p:txBody>
      </p:sp>
      <p:grpSp>
        <p:nvGrpSpPr>
          <p:cNvPr id="38" name="Group 8"/>
          <p:cNvGrpSpPr>
            <a:grpSpLocks/>
          </p:cNvGrpSpPr>
          <p:nvPr/>
        </p:nvGrpSpPr>
        <p:grpSpPr bwMode="auto">
          <a:xfrm>
            <a:off x="4401655" y="5699548"/>
            <a:ext cx="766762" cy="711200"/>
            <a:chOff x="3834" y="1032"/>
            <a:chExt cx="483" cy="448"/>
          </a:xfrm>
        </p:grpSpPr>
        <p:sp>
          <p:nvSpPr>
            <p:cNvPr id="39" name="Oval 9"/>
            <p:cNvSpPr>
              <a:spLocks noChangeAspect="1" noChangeArrowheads="1"/>
            </p:cNvSpPr>
            <p:nvPr/>
          </p:nvSpPr>
          <p:spPr bwMode="auto">
            <a:xfrm>
              <a:off x="3869" y="1032"/>
              <a:ext cx="448" cy="448"/>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Oval 10"/>
            <p:cNvSpPr>
              <a:spLocks noChangeAspect="1" noChangeArrowheads="1"/>
            </p:cNvSpPr>
            <p:nvPr/>
          </p:nvSpPr>
          <p:spPr bwMode="auto">
            <a:xfrm>
              <a:off x="3834" y="1286"/>
              <a:ext cx="125" cy="125"/>
            </a:xfrm>
            <a:prstGeom prst="ellipse">
              <a:avLst/>
            </a:prstGeom>
            <a:solidFill>
              <a:srgbClr val="A5002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Text Box 11"/>
            <p:cNvSpPr txBox="1">
              <a:spLocks noChangeArrowheads="1"/>
            </p:cNvSpPr>
            <p:nvPr/>
          </p:nvSpPr>
          <p:spPr bwMode="auto">
            <a:xfrm>
              <a:off x="3946" y="1091"/>
              <a:ext cx="27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800" b="1" i="0" dirty="0">
                  <a:solidFill>
                    <a:srgbClr val="002060"/>
                  </a:solidFill>
                  <a:latin typeface="Arial" panose="020B0604020202020204" pitchFamily="34" charset="0"/>
                </a:rPr>
                <a:t>H</a:t>
              </a:r>
              <a:endParaRPr lang="en-GB" b="1" i="0" dirty="0">
                <a:solidFill>
                  <a:srgbClr val="002060"/>
                </a:solidFill>
                <a:latin typeface="Arial" panose="020B0604020202020204" pitchFamily="34" charset="0"/>
              </a:endParaRPr>
            </a:p>
          </p:txBody>
        </p:sp>
      </p:grpSp>
      <p:sp>
        <p:nvSpPr>
          <p:cNvPr id="42" name="Oval 15"/>
          <p:cNvSpPr>
            <a:spLocks noChangeAspect="1" noChangeArrowheads="1"/>
          </p:cNvSpPr>
          <p:nvPr/>
        </p:nvSpPr>
        <p:spPr bwMode="auto">
          <a:xfrm>
            <a:off x="1528104" y="5328073"/>
            <a:ext cx="198438" cy="198437"/>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Oval 16"/>
          <p:cNvSpPr>
            <a:spLocks noChangeAspect="1" noChangeArrowheads="1"/>
          </p:cNvSpPr>
          <p:nvPr/>
        </p:nvSpPr>
        <p:spPr bwMode="auto">
          <a:xfrm>
            <a:off x="581954" y="5674148"/>
            <a:ext cx="198438" cy="198437"/>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Oval 17"/>
          <p:cNvSpPr>
            <a:spLocks noChangeAspect="1" noChangeArrowheads="1"/>
          </p:cNvSpPr>
          <p:nvPr/>
        </p:nvSpPr>
        <p:spPr bwMode="auto">
          <a:xfrm>
            <a:off x="916917" y="6612360"/>
            <a:ext cx="198437" cy="198438"/>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i="0" u="sng">
              <a:solidFill>
                <a:schemeClr val="accent1"/>
              </a:solidFill>
            </a:endParaRPr>
          </a:p>
        </p:txBody>
      </p:sp>
      <p:sp>
        <p:nvSpPr>
          <p:cNvPr id="45" name="Oval 35"/>
          <p:cNvSpPr>
            <a:spLocks noChangeAspect="1" noChangeArrowheads="1"/>
          </p:cNvSpPr>
          <p:nvPr/>
        </p:nvSpPr>
        <p:spPr bwMode="auto">
          <a:xfrm>
            <a:off x="1886879" y="5770985"/>
            <a:ext cx="198438" cy="198438"/>
          </a:xfrm>
          <a:prstGeom prst="ellipse">
            <a:avLst/>
          </a:prstGeom>
          <a:solidFill>
            <a:srgbClr val="339933"/>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6" name="Group 18"/>
          <p:cNvGrpSpPr>
            <a:grpSpLocks/>
          </p:cNvGrpSpPr>
          <p:nvPr/>
        </p:nvGrpSpPr>
        <p:grpSpPr bwMode="auto">
          <a:xfrm>
            <a:off x="3964278" y="6621886"/>
            <a:ext cx="5360988" cy="952500"/>
            <a:chOff x="1288" y="3362"/>
            <a:chExt cx="3377" cy="600"/>
          </a:xfrm>
        </p:grpSpPr>
        <p:grpSp>
          <p:nvGrpSpPr>
            <p:cNvPr id="47" name="Group 19"/>
            <p:cNvGrpSpPr>
              <a:grpSpLocks/>
            </p:cNvGrpSpPr>
            <p:nvPr/>
          </p:nvGrpSpPr>
          <p:grpSpPr bwMode="auto">
            <a:xfrm>
              <a:off x="3380" y="3412"/>
              <a:ext cx="1285" cy="519"/>
              <a:chOff x="3349" y="3103"/>
              <a:chExt cx="1285" cy="519"/>
            </a:xfrm>
          </p:grpSpPr>
          <p:sp>
            <p:nvSpPr>
              <p:cNvPr id="60" name="Text Box 20"/>
              <p:cNvSpPr txBox="1">
                <a:spLocks noChangeArrowheads="1"/>
              </p:cNvSpPr>
              <p:nvPr/>
            </p:nvSpPr>
            <p:spPr bwMode="auto">
              <a:xfrm>
                <a:off x="3349" y="3103"/>
                <a:ext cx="1285"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i="0" dirty="0">
                    <a:solidFill>
                      <a:srgbClr val="002060"/>
                    </a:solidFill>
                    <a:latin typeface="Arial" panose="020B0604020202020204" pitchFamily="34" charset="0"/>
                  </a:rPr>
                  <a:t>H    </a:t>
                </a:r>
                <a:r>
                  <a:rPr lang="en-GB" sz="4800" b="1" i="0" dirty="0" err="1">
                    <a:solidFill>
                      <a:srgbClr val="002060"/>
                    </a:solidFill>
                    <a:latin typeface="Arial" panose="020B0604020202020204" pitchFamily="34" charset="0"/>
                  </a:rPr>
                  <a:t>Cl</a:t>
                </a:r>
                <a:r>
                  <a:rPr lang="en-GB" sz="3600" b="1" i="0" dirty="0">
                    <a:solidFill>
                      <a:srgbClr val="002060"/>
                    </a:solidFill>
                    <a:latin typeface="Arial" panose="020B0604020202020204" pitchFamily="34" charset="0"/>
                  </a:rPr>
                  <a:t> </a:t>
                </a:r>
                <a:endParaRPr lang="en-GB" b="1" i="0" dirty="0">
                  <a:solidFill>
                    <a:srgbClr val="002060"/>
                  </a:solidFill>
                  <a:latin typeface="Arial" panose="020B0604020202020204" pitchFamily="34" charset="0"/>
                </a:endParaRPr>
              </a:p>
            </p:txBody>
          </p:sp>
          <p:sp>
            <p:nvSpPr>
              <p:cNvPr id="61" name="Line 21"/>
              <p:cNvSpPr>
                <a:spLocks noChangeShapeType="1"/>
              </p:cNvSpPr>
              <p:nvPr/>
            </p:nvSpPr>
            <p:spPr bwMode="auto">
              <a:xfrm>
                <a:off x="3757" y="3360"/>
                <a:ext cx="292"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8" name="Group 22"/>
            <p:cNvGrpSpPr>
              <a:grpSpLocks/>
            </p:cNvGrpSpPr>
            <p:nvPr/>
          </p:nvGrpSpPr>
          <p:grpSpPr bwMode="auto">
            <a:xfrm>
              <a:off x="1288" y="3362"/>
              <a:ext cx="1162" cy="600"/>
              <a:chOff x="795" y="3053"/>
              <a:chExt cx="1162" cy="600"/>
            </a:xfrm>
          </p:grpSpPr>
          <p:sp>
            <p:nvSpPr>
              <p:cNvPr id="49" name="Text Box 23"/>
              <p:cNvSpPr txBox="1">
                <a:spLocks noChangeArrowheads="1"/>
              </p:cNvSpPr>
              <p:nvPr/>
            </p:nvSpPr>
            <p:spPr bwMode="auto">
              <a:xfrm>
                <a:off x="795" y="3103"/>
                <a:ext cx="1098"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4800" b="1" i="0" dirty="0">
                    <a:solidFill>
                      <a:srgbClr val="002060"/>
                    </a:solidFill>
                    <a:latin typeface="Arial" panose="020B0604020202020204" pitchFamily="34" charset="0"/>
                  </a:rPr>
                  <a:t>H</a:t>
                </a:r>
                <a:r>
                  <a:rPr lang="en-GB" sz="4800" b="1" i="0" dirty="0">
                    <a:latin typeface="Arial" panose="020B0604020202020204" pitchFamily="34" charset="0"/>
                  </a:rPr>
                  <a:t>   </a:t>
                </a:r>
                <a:r>
                  <a:rPr lang="en-GB" sz="4800" b="1" i="0" dirty="0" err="1">
                    <a:solidFill>
                      <a:srgbClr val="002060"/>
                    </a:solidFill>
                    <a:latin typeface="Arial" panose="020B0604020202020204" pitchFamily="34" charset="0"/>
                  </a:rPr>
                  <a:t>Cl</a:t>
                </a:r>
                <a:endParaRPr lang="en-GB" b="1" i="0" dirty="0">
                  <a:solidFill>
                    <a:srgbClr val="002060"/>
                  </a:solidFill>
                  <a:latin typeface="Arial" panose="020B0604020202020204" pitchFamily="34" charset="0"/>
                </a:endParaRPr>
              </a:p>
            </p:txBody>
          </p:sp>
          <p:sp>
            <p:nvSpPr>
              <p:cNvPr id="50" name="Oval 24"/>
              <p:cNvSpPr>
                <a:spLocks noChangeArrowheads="1"/>
              </p:cNvSpPr>
              <p:nvPr/>
            </p:nvSpPr>
            <p:spPr bwMode="auto">
              <a:xfrm>
                <a:off x="1612" y="3558"/>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Oval 25"/>
              <p:cNvSpPr>
                <a:spLocks noChangeArrowheads="1"/>
              </p:cNvSpPr>
              <p:nvPr/>
            </p:nvSpPr>
            <p:spPr bwMode="auto">
              <a:xfrm rot="16200000" flipV="1">
                <a:off x="1862" y="3244"/>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Oval 26"/>
              <p:cNvSpPr>
                <a:spLocks noChangeArrowheads="1"/>
              </p:cNvSpPr>
              <p:nvPr/>
            </p:nvSpPr>
            <p:spPr bwMode="auto">
              <a:xfrm flipH="1">
                <a:off x="1479" y="3053"/>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 name="Group 27"/>
              <p:cNvGrpSpPr>
                <a:grpSpLocks/>
              </p:cNvGrpSpPr>
              <p:nvPr/>
            </p:nvGrpSpPr>
            <p:grpSpPr bwMode="auto">
              <a:xfrm rot="2601739" flipV="1">
                <a:off x="1242" y="3216"/>
                <a:ext cx="135" cy="144"/>
                <a:chOff x="1855" y="2424"/>
                <a:chExt cx="189" cy="201"/>
              </a:xfrm>
            </p:grpSpPr>
            <p:sp>
              <p:nvSpPr>
                <p:cNvPr id="58" name="Line 28"/>
                <p:cNvSpPr>
                  <a:spLocks noChangeShapeType="1"/>
                </p:cNvSpPr>
                <p:nvPr/>
              </p:nvSpPr>
              <p:spPr bwMode="auto">
                <a:xfrm>
                  <a:off x="1948" y="2424"/>
                  <a:ext cx="0" cy="20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Line 29"/>
                <p:cNvSpPr>
                  <a:spLocks noChangeShapeType="1"/>
                </p:cNvSpPr>
                <p:nvPr/>
              </p:nvSpPr>
              <p:spPr bwMode="auto">
                <a:xfrm flipV="1">
                  <a:off x="1855" y="2520"/>
                  <a:ext cx="18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4" name="Oval 30"/>
              <p:cNvSpPr>
                <a:spLocks noChangeArrowheads="1"/>
              </p:cNvSpPr>
              <p:nvPr/>
            </p:nvSpPr>
            <p:spPr bwMode="auto">
              <a:xfrm rot="5400000" flipV="1">
                <a:off x="1255" y="3391"/>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Oval 31"/>
              <p:cNvSpPr>
                <a:spLocks noChangeArrowheads="1"/>
              </p:cNvSpPr>
              <p:nvPr/>
            </p:nvSpPr>
            <p:spPr bwMode="auto">
              <a:xfrm flipH="1">
                <a:off x="1623" y="3053"/>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Oval 32"/>
              <p:cNvSpPr>
                <a:spLocks noChangeArrowheads="1"/>
              </p:cNvSpPr>
              <p:nvPr/>
            </p:nvSpPr>
            <p:spPr bwMode="auto">
              <a:xfrm>
                <a:off x="1484" y="3558"/>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Oval 33"/>
              <p:cNvSpPr>
                <a:spLocks noChangeArrowheads="1"/>
              </p:cNvSpPr>
              <p:nvPr/>
            </p:nvSpPr>
            <p:spPr bwMode="auto">
              <a:xfrm rot="16200000" flipV="1">
                <a:off x="1862" y="3396"/>
                <a:ext cx="95" cy="95"/>
              </a:xfrm>
              <a:prstGeom prst="ellipse">
                <a:avLst/>
              </a:prstGeom>
              <a:noFill/>
              <a:ln w="38100">
                <a:solidFill>
                  <a:srgbClr val="A50021"/>
                </a:solidFill>
                <a:round/>
                <a:headEnd/>
                <a:tailEnd/>
              </a:ln>
              <a:effectLst/>
              <a:extLst>
                <a:ext uri="{909E8E84-426E-40DD-AFC4-6F175D3DCCD1}">
                  <a14:hiddenFill xmlns:a14="http://schemas.microsoft.com/office/drawing/2010/main">
                    <a:solidFill>
                      <a:srgbClr val="F8F8F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2" name="TextBox 61"/>
          <p:cNvSpPr txBox="1"/>
          <p:nvPr/>
        </p:nvSpPr>
        <p:spPr>
          <a:xfrm>
            <a:off x="283150" y="4500419"/>
            <a:ext cx="9132508" cy="71055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just"/>
            <a:r>
              <a:rPr lang="kk-KZ" dirty="0">
                <a:solidFill>
                  <a:srgbClr val="002060"/>
                </a:solidFill>
              </a:rPr>
              <a:t>2) Хлорсутек молекуласы үшін:</a:t>
            </a:r>
          </a:p>
        </p:txBody>
      </p:sp>
    </p:spTree>
    <p:extLst>
      <p:ext uri="{BB962C8B-B14F-4D97-AF65-F5344CB8AC3E}">
        <p14:creationId xmlns:p14="http://schemas.microsoft.com/office/powerpoint/2010/main" val="108843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 0 C -0.00311 -0.00179 -0.00605 -0.00337 -0.00916 -0.00496 C -0.01014 -0.00536 -0.01112 -0.00595 -0.0121 -0.00615 C -0.01471 -0.00675 -0.01749 -0.00694 -0.02011 -0.00734 C -0.02714 -0.00694 -0.03417 -0.00675 -0.04119 -0.00615 C -0.0425 -0.00595 -0.04381 -0.00536 -0.04512 -0.00496 C -0.04855 -0.00417 -0.05476 -0.00317 -0.05819 -0.00258 L -0.08516 -0.00377 C -0.08892 -0.00397 -0.09252 -0.00456 -0.09628 -0.00496 C -0.10249 -0.00555 -0.10886 -0.00575 -0.11524 -0.00615 C -0.17686 -0.01448 -0.12913 -0.00853 -0.28457 -0.00615 C -0.28703 -0.00615 -0.29275 -0.00278 -0.29454 -0.00258 L -0.3055 -0.00139 C -0.3122 -0.00179 -0.3189 -0.00179 -0.3256 -0.00258 C -0.32723 -0.00278 -0.32887 -0.00337 -0.3305 -0.00377 C -0.33672 -0.00516 -0.33475 -0.00496 -0.33851 -0.00496 L -0.33851 -0.00496 " pathEditMode="relative" ptsTypes="AAAAAAAAAAAAAAAAAA">
                                      <p:cBhvr>
                                        <p:cTn id="6" dur="2000" fill="hold"/>
                                        <p:tgtEl>
                                          <p:spTgt spid="18"/>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 0 C -0.00311 -0.00179 -0.00605 -0.00337 -0.00916 -0.00496 C -0.01014 -0.00536 -0.01112 -0.00595 -0.0121 -0.00615 C -0.01471 -0.00675 -0.01749 -0.00694 -0.02011 -0.00734 C -0.02714 -0.00694 -0.03417 -0.00675 -0.04119 -0.00615 C -0.0425 -0.00595 -0.04381 -0.00536 -0.04512 -0.00496 C -0.04855 -0.00417 -0.05476 -0.00317 -0.05819 -0.00258 L -0.08516 -0.00377 C -0.08892 -0.00397 -0.09252 -0.00456 -0.09628 -0.00496 C -0.10249 -0.00555 -0.10886 -0.00575 -0.11524 -0.00615 C -0.17686 -0.01448 -0.12913 -0.00853 -0.28457 -0.00615 C -0.28703 -0.00615 -0.29275 -0.00278 -0.29454 -0.00258 L -0.3055 -0.00139 C -0.3122 -0.00179 -0.3189 -0.00179 -0.3256 -0.00258 C -0.32723 -0.00278 -0.32887 -0.00337 -0.3305 -0.00377 C -0.33672 -0.00516 -0.33475 -0.00496 -0.33851 -0.00496 L -0.33851 -0.00496 " pathEditMode="relative" ptsTypes="AAAAAAAAAAAAAAAAAA">
                                      <p:cBhvr>
                                        <p:cTn id="8" dur="2000" fill="hold"/>
                                        <p:tgtEl>
                                          <p:spTgt spid="13"/>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 0 C -0.00311 -0.00179 -0.00605 -0.00337 -0.00916 -0.00496 C -0.01014 -0.00536 -0.01112 -0.00595 -0.0121 -0.00615 C -0.01471 -0.00675 -0.01749 -0.00694 -0.02011 -0.00734 C -0.02714 -0.00694 -0.03417 -0.00675 -0.04119 -0.00615 C -0.0425 -0.00595 -0.04381 -0.00536 -0.04512 -0.00496 C -0.04855 -0.00417 -0.05476 -0.00317 -0.05819 -0.00258 L -0.08516 -0.00377 C -0.08892 -0.00397 -0.09252 -0.00456 -0.09628 -0.00496 C -0.10249 -0.00555 -0.10886 -0.00575 -0.11524 -0.00615 C -0.17686 -0.01448 -0.12913 -0.00853 -0.28457 -0.00615 C -0.28703 -0.00615 -0.29275 -0.00278 -0.29454 -0.00258 L -0.3055 -0.00139 C -0.3122 -0.00179 -0.3189 -0.00179 -0.3256 -0.00258 C -0.32723 -0.00278 -0.32887 -0.00337 -0.3305 -0.00377 C -0.33672 -0.00516 -0.33475 -0.00496 -0.33851 -0.00496 L -0.33851 -0.00496 " pathEditMode="relative" ptsTypes="AAAAAAAAAAAAAAAAAA">
                                      <p:cBhvr>
                                        <p:cTn id="10" dur="2000" fill="hold"/>
                                        <p:tgtEl>
                                          <p:spTgt spid="1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nodeType="clickEffect">
                                  <p:stCondLst>
                                    <p:cond delay="0"/>
                                  </p:stCondLst>
                                  <p:childTnLst>
                                    <p:animMotion origin="layout" path="M 0.00115 -0.0006 L 0.00115 -0.0006 L -0.04707 -0.00179 C -0.05933 -0.00219 -0.07175 -0.00199 -0.08417 -0.00298 C -0.08744 -0.00318 -0.09414 -0.00536 -0.09414 -0.00536 C -0.10526 -0.00516 -0.13909 -0.00496 -0.15626 -0.00298 C -0.15789 -0.00278 -0.15952 -0.00219 -0.16132 -0.00179 C -0.16688 -0.0006 -0.17146 -0.0002 -0.17734 0.00079 L -0.21935 -0.0006 C -0.2352 -0.00119 -0.23161 -0.0006 -0.24141 -0.00298 C -0.26021 -0.00179 -0.254 -0.00516 -0.26136 -0.0006 L -0.26037 -0.00298 " pathEditMode="relative" ptsTypes="AAAAAAAAAAAA">
                                      <p:cBhvr>
                                        <p:cTn id="20" dur="2000" fill="hold"/>
                                        <p:tgtEl>
                                          <p:spTgt spid="38"/>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2" y="296163"/>
            <a:ext cx="9144001" cy="2187879"/>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725488" algn="l"/>
            <a:r>
              <a:rPr lang="kk-KZ" dirty="0">
                <a:solidFill>
                  <a:srgbClr val="002060"/>
                </a:solidFill>
              </a:rPr>
              <a:t>Алмасу механизімінде орбитальдардың </a:t>
            </a:r>
            <a:r>
              <a:rPr lang="en-US" dirty="0"/>
              <a:t>s-s </a:t>
            </a:r>
            <a:r>
              <a:rPr lang="kk-KZ" dirty="0"/>
              <a:t>бүркесуі</a:t>
            </a:r>
            <a:r>
              <a:rPr lang="kk-KZ" dirty="0">
                <a:solidFill>
                  <a:srgbClr val="002060"/>
                </a:solidFill>
              </a:rPr>
              <a:t>,  </a:t>
            </a:r>
            <a:r>
              <a:rPr lang="en-US" dirty="0"/>
              <a:t>s-p </a:t>
            </a:r>
            <a:r>
              <a:rPr lang="kk-KZ" dirty="0"/>
              <a:t>бүркесуі </a:t>
            </a:r>
            <a:r>
              <a:rPr lang="kk-KZ" dirty="0">
                <a:solidFill>
                  <a:srgbClr val="002060"/>
                </a:solidFill>
              </a:rPr>
              <a:t>және </a:t>
            </a:r>
            <a:r>
              <a:rPr lang="en-US" dirty="0"/>
              <a:t>p-p </a:t>
            </a:r>
            <a:r>
              <a:rPr lang="kk-KZ" dirty="0"/>
              <a:t>бүркесуі </a:t>
            </a:r>
            <a:r>
              <a:rPr lang="kk-KZ" dirty="0">
                <a:solidFill>
                  <a:srgbClr val="002060"/>
                </a:solidFill>
              </a:rPr>
              <a:t>жүзеге асады. Мысалы, </a:t>
            </a:r>
          </a:p>
          <a:p>
            <a:pPr marL="514350" indent="-514350" algn="l">
              <a:buAutoNum type="arabicParenR"/>
            </a:pPr>
            <a:r>
              <a:rPr lang="kk-KZ" dirty="0">
                <a:solidFill>
                  <a:srgbClr val="002060"/>
                </a:solidFill>
              </a:rPr>
              <a:t>Сутегі атомында:</a:t>
            </a:r>
          </a:p>
        </p:txBody>
      </p:sp>
      <p:pic>
        <p:nvPicPr>
          <p:cNvPr id="2" name="Рисунок 1"/>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Layer>
                </a14:imgProps>
              </a:ext>
            </a:extLst>
          </a:blip>
          <a:stretch>
            <a:fillRect/>
          </a:stretch>
        </p:blipFill>
        <p:spPr>
          <a:xfrm>
            <a:off x="2598737" y="2592759"/>
            <a:ext cx="4653402" cy="2228218"/>
          </a:xfrm>
          <a:prstGeom prst="rect">
            <a:avLst/>
          </a:prstGeom>
        </p:spPr>
      </p:pic>
      <p:sp>
        <p:nvSpPr>
          <p:cNvPr id="63" name="TextBox 62"/>
          <p:cNvSpPr txBox="1"/>
          <p:nvPr/>
        </p:nvSpPr>
        <p:spPr>
          <a:xfrm>
            <a:off x="284163" y="4929694"/>
            <a:ext cx="9144000" cy="71055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just"/>
            <a:r>
              <a:rPr lang="kk-KZ" dirty="0">
                <a:solidFill>
                  <a:srgbClr val="002060"/>
                </a:solidFill>
              </a:rPr>
              <a:t>2) Хлорсутек молекуласында:</a:t>
            </a:r>
          </a:p>
        </p:txBody>
      </p:sp>
      <p:pic>
        <p:nvPicPr>
          <p:cNvPr id="3" name="Рисунок 2"/>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Lst>
          </a:blip>
          <a:stretch>
            <a:fillRect/>
          </a:stretch>
        </p:blipFill>
        <p:spPr>
          <a:xfrm>
            <a:off x="2598735" y="5748963"/>
            <a:ext cx="5394381" cy="1971024"/>
          </a:xfrm>
          <a:prstGeom prst="rect">
            <a:avLst/>
          </a:prstGeom>
        </p:spPr>
      </p:pic>
    </p:spTree>
    <p:extLst>
      <p:ext uri="{BB962C8B-B14F-4D97-AF65-F5344CB8AC3E}">
        <p14:creationId xmlns:p14="http://schemas.microsoft.com/office/powerpoint/2010/main" val="128744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292164"/>
            <a:ext cx="9144000" cy="710552"/>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just"/>
            <a:r>
              <a:rPr lang="kk-KZ" dirty="0">
                <a:solidFill>
                  <a:srgbClr val="002060"/>
                </a:solidFill>
              </a:rPr>
              <a:t>3) Хлор молекуласында:</a:t>
            </a:r>
          </a:p>
        </p:txBody>
      </p:sp>
      <p:pic>
        <p:nvPicPr>
          <p:cNvPr id="5" name="Рисунок 4"/>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Layer>
                </a14:imgProps>
              </a:ext>
            </a:extLst>
          </a:blip>
          <a:stretch>
            <a:fillRect/>
          </a:stretch>
        </p:blipFill>
        <p:spPr>
          <a:xfrm>
            <a:off x="1808169" y="1115431"/>
            <a:ext cx="6269122" cy="2074342"/>
          </a:xfrm>
          <a:prstGeom prst="rect">
            <a:avLst/>
          </a:prstGeom>
        </p:spPr>
      </p:pic>
      <p:pic>
        <p:nvPicPr>
          <p:cNvPr id="6" name="Рисунок 5"/>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Lst>
          </a:blip>
          <a:stretch>
            <a:fillRect/>
          </a:stretch>
        </p:blipFill>
        <p:spPr>
          <a:xfrm>
            <a:off x="1319437" y="2197996"/>
            <a:ext cx="1506738" cy="991777"/>
          </a:xfrm>
          <a:prstGeom prst="rect">
            <a:avLst/>
          </a:prstGeom>
        </p:spPr>
      </p:pic>
      <p:sp>
        <p:nvSpPr>
          <p:cNvPr id="8" name="TextBox 7"/>
          <p:cNvSpPr txBox="1"/>
          <p:nvPr/>
        </p:nvSpPr>
        <p:spPr>
          <a:xfrm>
            <a:off x="284163" y="3921986"/>
            <a:ext cx="9144000" cy="1202994"/>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algn="just"/>
            <a:r>
              <a:rPr lang="kk-KZ" dirty="0">
                <a:solidFill>
                  <a:srgbClr val="002060"/>
                </a:solidFill>
              </a:rPr>
              <a:t>3) Азот молекуласында атомдар арасында үш электрондық жұп пайда болады:</a:t>
            </a:r>
          </a:p>
        </p:txBody>
      </p:sp>
      <p:pic>
        <p:nvPicPr>
          <p:cNvPr id="7" name="Рисунок 6"/>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Lst>
          </a:blip>
          <a:stretch>
            <a:fillRect/>
          </a:stretch>
        </p:blipFill>
        <p:spPr>
          <a:xfrm>
            <a:off x="1558447" y="5436426"/>
            <a:ext cx="6768565" cy="1076482"/>
          </a:xfrm>
          <a:prstGeom prst="rect">
            <a:avLst/>
          </a:prstGeom>
        </p:spPr>
      </p:pic>
    </p:spTree>
    <p:extLst>
      <p:ext uri="{BB962C8B-B14F-4D97-AF65-F5344CB8AC3E}">
        <p14:creationId xmlns:p14="http://schemas.microsoft.com/office/powerpoint/2010/main" val="401403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163" y="303188"/>
            <a:ext cx="9144000" cy="6681417"/>
          </a:xfrm>
          <a:prstGeom prst="rect">
            <a:avLst/>
          </a:prstGeom>
          <a:noFill/>
          <a:ln>
            <a:solidFill>
              <a:schemeClr val="tx2"/>
            </a:solidFill>
          </a:ln>
        </p:spPr>
        <p:txBody>
          <a:bodyPr wrap="square" lIns="252000" tIns="108000" rIns="252000" bIns="108000" rtlCol="0">
            <a:spAutoFit/>
          </a:bodyPr>
          <a:lstStyle>
            <a:defPPr>
              <a:defRPr lang="en-US"/>
            </a:defPPr>
            <a:lvl1pPr algn="ctr">
              <a:defRPr sz="3200">
                <a:solidFill>
                  <a:srgbClr val="620BFC"/>
                </a:solidFill>
                <a:latin typeface="Open Sans" panose="020B0606030504020204"/>
              </a:defRPr>
            </a:lvl1pPr>
          </a:lstStyle>
          <a:p>
            <a:pPr indent="630238" algn="l"/>
            <a:r>
              <a:rPr lang="kk-KZ" sz="3000" dirty="0"/>
              <a:t>Ковалентті байланыс түзудің донорлы-акцепторлы механизімі.</a:t>
            </a:r>
            <a:r>
              <a:rPr lang="kk-KZ" sz="3000" dirty="0">
                <a:solidFill>
                  <a:srgbClr val="002060"/>
                </a:solidFill>
              </a:rPr>
              <a:t> Бұл механизім бойынша байланыс түзілгенде, атомдардың біреуі электрон донор, екіншісі электрон акцептор рөлін атқарады. Байланыс түзуге акцептор бос орбиталін бересе, ал донор электронмен қамтамасыз етеді. Сол арқылы коваленттік байланыс түзіледі. Мысалы, </a:t>
            </a:r>
          </a:p>
          <a:p>
            <a:pPr indent="630238" algn="l"/>
            <a:r>
              <a:rPr lang="kk-KZ" sz="3000" dirty="0">
                <a:solidFill>
                  <a:srgbClr val="002060"/>
                </a:solidFill>
              </a:rPr>
              <a:t>Аммиактағы азот атомы мен сутек ионының әрекеттесуінен аммоний катиондарының түзілуі. Мұнда азоттың бөлінбеген электрон жұбы донор болса, сутек ионның бос орбиталі акцептор рөлін атқарады. </a:t>
            </a:r>
          </a:p>
        </p:txBody>
      </p:sp>
    </p:spTree>
    <p:extLst>
      <p:ext uri="{BB962C8B-B14F-4D97-AF65-F5344CB8AC3E}">
        <p14:creationId xmlns:p14="http://schemas.microsoft.com/office/powerpoint/2010/main" val="253037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108875" y="2929882"/>
            <a:ext cx="5547081" cy="2124759"/>
          </a:xfrm>
          <a:prstGeom prst="rect">
            <a:avLst/>
          </a:prstGeom>
        </p:spPr>
      </p:pic>
      <p:pic>
        <p:nvPicPr>
          <p:cNvPr id="3" name="Рисунок 2"/>
          <p:cNvPicPr>
            <a:picLocks noChangeAspect="1"/>
          </p:cNvPicPr>
          <p:nvPr/>
        </p:nvPicPr>
        <p:blipFill>
          <a:blip r:embed="rId3"/>
          <a:stretch>
            <a:fillRect/>
          </a:stretch>
        </p:blipFill>
        <p:spPr>
          <a:xfrm>
            <a:off x="1808405" y="540167"/>
            <a:ext cx="6148019" cy="2296374"/>
          </a:xfrm>
          <a:prstGeom prst="rect">
            <a:avLst/>
          </a:prstGeom>
        </p:spPr>
      </p:pic>
      <p:pic>
        <p:nvPicPr>
          <p:cNvPr id="5" name="Рисунок 4"/>
          <p:cNvPicPr>
            <a:picLocks noChangeAspect="1"/>
          </p:cNvPicPr>
          <p:nvPr/>
        </p:nvPicPr>
        <p:blipFill>
          <a:blip r:embed="rId4"/>
          <a:stretch>
            <a:fillRect/>
          </a:stretch>
        </p:blipFill>
        <p:spPr>
          <a:xfrm>
            <a:off x="1667440" y="5241323"/>
            <a:ext cx="6586385" cy="2026580"/>
          </a:xfrm>
          <a:prstGeom prst="rect">
            <a:avLst/>
          </a:prstGeom>
        </p:spPr>
      </p:pic>
    </p:spTree>
    <p:extLst>
      <p:ext uri="{BB962C8B-B14F-4D97-AF65-F5344CB8AC3E}">
        <p14:creationId xmlns:p14="http://schemas.microsoft.com/office/powerpoint/2010/main" val="236844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2314</TotalTime>
  <Words>567</Words>
  <Application>Microsoft Office PowerPoint</Application>
  <PresentationFormat>Произвольный</PresentationFormat>
  <Paragraphs>71</Paragraphs>
  <Slides>18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Calibri</vt:lpstr>
      <vt:lpstr>Calibri Light</vt:lpstr>
      <vt:lpstr>Cambria Math</vt:lpstr>
      <vt:lpstr>Open Sans</vt:lpstr>
      <vt:lpstr>Тема Office</vt:lpstr>
      <vt:lpstr>10-сынып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Yerkebulan</cp:lastModifiedBy>
  <cp:revision>125</cp:revision>
  <dcterms:created xsi:type="dcterms:W3CDTF">2020-07-01T14:03:46Z</dcterms:created>
  <dcterms:modified xsi:type="dcterms:W3CDTF">2020-09-12T10:43:29Z</dcterms:modified>
</cp:coreProperties>
</file>