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2"/>
  </p:notesMasterIdLst>
  <p:sldIdLst>
    <p:sldId id="279" r:id="rId2"/>
    <p:sldId id="257" r:id="rId3"/>
    <p:sldId id="266" r:id="rId4"/>
    <p:sldId id="274" r:id="rId5"/>
    <p:sldId id="275" r:id="rId6"/>
    <p:sldId id="276" r:id="rId7"/>
    <p:sldId id="280" r:id="rId8"/>
    <p:sldId id="277" r:id="rId9"/>
    <p:sldId id="278" r:id="rId10"/>
    <p:sldId id="258" r:id="rId11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90" d="100"/>
          <a:sy n="90" d="100"/>
        </p:scale>
        <p:origin x="2058" y="78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B97FD9-0A9C-1B45-95DB-6830A7212849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9360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08.09.2020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63" y="535285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962" y="2618313"/>
            <a:ext cx="8823021" cy="1556998"/>
          </a:xfrm>
        </p:spPr>
        <p:txBody>
          <a:bodyPr anchor="b"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ПЕРИОД ЖӘНЕ ТОП БОЙЫНША ЭЛЕМЕНТТЕР ҚАСИЕТТЕРІНІҢ ӨЗГЕРУ ЗАҢДЫЛЫҚТАРЫ. 2-БӨЛІМ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159323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8366" y="172628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17580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8618" y="4175311"/>
            <a:ext cx="4770178" cy="353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43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120377"/>
            <a:ext cx="9144000" cy="298809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355600" algn="l">
              <a:buFont typeface="Arial" panose="020B0604020202020204" pitchFamily="34" charset="0"/>
              <a:buChar char="•"/>
            </a:pPr>
            <a:r>
              <a:rPr lang="kk-KZ" sz="3600" dirty="0">
                <a:solidFill>
                  <a:srgbClr val="002060"/>
                </a:solidFill>
              </a:rPr>
              <a:t>Период және топ бойынша химиялық элементтердің оттекті және сутекті қосылыстарының қышқылдық–негіздік қасиеттерінің өзгеру заңдылығын түсіндіру.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292100"/>
            <a:ext cx="9059333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Химиялық элементтердің периодтық жүйесі – </a:t>
            </a:r>
            <a:r>
              <a:rPr lang="kk-KZ" sz="2800" dirty="0">
                <a:solidFill>
                  <a:srgbClr val="002060"/>
                </a:solidFill>
              </a:rPr>
              <a:t>элементтердің әртүрлі қасиеттерінің атом ядросы зарядына тәуелділігін белгілейтін химиялық элементтердің жіктелу реті.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291" y="2332289"/>
            <a:ext cx="7661743" cy="537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65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1623558"/>
            <a:ext cx="9143999" cy="49578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Металдық және бейметалдық –</a:t>
            </a:r>
            <a:r>
              <a:rPr lang="kk-KZ" sz="2800" dirty="0">
                <a:solidFill>
                  <a:srgbClr val="002060"/>
                </a:solidFill>
              </a:rPr>
              <a:t> бейметалдық қасиет электртерістілігімен тура пропорционал. Элемент атомының электртерістілігі артқан сайын бейметалдық қасиет, кеміген сайын металдық қасиеті артады.</a:t>
            </a:r>
            <a:endParaRPr lang="en-US" sz="2800" dirty="0">
              <a:solidFill>
                <a:srgbClr val="002060"/>
              </a:solidFill>
            </a:endParaRPr>
          </a:p>
          <a:p>
            <a:pPr algn="l"/>
            <a:r>
              <a:rPr lang="kk-KZ" sz="2800" dirty="0"/>
              <a:t>Күрделі заттардың қасиеті – </a:t>
            </a:r>
            <a:r>
              <a:rPr lang="kk-KZ" sz="2800" dirty="0">
                <a:solidFill>
                  <a:srgbClr val="002060"/>
                </a:solidFill>
              </a:rPr>
              <a:t>қышқылдығы және негіздік қасиеті болып жіктеледі. Күрделі заттардың негіздік қасиеті металдық қасиетпен, қышқылдық қасиеті бейметалдық қасиетпен тура пропорционал. </a:t>
            </a:r>
          </a:p>
          <a:p>
            <a:pPr algn="l"/>
            <a:endParaRPr lang="kk-KZ" sz="2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163" y="300331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Элемент жай заттарының периодты өзгеретін қасиеттері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118526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1597668"/>
            <a:ext cx="9143999" cy="57273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3000" dirty="0"/>
              <a:t>Негіздік қасиет – </a:t>
            </a:r>
            <a:r>
              <a:rPr lang="kk-KZ" sz="3000" dirty="0">
                <a:solidFill>
                  <a:srgbClr val="002060"/>
                </a:solidFill>
              </a:rPr>
              <a:t>егер элементтің тотығу дәрежесі кіші болса (+1 мен +2), мысалы, натрий гидроксидіндегі (</a:t>
            </a:r>
            <a:r>
              <a:rPr lang="en-US" sz="3000" dirty="0">
                <a:solidFill>
                  <a:srgbClr val="002060"/>
                </a:solidFill>
              </a:rPr>
              <a:t>Na-O-H</a:t>
            </a:r>
            <a:r>
              <a:rPr lang="kk-KZ" sz="3000" dirty="0">
                <a:solidFill>
                  <a:srgbClr val="002060"/>
                </a:solidFill>
              </a:rPr>
              <a:t>) </a:t>
            </a:r>
            <a:r>
              <a:rPr lang="en-US" sz="3000" dirty="0">
                <a:solidFill>
                  <a:srgbClr val="002060"/>
                </a:solidFill>
              </a:rPr>
              <a:t>Na – O </a:t>
            </a:r>
            <a:r>
              <a:rPr lang="kk-KZ" sz="3000" dirty="0">
                <a:solidFill>
                  <a:srgbClr val="002060"/>
                </a:solidFill>
              </a:rPr>
              <a:t>байланысы </a:t>
            </a:r>
            <a:r>
              <a:rPr lang="en-US" sz="3000" dirty="0">
                <a:solidFill>
                  <a:srgbClr val="002060"/>
                </a:solidFill>
              </a:rPr>
              <a:t>O – H </a:t>
            </a:r>
            <a:r>
              <a:rPr lang="kk-KZ" sz="3000" dirty="0">
                <a:solidFill>
                  <a:srgbClr val="002060"/>
                </a:solidFill>
              </a:rPr>
              <a:t>байланысына қарағанда әлсіз, сондықтан сол байланыс үзіліп, қосылыс негізік қасиет көрсетеді. </a:t>
            </a:r>
            <a:endParaRPr lang="en-US" sz="3000" dirty="0">
              <a:solidFill>
                <a:srgbClr val="002060"/>
              </a:solidFill>
            </a:endParaRPr>
          </a:p>
          <a:p>
            <a:pPr algn="l"/>
            <a:r>
              <a:rPr lang="kk-KZ" sz="3000" dirty="0"/>
              <a:t>Қышқылдық қасиет – </a:t>
            </a:r>
            <a:r>
              <a:rPr lang="kk-KZ" sz="3000" dirty="0">
                <a:solidFill>
                  <a:srgbClr val="002060"/>
                </a:solidFill>
              </a:rPr>
              <a:t>егер элементтің тотығу дәрежесі үлкен болса (+5-тен +7-ге дейін), онда элемент – оттек байланысы </a:t>
            </a:r>
            <a:r>
              <a:rPr lang="en-US" sz="3000" dirty="0">
                <a:solidFill>
                  <a:srgbClr val="002060"/>
                </a:solidFill>
              </a:rPr>
              <a:t>O – H</a:t>
            </a:r>
            <a:r>
              <a:rPr lang="kk-KZ" sz="3000" dirty="0">
                <a:solidFill>
                  <a:srgbClr val="002060"/>
                </a:solidFill>
              </a:rPr>
              <a:t> байланысынан берік болады, ал қосылыс қышқылдық қасиет көрсетеді. </a:t>
            </a:r>
          </a:p>
          <a:p>
            <a:pPr algn="l"/>
            <a:endParaRPr lang="kk-KZ" sz="28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163" y="274441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Қосылыстың қышқылдық және негіздік қасиетін ажырату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62907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292100"/>
            <a:ext cx="9144000" cy="391142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3000" dirty="0"/>
              <a:t>Екідайлы қасиет – </a:t>
            </a:r>
            <a:r>
              <a:rPr lang="kk-KZ" sz="3000" dirty="0">
                <a:solidFill>
                  <a:srgbClr val="002060"/>
                </a:solidFill>
              </a:rPr>
              <a:t>тотығу дәрежесі +3 және +4 болатын қосылыстар. Химиялық реакцияның жүру жағдайына қарай қышқылдық немесе негіздік қасиет көрсетеді. Алайда мына элементтердің тотығу дәржелері (мырыш, берилий, қалайы, қорғасын және германий) +2 болсада, қосылыстары екідайлық қасиет көрсетеді. </a:t>
            </a:r>
          </a:p>
        </p:txBody>
      </p:sp>
    </p:spTree>
    <p:extLst>
      <p:ext uri="{BB962C8B-B14F-4D97-AF65-F5344CB8AC3E}">
        <p14:creationId xmlns:p14="http://schemas.microsoft.com/office/powerpoint/2010/main" val="744800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2719958"/>
                  </p:ext>
                </p:extLst>
              </p:nvPr>
            </p:nvGraphicFramePr>
            <p:xfrm>
              <a:off x="284163" y="292099"/>
              <a:ext cx="9144000" cy="539181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1455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7497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96553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38894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55217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Элементтің тотығу дәрежесі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+1 және +2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+3 және +4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+5,+6,+7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55217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Қышқылдық және негіздік қасиеттері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Негіздер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Екідайлы қасиет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Қышқылдар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285152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Осылардан басқа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𝐿𝑎</m:t>
                                  </m:r>
                                </m:e>
                                <m:sup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𝐵𝑖</m:t>
                                  </m:r>
                                </m:e>
                                <m:sup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𝑇𝑙</m:t>
                                  </m:r>
                                </m:e>
                                <m:sup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sup>
                              </m:sSup>
                            </m:oMath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𝑍𝑛</m:t>
                                  </m:r>
                                </m:e>
                                <m:sup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𝐵𝑒</m:t>
                                  </m:r>
                                </m:e>
                                <m:sup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𝑆𝑛</m:t>
                                  </m:r>
                                </m:e>
                                <m:sup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</a:t>
                          </a:r>
                          <a:r>
                            <a:rPr lang="en-US" sz="2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𝑃𝑏</m:t>
                                  </m:r>
                                </m:e>
                                <m:sup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𝐺𝑒</m:t>
                                  </m:r>
                                </m:e>
                                <m:sup>
                                  <m:r>
                                    <a:rPr lang="en-US" sz="280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sup>
                              </m:sSup>
                            </m:oMath>
                          </a14:m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Бейметалдардың</a:t>
                          </a:r>
                          <a:r>
                            <a:rPr lang="kk-KZ" sz="2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кез-келген тотығу дәрежесіндегі гидроксидтері тек қышқыл түзеді.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82719958"/>
                  </p:ext>
                </p:extLst>
              </p:nvPr>
            </p:nvGraphicFramePr>
            <p:xfrm>
              <a:off x="284163" y="292099"/>
              <a:ext cx="9144000" cy="539181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1455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7497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96553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38894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55217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Элементтің тотығу дәрежесі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+1 және +2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+3 және +4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+5,+6,+7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55448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Қышқылдық және негіздік қасиеттері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Негіздер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Екідайлы қасиет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Қышқылдар 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285152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Осылардан басқа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26545" t="-138298" r="-320364" b="-4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92879" t="-138298" r="-172755" b="-4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Бейметалдардың</a:t>
                          </a:r>
                          <a:r>
                            <a:rPr lang="kk-KZ" sz="2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кез-келген тотығу дәрежесіндегі гидроксидтері тек қышқыл түзеді.</a:t>
                          </a:r>
                          <a:endParaRPr lang="en-US" sz="2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1066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292100"/>
            <a:ext cx="9144000" cy="391142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3000" dirty="0">
                <a:solidFill>
                  <a:srgbClr val="002060"/>
                </a:solidFill>
              </a:rPr>
              <a:t>Негізгі топша элементтері 8 түрлі оттекті қосылыс - оксидтерді түзеді. </a:t>
            </a:r>
          </a:p>
          <a:p>
            <a:pPr algn="l"/>
            <a:r>
              <a:rPr lang="en-US" sz="3000" dirty="0">
                <a:solidFill>
                  <a:srgbClr val="002060"/>
                </a:solidFill>
              </a:rPr>
              <a:t>d–</a:t>
            </a:r>
            <a:r>
              <a:rPr lang="kk-KZ" sz="3000" dirty="0">
                <a:solidFill>
                  <a:srgbClr val="002060"/>
                </a:solidFill>
              </a:rPr>
              <a:t>элементтерінің төмен тотығу дәрежесін көрсететін қосылыстары </a:t>
            </a:r>
            <a:r>
              <a:rPr lang="kk-KZ" sz="3000" dirty="0"/>
              <a:t>негіздік</a:t>
            </a:r>
            <a:r>
              <a:rPr lang="kk-KZ" sz="3000" dirty="0">
                <a:solidFill>
                  <a:srgbClr val="002060"/>
                </a:solidFill>
              </a:rPr>
              <a:t>, жоғары тотығу дәрежесін көрсететін қосылыстары </a:t>
            </a:r>
            <a:r>
              <a:rPr lang="kk-KZ" sz="3000" dirty="0"/>
              <a:t>қышқылдық</a:t>
            </a:r>
            <a:r>
              <a:rPr lang="kk-KZ" sz="3000" dirty="0">
                <a:solidFill>
                  <a:srgbClr val="002060"/>
                </a:solidFill>
              </a:rPr>
              <a:t>, ал аралық тотығу дәрежесіндегі қосылыстары көбінесе </a:t>
            </a:r>
            <a:r>
              <a:rPr lang="kk-KZ" sz="3000" dirty="0"/>
              <a:t>екідайлы қасиет </a:t>
            </a:r>
            <a:r>
              <a:rPr lang="kk-KZ" sz="3000" dirty="0">
                <a:solidFill>
                  <a:srgbClr val="002060"/>
                </a:solidFill>
              </a:rPr>
              <a:t>көрсетеді.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461CE96-FBEC-4865-B000-DBDE7B99415A}"/>
                  </a:ext>
                </a:extLst>
              </p:cNvPr>
              <p:cNvSpPr txBox="1"/>
              <p:nvPr/>
            </p:nvSpPr>
            <p:spPr>
              <a:xfrm>
                <a:off x="708916" y="5337994"/>
                <a:ext cx="1981312" cy="1297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𝐶𝑟</m:t>
                      </m:r>
                      <m:sPre>
                        <m:sPrePr>
                          <m:ctrlP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sup>
                        <m:e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</m:sPre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kk-KZ" sz="4000" b="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негіздік</m:t>
                      </m:r>
                    </m:oMath>
                  </m:oMathPara>
                </a14:m>
                <a:endParaRPr lang="ru-KZ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461CE96-FBEC-4865-B000-DBDE7B994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916" y="5337994"/>
                <a:ext cx="1981312" cy="12970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510C40-ADD0-4C7A-9601-6B344C266DE6}"/>
                  </a:ext>
                </a:extLst>
              </p:cNvPr>
              <p:cNvSpPr txBox="1"/>
              <p:nvPr/>
            </p:nvSpPr>
            <p:spPr>
              <a:xfrm>
                <a:off x="3327114" y="5337994"/>
                <a:ext cx="2295500" cy="12425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kk-KZ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kk-KZ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sup>
                      </m:sSubSup>
                      <m:sSub>
                        <m:sSubPr>
                          <m:ctrlP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kk-KZ" sz="4000" b="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екідайлы</m:t>
                      </m:r>
                    </m:oMath>
                  </m:oMathPara>
                </a14:m>
                <a:endParaRPr lang="ru-KZ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510C40-ADD0-4C7A-9601-6B344C266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114" y="5337994"/>
                <a:ext cx="2295500" cy="12425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C4E9FF8-02B7-4F3D-A1EE-C6137C7DC982}"/>
                  </a:ext>
                </a:extLst>
              </p:cNvPr>
              <p:cNvSpPr txBox="1"/>
              <p:nvPr/>
            </p:nvSpPr>
            <p:spPr>
              <a:xfrm>
                <a:off x="6041803" y="5337994"/>
                <a:ext cx="3085781" cy="1297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𝐶𝑟</m:t>
                          </m:r>
                        </m:e>
                        <m:sub/>
                        <m:sup>
                          <m:r>
                            <a:rPr lang="kk-KZ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</m:sup>
                      </m:sSubSup>
                      <m:sSub>
                        <m:sSubPr>
                          <m:ctrlP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kk-KZ" sz="4000" b="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қышқылдық</m:t>
                      </m:r>
                    </m:oMath>
                  </m:oMathPara>
                </a14:m>
                <a:endParaRPr lang="ru-KZ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C4E9FF8-02B7-4F3D-A1EE-C6137C7DC9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803" y="5337994"/>
                <a:ext cx="3085781" cy="12977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7915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292100"/>
            <a:ext cx="9144000" cy="2372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>
                <a:solidFill>
                  <a:srgbClr val="002060"/>
                </a:solidFill>
              </a:rPr>
              <a:t>Сонымен периодтық кесте бойынша </a:t>
            </a:r>
            <a:r>
              <a:rPr lang="en-US" sz="2800" dirty="0">
                <a:solidFill>
                  <a:srgbClr val="002060"/>
                </a:solidFill>
              </a:rPr>
              <a:t>I–III </a:t>
            </a:r>
            <a:r>
              <a:rPr lang="kk-KZ" sz="2800" dirty="0">
                <a:solidFill>
                  <a:srgbClr val="002060"/>
                </a:solidFill>
              </a:rPr>
              <a:t>топ элементтерінің жоғары оксидтері (бордан босқа) мен гидроксидтеріне негіздік қасиет. Ал </a:t>
            </a:r>
            <a:r>
              <a:rPr lang="en-US" sz="2800" dirty="0">
                <a:solidFill>
                  <a:srgbClr val="002060"/>
                </a:solidFill>
              </a:rPr>
              <a:t>IV–VII </a:t>
            </a:r>
            <a:r>
              <a:rPr lang="kk-KZ" sz="2800" dirty="0">
                <a:solidFill>
                  <a:srgbClr val="002060"/>
                </a:solidFill>
              </a:rPr>
              <a:t>топ элементтерінің қосылыстарына қышқылдық қасиет тән деген қорытынды жасауға болады.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9198753"/>
                  </p:ext>
                </p:extLst>
              </p:nvPr>
            </p:nvGraphicFramePr>
            <p:xfrm>
              <a:off x="284163" y="2813740"/>
              <a:ext cx="9144001" cy="489674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9326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2893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6477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29896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9386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95712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162229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944843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</a:tblGrid>
                  <a:tr h="4769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Топ </a:t>
                          </a:r>
                          <a:endParaRPr lang="en-US" sz="20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II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III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IV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VII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6852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Жоғары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оксидтерінің жалпы формуласы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kk-KZ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Э</m:t>
                                  </m:r>
                                </m:e>
                                <m:sub>
                                  <m:r>
                                    <a:rPr lang="kk-KZ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kk-KZ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24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Э</m:t>
                                  </m:r>
                                </m:e>
                                <m:sup>
                                  <m:r>
                                    <a:rPr lang="kk-KZ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Э</m:t>
                                    </m:r>
                                  </m:e>
                                  <m:sub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+3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Э</m:t>
                                    </m:r>
                                  </m:e>
                                  <m:sup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+4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Э</m:t>
                                    </m:r>
                                  </m:e>
                                  <m:sub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pPr algn="ctr"/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Э</m:t>
                                    </m:r>
                                  </m:e>
                                  <m:sup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Э</m:t>
                                    </m:r>
                                  </m:e>
                                  <m:sub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kk-KZ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6852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Гидроксидтерінің жалпы формуласы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</a:t>
                          </a: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𝑂𝐻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𝑂𝐻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sz="240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H</a:t>
                          </a:r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sz="240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pPr algn="ctr"/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H</a:t>
                          </a:r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0493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Гидроксидтерінің сипаты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Негіздер</a:t>
                          </a:r>
                          <a:r>
                            <a:rPr lang="kk-KZ" sz="24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Қышқылдар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9198753"/>
                  </p:ext>
                </p:extLst>
              </p:nvPr>
            </p:nvGraphicFramePr>
            <p:xfrm>
              <a:off x="284163" y="2813740"/>
              <a:ext cx="9144001" cy="489674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9326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2893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6477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29896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9386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95712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162229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944843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</a:tblGrid>
                  <a:tr h="4769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Топ </a:t>
                          </a:r>
                          <a:endParaRPr lang="en-US" sz="20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II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III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IV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VII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6852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Жоғары</a:t>
                          </a:r>
                          <a:r>
                            <a:rPr lang="kk-KZ" sz="18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оксидтерінің жалпы формуласы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60784" t="-30686" r="-722222" b="-162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92754" t="-30686" r="-433816" b="-162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84507" t="-30686" r="-321596" b="-162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55000" t="-30686" r="-280556" b="-162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36306" t="-30686" r="-221656" b="-162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05236" t="-30686" r="-82199" b="-162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869032" t="-30686" r="-1290" b="-1628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6852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Гидроксидтерінің жалпы формуласы 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</a:t>
                          </a: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OH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92754" t="-130686" r="-433816" b="-62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84507" t="-130686" r="-321596" b="-62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55000" t="-130686" r="-280556" b="-62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36306" t="-130686" r="-221656" b="-62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05236" t="-130686" r="-82199" b="-628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869032" t="-130686" r="-1290" b="-628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0493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Гидроксидтерінің сипаты</a:t>
                          </a:r>
                          <a:endParaRPr lang="en-US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Негіздер</a:t>
                          </a:r>
                          <a:r>
                            <a:rPr lang="kk-KZ" sz="24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Қышқылдар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943885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2086</TotalTime>
  <Words>439</Words>
  <Application>Microsoft Office PowerPoint</Application>
  <PresentationFormat>Произвольный</PresentationFormat>
  <Paragraphs>66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Open Sans</vt:lpstr>
      <vt:lpstr>Тема Office</vt:lpstr>
      <vt:lpstr>10-сынып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Yerkebulan</cp:lastModifiedBy>
  <cp:revision>111</cp:revision>
  <dcterms:created xsi:type="dcterms:W3CDTF">2020-07-01T14:03:46Z</dcterms:created>
  <dcterms:modified xsi:type="dcterms:W3CDTF">2020-09-08T16:47:40Z</dcterms:modified>
</cp:coreProperties>
</file>