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5"/>
  </p:notesMasterIdLst>
  <p:sldIdLst>
    <p:sldId id="276" r:id="rId2"/>
    <p:sldId id="257" r:id="rId3"/>
    <p:sldId id="266" r:id="rId4"/>
    <p:sldId id="267" r:id="rId5"/>
    <p:sldId id="268" r:id="rId6"/>
    <p:sldId id="269" r:id="rId7"/>
    <p:sldId id="270" r:id="rId8"/>
    <p:sldId id="271" r:id="rId9"/>
    <p:sldId id="272" r:id="rId10"/>
    <p:sldId id="273" r:id="rId11"/>
    <p:sldId id="274" r:id="rId12"/>
    <p:sldId id="275" r:id="rId13"/>
    <p:sldId id="258" r:id="rId14"/>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57" autoAdjust="0"/>
  </p:normalViewPr>
  <p:slideViewPr>
    <p:cSldViewPr snapToGrid="0" snapToObjects="1">
      <p:cViewPr varScale="1">
        <p:scale>
          <a:sx n="95" d="100"/>
          <a:sy n="95" d="100"/>
        </p:scale>
        <p:origin x="1896" y="78"/>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08.09.2020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a:p>
        </p:txBody>
      </p:sp>
      <p:sp>
        <p:nvSpPr>
          <p:cNvPr id="4" name="Номер слайда 3"/>
          <p:cNvSpPr>
            <a:spLocks noGrp="1"/>
          </p:cNvSpPr>
          <p:nvPr>
            <p:ph type="sldNum" sz="quarter" idx="5"/>
          </p:nvPr>
        </p:nvSpPr>
        <p:spPr/>
        <p:txBody>
          <a:bodyPr/>
          <a:lstStyle/>
          <a:p>
            <a:fld id="{FDB97FD9-0A9C-1B45-95DB-6830A7212849}" type="slidenum">
              <a:rPr lang="x-none" smtClean="0"/>
              <a:t>1</a:t>
            </a:fld>
            <a:endParaRPr lang="x-none"/>
          </a:p>
        </p:txBody>
      </p:sp>
    </p:spTree>
    <p:extLst>
      <p:ext uri="{BB962C8B-B14F-4D97-AF65-F5344CB8AC3E}">
        <p14:creationId xmlns:p14="http://schemas.microsoft.com/office/powerpoint/2010/main" val="269360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08.09.2020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08.09.2020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08.09.2020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08.09.2020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08.09.2020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08.09.2020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95263" y="535285"/>
            <a:ext cx="3882242" cy="941518"/>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0</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b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b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07962" y="2618313"/>
            <a:ext cx="8823021" cy="1556998"/>
          </a:xfrm>
        </p:spPr>
        <p:txBody>
          <a:bodyPr anchor="b">
            <a:noAutofit/>
          </a:bodyPr>
          <a:lstStyle/>
          <a:p>
            <a:pPr algn="l">
              <a:lnSpc>
                <a:spcPct val="150000"/>
              </a:lnSpc>
            </a:pP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ПЕРИОД ЖӘНЕ ТОП БОЙЫНША ЭЛЕМЕНТТЕР ҚАСИЕТТЕРІНІҢ ӨЗГЕРУ ЗАҢДЫЛЫҚТАРЫ. 1-БӨЛІМ</a:t>
            </a: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159323" y="6610541"/>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72628"/>
            <a:ext cx="1170513" cy="523220"/>
          </a:xfrm>
          <a:prstGeom prst="rect">
            <a:avLst/>
          </a:prstGeom>
        </p:spPr>
        <p:txBody>
          <a:bodyPr wrap="none">
            <a:spAutoFit/>
          </a:bodyPr>
          <a:lstStyle/>
          <a:p>
            <a:r>
              <a:rPr 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002060"/>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175806"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68618" y="4175311"/>
            <a:ext cx="4770178" cy="3533108"/>
          </a:xfrm>
          <a:prstGeom prst="rect">
            <a:avLst/>
          </a:prstGeom>
        </p:spPr>
      </p:pic>
    </p:spTree>
    <p:extLst>
      <p:ext uri="{BB962C8B-B14F-4D97-AF65-F5344CB8AC3E}">
        <p14:creationId xmlns:p14="http://schemas.microsoft.com/office/powerpoint/2010/main" val="3430843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590244" y="3382751"/>
            <a:ext cx="6645105" cy="4424628"/>
          </a:xfrm>
          <a:prstGeom prst="rect">
            <a:avLst/>
          </a:prstGeom>
        </p:spPr>
      </p:pic>
      <p:sp>
        <p:nvSpPr>
          <p:cNvPr id="4" name="TextBox 3"/>
          <p:cNvSpPr txBox="1"/>
          <p:nvPr/>
        </p:nvSpPr>
        <p:spPr>
          <a:xfrm>
            <a:off x="284163" y="292100"/>
            <a:ext cx="9158301" cy="3234320"/>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Иондану энергиясы – </a:t>
            </a:r>
            <a:r>
              <a:rPr lang="kk-KZ" sz="2800" dirty="0">
                <a:solidFill>
                  <a:srgbClr val="002060"/>
                </a:solidFill>
              </a:rPr>
              <a:t>бұл атомнан тиісті электрондарды жұлып алуға жұмсалатын энергия. Бірлігі - электронвольт. Бір периодтағы элементтердің ядро заряд саны өскен сайын (солдан оңға қарай) артады. Негізгі топтарда жоғарыдан төмен қарай кемиді. Электртерістілікпен тура пропорционал.</a:t>
            </a:r>
          </a:p>
        </p:txBody>
      </p:sp>
    </p:spTree>
    <p:extLst>
      <p:ext uri="{BB962C8B-B14F-4D97-AF65-F5344CB8AC3E}">
        <p14:creationId xmlns:p14="http://schemas.microsoft.com/office/powerpoint/2010/main" val="239365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951" y="1615327"/>
            <a:ext cx="9143999" cy="5819643"/>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Металдық және бейметалдық –</a:t>
            </a:r>
            <a:r>
              <a:rPr lang="kk-KZ" sz="2800" dirty="0">
                <a:solidFill>
                  <a:srgbClr val="002060"/>
                </a:solidFill>
              </a:rPr>
              <a:t> бейметалдық қасиет электртерістілігімен тура пропорционал. Элемент атомының электртерістілігі артқан сайын бейметалдық қасиет, кеміген сайын металдық қасиеті артады.</a:t>
            </a:r>
          </a:p>
          <a:p>
            <a:pPr algn="l"/>
            <a:r>
              <a:rPr lang="kk-KZ" sz="2800" dirty="0"/>
              <a:t>Тотықтырғыштық және тотықсыздандырғыштық қасиет – </a:t>
            </a:r>
            <a:r>
              <a:rPr lang="kk-KZ" sz="2800" dirty="0">
                <a:solidFill>
                  <a:srgbClr val="002060"/>
                </a:solidFill>
              </a:rPr>
              <a:t>тотықтырғыштық қасиет бейметалдықпен, тотықсыздандырғыштық металдық қасиетпен тура пропорционал. Яғни, металдық қасиет артқан сайын тотықсыздандырғыштық қасиет артады, бейметалдық қасиет артқан сайын тотықтырғыштық қасиет артады.</a:t>
            </a:r>
          </a:p>
        </p:txBody>
      </p:sp>
      <p:sp>
        <p:nvSpPr>
          <p:cNvPr id="3" name="TextBox 2"/>
          <p:cNvSpPr txBox="1"/>
          <p:nvPr/>
        </p:nvSpPr>
        <p:spPr>
          <a:xfrm>
            <a:off x="284163" y="292100"/>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Элемент жай заттарының периодты өзгеретін қасиеттері</a:t>
            </a:r>
            <a:endParaRPr lang="ru-RU" sz="3200" dirty="0">
              <a:solidFill>
                <a:srgbClr val="620BFC"/>
              </a:solidFill>
              <a:latin typeface="Open Sans" panose="020B0606030504020204"/>
            </a:endParaRPr>
          </a:p>
        </p:txBody>
      </p:sp>
    </p:spTree>
    <p:extLst>
      <p:ext uri="{BB962C8B-B14F-4D97-AF65-F5344CB8AC3E}">
        <p14:creationId xmlns:p14="http://schemas.microsoft.com/office/powerpoint/2010/main" val="2118526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143999" cy="661986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dirty="0"/>
              <a:t>Күрделі заттардың қасиеті – </a:t>
            </a:r>
            <a:r>
              <a:rPr lang="kk-KZ" dirty="0">
                <a:solidFill>
                  <a:srgbClr val="002060"/>
                </a:solidFill>
              </a:rPr>
              <a:t>қышқылдығы және негіздік қасиеті болып жіктеледі. Күрделі заттардың негіздік қасиеті металдық қасиетпен, қышқылдық қасиеті бейметалдық қасиетпен тура пропорционал. </a:t>
            </a:r>
          </a:p>
          <a:p>
            <a:pPr algn="l"/>
            <a:r>
              <a:rPr lang="kk-KZ" dirty="0"/>
              <a:t>Элементтердің периодтық заңы – </a:t>
            </a:r>
            <a:r>
              <a:rPr lang="kk-KZ" dirty="0">
                <a:solidFill>
                  <a:srgbClr val="002060"/>
                </a:solidFill>
              </a:rPr>
              <a:t>химиялық элементтердің атом, ядро, заряд саны (протон саны) артуына байланысты, элемент атомдарының қасиеті және олардан түзілетін жай және күрделі заттардың қасиеттерінің периодты түрде өзгеруі.</a:t>
            </a:r>
          </a:p>
        </p:txBody>
      </p:sp>
    </p:spTree>
    <p:extLst>
      <p:ext uri="{BB962C8B-B14F-4D97-AF65-F5344CB8AC3E}">
        <p14:creationId xmlns:p14="http://schemas.microsoft.com/office/powerpoint/2010/main" val="376512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174116"/>
            <a:ext cx="5267102" cy="1200329"/>
          </a:xfrm>
          <a:prstGeom prst="rect">
            <a:avLst/>
          </a:prstGeom>
          <a:noFill/>
        </p:spPr>
        <p:txBody>
          <a:bodyPr wrap="square" rtlCol="0">
            <a:spAutoFit/>
          </a:bodyPr>
          <a:lstStyle/>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6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16056" y="2772847"/>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a:rPr>
              <a:t>Сабақ</a:t>
            </a:r>
            <a:r>
              <a:rPr lang="ru-RU" sz="3200" dirty="0">
                <a:solidFill>
                  <a:srgbClr val="620BFC"/>
                </a:solidFill>
                <a:latin typeface="Open Sans" panose="020B0606030504020204"/>
              </a:rPr>
              <a:t> </a:t>
            </a:r>
            <a:r>
              <a:rPr lang="ru-RU" sz="3200" dirty="0" err="1">
                <a:solidFill>
                  <a:srgbClr val="620BFC"/>
                </a:solidFill>
                <a:latin typeface="Open Sans" panose="020B0606030504020204"/>
              </a:rPr>
              <a:t>мақсат</a:t>
            </a:r>
            <a:r>
              <a:rPr lang="kk-KZ" sz="3200" dirty="0">
                <a:solidFill>
                  <a:srgbClr val="620BFC"/>
                </a:solidFill>
                <a:latin typeface="Open Sans" panose="020B0606030504020204"/>
              </a:rPr>
              <a:t>ы</a:t>
            </a:r>
            <a:r>
              <a:rPr lang="ru-RU" sz="3200" dirty="0">
                <a:solidFill>
                  <a:srgbClr val="620BFC"/>
                </a:solidFill>
                <a:latin typeface="Open Sans" panose="020B0606030504020204"/>
              </a:rPr>
              <a:t>: </a:t>
            </a:r>
          </a:p>
        </p:txBody>
      </p:sp>
      <p:sp>
        <p:nvSpPr>
          <p:cNvPr id="3" name="TextBox 2"/>
          <p:cNvSpPr txBox="1"/>
          <p:nvPr/>
        </p:nvSpPr>
        <p:spPr>
          <a:xfrm>
            <a:off x="284162" y="1120377"/>
            <a:ext cx="9144000" cy="3542096"/>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355600" algn="l">
              <a:buFont typeface="Arial" panose="020B0604020202020204" pitchFamily="34" charset="0"/>
              <a:buChar char="•"/>
            </a:pPr>
            <a:r>
              <a:rPr lang="kk-KZ" sz="3600" dirty="0">
                <a:solidFill>
                  <a:srgbClr val="002060"/>
                </a:solidFill>
              </a:rPr>
              <a:t>Химиялық элемент атомдарының физикалық қасиеттерінің өзгеру заңдылықтарын сипаттау: атом радиусы, иондану энергиясы, электронтартқыштық, электртерістілік және тотығу дәрежесі.</a:t>
            </a:r>
            <a:endParaRPr lang="en-US" sz="3600" dirty="0">
              <a:solidFill>
                <a:srgbClr val="002060"/>
              </a:solidFill>
            </a:endParaRPr>
          </a:p>
        </p:txBody>
      </p:sp>
    </p:spTree>
    <p:extLst>
      <p:ext uri="{BB962C8B-B14F-4D97-AF65-F5344CB8AC3E}">
        <p14:creationId xmlns:p14="http://schemas.microsoft.com/office/powerpoint/2010/main" val="16713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059333" cy="1941658"/>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Химиялық элементтердің периодтық </a:t>
            </a:r>
          </a:p>
          <a:p>
            <a:pPr algn="l"/>
            <a:r>
              <a:rPr lang="kk-KZ" sz="2800" dirty="0"/>
              <a:t>жүйесі – </a:t>
            </a:r>
            <a:r>
              <a:rPr lang="kk-KZ" sz="2800" dirty="0">
                <a:solidFill>
                  <a:srgbClr val="002060"/>
                </a:solidFill>
              </a:rPr>
              <a:t>элементтердің әртүрлі қасиеттерінің атом ядросы зарядына тәуелділігін белгілейтін химиялық элементтердің жіктелу реті.</a:t>
            </a:r>
          </a:p>
        </p:txBody>
      </p:sp>
      <p:pic>
        <p:nvPicPr>
          <p:cNvPr id="2" name="Рисунок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97467" y="2295444"/>
            <a:ext cx="7746804" cy="5415044"/>
          </a:xfrm>
          <a:prstGeom prst="rect">
            <a:avLst/>
          </a:prstGeom>
        </p:spPr>
      </p:pic>
    </p:spTree>
    <p:extLst>
      <p:ext uri="{BB962C8B-B14F-4D97-AF65-F5344CB8AC3E}">
        <p14:creationId xmlns:p14="http://schemas.microsoft.com/office/powerpoint/2010/main" val="970650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059333" cy="621975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000" dirty="0"/>
              <a:t>Химиялық элементтердің атом ядросы сыртындағы электрондардың энергетикалық</a:t>
            </a:r>
          </a:p>
          <a:p>
            <a:pPr algn="l"/>
            <a:r>
              <a:rPr lang="kk-KZ" sz="3000" dirty="0"/>
              <a:t>деңгейлерге бөлініп орналасу заңдылықтары:</a:t>
            </a:r>
          </a:p>
          <a:p>
            <a:pPr algn="l"/>
            <a:r>
              <a:rPr lang="kk-KZ" sz="3000" dirty="0">
                <a:solidFill>
                  <a:srgbClr val="002060"/>
                </a:solidFill>
              </a:rPr>
              <a:t>1) Атомның электрондары энергиясына сай электрондық топтарға бөліп орналасады.</a:t>
            </a:r>
          </a:p>
          <a:p>
            <a:pPr algn="l"/>
            <a:r>
              <a:rPr lang="kk-KZ" sz="3000" dirty="0">
                <a:solidFill>
                  <a:srgbClr val="002060"/>
                </a:solidFill>
              </a:rPr>
              <a:t>Ядроға жақын қабатқа ең көп болғанда екі электрон, ал екінші қабатқа сегіз электрон</a:t>
            </a:r>
          </a:p>
          <a:p>
            <a:pPr algn="l"/>
            <a:r>
              <a:rPr lang="kk-KZ" sz="3000" dirty="0">
                <a:solidFill>
                  <a:srgbClr val="002060"/>
                </a:solidFill>
              </a:rPr>
              <a:t>орналасады.</a:t>
            </a:r>
          </a:p>
          <a:p>
            <a:pPr algn="l"/>
            <a:r>
              <a:rPr lang="kk-KZ" sz="3000" dirty="0">
                <a:solidFill>
                  <a:srgbClr val="002060"/>
                </a:solidFill>
              </a:rPr>
              <a:t>2) Атомдардағы электрондық қабаттың саны сол элемент орналасқан периодтың нөміріне</a:t>
            </a:r>
          </a:p>
          <a:p>
            <a:pPr algn="l"/>
            <a:r>
              <a:rPr lang="kk-KZ" sz="3000" dirty="0">
                <a:solidFill>
                  <a:srgbClr val="002060"/>
                </a:solidFill>
              </a:rPr>
              <a:t>сәйкес, бұл периодтық кестедегі период нөмірінің физикалық мәні болып саналады.</a:t>
            </a:r>
          </a:p>
        </p:txBody>
      </p:sp>
    </p:spTree>
    <p:extLst>
      <p:ext uri="{BB962C8B-B14F-4D97-AF65-F5344CB8AC3E}">
        <p14:creationId xmlns:p14="http://schemas.microsoft.com/office/powerpoint/2010/main" val="153711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059333" cy="668141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000" dirty="0">
                <a:solidFill>
                  <a:srgbClr val="002060"/>
                </a:solidFill>
              </a:rPr>
              <a:t>3) Ең сыртқы қабатта орналасқан элетрондар ядромен нашар байланысқан, сол үшін олар</a:t>
            </a:r>
          </a:p>
          <a:p>
            <a:pPr algn="l"/>
            <a:r>
              <a:rPr lang="kk-KZ" sz="3000" dirty="0">
                <a:solidFill>
                  <a:srgbClr val="002060"/>
                </a:solidFill>
              </a:rPr>
              <a:t>қозғалғыш келеді. Бұл электрондар валенттік электрондар деп аталады, және сол элементтің қосылыстағы валенттілігін көрсетеді. Бір топта орналасқан элементтердің валенттілік электрондары бірдей және ол топ нөміріне тең. Бұл топ нөмірінің физикалық мәні.</a:t>
            </a:r>
          </a:p>
          <a:p>
            <a:pPr algn="l"/>
            <a:r>
              <a:rPr lang="kk-KZ" sz="3000" dirty="0">
                <a:solidFill>
                  <a:srgbClr val="002060"/>
                </a:solidFill>
              </a:rPr>
              <a:t>4) Периодтарда сыртқы энергетикалық деңгей электрондармен толады, ең соңғы элементте сыртқы энергетикалық деңгей толып бітеді. Сол себепті соңғы топтағы элементтердің қасиеті салғырт.</a:t>
            </a:r>
          </a:p>
        </p:txBody>
      </p:sp>
    </p:spTree>
    <p:extLst>
      <p:ext uri="{BB962C8B-B14F-4D97-AF65-F5344CB8AC3E}">
        <p14:creationId xmlns:p14="http://schemas.microsoft.com/office/powerpoint/2010/main" val="250867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059333" cy="3911428"/>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000" dirty="0">
                <a:solidFill>
                  <a:srgbClr val="002060"/>
                </a:solidFill>
              </a:rPr>
              <a:t>5) Бір периодтан келесі периодқа өткенде жаңа энергетикалық деңгей пайда болады. Бұл элементтер қасиетінің күрт секірмелі өзгерісіне әкеледі.</a:t>
            </a:r>
          </a:p>
          <a:p>
            <a:pPr algn="l"/>
            <a:r>
              <a:rPr lang="kk-KZ" sz="3000" dirty="0">
                <a:solidFill>
                  <a:srgbClr val="002060"/>
                </a:solidFill>
              </a:rPr>
              <a:t>6) Элементтер қасиетінің периодты өзгеруі атомдардың сыртқы энергетикалық деңгейіндегі электрондар санының бірдей болуымен түсіндіріледі.</a:t>
            </a:r>
          </a:p>
        </p:txBody>
      </p:sp>
    </p:spTree>
    <p:extLst>
      <p:ext uri="{BB962C8B-B14F-4D97-AF65-F5344CB8AC3E}">
        <p14:creationId xmlns:p14="http://schemas.microsoft.com/office/powerpoint/2010/main" val="533932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059333" cy="714308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000" dirty="0"/>
              <a:t>Период – </a:t>
            </a:r>
            <a:r>
              <a:rPr lang="kk-KZ" sz="3000" dirty="0">
                <a:solidFill>
                  <a:srgbClr val="002060"/>
                </a:solidFill>
              </a:rPr>
              <a:t>сілтілік металдан басталып, инертті газбен аяқталатын электрондық деңгейлер саны бірдей элементтердің көлденең қатары.</a:t>
            </a:r>
          </a:p>
          <a:p>
            <a:pPr algn="l"/>
            <a:r>
              <a:rPr lang="kk-KZ" sz="3000" dirty="0"/>
              <a:t>Топ – </a:t>
            </a:r>
            <a:r>
              <a:rPr lang="kk-KZ" sz="3000" dirty="0">
                <a:solidFill>
                  <a:srgbClr val="002060"/>
                </a:solidFill>
              </a:rPr>
              <a:t>ең сыртқы энергетикалық деңгейлеріндегі электрон сандары бірдей, қасиеттері біршама ұқсас элементтердің тік қатары.</a:t>
            </a:r>
          </a:p>
          <a:p>
            <a:pPr algn="l"/>
            <a:r>
              <a:rPr lang="kk-KZ" sz="3000" dirty="0"/>
              <a:t>Табиғи ұяластар – </a:t>
            </a:r>
            <a:r>
              <a:rPr lang="kk-KZ" sz="3000" dirty="0">
                <a:solidFill>
                  <a:srgbClr val="002060"/>
                </a:solidFill>
              </a:rPr>
              <a:t>химиялық қасиеттерінде ұқсастық болуына орай біріккен химиялық элементтер тобы.</a:t>
            </a:r>
          </a:p>
          <a:p>
            <a:pPr algn="l"/>
            <a:r>
              <a:rPr lang="kk-KZ" sz="3000" dirty="0"/>
              <a:t>Металдар – </a:t>
            </a:r>
            <a:r>
              <a:rPr lang="kk-KZ" sz="3000" dirty="0">
                <a:solidFill>
                  <a:srgbClr val="002060"/>
                </a:solidFill>
              </a:rPr>
              <a:t>электр тоғымен жылуды жақсы өткізетін, пластикалық қасиеті жоғары, жылтыр заттар. Мұндай қасиеттердің болуы металдардың ішкі құрылымымен байланысты.</a:t>
            </a:r>
          </a:p>
        </p:txBody>
      </p:sp>
    </p:spTree>
    <p:extLst>
      <p:ext uri="{BB962C8B-B14F-4D97-AF65-F5344CB8AC3E}">
        <p14:creationId xmlns:p14="http://schemas.microsoft.com/office/powerpoint/2010/main" val="318642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986368"/>
            <a:ext cx="9143999" cy="206476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000" dirty="0"/>
              <a:t>Электртерістілік –</a:t>
            </a:r>
            <a:r>
              <a:rPr lang="kk-KZ" sz="3000" b="1" dirty="0">
                <a:solidFill>
                  <a:srgbClr val="002060"/>
                </a:solidFill>
              </a:rPr>
              <a:t> </a:t>
            </a:r>
            <a:r>
              <a:rPr lang="kk-KZ" sz="3000" dirty="0">
                <a:solidFill>
                  <a:srgbClr val="002060"/>
                </a:solidFill>
              </a:rPr>
              <a:t>атомдардың өзіне электрон тарту қабілеті. Электртерістілік период бойынша солдан оңға қарай, ал топ бойынша төменнен жоғары қарай артады.</a:t>
            </a:r>
          </a:p>
        </p:txBody>
      </p:sp>
      <p:sp>
        <p:nvSpPr>
          <p:cNvPr id="3" name="TextBox 2"/>
          <p:cNvSpPr txBox="1"/>
          <p:nvPr/>
        </p:nvSpPr>
        <p:spPr>
          <a:xfrm>
            <a:off x="284163" y="154208"/>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Атомның периодты өзгеретін қасиеттері</a:t>
            </a:r>
            <a:endParaRPr lang="ru-RU" sz="3200" dirty="0">
              <a:solidFill>
                <a:srgbClr val="620BFC"/>
              </a:solidFill>
              <a:latin typeface="Open Sans" panose="020B0606030504020204"/>
            </a:endParaRPr>
          </a:p>
        </p:txBody>
      </p:sp>
      <p:pic>
        <p:nvPicPr>
          <p:cNvPr id="1026" name="Picture 2" descr="электртерістілік"/>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6496" y="3377669"/>
            <a:ext cx="9172605" cy="4242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847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144000" cy="2372545"/>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t>Атом радиусы – </a:t>
            </a:r>
            <a:r>
              <a:rPr lang="kk-KZ" sz="2800" dirty="0">
                <a:solidFill>
                  <a:srgbClr val="002060"/>
                </a:solidFill>
              </a:rPr>
              <a:t>ең сыртқы қабаттағы электронның ядродан қашықтығы. Бұл атомның электртерістілігіне кері пропорционал. Период бойынша оңнан солға, топ бойынша жоғарыдан төмен қарай артады.</a:t>
            </a:r>
          </a:p>
        </p:txBody>
      </p:sp>
      <p:pic>
        <p:nvPicPr>
          <p:cNvPr id="2" name="Рисунок 1"/>
          <p:cNvPicPr>
            <a:picLocks noChangeAspect="1"/>
          </p:cNvPicPr>
          <p:nvPr/>
        </p:nvPicPr>
        <p:blipFill>
          <a:blip r:embed="rId2"/>
          <a:stretch>
            <a:fillRect/>
          </a:stretch>
        </p:blipFill>
        <p:spPr>
          <a:xfrm>
            <a:off x="806152" y="2830247"/>
            <a:ext cx="8213290" cy="4857486"/>
          </a:xfrm>
          <a:prstGeom prst="rect">
            <a:avLst/>
          </a:prstGeom>
        </p:spPr>
      </p:pic>
    </p:spTree>
    <p:extLst>
      <p:ext uri="{BB962C8B-B14F-4D97-AF65-F5344CB8AC3E}">
        <p14:creationId xmlns:p14="http://schemas.microsoft.com/office/powerpoint/2010/main" val="322308095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1968</TotalTime>
  <Words>536</Words>
  <Application>Microsoft Office PowerPoint</Application>
  <PresentationFormat>Произвольный</PresentationFormat>
  <Paragraphs>37</Paragraphs>
  <Slides>13</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Open Sans</vt:lpstr>
      <vt:lpstr>Тема Office</vt:lpstr>
      <vt:lpstr>10-сынып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Yerkebulan</cp:lastModifiedBy>
  <cp:revision>101</cp:revision>
  <dcterms:created xsi:type="dcterms:W3CDTF">2020-07-01T14:03:46Z</dcterms:created>
  <dcterms:modified xsi:type="dcterms:W3CDTF">2020-09-08T16:47:25Z</dcterms:modified>
</cp:coreProperties>
</file>