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sldIdLst>
    <p:sldId id="265" r:id="rId2"/>
    <p:sldId id="257" r:id="rId3"/>
    <p:sldId id="266" r:id="rId4"/>
    <p:sldId id="268" r:id="rId5"/>
    <p:sldId id="267" r:id="rId6"/>
    <p:sldId id="258" r:id="rId7"/>
  </p:sldIdLst>
  <p:sldSz cx="9712325" cy="8002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" userDrawn="1">
          <p15:clr>
            <a:srgbClr val="A4A3A4"/>
          </p15:clr>
        </p15:guide>
        <p15:guide id="2" pos="179" userDrawn="1">
          <p15:clr>
            <a:srgbClr val="A4A3A4"/>
          </p15:clr>
        </p15:guide>
        <p15:guide id="3" pos="5939" userDrawn="1">
          <p15:clr>
            <a:srgbClr val="A4A3A4"/>
          </p15:clr>
        </p15:guide>
        <p15:guide id="4" orient="horz" pos="4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0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65" d="100"/>
          <a:sy n="65" d="100"/>
        </p:scale>
        <p:origin x="1416" y="66"/>
      </p:cViewPr>
      <p:guideLst>
        <p:guide orient="horz" pos="184"/>
        <p:guide pos="179"/>
        <p:guide pos="5939"/>
        <p:guide orient="horz" pos="4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6712-1DF3-144B-8AEB-AA2EA0DC6E3F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7FD9-0A9C-1B45-95DB-6830A721284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47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1pPr>
    <a:lvl2pPr marL="359313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2pPr>
    <a:lvl3pPr marL="71862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3pPr>
    <a:lvl4pPr marL="1077940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4pPr>
    <a:lvl5pPr marL="143725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5pPr>
    <a:lvl6pPr marL="1796567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6pPr>
    <a:lvl7pPr marL="2155881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7pPr>
    <a:lvl8pPr marL="2515194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8pPr>
    <a:lvl9pPr marL="2874508" algn="l" defTabSz="718627" rtl="0" eaLnBrk="1" latinLnBrk="0" hangingPunct="1">
      <a:defRPr sz="9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8425" y="1309683"/>
            <a:ext cx="8255476" cy="2786086"/>
          </a:xfrm>
        </p:spPr>
        <p:txBody>
          <a:bodyPr anchor="b"/>
          <a:lstStyle>
            <a:lvl1pPr algn="ctr"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041" y="4203212"/>
            <a:ext cx="7284244" cy="1932106"/>
          </a:xfrm>
        </p:spPr>
        <p:txBody>
          <a:bodyPr/>
          <a:lstStyle>
            <a:lvl1pPr marL="0" indent="0" algn="ctr">
              <a:buNone/>
              <a:defRPr sz="2549"/>
            </a:lvl1pPr>
            <a:lvl2pPr marL="485638" indent="0" algn="ctr">
              <a:buNone/>
              <a:defRPr sz="2124"/>
            </a:lvl2pPr>
            <a:lvl3pPr marL="971276" indent="0" algn="ctr">
              <a:buNone/>
              <a:defRPr sz="1912"/>
            </a:lvl3pPr>
            <a:lvl4pPr marL="1456914" indent="0" algn="ctr">
              <a:buNone/>
              <a:defRPr sz="1700"/>
            </a:lvl4pPr>
            <a:lvl5pPr marL="1942551" indent="0" algn="ctr">
              <a:buNone/>
              <a:defRPr sz="1700"/>
            </a:lvl5pPr>
            <a:lvl6pPr marL="2428189" indent="0" algn="ctr">
              <a:buNone/>
              <a:defRPr sz="1700"/>
            </a:lvl6pPr>
            <a:lvl7pPr marL="2913827" indent="0" algn="ctr">
              <a:buNone/>
              <a:defRPr sz="1700"/>
            </a:lvl7pPr>
            <a:lvl8pPr marL="3399465" indent="0" algn="ctr">
              <a:buNone/>
              <a:defRPr sz="1700"/>
            </a:lvl8pPr>
            <a:lvl9pPr marL="3885103" indent="0" algn="ctr">
              <a:buNone/>
              <a:defRPr sz="17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3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24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0383" y="426064"/>
            <a:ext cx="2094220" cy="678182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7723" y="426064"/>
            <a:ext cx="6161256" cy="678182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5456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780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5" y="1995092"/>
            <a:ext cx="8376880" cy="3328854"/>
          </a:xfrm>
        </p:spPr>
        <p:txBody>
          <a:bodyPr anchor="b"/>
          <a:lstStyle>
            <a:lvl1pPr>
              <a:defRPr sz="637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2665" y="5355438"/>
            <a:ext cx="8376880" cy="1750566"/>
          </a:xfrm>
        </p:spPr>
        <p:txBody>
          <a:bodyPr/>
          <a:lstStyle>
            <a:lvl1pPr marL="0" indent="0">
              <a:buNone/>
              <a:defRPr sz="2549">
                <a:solidFill>
                  <a:schemeClr val="tx1"/>
                </a:solidFill>
              </a:defRPr>
            </a:lvl1pPr>
            <a:lvl2pPr marL="485638" indent="0">
              <a:buNone/>
              <a:defRPr sz="2124">
                <a:solidFill>
                  <a:schemeClr val="tx1">
                    <a:tint val="75000"/>
                  </a:schemeClr>
                </a:solidFill>
              </a:defRPr>
            </a:lvl2pPr>
            <a:lvl3pPr marL="971276" indent="0">
              <a:buNone/>
              <a:defRPr sz="1912">
                <a:solidFill>
                  <a:schemeClr val="tx1">
                    <a:tint val="75000"/>
                  </a:schemeClr>
                </a:solidFill>
              </a:defRPr>
            </a:lvl3pPr>
            <a:lvl4pPr marL="145691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425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281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9138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9946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851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755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7722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6865" y="2130318"/>
            <a:ext cx="4127738" cy="507756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8" y="426066"/>
            <a:ext cx="8376880" cy="15467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988" y="1961746"/>
            <a:ext cx="4108768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88" y="2923168"/>
            <a:ext cx="4108768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6865" y="1961746"/>
            <a:ext cx="4129003" cy="961421"/>
          </a:xfrm>
        </p:spPr>
        <p:txBody>
          <a:bodyPr anchor="b"/>
          <a:lstStyle>
            <a:lvl1pPr marL="0" indent="0">
              <a:buNone/>
              <a:defRPr sz="2549" b="1"/>
            </a:lvl1pPr>
            <a:lvl2pPr marL="485638" indent="0">
              <a:buNone/>
              <a:defRPr sz="2124" b="1"/>
            </a:lvl2pPr>
            <a:lvl3pPr marL="971276" indent="0">
              <a:buNone/>
              <a:defRPr sz="1912" b="1"/>
            </a:lvl3pPr>
            <a:lvl4pPr marL="1456914" indent="0">
              <a:buNone/>
              <a:defRPr sz="1700" b="1"/>
            </a:lvl4pPr>
            <a:lvl5pPr marL="1942551" indent="0">
              <a:buNone/>
              <a:defRPr sz="1700" b="1"/>
            </a:lvl5pPr>
            <a:lvl6pPr marL="2428189" indent="0">
              <a:buNone/>
              <a:defRPr sz="1700" b="1"/>
            </a:lvl6pPr>
            <a:lvl7pPr marL="2913827" indent="0">
              <a:buNone/>
              <a:defRPr sz="1700" b="1"/>
            </a:lvl7pPr>
            <a:lvl8pPr marL="3399465" indent="0">
              <a:buNone/>
              <a:defRPr sz="1700" b="1"/>
            </a:lvl8pPr>
            <a:lvl9pPr marL="3885103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6865" y="2923168"/>
            <a:ext cx="4129003" cy="42995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119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414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895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003" y="1152226"/>
            <a:ext cx="4916865" cy="5687024"/>
          </a:xfrm>
        </p:spPr>
        <p:txBody>
          <a:bodyPr/>
          <a:lstStyle>
            <a:lvl1pPr>
              <a:defRPr sz="3399"/>
            </a:lvl1pPr>
            <a:lvl2pPr>
              <a:defRPr sz="2974"/>
            </a:lvl2pPr>
            <a:lvl3pPr>
              <a:defRPr sz="2549"/>
            </a:lvl3pPr>
            <a:lvl4pPr>
              <a:defRPr sz="2124"/>
            </a:lvl4pPr>
            <a:lvl5pPr>
              <a:defRPr sz="2124"/>
            </a:lvl5pPr>
            <a:lvl6pPr>
              <a:defRPr sz="2124"/>
            </a:lvl6pPr>
            <a:lvl7pPr>
              <a:defRPr sz="2124"/>
            </a:lvl7pPr>
            <a:lvl8pPr>
              <a:defRPr sz="2124"/>
            </a:lvl8pPr>
            <a:lvl9pPr>
              <a:defRPr sz="21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427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987" y="533506"/>
            <a:ext cx="3132478" cy="1867271"/>
          </a:xfrm>
        </p:spPr>
        <p:txBody>
          <a:bodyPr anchor="b"/>
          <a:lstStyle>
            <a:lvl1pPr>
              <a:defRPr sz="33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29003" y="1152226"/>
            <a:ext cx="4916865" cy="5687024"/>
          </a:xfrm>
        </p:spPr>
        <p:txBody>
          <a:bodyPr anchor="t"/>
          <a:lstStyle>
            <a:lvl1pPr marL="0" indent="0">
              <a:buNone/>
              <a:defRPr sz="3399"/>
            </a:lvl1pPr>
            <a:lvl2pPr marL="485638" indent="0">
              <a:buNone/>
              <a:defRPr sz="2974"/>
            </a:lvl2pPr>
            <a:lvl3pPr marL="971276" indent="0">
              <a:buNone/>
              <a:defRPr sz="2549"/>
            </a:lvl3pPr>
            <a:lvl4pPr marL="1456914" indent="0">
              <a:buNone/>
              <a:defRPr sz="2124"/>
            </a:lvl4pPr>
            <a:lvl5pPr marL="1942551" indent="0">
              <a:buNone/>
              <a:defRPr sz="2124"/>
            </a:lvl5pPr>
            <a:lvl6pPr marL="2428189" indent="0">
              <a:buNone/>
              <a:defRPr sz="2124"/>
            </a:lvl6pPr>
            <a:lvl7pPr marL="2913827" indent="0">
              <a:buNone/>
              <a:defRPr sz="2124"/>
            </a:lvl7pPr>
            <a:lvl8pPr marL="3399465" indent="0">
              <a:buNone/>
              <a:defRPr sz="2124"/>
            </a:lvl8pPr>
            <a:lvl9pPr marL="3885103" indent="0">
              <a:buNone/>
              <a:defRPr sz="212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8987" y="2400777"/>
            <a:ext cx="3132478" cy="4447735"/>
          </a:xfrm>
        </p:spPr>
        <p:txBody>
          <a:bodyPr/>
          <a:lstStyle>
            <a:lvl1pPr marL="0" indent="0">
              <a:buNone/>
              <a:defRPr sz="1700"/>
            </a:lvl1pPr>
            <a:lvl2pPr marL="485638" indent="0">
              <a:buNone/>
              <a:defRPr sz="1487"/>
            </a:lvl2pPr>
            <a:lvl3pPr marL="971276" indent="0">
              <a:buNone/>
              <a:defRPr sz="1275"/>
            </a:lvl3pPr>
            <a:lvl4pPr marL="1456914" indent="0">
              <a:buNone/>
              <a:defRPr sz="1062"/>
            </a:lvl4pPr>
            <a:lvl5pPr marL="1942551" indent="0">
              <a:buNone/>
              <a:defRPr sz="1062"/>
            </a:lvl5pPr>
            <a:lvl6pPr marL="2428189" indent="0">
              <a:buNone/>
              <a:defRPr sz="1062"/>
            </a:lvl6pPr>
            <a:lvl7pPr marL="2913827" indent="0">
              <a:buNone/>
              <a:defRPr sz="1062"/>
            </a:lvl7pPr>
            <a:lvl8pPr marL="3399465" indent="0">
              <a:buNone/>
              <a:defRPr sz="1062"/>
            </a:lvl8pPr>
            <a:lvl9pPr marL="3885103" indent="0">
              <a:buNone/>
              <a:defRPr sz="10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12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7723" y="426066"/>
            <a:ext cx="8376880" cy="1546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723" y="2130318"/>
            <a:ext cx="8376880" cy="5077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722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2D208-432E-AA48-8D25-AC6E1033EED1}" type="datetimeFigureOut">
              <a:rPr lang="x-none" smtClean="0"/>
              <a:t>31.08.2020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7208" y="7417215"/>
            <a:ext cx="3277910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330" y="7417215"/>
            <a:ext cx="2185273" cy="42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21B68-98B7-4E40-B0F8-C095EA97D72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175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1276" rtl="0" eaLnBrk="1" latinLnBrk="0" hangingPunct="1">
        <a:lnSpc>
          <a:spcPct val="90000"/>
        </a:lnSpc>
        <a:spcBef>
          <a:spcPct val="0"/>
        </a:spcBef>
        <a:buNone/>
        <a:defRPr sz="46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2819" indent="-242819" algn="l" defTabSz="971276" rtl="0" eaLnBrk="1" latinLnBrk="0" hangingPunct="1">
        <a:lnSpc>
          <a:spcPct val="90000"/>
        </a:lnSpc>
        <a:spcBef>
          <a:spcPts val="1062"/>
        </a:spcBef>
        <a:buFont typeface="Arial" panose="020B0604020202020204" pitchFamily="34" charset="0"/>
        <a:buChar char="•"/>
        <a:defRPr sz="2974" kern="1200">
          <a:solidFill>
            <a:schemeClr val="tx1"/>
          </a:solidFill>
          <a:latin typeface="+mn-lt"/>
          <a:ea typeface="+mn-ea"/>
          <a:cs typeface="+mn-cs"/>
        </a:defRPr>
      </a:lvl1pPr>
      <a:lvl2pPr marL="728457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549" kern="1200">
          <a:solidFill>
            <a:schemeClr val="tx1"/>
          </a:solidFill>
          <a:latin typeface="+mn-lt"/>
          <a:ea typeface="+mn-ea"/>
          <a:cs typeface="+mn-cs"/>
        </a:defRPr>
      </a:lvl2pPr>
      <a:lvl3pPr marL="1214095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2124" kern="1200">
          <a:solidFill>
            <a:schemeClr val="tx1"/>
          </a:solidFill>
          <a:latin typeface="+mn-lt"/>
          <a:ea typeface="+mn-ea"/>
          <a:cs typeface="+mn-cs"/>
        </a:defRPr>
      </a:lvl3pPr>
      <a:lvl4pPr marL="169973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2185370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671008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3156646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642284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4127922" indent="-242819" algn="l" defTabSz="971276" rtl="0" eaLnBrk="1" latinLnBrk="0" hangingPunct="1">
        <a:lnSpc>
          <a:spcPct val="90000"/>
        </a:lnSpc>
        <a:spcBef>
          <a:spcPts val="531"/>
        </a:spcBef>
        <a:buFont typeface="Arial" panose="020B0604020202020204" pitchFamily="34" charset="0"/>
        <a:buChar char="•"/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1pPr>
      <a:lvl2pPr marL="485638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2pPr>
      <a:lvl3pPr marL="971276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3pPr>
      <a:lvl4pPr marL="1456914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4pPr>
      <a:lvl5pPr marL="1942551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5pPr>
      <a:lvl6pPr marL="2428189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6pPr>
      <a:lvl7pPr marL="2913827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7pPr>
      <a:lvl8pPr marL="3399465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8pPr>
      <a:lvl9pPr marL="3885103" algn="l" defTabSz="971276" rtl="0" eaLnBrk="1" latinLnBrk="0" hangingPunct="1">
        <a:defRPr sz="19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7F2C24-7A65-284B-9419-683059C3D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263" y="535285"/>
            <a:ext cx="3882242" cy="941518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</a:t>
            </a:r>
            <a:r>
              <a:rPr lang="kk-KZ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сынып</a:t>
            </a:r>
            <a: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ru-RU" sz="2800" dirty="0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ru-RU" sz="2800" dirty="0">
              <a:solidFill>
                <a:srgbClr val="620BF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E370113-B385-2C41-BC76-ADDE2EDA2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262" y="2461335"/>
            <a:ext cx="7623968" cy="155699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kk-KZ" sz="36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Радиоактивтілік  1-бөлім </a:t>
            </a:r>
            <a:endParaRPr lang="ru-RU" sz="3600" b="1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F0CA0B7-653C-B64A-9B2C-9B4676D5BCA3}"/>
              </a:ext>
            </a:extLst>
          </p:cNvPr>
          <p:cNvSpPr/>
          <p:nvPr/>
        </p:nvSpPr>
        <p:spPr>
          <a:xfrm>
            <a:off x="207963" y="6493808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620BF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Мұғалім:</a:t>
            </a:r>
            <a:endParaRPr lang="ru-RU" sz="2800" noProof="1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4967B1B-68B8-C84C-8B8B-86329E258C0C}"/>
              </a:ext>
            </a:extLst>
          </p:cNvPr>
          <p:cNvSpPr/>
          <p:nvPr/>
        </p:nvSpPr>
        <p:spPr>
          <a:xfrm>
            <a:off x="8260811" y="181451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Химия</a:t>
            </a:r>
            <a:endParaRPr lang="x-none" sz="28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6501872-5065-E749-A9FA-589EEBC4B910}"/>
              </a:ext>
            </a:extLst>
          </p:cNvPr>
          <p:cNvSpPr/>
          <p:nvPr/>
        </p:nvSpPr>
        <p:spPr>
          <a:xfrm>
            <a:off x="195262" y="7155053"/>
            <a:ext cx="3525837" cy="669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noProof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Әбеу Нұргелді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9B4B7D6-D546-AC4E-9322-50A39B657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587" y="3557984"/>
            <a:ext cx="5548576" cy="410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33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163" y="279401"/>
            <a:ext cx="9144000" cy="71055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Сабақ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 </a:t>
            </a:r>
            <a:r>
              <a:rPr lang="ru-RU" sz="3200" dirty="0" err="1">
                <a:solidFill>
                  <a:srgbClr val="620BFC"/>
                </a:solidFill>
                <a:latin typeface="Open Sans" panose="020B0606030504020204"/>
              </a:rPr>
              <a:t>мақсат</a:t>
            </a:r>
            <a:r>
              <a:rPr lang="kk-KZ" sz="3200" dirty="0">
                <a:solidFill>
                  <a:srgbClr val="620BFC"/>
                </a:solidFill>
                <a:latin typeface="Open Sans" panose="020B0606030504020204"/>
              </a:rPr>
              <a:t>ы</a:t>
            </a:r>
            <a:r>
              <a:rPr lang="ru-RU" sz="3200" dirty="0">
                <a:solidFill>
                  <a:srgbClr val="620BFC"/>
                </a:solidFill>
                <a:latin typeface="Open Sans" panose="020B0606030504020204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163" y="1925863"/>
            <a:ext cx="9144000" cy="31727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Радиоактивтіліктің табиғатын және радиоактивті изотоптарды қолдануды түсіндіру;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kk-KZ" sz="3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Изотоптардың  ядросы тұрақтылығын анықтау үшін химиялық элементтердің протон/нейтрон қисығын </a:t>
            </a:r>
            <a:r>
              <a:rPr lang="kk-KZ" sz="32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қолдану.</a:t>
            </a:r>
            <a:endParaRPr lang="en-US" sz="32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53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163" y="302733"/>
            <a:ext cx="9144000" cy="218787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pPr algn="l"/>
            <a:r>
              <a:rPr lang="kk-KZ" dirty="0"/>
              <a:t>Радиоактивтілік – </a:t>
            </a:r>
            <a:r>
              <a:rPr lang="kk-KZ" dirty="0">
                <a:solidFill>
                  <a:srgbClr val="002060"/>
                </a:solidFill>
              </a:rPr>
              <a:t>химиялық элементтің тұрақсыз изотопының өздігінен элементар бөлшектер шығара отырып, екінші элементтің изотопына айналуы.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92" y="2780425"/>
            <a:ext cx="3643120" cy="42307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5312" y="2741987"/>
                <a:ext cx="5472851" cy="4957868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lIns="252000" tIns="108000" rIns="252000" bIns="10800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k-KZ" sz="2800" b="0" i="1" dirty="0" smtClean="0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𝛼</m:t>
                    </m:r>
                  </m:oMath>
                </a14:m>
                <a:r>
                  <a:rPr lang="kk-KZ" sz="2800" dirty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-сәулелер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 заряды электрон зарядынан екі есе көп, оң зарядталған, массасы сутек массасынан 4 есе көп</a:t>
                </a:r>
                <a:r>
                  <a:rPr lang="kk-KZ" sz="2800" dirty="0">
                    <a:solidFill>
                      <a:srgbClr val="002060"/>
                    </a:solidFill>
                    <a:ea typeface="Cambria Math" panose="02040503050406030204" pitchFamily="18" charset="0"/>
                    <a:cs typeface="Open Sans" panose="020B0606030504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kk-KZ" sz="28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𝛼</m:t>
                    </m:r>
                  </m:oMath>
                </a14:m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бөлшектерден тұрады. </a:t>
                </a:r>
                <a:endParaRPr lang="aa-ET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aa-ET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aa-ET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aa-ET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aa-ET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endParaRPr lang="kk-KZ" sz="2800" dirty="0">
                  <a:solidFill>
                    <a:srgbClr val="00206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12" y="2741987"/>
                <a:ext cx="5472851" cy="49578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="" id="{3E5FD871-2704-4573-B453-C22568ABF36B}"/>
                  </a:ext>
                </a:extLst>
              </p:cNvPr>
              <p:cNvSpPr/>
              <p:nvPr/>
            </p:nvSpPr>
            <p:spPr>
              <a:xfrm>
                <a:off x="4119452" y="5357002"/>
                <a:ext cx="4854575" cy="954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k-KZ" sz="2800" i="1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𝛽</m:t>
                    </m:r>
                  </m:oMath>
                </a14:m>
                <a:r>
                  <a:rPr lang="kk-KZ" sz="28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-саулелер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электрондар ағыны. </a:t>
                </a:r>
              </a:p>
            </p:txBody>
          </p:sp>
        </mc:Choice>
        <mc:Fallback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E5FD871-2704-4573-B453-C22568ABF3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452" y="5357002"/>
                <a:ext cx="4854575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2638" t="-7051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xmlns="" id="{4F5AF701-5650-49DA-8774-F7F7F45CDBD6}"/>
                  </a:ext>
                </a:extLst>
              </p:cNvPr>
              <p:cNvSpPr/>
              <p:nvPr/>
            </p:nvSpPr>
            <p:spPr>
              <a:xfrm>
                <a:off x="4119452" y="6215412"/>
                <a:ext cx="5120241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k-KZ" sz="2800" i="1">
                        <a:solidFill>
                          <a:srgbClr val="620BFC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Open Sans" panose="020B0606030504020204" pitchFamily="34" charset="0"/>
                      </a:rPr>
                      <m:t>𝛾</m:t>
                    </m:r>
                  </m:oMath>
                </a14:m>
                <a:r>
                  <a:rPr lang="kk-KZ" sz="2800" dirty="0" smtClean="0">
                    <a:solidFill>
                      <a:srgbClr val="620BFC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-саулелер </a:t>
                </a:r>
                <a:r>
                  <a:rPr lang="kk-KZ" sz="2800" dirty="0">
                    <a:solidFill>
                      <a:srgbClr val="00206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– массасы өте аз, зарядсыз электромагнитті толқындар. </a:t>
                </a: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F5AF701-5650-49DA-8774-F7F7F45CD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452" y="6215412"/>
                <a:ext cx="5120241" cy="1384995"/>
              </a:xfrm>
              <a:prstGeom prst="rect">
                <a:avLst/>
              </a:prstGeom>
              <a:blipFill rotWithShape="0">
                <a:blip r:embed="rId5"/>
                <a:stretch>
                  <a:fillRect l="-2500" t="-4846" r="-3333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065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846" y="1656695"/>
            <a:ext cx="6128631" cy="59312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163" y="293614"/>
            <a:ext cx="9144000" cy="120299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lIns="252000" tIns="108000" rIns="252000" bIns="108000" rtlCol="0">
            <a:spAutoFit/>
          </a:bodyPr>
          <a:lstStyle>
            <a:defPPr>
              <a:defRPr lang="en-US"/>
            </a:defPPr>
            <a:lvl1pPr algn="ctr">
              <a:defRPr sz="3200">
                <a:solidFill>
                  <a:srgbClr val="620BFC"/>
                </a:solidFill>
                <a:latin typeface="Open Sans" panose="020B0606030504020204"/>
              </a:defRPr>
            </a:lvl1pPr>
          </a:lstStyle>
          <a:p>
            <a:r>
              <a:rPr lang="kk-KZ" dirty="0" smtClean="0"/>
              <a:t>Химиялық </a:t>
            </a:r>
            <a:r>
              <a:rPr lang="kk-KZ" dirty="0"/>
              <a:t>элементтердің протон/нейтрон қисығы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19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5923345"/>
                  </p:ext>
                </p:extLst>
              </p:nvPr>
            </p:nvGraphicFramePr>
            <p:xfrm>
              <a:off x="284164" y="292100"/>
              <a:ext cx="9144000" cy="7101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</a:tblGrid>
                  <a:tr h="10978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Альфа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сәулелер 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Бета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b="1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Позитронды 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Гамма 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092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Белгіленуі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𝜶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kk-KZ" sz="1800" b="1" i="1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Open Sans" panose="020B0606030504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kk-KZ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Open Sans" panose="020B0606030504020204" pitchFamily="34" charset="0"/>
                                      </a:rPr>
                                      <m:t>𝜷</m:t>
                                    </m:r>
                                  </m:e>
                                  <m:sup>
                                    <m:r>
                                      <a:rPr lang="kk-KZ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Open Sans" panose="020B0606030504020204" pitchFamily="34" charset="0"/>
                                      </a:rPr>
                                      <m:t>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kk-KZ" sz="1800" b="1" i="1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Open Sans" panose="020B0606030504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kk-KZ" sz="1800" b="1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Open Sans" panose="020B0606030504020204" pitchFamily="34" charset="0"/>
                                      </a:rPr>
                                      <m:t>𝜷</m:t>
                                    </m:r>
                                  </m:e>
                                  <m:sup>
                                    <m:r>
                                      <a:rPr lang="kk-KZ" sz="1800" b="1" i="1" dirty="0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Open Sans" panose="020B0606030504020204" pitchFamily="34" charset="0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𝜸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3894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Таңбалануы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1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𝐻𝑒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1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180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  <m:sup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  <m:e>
                                    <m:r>
                                      <a:rPr lang="en-US" sz="1800" b="0" i="1" smtClean="0">
                                        <a:solidFill>
                                          <a:srgbClr val="00206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𝜸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pPr algn="ctr"/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755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Құрамы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kk-KZ" sz="180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dirty="0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Электрон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Анти-электрон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Электромагнит-ті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саулелер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Заряды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2+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1-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1+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10978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Өту қабілеті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қағаз, тері,</a:t>
                          </a:r>
                        </a:p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Киім және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т.б. Бұйымдардан өте алмайды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Ағаш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және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шыны бұйымдардан өте алмайды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Ағаш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және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шыны бұйымдардан өте алмайды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Бетон немесе </a:t>
                          </a:r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қорғасын тақташалары-нан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алмайды.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7044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Жарық шығару көзі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м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20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м шамасында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20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м шамасында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м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7484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шығару жылдамдығы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300000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300000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300000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  <a:tr h="8263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Биологиялық әсері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Жоғары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Орташа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Орташа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Төмен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15923345"/>
                  </p:ext>
                </p:extLst>
              </p:nvPr>
            </p:nvGraphicFramePr>
            <p:xfrm>
              <a:off x="284164" y="292100"/>
              <a:ext cx="9144000" cy="71018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88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0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1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2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3"/>
                        </a:ext>
                      </a:extLst>
                    </a:gridCol>
                    <a:gridCol w="18288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4"/>
                        </a:ext>
                      </a:extLst>
                    </a:gridCol>
                  </a:tblGrid>
                  <a:tr h="10978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Альфа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сәулелер 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Бета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b="1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Позитронды 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Гамма саулелер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0"/>
                      </a:ext>
                    </a:extLst>
                  </a:tr>
                  <a:tr h="4092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Белгіленуі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𝜶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99668" t="-276119" r="-200000" b="-1374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667" t="-276119" r="-100667" b="-1374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𝜸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Таңбалануы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333" t="-237736" r="-301000" b="-7688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99668" t="-237736" r="-200000" b="-7688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0667" t="-237736" r="-100667" b="-7688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𝜸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  <a:p>
                          <a:pPr algn="ctr"/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2"/>
                      </a:ext>
                    </a:extLst>
                  </a:tr>
                  <a:tr h="7552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Құрамы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333" t="-288710" r="-301000" b="-557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Электрон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Анти-электрон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Электромагнит-ті</a:t>
                          </a:r>
                          <a:r>
                            <a:rPr lang="kk-KZ" sz="1800" baseline="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саулелер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Заряды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2+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1-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1+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0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4"/>
                      </a:ext>
                    </a:extLst>
                  </a:tr>
                  <a:tr h="1463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Өту қабілеті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қағаз, тері,</a:t>
                          </a:r>
                        </a:p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Киім және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т.б. Бұйымдардан өте алмайды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Ағаш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және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шыны бұйымдардан өте алмайды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Ағаш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және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шыны бұйымдардан өте алмайды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Бетон немесе </a:t>
                          </a:r>
                          <a:r>
                            <a:rPr lang="kk-KZ" sz="1800" dirty="0" smtClean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қорғасын тақташалары-нан </a:t>
                          </a: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өте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алмайды.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5"/>
                      </a:ext>
                    </a:extLst>
                  </a:tr>
                  <a:tr h="70442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Жарық шығару көзі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 м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20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м шамасында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20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м шамасында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100 м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6"/>
                      </a:ext>
                    </a:extLst>
                  </a:tr>
                  <a:tr h="74845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Сауле</a:t>
                          </a:r>
                          <a:r>
                            <a:rPr lang="kk-KZ" sz="1800" baseline="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 шығару жылдамдығы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20000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300000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300000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300000 км/с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7"/>
                      </a:ext>
                    </a:extLst>
                  </a:tr>
                  <a:tr h="8263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Биологиялық әсері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Жоғары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Орташа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Орташа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7127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kk-KZ" sz="1800" dirty="0">
                              <a:solidFill>
                                <a:srgbClr val="002060"/>
                              </a:solidFill>
                              <a:latin typeface="Open Sans" panose="020B0606030504020204" pitchFamily="34" charset="0"/>
                              <a:ea typeface="Open Sans" panose="020B0606030504020204" pitchFamily="34" charset="0"/>
                              <a:cs typeface="Open Sans" panose="020B0606030504020204" pitchFamily="34" charset="0"/>
                            </a:rPr>
                            <a:t>Төмен радиация </a:t>
                          </a:r>
                          <a:endParaRPr lang="en-US" sz="1800" dirty="0">
                            <a:solidFill>
                              <a:srgbClr val="002060"/>
                            </a:solidFill>
                            <a:latin typeface="Open Sans" panose="020B0606030504020204" pitchFamily="34" charset="0"/>
                            <a:ea typeface="Open Sans" panose="020B0606030504020204" pitchFamily="34" charset="0"/>
                            <a:cs typeface="Open Sans" panose="020B0606030504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0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BFA1400-0E72-084C-8C7C-5DF496AF3C41}"/>
              </a:ext>
            </a:extLst>
          </p:cNvPr>
          <p:cNvSpPr txBox="1"/>
          <p:nvPr/>
        </p:nvSpPr>
        <p:spPr>
          <a:xfrm>
            <a:off x="2222611" y="174116"/>
            <a:ext cx="5267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Сабақ аяқталды!</a:t>
            </a:r>
          </a:p>
          <a:p>
            <a:pPr algn="ctr"/>
            <a:r>
              <a:rPr lang="kk-KZ" sz="36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Келесі жүздескенше!</a:t>
            </a:r>
            <a:endParaRPr lang="ru-RU" sz="36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052D851-E003-0143-A0BF-8C220D86B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056" y="2772847"/>
            <a:ext cx="4480213" cy="335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67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1619</TotalTime>
  <Words>195</Words>
  <Application>Microsoft Office PowerPoint</Application>
  <PresentationFormat>Произвольный</PresentationFormat>
  <Paragraphs>64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Open Sans</vt:lpstr>
      <vt:lpstr>Arial</vt:lpstr>
      <vt:lpstr>Calibri</vt:lpstr>
      <vt:lpstr>Calibri Light</vt:lpstr>
      <vt:lpstr>Cambria Math</vt:lpstr>
      <vt:lpstr>Тема Office</vt:lpstr>
      <vt:lpstr>10-сынып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Lenovo</cp:lastModifiedBy>
  <cp:revision>65</cp:revision>
  <dcterms:created xsi:type="dcterms:W3CDTF">2020-07-01T14:03:46Z</dcterms:created>
  <dcterms:modified xsi:type="dcterms:W3CDTF">2020-08-31T15:42:27Z</dcterms:modified>
</cp:coreProperties>
</file>