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65" r:id="rId2"/>
    <p:sldId id="257" r:id="rId3"/>
    <p:sldId id="266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58" r:id="rId14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65" d="100"/>
          <a:sy n="65" d="100"/>
        </p:scale>
        <p:origin x="1416" y="66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058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41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67" y="2221609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Радиоактивтілік  2-бөлім 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F0CA0B7-653C-B64A-9B2C-9B4676D5BCA3}"/>
              </a:ext>
            </a:extLst>
          </p:cNvPr>
          <p:cNvSpPr/>
          <p:nvPr/>
        </p:nvSpPr>
        <p:spPr>
          <a:xfrm>
            <a:off x="207963" y="6493808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967B1B-68B8-C84C-8B8B-86329E258C0C}"/>
              </a:ext>
            </a:extLst>
          </p:cNvPr>
          <p:cNvSpPr/>
          <p:nvPr/>
        </p:nvSpPr>
        <p:spPr>
          <a:xfrm>
            <a:off x="8254598" y="181810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6501872-5065-E749-A9FA-589EEBC4B910}"/>
              </a:ext>
            </a:extLst>
          </p:cNvPr>
          <p:cNvSpPr/>
          <p:nvPr/>
        </p:nvSpPr>
        <p:spPr>
          <a:xfrm>
            <a:off x="195262" y="715505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1" y="3557984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3" y="278481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Ядролық реакциялардың </a:t>
            </a:r>
            <a:r>
              <a:rPr lang="kk-KZ"/>
              <a:t>теңдеулерін құрастыру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162" y="1762279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1-есеп. </a:t>
            </a:r>
          </a:p>
          <a:p>
            <a:pPr algn="l"/>
            <a:r>
              <a:rPr lang="kk-KZ" dirty="0">
                <a:solidFill>
                  <a:srgbClr val="002060"/>
                </a:solidFill>
              </a:rPr>
              <a:t>Ядролық реакияның теңдеуін аяқта, бос орындарға тиісті бөлшектерді жаз.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34" y="3868491"/>
            <a:ext cx="7372660" cy="17039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837" y="5983245"/>
            <a:ext cx="7570658" cy="187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8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Ядролық реакциялардың </a:t>
            </a:r>
            <a:r>
              <a:rPr lang="kk-KZ"/>
              <a:t>теңдеулерін құрастыру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1783264"/>
                <a:ext cx="9144000" cy="238133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2-есеп. </a:t>
                </a:r>
              </a:p>
              <a:p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Радиоактивті ыдырау өнімдері </a:t>
                </a:r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X,Y 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және </a:t>
                </a:r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-ті анықта. </a:t>
                </a:r>
              </a:p>
              <a:p>
                <a:pPr algn="ctr"/>
                <a14:m>
                  <m:oMath xmlns:m="http://schemas.openxmlformats.org/officeDocument/2006/math">
                    <m:sPre>
                      <m:sPrePr>
                        <m:ctrlPr>
                          <a:rPr lang="kk-KZ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88</m:t>
                        </m:r>
                      </m:sub>
                      <m:sup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226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Ra</m:t>
                        </m:r>
                      </m:e>
                    </m:sPre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𝛼</m:t>
                        </m:r>
                        <m: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 – ыдырау</m:t>
                        </m:r>
                      </m:e>
                    </m:groupCh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X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𝛼</m:t>
                        </m:r>
                        <m: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– ыдырау</m:t>
                        </m:r>
                      </m:e>
                    </m:groupCh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Y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groupChrPr>
                      <m:e>
                        <m: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 </m:t>
                        </m:r>
                        <m:r>
                          <a:rPr lang="kk-KZ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𝛽</m:t>
                        </m:r>
                        <m:r>
                          <a:rPr lang="kk-KZ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– ыдырау</m:t>
                        </m:r>
                      </m:e>
                    </m:groupCh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Z</a:t>
                </a:r>
                <a:endParaRPr lang="kk-KZ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783264"/>
                <a:ext cx="9144000" cy="2381330"/>
              </a:xfrm>
              <a:prstGeom prst="rect">
                <a:avLst/>
              </a:prstGeom>
              <a:blipFill>
                <a:blip r:embed="rId2"/>
                <a:stretch>
                  <a:fillRect t="-510" r="-533" b="-4847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73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Ядролық реакциялардың </a:t>
            </a:r>
            <a:r>
              <a:rPr lang="kk-KZ"/>
              <a:t>теңдеулерін құрастыру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163" y="1863888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en-US" dirty="0"/>
              <a:t>3</a:t>
            </a:r>
            <a:r>
              <a:rPr lang="kk-KZ" dirty="0"/>
              <a:t>-есеп. </a:t>
            </a:r>
          </a:p>
          <a:p>
            <a:pPr algn="l"/>
            <a:r>
              <a:rPr lang="kk-KZ" dirty="0">
                <a:solidFill>
                  <a:srgbClr val="002060"/>
                </a:solidFill>
              </a:rPr>
              <a:t>Берілген элемент </a:t>
            </a:r>
            <a:r>
              <a:rPr lang="kk-KZ" dirty="0" smtClean="0">
                <a:solidFill>
                  <a:srgbClr val="002060"/>
                </a:solidFill>
              </a:rPr>
              <a:t>изотопы </a:t>
            </a:r>
            <a:r>
              <a:rPr lang="kk-KZ" dirty="0">
                <a:solidFill>
                  <a:srgbClr val="002060"/>
                </a:solidFill>
              </a:rPr>
              <a:t>радиоактивті ыдырауының соңғы өнімі </a:t>
            </a:r>
            <a:r>
              <a:rPr lang="en-US" dirty="0">
                <a:solidFill>
                  <a:srgbClr val="002060"/>
                </a:solidFill>
              </a:rPr>
              <a:t>X</a:t>
            </a:r>
            <a:r>
              <a:rPr lang="kk-KZ" dirty="0">
                <a:solidFill>
                  <a:srgbClr val="002060"/>
                </a:solidFill>
              </a:rPr>
              <a:t>-ті анықта.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09" y="3928119"/>
            <a:ext cx="82965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2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925863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Ядролық ыдырау немесе ығысу </a:t>
            </a:r>
            <a:r>
              <a:rPr lang="kk-KZ" sz="3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ережелері; 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Ядролық  реакциялар теңдеулерін </a:t>
            </a:r>
            <a:r>
              <a:rPr lang="kk-KZ" sz="3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құрастыру.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7143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627063"/>
            <a:r>
              <a:rPr lang="kk-KZ" sz="3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Химиялық реакция нәтижесінде бастапқы заттар жаңа заттарға айналады, бірақ атомдар өзгермейді. Ал ядролық реакциялар нәтижесінде бір химилық элементтің атомдары басқа химиялық элемент атомдарына айналады. </a:t>
            </a:r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aa-ET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627063"/>
            <a:endParaRPr lang="kk-KZ" sz="3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47DC68C-FD43-473C-A4C5-166D12CD5E6E}"/>
              </a:ext>
            </a:extLst>
          </p:cNvPr>
          <p:cNvSpPr/>
          <p:nvPr/>
        </p:nvSpPr>
        <p:spPr>
          <a:xfrm>
            <a:off x="443655" y="3102073"/>
            <a:ext cx="898450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7063"/>
            <a:r>
              <a:rPr lang="kk-KZ" sz="3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Ядролық реакция </a:t>
            </a:r>
            <a:r>
              <a:rPr lang="kk-KZ" sz="3000" dirty="0" smtClean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дегеніміз</a:t>
            </a:r>
            <a:r>
              <a:rPr lang="kk-KZ" sz="30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3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атом ядросының элементар бөлшектермен әрекеттесуі нәтижесінде атом ядросының құрамы мен құрылымы өзгеріп, екіншілік элементар бөлшектер түзіле жүретін реакция.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id="{DF42A4AB-B573-4954-848E-5CA574920C49}"/>
                  </a:ext>
                </a:extLst>
              </p:cNvPr>
              <p:cNvSpPr/>
              <p:nvPr/>
            </p:nvSpPr>
            <p:spPr>
              <a:xfrm>
                <a:off x="1068728" y="5393565"/>
                <a:ext cx="5530425" cy="572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92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235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  <m:r>
                      <a:rPr lang="en-US" sz="3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56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142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𝐵𝑎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36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91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𝐾𝑟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sPre>
                  </m:oMath>
                </a14:m>
                <a:endParaRPr lang="aa-ET" sz="3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DF42A4AB-B573-4954-848E-5CA574920C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728" y="5393565"/>
                <a:ext cx="5530425" cy="572144"/>
              </a:xfrm>
              <a:prstGeom prst="rect">
                <a:avLst/>
              </a:prstGeom>
              <a:blipFill>
                <a:blip r:embed="rId3"/>
                <a:stretch>
                  <a:fillRect t="-10638" b="-3191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A682A7B-4D08-4AED-A2CE-B292F3F4E243}"/>
                  </a:ext>
                </a:extLst>
              </p:cNvPr>
              <p:cNvSpPr/>
              <p:nvPr/>
            </p:nvSpPr>
            <p:spPr>
              <a:xfrm>
                <a:off x="1077181" y="6308014"/>
                <a:ext cx="3837461" cy="563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7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14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𝑁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4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8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17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𝑂</m:t>
                        </m:r>
                      </m:e>
                    </m:sPre>
                  </m:oMath>
                </a14:m>
                <a:r>
                  <a:rPr lang="en-US" sz="3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kk-KZ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PrePr>
                      <m:sub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sup>
                      <m:e>
                        <m:r>
                          <a:rPr lang="en-US" sz="3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𝑝</m:t>
                        </m:r>
                      </m:e>
                    </m:sPre>
                  </m:oMath>
                </a14:m>
                <a:endParaRPr lang="aa-ET" sz="3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A682A7B-4D08-4AED-A2CE-B292F3F4E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81" y="6308014"/>
                <a:ext cx="3837461" cy="563167"/>
              </a:xfrm>
              <a:prstGeom prst="rect">
                <a:avLst/>
              </a:prstGeom>
              <a:blipFill>
                <a:blip r:embed="rId4"/>
                <a:stretch>
                  <a:fillRect t="-13043" b="-32609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2" y="30237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Ядролық ыдырау немесе ығысу ережелері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4" y="1264089"/>
                <a:ext cx="9144000" cy="366520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k-KZ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(альфа) – ыдырау. </a:t>
                </a:r>
              </a:p>
              <a:p>
                <a:pPr algn="just"/>
                <a:r>
                  <a:rPr lang="kk-KZ" sz="32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Егер элемент 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изотоптарының ядросы </a:t>
                </a:r>
                <a14:m>
                  <m:oMath xmlns:m="http://schemas.openxmlformats.org/officeDocument/2006/math">
                    <m:r>
                      <a:rPr lang="kk-KZ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– ыдырауға ұшыраса, онда оның массалық саны 4 бірлікке,  </a:t>
                </a:r>
                <a:r>
                  <a:rPr lang="kk-KZ" sz="32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ал 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ядро заряды 2 бірлікке кеміп, периодтық жүйеде 2 нөмір кейін орналасқан жаңа элемент изотопының ядросы түзіледі.  Мысалы, </a:t>
                </a:r>
                <a:endParaRPr lang="en-US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1264089"/>
                <a:ext cx="9144000" cy="3665207"/>
              </a:xfrm>
              <a:prstGeom prst="rect">
                <a:avLst/>
              </a:prstGeom>
              <a:blipFill rotWithShape="0">
                <a:blip r:embed="rId2"/>
                <a:stretch>
                  <a:fillRect t="-166" b="-264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19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1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/>
              <a:t>Ядролық ыдырау </a:t>
            </a:r>
            <a:r>
              <a:rPr lang="kk-KZ" dirty="0"/>
              <a:t>немесе ығысу </a:t>
            </a:r>
            <a:r>
              <a:rPr lang="kk-KZ"/>
              <a:t>ережелері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1" y="1294444"/>
                <a:ext cx="9144000" cy="366520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kk-KZ" sz="32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kk-KZ" sz="32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𝛽</m:t>
                        </m:r>
                      </m:e>
                      <m:sup>
                        <m:r>
                          <a:rPr lang="kk-KZ" sz="32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(бета) – ыдырау. </a:t>
                </a:r>
              </a:p>
              <a:p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Егер элемент изотоптарының ядросы</a:t>
                </a:r>
                <a14:m>
                  <m:oMath xmlns:m="http://schemas.openxmlformats.org/officeDocument/2006/math">
                    <m:r>
                      <a:rPr lang="kk-KZ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𝛽</m:t>
                    </m:r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ыдырауға ұшыраса, онда оның массалық саны өзгермей, ядро заряды 1 бірлікке артып, периодтық жүйеде 1 нөмір алда орналасқан жаңа элемент </a:t>
                </a:r>
                <a:r>
                  <a:rPr lang="kk-KZ" sz="32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изотопының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ядросы түзіледі.  Мысалы, </a:t>
                </a:r>
                <a:endParaRPr lang="en-US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1" y="1294444"/>
                <a:ext cx="9144000" cy="3665207"/>
              </a:xfrm>
              <a:prstGeom prst="rect">
                <a:avLst/>
              </a:prstGeom>
              <a:blipFill>
                <a:blip r:embed="rId2"/>
                <a:stretch>
                  <a:fillRect t="-166" b="-264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17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3" y="30047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/>
              <a:t>Ядролық ыдырау </a:t>
            </a:r>
            <a:r>
              <a:rPr lang="kk-KZ" dirty="0"/>
              <a:t>немесе ығысу </a:t>
            </a:r>
            <a:r>
              <a:rPr lang="kk-KZ"/>
              <a:t>ережелері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1334950"/>
                <a:ext cx="9144000" cy="218787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kk-KZ" sz="32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kk-KZ" sz="3200" b="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𝛽</m:t>
                        </m:r>
                      </m:e>
                      <m:sup>
                        <m:r>
                          <a:rPr lang="kk-KZ" sz="32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(позитронды) – ыдырау. </a:t>
                </a:r>
              </a:p>
              <a:p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Нәтижесінде элементтің бір протоны нейтронға айналады, ал ядро заряды 1 бірлікке азаяды. Мысалы, </a:t>
                </a:r>
                <a:endParaRPr lang="en-US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334950"/>
                <a:ext cx="9144000" cy="2187879"/>
              </a:xfrm>
              <a:prstGeom prst="rect">
                <a:avLst/>
              </a:prstGeom>
              <a:blipFill>
                <a:blip r:embed="rId2"/>
                <a:stretch>
                  <a:fillRect t="-554" b="-498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51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1" y="30237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/>
              <a:t>Ядролық ыдырау </a:t>
            </a:r>
            <a:r>
              <a:rPr lang="kk-KZ" dirty="0"/>
              <a:t>немесе ығысу </a:t>
            </a:r>
            <a:r>
              <a:rPr lang="kk-KZ"/>
              <a:t>ережелері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4" y="1305903"/>
                <a:ext cx="9144000" cy="366520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k-KZ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𝛾</m:t>
                    </m:r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(гамма) – ыдырау. </a:t>
                </a:r>
              </a:p>
              <a:p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Егер элемент изотоптарының ядросы</a:t>
                </a:r>
                <a14:m>
                  <m:oMath xmlns:m="http://schemas.openxmlformats.org/officeDocument/2006/math">
                    <m:r>
                      <a:rPr lang="kk-KZ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 </m:t>
                    </m:r>
                    <m:r>
                      <a:rPr lang="kk-KZ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𝛾</m:t>
                    </m:r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ыдырауға ұшыраса, онда изотоптың массасы мен заряды өзгермейді </a:t>
                </a:r>
                <a14:m>
                  <m:oMath xmlns:m="http://schemas.openxmlformats.org/officeDocument/2006/math">
                    <m:r>
                      <a:rPr lang="kk-KZ" sz="3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𝛾</m:t>
                    </m:r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ыдырауға ұшырайтын белсенді изотоптарға </a:t>
                </a:r>
                <a:r>
                  <a:rPr lang="kk-KZ" sz="32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кобальт -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60, </a:t>
                </a:r>
                <a:r>
                  <a:rPr lang="kk-KZ" sz="32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цезий - 137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kk-KZ" sz="3200" dirty="0" smtClean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радий - 224 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жатады. Мысалы, </a:t>
                </a:r>
                <a:endParaRPr lang="en-US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1305903"/>
                <a:ext cx="9144000" cy="3665207"/>
              </a:xfrm>
              <a:prstGeom prst="rect">
                <a:avLst/>
              </a:prstGeom>
              <a:blipFill rotWithShape="0">
                <a:blip r:embed="rId2"/>
                <a:stretch>
                  <a:fillRect t="-332" r="-666" b="-265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9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4" y="299747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/>
              <a:t>Ядролық ыдырау </a:t>
            </a:r>
            <a:r>
              <a:rPr lang="kk-KZ" dirty="0"/>
              <a:t>немесе ығысу </a:t>
            </a:r>
            <a:r>
              <a:rPr lang="kk-KZ"/>
              <a:t>ережелері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164" y="1349509"/>
            <a:ext cx="9144000" cy="31727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Электронды тартып алу (К-тартып алу). </a:t>
            </a:r>
          </a:p>
          <a:p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Ядроның өз электронын қосып алуы, </a:t>
            </a:r>
            <a:r>
              <a:rPr lang="kk-KZ" sz="3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яғни 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ядроға жақын К-деңгейден электрон қосып алады. Нәтижесінде ядро заряды 1 бірлікке кемиді, ал массалық саны өзгермейді және </a:t>
            </a:r>
            <a:r>
              <a:rPr lang="kk-KZ" sz="3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рентген 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саулесі түзіледі. 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6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Ядролық реакциялардың теңдеулерін құрастыру</a:t>
            </a:r>
            <a:r>
              <a:rPr lang="aa-ET" dirty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163" y="1781351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1-есеп. </a:t>
            </a:r>
          </a:p>
          <a:p>
            <a:pPr algn="l"/>
            <a:r>
              <a:rPr lang="kk-KZ" dirty="0">
                <a:solidFill>
                  <a:srgbClr val="002060"/>
                </a:solidFill>
              </a:rPr>
              <a:t>Ядролық реакияның теңдеуін аяқта, бос орындарға тиісті бөлшектерді жаз.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902" y="3966413"/>
            <a:ext cx="7540956" cy="19816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902" y="5948107"/>
            <a:ext cx="7540956" cy="176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99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</TotalTime>
  <Words>298</Words>
  <Application>Microsoft Office PowerPoint</Application>
  <PresentationFormat>Произвольный</PresentationFormat>
  <Paragraphs>50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Open Sans</vt:lpstr>
      <vt:lpstr>Arial</vt:lpstr>
      <vt:lpstr>Calibri</vt:lpstr>
      <vt:lpstr>Calibri Light</vt:lpstr>
      <vt:lpstr>Cambria Math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Lenovo</cp:lastModifiedBy>
  <cp:revision>74</cp:revision>
  <dcterms:created xsi:type="dcterms:W3CDTF">2020-07-01T14:03:46Z</dcterms:created>
  <dcterms:modified xsi:type="dcterms:W3CDTF">2020-08-31T15:46:55Z</dcterms:modified>
</cp:coreProperties>
</file>