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5"/>
  </p:notesMasterIdLst>
  <p:sldIdLst>
    <p:sldId id="265" r:id="rId2"/>
    <p:sldId id="257" r:id="rId3"/>
    <p:sldId id="266" r:id="rId4"/>
    <p:sldId id="268" r:id="rId5"/>
    <p:sldId id="269" r:id="rId6"/>
    <p:sldId id="270" r:id="rId7"/>
    <p:sldId id="271" r:id="rId8"/>
    <p:sldId id="273" r:id="rId9"/>
    <p:sldId id="274" r:id="rId10"/>
    <p:sldId id="275" r:id="rId11"/>
    <p:sldId id="276" r:id="rId12"/>
    <p:sldId id="277" r:id="rId13"/>
    <p:sldId id="258" r:id="rId14"/>
  </p:sldIdLst>
  <p:sldSz cx="9712325" cy="8002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" userDrawn="1">
          <p15:clr>
            <a:srgbClr val="A4A3A4"/>
          </p15:clr>
        </p15:guide>
        <p15:guide id="2" pos="179" userDrawn="1">
          <p15:clr>
            <a:srgbClr val="A4A3A4"/>
          </p15:clr>
        </p15:guide>
        <p15:guide id="3" pos="5939" userDrawn="1">
          <p15:clr>
            <a:srgbClr val="A4A3A4"/>
          </p15:clr>
        </p15:guide>
        <p15:guide id="4" orient="horz" pos="485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0B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8"/>
  </p:normalViewPr>
  <p:slideViewPr>
    <p:cSldViewPr snapToGrid="0" snapToObjects="1">
      <p:cViewPr varScale="1">
        <p:scale>
          <a:sx n="65" d="100"/>
          <a:sy n="65" d="100"/>
        </p:scale>
        <p:origin x="1416" y="66"/>
      </p:cViewPr>
      <p:guideLst>
        <p:guide orient="horz" pos="184"/>
        <p:guide pos="179"/>
        <p:guide pos="5939"/>
        <p:guide orient="horz" pos="485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E6712-1DF3-144B-8AEB-AA2EA0DC6E3F}" type="datetimeFigureOut">
              <a:rPr lang="x-none" smtClean="0"/>
              <a:t>31.08.2020</a:t>
            </a:fld>
            <a:endParaRPr lang="x-non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555750" y="1143000"/>
            <a:ext cx="3746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B97FD9-0A9C-1B45-95DB-6830A721284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86477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1pPr>
    <a:lvl2pPr marL="359313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2pPr>
    <a:lvl3pPr marL="718627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3pPr>
    <a:lvl4pPr marL="1077940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4pPr>
    <a:lvl5pPr marL="1437254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5pPr>
    <a:lvl6pPr marL="1796567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6pPr>
    <a:lvl7pPr marL="2155881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7pPr>
    <a:lvl8pPr marL="2515194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8pPr>
    <a:lvl9pPr marL="2874508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B97FD9-0A9C-1B45-95DB-6830A7212849}" type="slidenum">
              <a:rPr lang="x-none" smtClean="0"/>
              <a:t>3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810581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8425" y="1309683"/>
            <a:ext cx="8255476" cy="2786086"/>
          </a:xfrm>
        </p:spPr>
        <p:txBody>
          <a:bodyPr anchor="b"/>
          <a:lstStyle>
            <a:lvl1pPr algn="ctr">
              <a:defRPr sz="637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041" y="4203212"/>
            <a:ext cx="7284244" cy="1932106"/>
          </a:xfrm>
        </p:spPr>
        <p:txBody>
          <a:bodyPr/>
          <a:lstStyle>
            <a:lvl1pPr marL="0" indent="0" algn="ctr">
              <a:buNone/>
              <a:defRPr sz="2549"/>
            </a:lvl1pPr>
            <a:lvl2pPr marL="485638" indent="0" algn="ctr">
              <a:buNone/>
              <a:defRPr sz="2124"/>
            </a:lvl2pPr>
            <a:lvl3pPr marL="971276" indent="0" algn="ctr">
              <a:buNone/>
              <a:defRPr sz="1912"/>
            </a:lvl3pPr>
            <a:lvl4pPr marL="1456914" indent="0" algn="ctr">
              <a:buNone/>
              <a:defRPr sz="1700"/>
            </a:lvl4pPr>
            <a:lvl5pPr marL="1942551" indent="0" algn="ctr">
              <a:buNone/>
              <a:defRPr sz="1700"/>
            </a:lvl5pPr>
            <a:lvl6pPr marL="2428189" indent="0" algn="ctr">
              <a:buNone/>
              <a:defRPr sz="1700"/>
            </a:lvl6pPr>
            <a:lvl7pPr marL="2913827" indent="0" algn="ctr">
              <a:buNone/>
              <a:defRPr sz="1700"/>
            </a:lvl7pPr>
            <a:lvl8pPr marL="3399465" indent="0" algn="ctr">
              <a:buNone/>
              <a:defRPr sz="1700"/>
            </a:lvl8pPr>
            <a:lvl9pPr marL="3885103" indent="0" algn="ctr">
              <a:buNone/>
              <a:defRPr sz="17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31.08.2020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2631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31.08.2020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02458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0383" y="426064"/>
            <a:ext cx="2094220" cy="678182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7723" y="426064"/>
            <a:ext cx="6161256" cy="678182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31.08.2020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54561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31.08.2020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87809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665" y="1995092"/>
            <a:ext cx="8376880" cy="3328854"/>
          </a:xfrm>
        </p:spPr>
        <p:txBody>
          <a:bodyPr anchor="b"/>
          <a:lstStyle>
            <a:lvl1pPr>
              <a:defRPr sz="637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2665" y="5355438"/>
            <a:ext cx="8376880" cy="1750566"/>
          </a:xfrm>
        </p:spPr>
        <p:txBody>
          <a:bodyPr/>
          <a:lstStyle>
            <a:lvl1pPr marL="0" indent="0">
              <a:buNone/>
              <a:defRPr sz="2549">
                <a:solidFill>
                  <a:schemeClr val="tx1"/>
                </a:solidFill>
              </a:defRPr>
            </a:lvl1pPr>
            <a:lvl2pPr marL="485638" indent="0">
              <a:buNone/>
              <a:defRPr sz="2124">
                <a:solidFill>
                  <a:schemeClr val="tx1">
                    <a:tint val="75000"/>
                  </a:schemeClr>
                </a:solidFill>
              </a:defRPr>
            </a:lvl2pPr>
            <a:lvl3pPr marL="971276" indent="0">
              <a:buNone/>
              <a:defRPr sz="1912">
                <a:solidFill>
                  <a:schemeClr val="tx1">
                    <a:tint val="75000"/>
                  </a:schemeClr>
                </a:solidFill>
              </a:defRPr>
            </a:lvl3pPr>
            <a:lvl4pPr marL="145691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194255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42818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291382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39946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388510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31.08.2020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75565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7722" y="2130318"/>
            <a:ext cx="4127738" cy="50775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6865" y="2130318"/>
            <a:ext cx="4127738" cy="50775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31.08.2020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5738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8" y="426066"/>
            <a:ext cx="8376880" cy="154679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988" y="1961746"/>
            <a:ext cx="4108768" cy="961421"/>
          </a:xfrm>
        </p:spPr>
        <p:txBody>
          <a:bodyPr anchor="b"/>
          <a:lstStyle>
            <a:lvl1pPr marL="0" indent="0">
              <a:buNone/>
              <a:defRPr sz="2549" b="1"/>
            </a:lvl1pPr>
            <a:lvl2pPr marL="485638" indent="0">
              <a:buNone/>
              <a:defRPr sz="2124" b="1"/>
            </a:lvl2pPr>
            <a:lvl3pPr marL="971276" indent="0">
              <a:buNone/>
              <a:defRPr sz="1912" b="1"/>
            </a:lvl3pPr>
            <a:lvl4pPr marL="1456914" indent="0">
              <a:buNone/>
              <a:defRPr sz="1700" b="1"/>
            </a:lvl4pPr>
            <a:lvl5pPr marL="1942551" indent="0">
              <a:buNone/>
              <a:defRPr sz="1700" b="1"/>
            </a:lvl5pPr>
            <a:lvl6pPr marL="2428189" indent="0">
              <a:buNone/>
              <a:defRPr sz="1700" b="1"/>
            </a:lvl6pPr>
            <a:lvl7pPr marL="2913827" indent="0">
              <a:buNone/>
              <a:defRPr sz="1700" b="1"/>
            </a:lvl7pPr>
            <a:lvl8pPr marL="3399465" indent="0">
              <a:buNone/>
              <a:defRPr sz="1700" b="1"/>
            </a:lvl8pPr>
            <a:lvl9pPr marL="3885103" indent="0">
              <a:buNone/>
              <a:defRPr sz="17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8988" y="2923168"/>
            <a:ext cx="4108768" cy="42995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6865" y="1961746"/>
            <a:ext cx="4129003" cy="961421"/>
          </a:xfrm>
        </p:spPr>
        <p:txBody>
          <a:bodyPr anchor="b"/>
          <a:lstStyle>
            <a:lvl1pPr marL="0" indent="0">
              <a:buNone/>
              <a:defRPr sz="2549" b="1"/>
            </a:lvl1pPr>
            <a:lvl2pPr marL="485638" indent="0">
              <a:buNone/>
              <a:defRPr sz="2124" b="1"/>
            </a:lvl2pPr>
            <a:lvl3pPr marL="971276" indent="0">
              <a:buNone/>
              <a:defRPr sz="1912" b="1"/>
            </a:lvl3pPr>
            <a:lvl4pPr marL="1456914" indent="0">
              <a:buNone/>
              <a:defRPr sz="1700" b="1"/>
            </a:lvl4pPr>
            <a:lvl5pPr marL="1942551" indent="0">
              <a:buNone/>
              <a:defRPr sz="1700" b="1"/>
            </a:lvl5pPr>
            <a:lvl6pPr marL="2428189" indent="0">
              <a:buNone/>
              <a:defRPr sz="1700" b="1"/>
            </a:lvl6pPr>
            <a:lvl7pPr marL="2913827" indent="0">
              <a:buNone/>
              <a:defRPr sz="1700" b="1"/>
            </a:lvl7pPr>
            <a:lvl8pPr marL="3399465" indent="0">
              <a:buNone/>
              <a:defRPr sz="1700" b="1"/>
            </a:lvl8pPr>
            <a:lvl9pPr marL="3885103" indent="0">
              <a:buNone/>
              <a:defRPr sz="17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16865" y="2923168"/>
            <a:ext cx="4129003" cy="42995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31.08.2020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01197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31.08.2020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94140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31.08.2020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958954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7" y="533506"/>
            <a:ext cx="3132478" cy="1867271"/>
          </a:xfrm>
        </p:spPr>
        <p:txBody>
          <a:bodyPr anchor="b"/>
          <a:lstStyle>
            <a:lvl1pPr>
              <a:defRPr sz="33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003" y="1152226"/>
            <a:ext cx="4916865" cy="5687024"/>
          </a:xfrm>
        </p:spPr>
        <p:txBody>
          <a:bodyPr/>
          <a:lstStyle>
            <a:lvl1pPr>
              <a:defRPr sz="3399"/>
            </a:lvl1pPr>
            <a:lvl2pPr>
              <a:defRPr sz="2974"/>
            </a:lvl2pPr>
            <a:lvl3pPr>
              <a:defRPr sz="2549"/>
            </a:lvl3pPr>
            <a:lvl4pPr>
              <a:defRPr sz="2124"/>
            </a:lvl4pPr>
            <a:lvl5pPr>
              <a:defRPr sz="2124"/>
            </a:lvl5pPr>
            <a:lvl6pPr>
              <a:defRPr sz="2124"/>
            </a:lvl6pPr>
            <a:lvl7pPr>
              <a:defRPr sz="2124"/>
            </a:lvl7pPr>
            <a:lvl8pPr>
              <a:defRPr sz="2124"/>
            </a:lvl8pPr>
            <a:lvl9pPr>
              <a:defRPr sz="212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987" y="2400777"/>
            <a:ext cx="3132478" cy="4447735"/>
          </a:xfrm>
        </p:spPr>
        <p:txBody>
          <a:bodyPr/>
          <a:lstStyle>
            <a:lvl1pPr marL="0" indent="0">
              <a:buNone/>
              <a:defRPr sz="1700"/>
            </a:lvl1pPr>
            <a:lvl2pPr marL="485638" indent="0">
              <a:buNone/>
              <a:defRPr sz="1487"/>
            </a:lvl2pPr>
            <a:lvl3pPr marL="971276" indent="0">
              <a:buNone/>
              <a:defRPr sz="1275"/>
            </a:lvl3pPr>
            <a:lvl4pPr marL="1456914" indent="0">
              <a:buNone/>
              <a:defRPr sz="1062"/>
            </a:lvl4pPr>
            <a:lvl5pPr marL="1942551" indent="0">
              <a:buNone/>
              <a:defRPr sz="1062"/>
            </a:lvl5pPr>
            <a:lvl6pPr marL="2428189" indent="0">
              <a:buNone/>
              <a:defRPr sz="1062"/>
            </a:lvl6pPr>
            <a:lvl7pPr marL="2913827" indent="0">
              <a:buNone/>
              <a:defRPr sz="1062"/>
            </a:lvl7pPr>
            <a:lvl8pPr marL="3399465" indent="0">
              <a:buNone/>
              <a:defRPr sz="1062"/>
            </a:lvl8pPr>
            <a:lvl9pPr marL="3885103" indent="0">
              <a:buNone/>
              <a:defRPr sz="106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31.08.2020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427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7" y="533506"/>
            <a:ext cx="3132478" cy="1867271"/>
          </a:xfrm>
        </p:spPr>
        <p:txBody>
          <a:bodyPr anchor="b"/>
          <a:lstStyle>
            <a:lvl1pPr>
              <a:defRPr sz="33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29003" y="1152226"/>
            <a:ext cx="4916865" cy="5687024"/>
          </a:xfrm>
        </p:spPr>
        <p:txBody>
          <a:bodyPr anchor="t"/>
          <a:lstStyle>
            <a:lvl1pPr marL="0" indent="0">
              <a:buNone/>
              <a:defRPr sz="3399"/>
            </a:lvl1pPr>
            <a:lvl2pPr marL="485638" indent="0">
              <a:buNone/>
              <a:defRPr sz="2974"/>
            </a:lvl2pPr>
            <a:lvl3pPr marL="971276" indent="0">
              <a:buNone/>
              <a:defRPr sz="2549"/>
            </a:lvl3pPr>
            <a:lvl4pPr marL="1456914" indent="0">
              <a:buNone/>
              <a:defRPr sz="2124"/>
            </a:lvl4pPr>
            <a:lvl5pPr marL="1942551" indent="0">
              <a:buNone/>
              <a:defRPr sz="2124"/>
            </a:lvl5pPr>
            <a:lvl6pPr marL="2428189" indent="0">
              <a:buNone/>
              <a:defRPr sz="2124"/>
            </a:lvl6pPr>
            <a:lvl7pPr marL="2913827" indent="0">
              <a:buNone/>
              <a:defRPr sz="2124"/>
            </a:lvl7pPr>
            <a:lvl8pPr marL="3399465" indent="0">
              <a:buNone/>
              <a:defRPr sz="2124"/>
            </a:lvl8pPr>
            <a:lvl9pPr marL="3885103" indent="0">
              <a:buNone/>
              <a:defRPr sz="2124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987" y="2400777"/>
            <a:ext cx="3132478" cy="4447735"/>
          </a:xfrm>
        </p:spPr>
        <p:txBody>
          <a:bodyPr/>
          <a:lstStyle>
            <a:lvl1pPr marL="0" indent="0">
              <a:buNone/>
              <a:defRPr sz="1700"/>
            </a:lvl1pPr>
            <a:lvl2pPr marL="485638" indent="0">
              <a:buNone/>
              <a:defRPr sz="1487"/>
            </a:lvl2pPr>
            <a:lvl3pPr marL="971276" indent="0">
              <a:buNone/>
              <a:defRPr sz="1275"/>
            </a:lvl3pPr>
            <a:lvl4pPr marL="1456914" indent="0">
              <a:buNone/>
              <a:defRPr sz="1062"/>
            </a:lvl4pPr>
            <a:lvl5pPr marL="1942551" indent="0">
              <a:buNone/>
              <a:defRPr sz="1062"/>
            </a:lvl5pPr>
            <a:lvl6pPr marL="2428189" indent="0">
              <a:buNone/>
              <a:defRPr sz="1062"/>
            </a:lvl6pPr>
            <a:lvl7pPr marL="2913827" indent="0">
              <a:buNone/>
              <a:defRPr sz="1062"/>
            </a:lvl7pPr>
            <a:lvl8pPr marL="3399465" indent="0">
              <a:buNone/>
              <a:defRPr sz="1062"/>
            </a:lvl8pPr>
            <a:lvl9pPr marL="3885103" indent="0">
              <a:buNone/>
              <a:defRPr sz="106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31.08.2020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2128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7723" y="426066"/>
            <a:ext cx="8376880" cy="15467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723" y="2130318"/>
            <a:ext cx="8376880" cy="50775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7722" y="7417215"/>
            <a:ext cx="2185273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2D208-432E-AA48-8D25-AC6E1033EED1}" type="datetimeFigureOut">
              <a:rPr lang="x-none" smtClean="0"/>
              <a:t>31.08.2020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7208" y="7417215"/>
            <a:ext cx="3277910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9330" y="7417215"/>
            <a:ext cx="2185273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17557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71276" rtl="0" eaLnBrk="1" latinLnBrk="0" hangingPunct="1">
        <a:lnSpc>
          <a:spcPct val="90000"/>
        </a:lnSpc>
        <a:spcBef>
          <a:spcPct val="0"/>
        </a:spcBef>
        <a:buNone/>
        <a:defRPr sz="467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2819" indent="-242819" algn="l" defTabSz="971276" rtl="0" eaLnBrk="1" latinLnBrk="0" hangingPunct="1">
        <a:lnSpc>
          <a:spcPct val="90000"/>
        </a:lnSpc>
        <a:spcBef>
          <a:spcPts val="1062"/>
        </a:spcBef>
        <a:buFont typeface="Arial" panose="020B0604020202020204" pitchFamily="34" charset="0"/>
        <a:buChar char="•"/>
        <a:defRPr sz="2974" kern="1200">
          <a:solidFill>
            <a:schemeClr val="tx1"/>
          </a:solidFill>
          <a:latin typeface="+mn-lt"/>
          <a:ea typeface="+mn-ea"/>
          <a:cs typeface="+mn-cs"/>
        </a:defRPr>
      </a:lvl1pPr>
      <a:lvl2pPr marL="728457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2549" kern="1200">
          <a:solidFill>
            <a:schemeClr val="tx1"/>
          </a:solidFill>
          <a:latin typeface="+mn-lt"/>
          <a:ea typeface="+mn-ea"/>
          <a:cs typeface="+mn-cs"/>
        </a:defRPr>
      </a:lvl2pPr>
      <a:lvl3pPr marL="1214095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2124" kern="1200">
          <a:solidFill>
            <a:schemeClr val="tx1"/>
          </a:solidFill>
          <a:latin typeface="+mn-lt"/>
          <a:ea typeface="+mn-ea"/>
          <a:cs typeface="+mn-cs"/>
        </a:defRPr>
      </a:lvl3pPr>
      <a:lvl4pPr marL="1699732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4pPr>
      <a:lvl5pPr marL="2185370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5pPr>
      <a:lvl6pPr marL="2671008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6pPr>
      <a:lvl7pPr marL="3156646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7pPr>
      <a:lvl8pPr marL="3642284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8pPr>
      <a:lvl9pPr marL="4127922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1pPr>
      <a:lvl2pPr marL="485638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2pPr>
      <a:lvl3pPr marL="971276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3pPr>
      <a:lvl4pPr marL="1456914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4pPr>
      <a:lvl5pPr marL="1942551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5pPr>
      <a:lvl6pPr marL="2428189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6pPr>
      <a:lvl7pPr marL="2913827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7pPr>
      <a:lvl8pPr marL="3399465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8pPr>
      <a:lvl9pPr marL="3885103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27F2C24-7A65-284B-9419-683059C3D5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441" y="535285"/>
            <a:ext cx="3882242" cy="941518"/>
          </a:xfrm>
        </p:spPr>
        <p:txBody>
          <a:bodyPr>
            <a:noAutofit/>
          </a:bodyPr>
          <a:lstStyle/>
          <a:p>
            <a:pPr algn="l"/>
            <a: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10-</a:t>
            </a:r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сынып</a:t>
            </a:r>
            <a: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ru-RU" sz="28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DE370113-B385-2C41-BC76-ADDE2EDA2B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6867" y="2221609"/>
            <a:ext cx="7623968" cy="1556998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kk-KZ" sz="36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Радиоактивтілік  2-бөлім </a:t>
            </a:r>
            <a:endParaRPr lang="ru-RU" sz="3600" b="1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4F0CA0B7-653C-B64A-9B2C-9B4676D5BCA3}"/>
              </a:ext>
            </a:extLst>
          </p:cNvPr>
          <p:cNvSpPr/>
          <p:nvPr/>
        </p:nvSpPr>
        <p:spPr>
          <a:xfrm>
            <a:off x="207963" y="6493808"/>
            <a:ext cx="3525837" cy="669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noProof="1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Мұғалім:</a:t>
            </a:r>
            <a:endParaRPr lang="ru-RU" sz="2800" noProof="1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24967B1B-68B8-C84C-8B8B-86329E258C0C}"/>
              </a:ext>
            </a:extLst>
          </p:cNvPr>
          <p:cNvSpPr/>
          <p:nvPr/>
        </p:nvSpPr>
        <p:spPr>
          <a:xfrm>
            <a:off x="8254598" y="181810"/>
            <a:ext cx="11705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Химия</a:t>
            </a:r>
            <a:endParaRPr lang="x-none" sz="28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F6501872-5065-E749-A9FA-589EEBC4B910}"/>
              </a:ext>
            </a:extLst>
          </p:cNvPr>
          <p:cNvSpPr/>
          <p:nvPr/>
        </p:nvSpPr>
        <p:spPr>
          <a:xfrm>
            <a:off x="195262" y="7155053"/>
            <a:ext cx="3525837" cy="669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noProof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Әбеу Нұргелді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B9B4B7D6-D546-AC4E-9322-50A39B657C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6501" y="3557984"/>
            <a:ext cx="5548576" cy="4109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337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84163" y="278481"/>
            <a:ext cx="9144000" cy="120299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r>
              <a:rPr lang="kk-KZ" dirty="0"/>
              <a:t>Ядролық реакциялардың </a:t>
            </a:r>
            <a:r>
              <a:rPr lang="kk-KZ"/>
              <a:t>теңдеулерін құрастыру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84162" y="1762279"/>
            <a:ext cx="9144000" cy="169543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algn="l"/>
            <a:r>
              <a:rPr lang="kk-KZ" dirty="0"/>
              <a:t>1-есеп. </a:t>
            </a:r>
          </a:p>
          <a:p>
            <a:pPr algn="l"/>
            <a:r>
              <a:rPr lang="kk-KZ" dirty="0">
                <a:solidFill>
                  <a:srgbClr val="002060"/>
                </a:solidFill>
              </a:rPr>
              <a:t>Ядролық реакияның теңдеуін аяқта, бос орындарға тиісті бөлшектерді жаз.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9834" y="3868491"/>
            <a:ext cx="7372660" cy="170397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837" y="5983245"/>
            <a:ext cx="7570658" cy="1875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6805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84163" y="292100"/>
            <a:ext cx="9144000" cy="120299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r>
              <a:rPr lang="kk-KZ" dirty="0"/>
              <a:t>Ядролық реакциялардың </a:t>
            </a:r>
            <a:r>
              <a:rPr lang="kk-KZ"/>
              <a:t>теңдеулерін құрастыру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84163" y="1783264"/>
                <a:ext cx="9144000" cy="2381330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/>
              <a:p>
                <a:r>
                  <a:rPr lang="kk-KZ" sz="32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2-есеп. </a:t>
                </a:r>
              </a:p>
              <a:p>
                <a:r>
                  <a:rPr lang="kk-KZ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Радиоактивті ыдырау өнімдері </a:t>
                </a:r>
                <a:r>
                  <a:rPr lang="en-US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X,Y </a:t>
                </a:r>
                <a:r>
                  <a:rPr lang="kk-KZ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және </a:t>
                </a:r>
                <a:r>
                  <a:rPr lang="en-US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Z</a:t>
                </a:r>
                <a:r>
                  <a:rPr lang="kk-KZ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-ті анықта. </a:t>
                </a:r>
              </a:p>
              <a:p>
                <a:pPr algn="ctr"/>
                <a14:m>
                  <m:oMath xmlns:m="http://schemas.openxmlformats.org/officeDocument/2006/math">
                    <m:sPre>
                      <m:sPrePr>
                        <m:ctrlPr>
                          <a:rPr lang="kk-KZ" sz="32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sPrePr>
                      <m:sub>
                        <m:r>
                          <a:rPr lang="en-US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88</m:t>
                        </m:r>
                      </m:sub>
                      <m:sup>
                        <m:r>
                          <a:rPr lang="en-US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226</m:t>
                        </m:r>
                      </m:sup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Ra</m:t>
                        </m:r>
                      </m:e>
                    </m:sPre>
                  </m:oMath>
                </a14:m>
                <a:r>
                  <a:rPr lang="en-US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14:m>
                  <m:oMath xmlns:m="http://schemas.openxmlformats.org/officeDocument/2006/math">
                    <m:groupChr>
                      <m:groupChrPr>
                        <m:chr m:val="→"/>
                        <m:vertJc m:val="bot"/>
                        <m:ctrlPr>
                          <a:rPr lang="en-US" sz="32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kk-KZ" sz="32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𝛼</m:t>
                        </m:r>
                        <m:r>
                          <a:rPr lang="kk-KZ" sz="32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 – ыдырау</m:t>
                        </m:r>
                      </m:e>
                    </m:groupChr>
                  </m:oMath>
                </a14:m>
                <a:r>
                  <a:rPr lang="en-US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X </a:t>
                </a:r>
                <a14:m>
                  <m:oMath xmlns:m="http://schemas.openxmlformats.org/officeDocument/2006/math">
                    <m:groupChr>
                      <m:groupChrPr>
                        <m:chr m:val="→"/>
                        <m:vertJc m:val="bot"/>
                        <m:ctrlPr>
                          <a:rPr lang="en-US" sz="32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kk-KZ" sz="32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𝛼</m:t>
                        </m:r>
                        <m:r>
                          <a:rPr lang="kk-KZ" sz="32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– ыдырау</m:t>
                        </m:r>
                      </m:e>
                    </m:groupChr>
                  </m:oMath>
                </a14:m>
                <a:r>
                  <a:rPr lang="en-US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Y </a:t>
                </a:r>
                <a14:m>
                  <m:oMath xmlns:m="http://schemas.openxmlformats.org/officeDocument/2006/math">
                    <m:groupChr>
                      <m:groupChrPr>
                        <m:chr m:val="→"/>
                        <m:vertJc m:val="bot"/>
                        <m:ctrlPr>
                          <a:rPr lang="en-US" sz="32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groupChrPr>
                      <m:e>
                        <m:r>
                          <a:rPr lang="kk-KZ" sz="32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 </m:t>
                        </m:r>
                        <m:r>
                          <a:rPr lang="kk-KZ" sz="32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Open Sans" panose="020B0606030504020204" pitchFamily="34" charset="0"/>
                          </a:rPr>
                          <m:t>𝛽</m:t>
                        </m:r>
                        <m:r>
                          <a:rPr lang="kk-KZ" sz="32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– ыдырау</m:t>
                        </m:r>
                      </m:e>
                    </m:groupChr>
                  </m:oMath>
                </a14:m>
                <a:r>
                  <a:rPr lang="en-US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Z</a:t>
                </a:r>
                <a:endParaRPr lang="kk-KZ" sz="32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3" y="1783264"/>
                <a:ext cx="9144000" cy="2381330"/>
              </a:xfrm>
              <a:prstGeom prst="rect">
                <a:avLst/>
              </a:prstGeom>
              <a:blipFill>
                <a:blip r:embed="rId2"/>
                <a:stretch>
                  <a:fillRect t="-510" r="-533" b="-4847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1730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84163" y="292100"/>
            <a:ext cx="9144000" cy="120299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r>
              <a:rPr lang="kk-KZ" dirty="0"/>
              <a:t>Ядролық реакциялардың </a:t>
            </a:r>
            <a:r>
              <a:rPr lang="kk-KZ"/>
              <a:t>теңдеулерін құрастыру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84163" y="1863888"/>
            <a:ext cx="9144000" cy="169543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algn="l"/>
            <a:r>
              <a:rPr lang="en-US" dirty="0"/>
              <a:t>3</a:t>
            </a:r>
            <a:r>
              <a:rPr lang="kk-KZ" dirty="0"/>
              <a:t>-есеп. </a:t>
            </a:r>
          </a:p>
          <a:p>
            <a:pPr algn="l"/>
            <a:r>
              <a:rPr lang="kk-KZ" dirty="0">
                <a:solidFill>
                  <a:srgbClr val="002060"/>
                </a:solidFill>
              </a:rPr>
              <a:t>Берілген элемент </a:t>
            </a:r>
            <a:r>
              <a:rPr lang="kk-KZ" dirty="0" smtClean="0">
                <a:solidFill>
                  <a:srgbClr val="002060"/>
                </a:solidFill>
              </a:rPr>
              <a:t>изотопы </a:t>
            </a:r>
            <a:r>
              <a:rPr lang="kk-KZ" dirty="0">
                <a:solidFill>
                  <a:srgbClr val="002060"/>
                </a:solidFill>
              </a:rPr>
              <a:t>радиоактивті ыдырауының соңғы өнімі </a:t>
            </a:r>
            <a:r>
              <a:rPr lang="en-US" dirty="0">
                <a:solidFill>
                  <a:srgbClr val="002060"/>
                </a:solidFill>
              </a:rPr>
              <a:t>X</a:t>
            </a:r>
            <a:r>
              <a:rPr lang="kk-KZ" dirty="0">
                <a:solidFill>
                  <a:srgbClr val="002060"/>
                </a:solidFill>
              </a:rPr>
              <a:t>-ті анықта. 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909" y="3928119"/>
            <a:ext cx="8296506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920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BFA1400-0E72-084C-8C7C-5DF496AF3C41}"/>
              </a:ext>
            </a:extLst>
          </p:cNvPr>
          <p:cNvSpPr txBox="1"/>
          <p:nvPr/>
        </p:nvSpPr>
        <p:spPr>
          <a:xfrm>
            <a:off x="2222611" y="174116"/>
            <a:ext cx="52671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Сабақ аяқталды!</a:t>
            </a:r>
          </a:p>
          <a:p>
            <a:pPr algn="ctr"/>
            <a:r>
              <a:rPr lang="kk-KZ" sz="3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Келесі жүздескенше!</a:t>
            </a:r>
            <a:endParaRPr lang="ru-RU" sz="36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C052D851-E003-0143-A0BF-8C220D86B8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6056" y="2772847"/>
            <a:ext cx="4480213" cy="335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867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79401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ru-RU" sz="3200" dirty="0" err="1">
                <a:solidFill>
                  <a:srgbClr val="620BFC"/>
                </a:solidFill>
                <a:latin typeface="Open Sans" panose="020B0606030504020204"/>
              </a:rPr>
              <a:t>Сабақ</a:t>
            </a:r>
            <a:r>
              <a:rPr lang="ru-RU" sz="3200" dirty="0">
                <a:solidFill>
                  <a:srgbClr val="620BFC"/>
                </a:solidFill>
                <a:latin typeface="Open Sans" panose="020B0606030504020204"/>
              </a:rPr>
              <a:t> </a:t>
            </a:r>
            <a:r>
              <a:rPr lang="ru-RU" sz="3200" dirty="0" err="1">
                <a:solidFill>
                  <a:srgbClr val="620BFC"/>
                </a:solidFill>
                <a:latin typeface="Open Sans" panose="020B0606030504020204"/>
              </a:rPr>
              <a:t>мақсат</a:t>
            </a:r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ы</a:t>
            </a:r>
            <a:r>
              <a:rPr lang="ru-RU" sz="3200" dirty="0">
                <a:solidFill>
                  <a:srgbClr val="620BFC"/>
                </a:solidFill>
                <a:latin typeface="Open Sans" panose="020B0606030504020204"/>
              </a:rPr>
              <a:t>: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3" y="1925863"/>
            <a:ext cx="9144000" cy="169543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kk-KZ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Ядролық ыдырау немесе ығысу </a:t>
            </a:r>
            <a:r>
              <a:rPr lang="kk-KZ" sz="3200" dirty="0" smtClean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ережелері; </a:t>
            </a:r>
            <a:endParaRPr lang="ru-RU" sz="32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kk-KZ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Ядролық  реакциялар теңдеулерін </a:t>
            </a:r>
            <a:r>
              <a:rPr lang="kk-KZ" sz="3200" dirty="0" smtClean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құрастыру.</a:t>
            </a:r>
            <a:endParaRPr lang="en-US" sz="32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353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4163" y="292100"/>
            <a:ext cx="9144000" cy="714308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indent="627063"/>
            <a:r>
              <a:rPr lang="kk-KZ" sz="3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Химиялық реакция нәтижесінде бастапқы заттар жаңа заттарға айналады, бірақ атомдар өзгермейді. Ал ядролық реакциялар нәтижесінде бір химилық элементтің атомдары басқа химиялық элемент атомдарына айналады. </a:t>
            </a:r>
            <a:endParaRPr lang="aa-ET" sz="30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indent="627063"/>
            <a:endParaRPr lang="aa-ET" sz="30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indent="627063"/>
            <a:endParaRPr lang="aa-ET" sz="30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indent="627063"/>
            <a:endParaRPr lang="aa-ET" sz="30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indent="627063"/>
            <a:endParaRPr lang="aa-ET" sz="30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indent="627063"/>
            <a:endParaRPr lang="aa-ET" sz="30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indent="627063"/>
            <a:endParaRPr lang="aa-ET" sz="30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indent="627063"/>
            <a:endParaRPr lang="aa-ET" sz="30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indent="627063"/>
            <a:endParaRPr lang="aa-ET" sz="30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indent="627063"/>
            <a:endParaRPr lang="kk-KZ" sz="30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D47DC68C-FD43-473C-A4C5-166D12CD5E6E}"/>
              </a:ext>
            </a:extLst>
          </p:cNvPr>
          <p:cNvSpPr/>
          <p:nvPr/>
        </p:nvSpPr>
        <p:spPr>
          <a:xfrm>
            <a:off x="443655" y="3102073"/>
            <a:ext cx="8984507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27063"/>
            <a:r>
              <a:rPr lang="kk-KZ" sz="3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Ядролық реакция </a:t>
            </a:r>
            <a:r>
              <a:rPr lang="kk-KZ" sz="3000" dirty="0" smtClean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дегеніміз</a:t>
            </a:r>
            <a:r>
              <a:rPr lang="kk-KZ" sz="3000" b="1" dirty="0" smtClean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kk-KZ" sz="3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атом ядросының элементар бөлшектермен әрекеттесуі нәтижесінде атом ядросының құрамы мен құрылымы өзгеріп, екіншілік элементар бөлшектер түзіле жүретін реакция.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xmlns="" id="{DF42A4AB-B573-4954-848E-5CA574920C49}"/>
                  </a:ext>
                </a:extLst>
              </p:cNvPr>
              <p:cNvSpPr/>
              <p:nvPr/>
            </p:nvSpPr>
            <p:spPr>
              <a:xfrm>
                <a:off x="1068728" y="5393565"/>
                <a:ext cx="5530425" cy="5721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Pre>
                      <m:sPrePr>
                        <m:ctrlPr>
                          <a:rPr lang="kk-KZ" sz="3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sPrePr>
                      <m:sub>
                        <m:r>
                          <a:rPr lang="en-US" sz="3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92</m:t>
                        </m:r>
                      </m:sub>
                      <m:sup>
                        <m:r>
                          <a:rPr lang="en-US" sz="3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235</m:t>
                        </m:r>
                      </m:sup>
                      <m:e>
                        <m:r>
                          <a:rPr lang="en-US" sz="3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</m:sPre>
                    <m:r>
                      <a:rPr lang="en-US" sz="3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0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+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kk-KZ" sz="3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sPrePr>
                      <m:sub>
                        <m:r>
                          <a:rPr lang="en-US" sz="3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0</m:t>
                        </m:r>
                      </m:sub>
                      <m:sup>
                        <m:r>
                          <a:rPr lang="en-US" sz="3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1</m:t>
                        </m:r>
                      </m:sup>
                      <m:e>
                        <m:r>
                          <a:rPr lang="en-US" sz="3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sPre>
                  </m:oMath>
                </a14:m>
                <a:r>
                  <a:rPr lang="en-US" sz="30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000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Open Sans" panose="020B0606030504020204" pitchFamily="34" charset="0"/>
                      </a:rPr>
                      <m:t>→</m:t>
                    </m:r>
                  </m:oMath>
                </a14:m>
                <a:r>
                  <a:rPr lang="en-US" sz="30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kk-KZ" sz="3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sPrePr>
                      <m:sub>
                        <m:r>
                          <a:rPr lang="en-US" sz="3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56</m:t>
                        </m:r>
                      </m:sub>
                      <m:sup>
                        <m:r>
                          <a:rPr lang="en-US" sz="3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142</m:t>
                        </m:r>
                      </m:sup>
                      <m:e>
                        <m:r>
                          <a:rPr lang="en-US" sz="3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𝐵𝑎</m:t>
                        </m:r>
                      </m:e>
                    </m:sPre>
                  </m:oMath>
                </a14:m>
                <a:r>
                  <a:rPr lang="en-US" sz="30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+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kk-KZ" sz="3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sPrePr>
                      <m:sub>
                        <m:r>
                          <a:rPr lang="en-US" sz="3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36</m:t>
                        </m:r>
                      </m:sub>
                      <m:sup>
                        <m:r>
                          <a:rPr lang="en-US" sz="3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91</m:t>
                        </m:r>
                      </m:sup>
                      <m:e>
                        <m:r>
                          <a:rPr lang="en-US" sz="3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𝐾𝑟</m:t>
                        </m:r>
                      </m:e>
                    </m:sPre>
                  </m:oMath>
                </a14:m>
                <a:r>
                  <a:rPr lang="en-US" sz="30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+ 3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kk-KZ" sz="3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sPrePr>
                      <m:sub>
                        <m:r>
                          <a:rPr lang="en-US" sz="3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0</m:t>
                        </m:r>
                      </m:sub>
                      <m:sup>
                        <m:r>
                          <a:rPr lang="en-US" sz="3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1</m:t>
                        </m:r>
                      </m:sup>
                      <m:e>
                        <m:r>
                          <a:rPr lang="en-US" sz="3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sPre>
                  </m:oMath>
                </a14:m>
                <a:endParaRPr lang="aa-ET" sz="3000" dirty="0"/>
              </a:p>
            </p:txBody>
          </p:sp>
        </mc:Choice>
        <mc:Fallback xmlns="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DF42A4AB-B573-4954-848E-5CA574920C4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8728" y="5393565"/>
                <a:ext cx="5530425" cy="572144"/>
              </a:xfrm>
              <a:prstGeom prst="rect">
                <a:avLst/>
              </a:prstGeom>
              <a:blipFill>
                <a:blip r:embed="rId3"/>
                <a:stretch>
                  <a:fillRect t="-10638" b="-31915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xmlns="" id="{3A682A7B-4D08-4AED-A2CE-B292F3F4E243}"/>
                  </a:ext>
                </a:extLst>
              </p:cNvPr>
              <p:cNvSpPr/>
              <p:nvPr/>
            </p:nvSpPr>
            <p:spPr>
              <a:xfrm>
                <a:off x="1077181" y="6308014"/>
                <a:ext cx="3837461" cy="5631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Pre>
                      <m:sPrePr>
                        <m:ctrlPr>
                          <a:rPr lang="kk-KZ" sz="3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sPrePr>
                      <m:sub>
                        <m:r>
                          <a:rPr lang="en-US" sz="3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7</m:t>
                        </m:r>
                      </m:sub>
                      <m:sup>
                        <m:r>
                          <a:rPr lang="en-US" sz="3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14</m:t>
                        </m:r>
                      </m:sup>
                      <m:e>
                        <m:r>
                          <a:rPr lang="en-US" sz="3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𝑁</m:t>
                        </m:r>
                      </m:e>
                    </m:sPre>
                  </m:oMath>
                </a14:m>
                <a:r>
                  <a:rPr lang="en-US" sz="30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+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kk-KZ" sz="3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sPrePr>
                      <m:sub>
                        <m:r>
                          <a:rPr lang="en-US" sz="3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2</m:t>
                        </m:r>
                      </m:sub>
                      <m:sup>
                        <m:r>
                          <a:rPr lang="en-US" sz="3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4</m:t>
                        </m:r>
                      </m:sup>
                      <m:e>
                        <m:r>
                          <a:rPr lang="en-US" sz="3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𝐻𝑒</m:t>
                        </m:r>
                      </m:e>
                    </m:sPre>
                  </m:oMath>
                </a14:m>
                <a:r>
                  <a:rPr lang="en-US" sz="30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000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Open Sans" panose="020B0606030504020204" pitchFamily="34" charset="0"/>
                      </a:rPr>
                      <m:t>→</m:t>
                    </m:r>
                  </m:oMath>
                </a14:m>
                <a:r>
                  <a:rPr lang="en-US" sz="30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kk-KZ" sz="3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sPrePr>
                      <m:sub>
                        <m:r>
                          <a:rPr lang="en-US" sz="3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8</m:t>
                        </m:r>
                      </m:sub>
                      <m:sup>
                        <m:r>
                          <a:rPr lang="en-US" sz="3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17</m:t>
                        </m:r>
                      </m:sup>
                      <m:e>
                        <m:r>
                          <a:rPr lang="en-US" sz="3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𝑂</m:t>
                        </m:r>
                      </m:e>
                    </m:sPre>
                  </m:oMath>
                </a14:m>
                <a:r>
                  <a:rPr lang="en-US" sz="30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+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kk-KZ" sz="3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sPrePr>
                      <m:sub>
                        <m:r>
                          <a:rPr lang="en-US" sz="3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1</m:t>
                        </m:r>
                      </m:sub>
                      <m:sup>
                        <m:r>
                          <a:rPr lang="en-US" sz="3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1</m:t>
                        </m:r>
                      </m:sup>
                      <m:e>
                        <m:r>
                          <a:rPr lang="en-US" sz="3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𝑝</m:t>
                        </m:r>
                      </m:e>
                    </m:sPre>
                  </m:oMath>
                </a14:m>
                <a:endParaRPr lang="aa-ET" sz="3000" dirty="0"/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3A682A7B-4D08-4AED-A2CE-B292F3F4E24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7181" y="6308014"/>
                <a:ext cx="3837461" cy="563167"/>
              </a:xfrm>
              <a:prstGeom prst="rect">
                <a:avLst/>
              </a:prstGeom>
              <a:blipFill>
                <a:blip r:embed="rId4"/>
                <a:stretch>
                  <a:fillRect t="-13043" b="-32609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0650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84162" y="302374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r>
              <a:rPr lang="kk-KZ" dirty="0"/>
              <a:t>Ядролық ыдырау немесе ығысу ережелері 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284164" y="1264089"/>
                <a:ext cx="9144000" cy="3665207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kk-KZ" sz="3200" b="0" i="1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kk-KZ" sz="32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(альфа) – ыдырау. </a:t>
                </a:r>
              </a:p>
              <a:p>
                <a:pPr algn="just"/>
                <a:r>
                  <a:rPr lang="kk-KZ" sz="3200" dirty="0" smtClean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Егер элемент </a:t>
                </a:r>
                <a:r>
                  <a:rPr lang="kk-KZ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изотоптарының ядросы </a:t>
                </a:r>
                <a14:m>
                  <m:oMath xmlns:m="http://schemas.openxmlformats.org/officeDocument/2006/math">
                    <m:r>
                      <a:rPr lang="kk-KZ" sz="32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kk-KZ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– ыдырауға ұшыраса, онда оның массалық саны 4 бірлікке,  </a:t>
                </a:r>
                <a:r>
                  <a:rPr lang="kk-KZ" sz="3200" dirty="0" smtClean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ал </a:t>
                </a:r>
                <a:r>
                  <a:rPr lang="kk-KZ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ядро заряды 2 бірлікке кеміп, периодтық жүйеде 2 нөмір кейін орналасқан жаңа элемент изотопының ядросы түзіледі.  Мысалы, </a:t>
                </a:r>
                <a:endParaRPr lang="en-US" sz="32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4" y="1264089"/>
                <a:ext cx="9144000" cy="3665207"/>
              </a:xfrm>
              <a:prstGeom prst="rect">
                <a:avLst/>
              </a:prstGeom>
              <a:blipFill rotWithShape="0">
                <a:blip r:embed="rId2"/>
                <a:stretch>
                  <a:fillRect t="-166" b="-2649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1196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84161" y="292100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r>
              <a:rPr lang="kk-KZ"/>
              <a:t>Ядролық ыдырау </a:t>
            </a:r>
            <a:r>
              <a:rPr lang="kk-KZ" dirty="0"/>
              <a:t>немесе ығысу </a:t>
            </a:r>
            <a:r>
              <a:rPr lang="kk-KZ"/>
              <a:t>ережелері 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84161" y="1294444"/>
                <a:ext cx="9144000" cy="3665207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kk-KZ" sz="3200" i="1" dirty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Open Sans" panose="020B0606030504020204" pitchFamily="34" charset="0"/>
                          </a:rPr>
                        </m:ctrlPr>
                      </m:sSupPr>
                      <m:e>
                        <m:r>
                          <a:rPr lang="kk-KZ" sz="3200" b="0" i="1" dirty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Open Sans" panose="020B0606030504020204" pitchFamily="34" charset="0"/>
                          </a:rPr>
                          <m:t>𝛽</m:t>
                        </m:r>
                      </m:e>
                      <m:sup>
                        <m:r>
                          <a:rPr lang="kk-KZ" sz="3200" b="0" i="1" dirty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Open Sans" panose="020B0606030504020204" pitchFamily="34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kk-KZ" sz="32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(бета) – ыдырау. </a:t>
                </a:r>
              </a:p>
              <a:p>
                <a:r>
                  <a:rPr lang="kk-KZ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Егер элемент изотоптарының ядросы</a:t>
                </a:r>
                <a14:m>
                  <m:oMath xmlns:m="http://schemas.openxmlformats.org/officeDocument/2006/math">
                    <m:r>
                      <a:rPr lang="kk-KZ" sz="32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Open Sans" panose="020B0606030504020204" pitchFamily="34" charset="0"/>
                      </a:rPr>
                      <m:t>𝛽</m:t>
                    </m:r>
                  </m:oMath>
                </a14:m>
                <a:r>
                  <a:rPr lang="kk-KZ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– ыдырауға ұшыраса, онда оның массалық саны өзгермей, ядро заряды 1 бірлікке артып, периодтық жүйеде 1 нөмір алда орналасқан жаңа элемент </a:t>
                </a:r>
                <a:r>
                  <a:rPr lang="kk-KZ" sz="3200" dirty="0" err="1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изотопының</a:t>
                </a:r>
                <a:r>
                  <a:rPr lang="kk-KZ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ядросы түзіледі.  Мысалы, </a:t>
                </a:r>
                <a:endParaRPr lang="en-US" sz="32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1" y="1294444"/>
                <a:ext cx="9144000" cy="3665207"/>
              </a:xfrm>
              <a:prstGeom prst="rect">
                <a:avLst/>
              </a:prstGeom>
              <a:blipFill>
                <a:blip r:embed="rId2"/>
                <a:stretch>
                  <a:fillRect t="-166" b="-2649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0173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84163" y="300472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r>
              <a:rPr lang="kk-KZ"/>
              <a:t>Ядролық ыдырау </a:t>
            </a:r>
            <a:r>
              <a:rPr lang="kk-KZ" dirty="0"/>
              <a:t>немесе ығысу </a:t>
            </a:r>
            <a:r>
              <a:rPr lang="kk-KZ"/>
              <a:t>ережелері 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84163" y="1334950"/>
                <a:ext cx="9144000" cy="2187879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kk-KZ" sz="3200" i="1" dirty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Open Sans" panose="020B0606030504020204" pitchFamily="34" charset="0"/>
                          </a:rPr>
                        </m:ctrlPr>
                      </m:sSupPr>
                      <m:e>
                        <m:r>
                          <a:rPr lang="kk-KZ" sz="3200" b="0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Open Sans" panose="020B0606030504020204" pitchFamily="34" charset="0"/>
                          </a:rPr>
                          <m:t>𝛽</m:t>
                        </m:r>
                      </m:e>
                      <m:sup>
                        <m:r>
                          <a:rPr lang="kk-KZ" sz="3200" b="0" i="1" dirty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Open Sans" panose="020B0606030504020204" pitchFamily="34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kk-KZ" sz="32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(позитронды) – ыдырау. </a:t>
                </a:r>
              </a:p>
              <a:p>
                <a:r>
                  <a:rPr lang="kk-KZ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Нәтижесінде элементтің бір протоны нейтронға айналады, ал ядро заряды 1 бірлікке азаяды. Мысалы, </a:t>
                </a:r>
                <a:endParaRPr lang="en-US" sz="32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3" y="1334950"/>
                <a:ext cx="9144000" cy="2187879"/>
              </a:xfrm>
              <a:prstGeom prst="rect">
                <a:avLst/>
              </a:prstGeom>
              <a:blipFill>
                <a:blip r:embed="rId2"/>
                <a:stretch>
                  <a:fillRect t="-554" b="-4986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7510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84161" y="302374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r>
              <a:rPr lang="kk-KZ"/>
              <a:t>Ядролық ыдырау </a:t>
            </a:r>
            <a:r>
              <a:rPr lang="kk-KZ" dirty="0"/>
              <a:t>немесе ығысу </a:t>
            </a:r>
            <a:r>
              <a:rPr lang="kk-KZ"/>
              <a:t>ережелері 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284164" y="1305903"/>
                <a:ext cx="9144000" cy="3665207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kk-KZ" sz="3200" b="0" i="1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Open Sans" panose="020B0606030504020204" pitchFamily="34" charset="0"/>
                      </a:rPr>
                      <m:t>𝛾</m:t>
                    </m:r>
                  </m:oMath>
                </a14:m>
                <a:r>
                  <a:rPr lang="kk-KZ" sz="32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(гамма) – ыдырау. </a:t>
                </a:r>
              </a:p>
              <a:p>
                <a:r>
                  <a:rPr lang="kk-KZ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Егер элемент изотоптарының ядросы</a:t>
                </a:r>
                <a14:m>
                  <m:oMath xmlns:m="http://schemas.openxmlformats.org/officeDocument/2006/math">
                    <m:r>
                      <a:rPr lang="kk-KZ" sz="3200" b="0" i="0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Open Sans" panose="020B0606030504020204" pitchFamily="34" charset="0"/>
                      </a:rPr>
                      <m:t> </m:t>
                    </m:r>
                    <m:r>
                      <a:rPr lang="kk-KZ" sz="32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Open Sans" panose="020B0606030504020204" pitchFamily="34" charset="0"/>
                      </a:rPr>
                      <m:t>𝛾</m:t>
                    </m:r>
                  </m:oMath>
                </a14:m>
                <a:r>
                  <a:rPr lang="kk-KZ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– ыдырауға ұшыраса, онда изотоптың массасы мен заряды өзгермейді </a:t>
                </a:r>
                <a14:m>
                  <m:oMath xmlns:m="http://schemas.openxmlformats.org/officeDocument/2006/math">
                    <m:r>
                      <a:rPr lang="kk-KZ" sz="320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Open Sans" panose="020B0606030504020204" pitchFamily="34" charset="0"/>
                      </a:rPr>
                      <m:t>𝛾</m:t>
                    </m:r>
                  </m:oMath>
                </a14:m>
                <a:r>
                  <a:rPr lang="kk-KZ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– ыдырауға ұшырайтын белсенді изотоптарға </a:t>
                </a:r>
                <a:r>
                  <a:rPr lang="kk-KZ" sz="3200" dirty="0" smtClean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кобальт -</a:t>
                </a:r>
                <a:r>
                  <a:rPr lang="kk-KZ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60, </a:t>
                </a:r>
                <a:r>
                  <a:rPr lang="kk-KZ" sz="3200" dirty="0" smtClean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цезий - 137</a:t>
                </a:r>
                <a:r>
                  <a:rPr lang="kk-KZ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, </a:t>
                </a:r>
                <a:r>
                  <a:rPr lang="kk-KZ" sz="3200" dirty="0" smtClean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радий - 224 </a:t>
                </a:r>
                <a:r>
                  <a:rPr lang="kk-KZ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жатады. Мысалы, </a:t>
                </a:r>
                <a:endParaRPr lang="en-US" sz="32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4" y="1305903"/>
                <a:ext cx="9144000" cy="3665207"/>
              </a:xfrm>
              <a:prstGeom prst="rect">
                <a:avLst/>
              </a:prstGeom>
              <a:blipFill rotWithShape="0">
                <a:blip r:embed="rId2"/>
                <a:stretch>
                  <a:fillRect t="-332" r="-666" b="-2653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6976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84164" y="299747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r>
              <a:rPr lang="kk-KZ"/>
              <a:t>Ядролық ыдырау </a:t>
            </a:r>
            <a:r>
              <a:rPr lang="kk-KZ" dirty="0"/>
              <a:t>немесе ығысу </a:t>
            </a:r>
            <a:r>
              <a:rPr lang="kk-KZ"/>
              <a:t>ережелері 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84164" y="1349509"/>
            <a:ext cx="9144000" cy="317276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Электронды тартып алу (К-тартып алу). </a:t>
            </a:r>
          </a:p>
          <a:p>
            <a:r>
              <a:rPr lang="kk-KZ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Ядроның өз электронын қосып алуы, </a:t>
            </a:r>
            <a:r>
              <a:rPr lang="kk-KZ" sz="3200" dirty="0" smtClean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яғни </a:t>
            </a:r>
            <a:r>
              <a:rPr lang="kk-KZ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ядроға жақын К-деңгейден электрон қосып алады. Нәтижесінде ядро заряды 1 бірлікке кемиді, ал массалық саны өзгермейді және </a:t>
            </a:r>
            <a:r>
              <a:rPr lang="kk-KZ" sz="3200" dirty="0" smtClean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рентген </a:t>
            </a:r>
            <a:r>
              <a:rPr lang="kk-KZ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саулесі түзіледі. </a:t>
            </a:r>
            <a:endParaRPr lang="en-US" sz="32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768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84163" y="292100"/>
            <a:ext cx="9144000" cy="120299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r>
              <a:rPr lang="kk-KZ" dirty="0"/>
              <a:t>Ядролық реакциялардың теңдеулерін құрастыру</a:t>
            </a:r>
            <a:r>
              <a:rPr lang="aa-ET" dirty="0"/>
              <a:t> 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84163" y="1781351"/>
            <a:ext cx="9144000" cy="169543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algn="l"/>
            <a:r>
              <a:rPr lang="kk-KZ" dirty="0"/>
              <a:t>1-есеп. </a:t>
            </a:r>
          </a:p>
          <a:p>
            <a:pPr algn="l"/>
            <a:r>
              <a:rPr lang="kk-KZ" dirty="0">
                <a:solidFill>
                  <a:srgbClr val="002060"/>
                </a:solidFill>
              </a:rPr>
              <a:t>Ядролық реакияның теңдеуін аяқта, бос орындарға тиісті бөлшектерді жаз. 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902" y="3966413"/>
            <a:ext cx="7540956" cy="198169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6902" y="5948107"/>
            <a:ext cx="7540956" cy="176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8993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1636</TotalTime>
  <Words>298</Words>
  <Application>Microsoft Office PowerPoint</Application>
  <PresentationFormat>Произвольный</PresentationFormat>
  <Paragraphs>50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Open Sans</vt:lpstr>
      <vt:lpstr>Arial</vt:lpstr>
      <vt:lpstr>Calibri</vt:lpstr>
      <vt:lpstr>Calibri Light</vt:lpstr>
      <vt:lpstr>Cambria Math</vt:lpstr>
      <vt:lpstr>Тема Office</vt:lpstr>
      <vt:lpstr>10-сынып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Lenovo</cp:lastModifiedBy>
  <cp:revision>74</cp:revision>
  <dcterms:created xsi:type="dcterms:W3CDTF">2020-07-01T14:03:46Z</dcterms:created>
  <dcterms:modified xsi:type="dcterms:W3CDTF">2020-08-31T15:46:55Z</dcterms:modified>
</cp:coreProperties>
</file>