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3"/>
  </p:notesMasterIdLst>
  <p:sldIdLst>
    <p:sldId id="265" r:id="rId2"/>
    <p:sldId id="257" r:id="rId3"/>
    <p:sldId id="266" r:id="rId4"/>
    <p:sldId id="268" r:id="rId5"/>
    <p:sldId id="267" r:id="rId6"/>
    <p:sldId id="269" r:id="rId7"/>
    <p:sldId id="273" r:id="rId8"/>
    <p:sldId id="270" r:id="rId9"/>
    <p:sldId id="271" r:id="rId10"/>
    <p:sldId id="272" r:id="rId11"/>
    <p:sldId id="258" r:id="rId12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66" d="100"/>
          <a:sy n="66" d="100"/>
        </p:scale>
        <p:origin x="1814" y="48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63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636" y="1808818"/>
            <a:ext cx="9220200" cy="155699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Энергетикалық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деңгейлер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Кванттық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сандар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орбитальдар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kk-KZ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1-бөлім </a:t>
            </a:r>
            <a:endParaRPr lang="ru-RU" sz="36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07963" y="6493808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4323" y="192084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195262" y="715505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501" y="3557984"/>
            <a:ext cx="5548576" cy="410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4" y="292100"/>
            <a:ext cx="9144000" cy="169543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2800" b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sz="3200" dirty="0">
                <a:solidFill>
                  <a:srgbClr val="620BFC"/>
                </a:solidFill>
              </a:rPr>
              <a:t>2</a:t>
            </a:r>
            <a:r>
              <a:rPr lang="kk-KZ" sz="3200" dirty="0">
                <a:solidFill>
                  <a:srgbClr val="620BFC"/>
                </a:solidFill>
              </a:rPr>
              <a:t>-мысал. </a:t>
            </a:r>
            <a:r>
              <a:rPr lang="kk-KZ" sz="3200" dirty="0"/>
              <a:t>Қай период </a:t>
            </a:r>
            <a:r>
              <a:rPr lang="kk-KZ" sz="3200"/>
              <a:t>элементтерінің сыртқы </a:t>
            </a:r>
            <a:r>
              <a:rPr lang="kk-KZ" sz="3200" dirty="0"/>
              <a:t>қабатындағы электрондары </a:t>
            </a:r>
            <a:r>
              <a:rPr lang="en-US" sz="3200" dirty="0"/>
              <a:t>n + L = 4 </a:t>
            </a:r>
            <a:r>
              <a:rPr lang="kk-KZ" sz="3200" dirty="0"/>
              <a:t>мәнімен сипатталады?</a:t>
            </a:r>
          </a:p>
        </p:txBody>
      </p:sp>
    </p:spTree>
    <p:extLst>
      <p:ext uri="{BB962C8B-B14F-4D97-AF65-F5344CB8AC3E}">
        <p14:creationId xmlns:p14="http://schemas.microsoft.com/office/powerpoint/2010/main" val="2518527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120377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</a:rPr>
              <a:t>Квант сандарының мәні мен сипаттамасын атау;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s, p, d, f </a:t>
            </a:r>
            <a:r>
              <a:rPr lang="kk-KZ" sz="2800" dirty="0">
                <a:solidFill>
                  <a:srgbClr val="002060"/>
                </a:solidFill>
              </a:rPr>
              <a:t>орбитальдарының пішінін ажырату.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369869" y="2663076"/>
            <a:ext cx="6810904" cy="2997968"/>
          </a:xfrm>
          <a:prstGeom prst="irregularSeal2">
            <a:avLst/>
          </a:prstGeom>
          <a:noFill/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hevronInverted">
              <a:avLst/>
            </a:prstTxWarp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Микроәлем </a:t>
            </a:r>
            <a:endParaRPr lang="en-US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ятно 2 4"/>
          <p:cNvSpPr/>
          <p:nvPr/>
        </p:nvSpPr>
        <p:spPr>
          <a:xfrm>
            <a:off x="2617259" y="4538839"/>
            <a:ext cx="6810904" cy="2997968"/>
          </a:xfrm>
          <a:prstGeom prst="irregularSeal2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hevronInverted">
              <a:avLst/>
            </a:prstTxWarp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Макроәлем </a:t>
            </a:r>
            <a:endParaRPr lang="en-US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891" y="4405359"/>
            <a:ext cx="7122542" cy="32845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4163" y="292100"/>
                <a:ext cx="9059333" cy="415764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>
                    <a:solidFill>
                      <a:srgbClr val="002060"/>
                    </a:solidFill>
                  </a:rPr>
                  <a:t>Электронның болу ықтималдығы ең жоғары, атомдық кеңістіктің бір бөлігі атомдық </a:t>
                </a:r>
                <a:r>
                  <a:rPr lang="kk-KZ" sz="2800" dirty="0" err="1">
                    <a:solidFill>
                      <a:srgbClr val="002060"/>
                    </a:solidFill>
                  </a:rPr>
                  <a:t>орбиталь</a:t>
                </a:r>
                <a:r>
                  <a:rPr lang="kk-KZ" sz="2800" dirty="0">
                    <a:solidFill>
                      <a:srgbClr val="002060"/>
                    </a:solidFill>
                  </a:rPr>
                  <a:t> деп аталады. Сонымен бірге атомдағы кез-келген электронның күйі төрт квант санымен сипатталады:</a:t>
                </a:r>
              </a:p>
              <a:p>
                <a:pPr algn="l"/>
                <a:r>
                  <a:rPr lang="kk-KZ" sz="2800" dirty="0">
                    <a:solidFill>
                      <a:srgbClr val="002060"/>
                    </a:solidFill>
                  </a:rPr>
                  <a:t>Негізгі квант саны (бас квант саны) – </a:t>
                </a:r>
                <a:r>
                  <a:rPr lang="en-US" sz="2800" dirty="0">
                    <a:solidFill>
                      <a:srgbClr val="002060"/>
                    </a:solidFill>
                  </a:rPr>
                  <a:t>n</a:t>
                </a:r>
              </a:p>
              <a:p>
                <a:pPr algn="l"/>
                <a:r>
                  <a:rPr lang="kk-KZ" sz="2800" dirty="0">
                    <a:solidFill>
                      <a:srgbClr val="002060"/>
                    </a:solidFill>
                  </a:rPr>
                  <a:t>Орбиталь квант саны – </a:t>
                </a:r>
                <a:r>
                  <a:rPr lang="en-US" sz="2800" dirty="0">
                    <a:solidFill>
                      <a:srgbClr val="002060"/>
                    </a:solidFill>
                  </a:rPr>
                  <a:t>L</a:t>
                </a:r>
              </a:p>
              <a:p>
                <a:pPr algn="l"/>
                <a:r>
                  <a:rPr lang="kk-KZ" sz="2800" dirty="0">
                    <a:solidFill>
                      <a:srgbClr val="002060"/>
                    </a:solidFill>
                  </a:rPr>
                  <a:t>Магнит квант саны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endParaRPr lang="en-US" sz="2800" dirty="0">
                  <a:solidFill>
                    <a:srgbClr val="002060"/>
                  </a:solidFill>
                </a:endParaRPr>
              </a:p>
              <a:p>
                <a:pPr algn="l"/>
                <a:r>
                  <a:rPr lang="kk-KZ" sz="2800" dirty="0">
                    <a:solidFill>
                      <a:srgbClr val="002060"/>
                    </a:solidFill>
                  </a:rPr>
                  <a:t>Спин квант саны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92100"/>
                <a:ext cx="9059333" cy="4157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65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4437" y="302328"/>
            <a:ext cx="9133726" cy="28034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002060"/>
                </a:solidFill>
                <a:latin typeface="Open Sans" panose="020B0606030504020204"/>
              </a:defRPr>
            </a:lvl1pPr>
          </a:lstStyle>
          <a:p>
            <a:r>
              <a:rPr lang="kk-KZ" dirty="0">
                <a:solidFill>
                  <a:srgbClr val="620BFC"/>
                </a:solidFill>
              </a:rPr>
              <a:t>Негізгі квант саны (бас квант саны) – </a:t>
            </a:r>
            <a:r>
              <a:rPr lang="en-US" dirty="0">
                <a:solidFill>
                  <a:srgbClr val="620BFC"/>
                </a:solidFill>
              </a:rPr>
              <a:t>n</a:t>
            </a:r>
            <a:r>
              <a:rPr lang="kk-KZ" dirty="0">
                <a:solidFill>
                  <a:srgbClr val="620BFC"/>
                </a:solidFill>
              </a:rPr>
              <a:t>.</a:t>
            </a:r>
            <a:r>
              <a:rPr lang="kk-KZ" dirty="0"/>
              <a:t> Электронның энергетикалық деңгейін және орбитальдың өлшемін анықтайды. Ол бүтін мәндерге ие (</a:t>
            </a:r>
            <a:r>
              <a:rPr lang="en-US" dirty="0"/>
              <a:t>n</a:t>
            </a:r>
            <a:r>
              <a:rPr lang="kk-KZ" dirty="0"/>
              <a:t> </a:t>
            </a:r>
            <a:r>
              <a:rPr lang="en-US" dirty="0"/>
              <a:t>=1,</a:t>
            </a:r>
            <a:r>
              <a:rPr lang="kk-KZ" dirty="0"/>
              <a:t> </a:t>
            </a:r>
            <a:r>
              <a:rPr lang="en-US" dirty="0"/>
              <a:t>2,</a:t>
            </a:r>
            <a:r>
              <a:rPr lang="kk-KZ" dirty="0"/>
              <a:t> </a:t>
            </a:r>
            <a:r>
              <a:rPr lang="en-US" dirty="0"/>
              <a:t>3,…</a:t>
            </a:r>
            <a:r>
              <a:rPr lang="kk-KZ" dirty="0"/>
              <a:t>).  </a:t>
            </a:r>
            <a:endParaRPr lang="en-US" dirty="0"/>
          </a:p>
          <a:p>
            <a:r>
              <a:rPr lang="en-US" dirty="0"/>
              <a:t>n-</a:t>
            </a:r>
            <a:r>
              <a:rPr lang="kk-KZ" dirty="0"/>
              <a:t>нің мәні бірдей болатын электрондар жиынтығы энерг</a:t>
            </a:r>
            <a:r>
              <a:rPr lang="kk-KZ" dirty="0">
                <a:solidFill>
                  <a:srgbClr val="620BFC"/>
                </a:solidFill>
              </a:rPr>
              <a:t>етикалық деңгей </a:t>
            </a:r>
            <a:r>
              <a:rPr lang="kk-KZ" dirty="0"/>
              <a:t>деп аталады. 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73" y="3286636"/>
            <a:ext cx="5007437" cy="39946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600898" y="4930041"/>
                <a:ext cx="2289474" cy="833663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none" lIns="252000" tIns="108000" rIns="252000" bIns="108000">
                <a:spAutoFit/>
              </a:bodyPr>
              <a:lstStyle/>
              <a:p>
                <a:r>
                  <a:rPr lang="en-US" sz="4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 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𝑛</m:t>
                        </m:r>
                      </m:e>
                      <m:sup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898" y="4930041"/>
                <a:ext cx="2289474" cy="833663"/>
              </a:xfrm>
              <a:prstGeom prst="rect">
                <a:avLst/>
              </a:prstGeom>
              <a:blipFill>
                <a:blip r:embed="rId3"/>
                <a:stretch>
                  <a:fillRect l="-2122" t="-5072" b="-22464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19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072" y="302374"/>
            <a:ext cx="9144000" cy="301887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Орбиталь квант саны – </a:t>
            </a:r>
            <a:r>
              <a:rPr lang="en-US" sz="2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kk-KZ" sz="2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Атомдық орбитальдардың пішінін сипаттайды. Ол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 = 0, 1, …. (n-1) 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мәндеріне ие болады.  Мысалы, егер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 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болса, онда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0,1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 егер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3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болса, онда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0,1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,2 болады. </a:t>
            </a:r>
            <a:endParaRPr lang="en-US" sz="2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L-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дің мәні бірдей болатын электрондар жиынтығы </a:t>
            </a:r>
            <a:r>
              <a:rPr lang="kk-KZ" sz="2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энергетикалық деңгейше </a:t>
            </a:r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деп аталады. </a:t>
            </a:r>
          </a:p>
          <a:p>
            <a:r>
              <a:rPr lang="kk-KZ" sz="2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Энергетикалық деңгейшелердің белгіленуі : </a:t>
            </a:r>
            <a:r>
              <a:rPr lang="en-US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s, p, d, f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621944"/>
              </p:ext>
            </p:extLst>
          </p:nvPr>
        </p:nvGraphicFramePr>
        <p:xfrm>
          <a:off x="284163" y="3855702"/>
          <a:ext cx="9144000" cy="364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5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3455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–</a:t>
                      </a:r>
                      <a:r>
                        <a:rPr lang="kk-KZ" sz="2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нің мәндері 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tc>
                  <a:txBody>
                    <a:bodyPr/>
                    <a:lstStyle/>
                    <a:p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L–</a:t>
                      </a:r>
                      <a:r>
                        <a:rPr lang="kk-KZ" sz="2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дің мәндері 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Деңгейшелердің белгіленуі 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991"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</a:t>
                      </a:r>
                    </a:p>
                  </a:txBody>
                  <a:tcPr marL="252000" marR="252000" marT="108000" marB="1080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991"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0, 1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2s,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2p</a:t>
                      </a:r>
                    </a:p>
                  </a:txBody>
                  <a:tcPr marL="252000" marR="252000" marT="108000" marB="1080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991"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0, 1, 2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3s,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3p,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3d</a:t>
                      </a:r>
                    </a:p>
                  </a:txBody>
                  <a:tcPr marL="252000" marR="252000" marT="108000" marB="1080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991"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0, 1, 2, 3</a:t>
                      </a:r>
                      <a:endPara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252000" marR="252000" marT="108000" marB="10800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4s,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4p,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4d,</a:t>
                      </a:r>
                      <a: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4f</a:t>
                      </a:r>
                    </a:p>
                  </a:txBody>
                  <a:tcPr marL="252000" marR="252000" marT="108000" marB="1080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95096" y="290179"/>
                <a:ext cx="9133067" cy="2680322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>
                  <a:defRPr sz="2600" b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lvl1pPr>
              </a:lstStyle>
              <a:p>
                <a:r>
                  <a:rPr lang="kk-KZ" sz="3200" b="0" dirty="0">
                    <a:solidFill>
                      <a:srgbClr val="620BFC"/>
                    </a:solidFill>
                  </a:rPr>
                  <a:t>Магнит квант саны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b="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 b="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</m:oMath>
                </a14:m>
                <a:r>
                  <a:rPr lang="kk-KZ" sz="3200" b="0" dirty="0">
                    <a:solidFill>
                      <a:srgbClr val="620BFC"/>
                    </a:solidFill>
                  </a:rPr>
                  <a:t>. </a:t>
                </a:r>
                <a:r>
                  <a:rPr lang="kk-KZ" sz="3200" b="0" dirty="0"/>
                  <a:t>Ядролық магнит өрісіндегі орбитальдардың таралуын сипаттайды. Магниттік квант саны – </a:t>
                </a:r>
                <a:r>
                  <a:rPr lang="en-US" sz="3200" b="0" dirty="0"/>
                  <a:t>L-</a:t>
                </a:r>
                <a:r>
                  <a:rPr lang="kk-KZ" sz="3200" b="0" dirty="0"/>
                  <a:t>дан </a:t>
                </a:r>
                <a:r>
                  <a:rPr lang="en-US" sz="3200" b="0" dirty="0"/>
                  <a:t>L-</a:t>
                </a:r>
                <a:r>
                  <a:rPr lang="kk-KZ" sz="3200" b="0" dirty="0"/>
                  <a:t>ға дейінгі бүтін мәндерді қабылдай алады.</a:t>
                </a:r>
                <a:endParaRPr lang="en-US" sz="3200" b="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6" y="290179"/>
                <a:ext cx="9133067" cy="2680322"/>
              </a:xfrm>
              <a:prstGeom prst="rect">
                <a:avLst/>
              </a:prstGeom>
              <a:blipFill>
                <a:blip r:embed="rId2"/>
                <a:stretch>
                  <a:fillRect t="-454" b="-4082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871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том орбитальдар хим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916" y="3871907"/>
            <a:ext cx="6667500" cy="390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0682242"/>
                  </p:ext>
                </p:extLst>
              </p:nvPr>
            </p:nvGraphicFramePr>
            <p:xfrm>
              <a:off x="295095" y="293231"/>
              <a:ext cx="9133068" cy="3640320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230183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588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65322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721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74107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kk-KZ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Деңгейше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L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Open Sans" panose="020B0606030504020204" pitchFamily="34" charset="0"/>
                                      <a:cs typeface="Open Sans" panose="020B0606030504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Open Sans" panose="020B0606030504020204" pitchFamily="34" charset="0"/>
                                      <a:cs typeface="Open Sans" panose="020B0606030504020204" pitchFamily="34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Open Sans" panose="020B0606030504020204" pitchFamily="34" charset="0"/>
                                      <a:cs typeface="Open Sans" panose="020B0606030504020204" pitchFamily="34" charset="0"/>
                                    </a:rPr>
                                    <m:t>𝑙</m:t>
                                  </m:r>
                                </m:sub>
                              </m:sSub>
                            </m:oMath>
                          </a14:m>
                          <a:r>
                            <a:rPr lang="kk-KZ" sz="2800" b="0" u="none" strike="noStrike" baseline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en-US" sz="2800" b="0" dirty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kk-KZ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Орбитальдар саны</a:t>
                          </a:r>
                        </a:p>
                      </a:txBody>
                      <a:tcPr marL="252000" marR="252000" marT="108000" marB="10800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4010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u="none" strike="noStrike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s</a:t>
                          </a:r>
                          <a:endParaRPr lang="en-US" sz="2800" b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</a:t>
                          </a:r>
                        </a:p>
                      </a:txBody>
                      <a:tcPr marL="252000" marR="252000" marT="108000" marB="10800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4010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u="none" strike="noStrike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p</a:t>
                          </a:r>
                          <a:endParaRPr lang="en-US" sz="2800" b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–1, 0, 1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</a:t>
                          </a:r>
                        </a:p>
                      </a:txBody>
                      <a:tcPr marL="252000" marR="252000" marT="108000" marB="10800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4010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u="none" strike="noStrike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d</a:t>
                          </a:r>
                          <a:endParaRPr lang="en-US" sz="2800" b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–2, –1, 0, 1, 2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</a:t>
                          </a:r>
                        </a:p>
                      </a:txBody>
                      <a:tcPr marL="252000" marR="252000" marT="108000" marB="10800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4010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u="none" strike="noStrike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f</a:t>
                          </a:r>
                          <a:endParaRPr lang="en-US" sz="2800" b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–3, –2, –1, 0, 1, 2, 3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7</a:t>
                          </a:r>
                        </a:p>
                      </a:txBody>
                      <a:tcPr marL="252000" marR="252000" marT="108000" marB="10800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0682242"/>
                  </p:ext>
                </p:extLst>
              </p:nvPr>
            </p:nvGraphicFramePr>
            <p:xfrm>
              <a:off x="295095" y="293231"/>
              <a:ext cx="9133068" cy="3640320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230183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0588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65322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721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06944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kk-KZ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Деңгейше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L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252000" marR="252000" marT="108000" marB="108000" anchor="ctr">
                        <a:blipFill>
                          <a:blip r:embed="rId3"/>
                          <a:stretch>
                            <a:fillRect l="-87833" t="-568" r="-62500" b="-2494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kk-KZ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Орбитальдар саны</a:t>
                          </a:r>
                        </a:p>
                      </a:txBody>
                      <a:tcPr marL="252000" marR="252000" marT="108000" marB="10800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272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u="none" strike="noStrike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s</a:t>
                          </a:r>
                          <a:endParaRPr lang="en-US" sz="2800" b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</a:t>
                          </a:r>
                        </a:p>
                      </a:txBody>
                      <a:tcPr marL="252000" marR="252000" marT="108000" marB="10800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272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u="none" strike="noStrike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p</a:t>
                          </a:r>
                          <a:endParaRPr lang="en-US" sz="2800" b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–1, 0, 1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</a:t>
                          </a:r>
                        </a:p>
                      </a:txBody>
                      <a:tcPr marL="252000" marR="252000" marT="108000" marB="10800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272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u="none" strike="noStrike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d</a:t>
                          </a:r>
                          <a:endParaRPr lang="en-US" sz="2800" b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–2, –1, 0, 1, 2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</a:t>
                          </a:r>
                        </a:p>
                      </a:txBody>
                      <a:tcPr marL="252000" marR="252000" marT="108000" marB="10800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4272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u="none" strike="noStrike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f</a:t>
                          </a:r>
                          <a:endParaRPr lang="en-US" sz="2800" b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–3, –2, –1, 0, 1, 2, 3</a:t>
                          </a:r>
                        </a:p>
                      </a:txBody>
                      <a:tcPr marL="252000" marR="252000" marT="108000" marB="10800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2800" b="0" dirty="0">
                              <a:solidFill>
                                <a:srgbClr val="002060"/>
                              </a:solidFill>
                              <a:effectLst/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7</a:t>
                          </a:r>
                        </a:p>
                      </a:txBody>
                      <a:tcPr marL="252000" marR="252000" marT="108000" marB="10800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1710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www.haptic.ro/wp-content/uploads/2017/09/spin-quantum-numb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687" y="2161840"/>
            <a:ext cx="4547335" cy="347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5096" y="302374"/>
                <a:ext cx="9133067" cy="1941658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>
                  <a:defRPr sz="3200" b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lvl1pPr>
              </a:lstStyle>
              <a:p>
                <a:r>
                  <a:rPr lang="kk-KZ" sz="2800" dirty="0"/>
                  <a:t>Спин квант саны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kk-KZ" sz="2800" dirty="0"/>
                  <a:t>. </a:t>
                </a:r>
                <a:r>
                  <a:rPr lang="kk-KZ" sz="2800" dirty="0">
                    <a:solidFill>
                      <a:srgbClr val="002060"/>
                    </a:solidFill>
                  </a:rPr>
                  <a:t>Электрондар өз осі арқылы айналады және олардың айналу қозғалысының бағыты электронның спиндік квант саны арқылы анықталады.</a:t>
                </a:r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6" y="302374"/>
                <a:ext cx="9133067" cy="1941658"/>
              </a:xfrm>
              <a:prstGeom prst="rect">
                <a:avLst/>
              </a:prstGeom>
              <a:blipFill>
                <a:blip r:embed="rId3"/>
                <a:stretch>
                  <a:fillRect b="-4375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84822" y="5327669"/>
            <a:ext cx="9133067" cy="237254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2800" b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kk-KZ" dirty="0">
                <a:solidFill>
                  <a:srgbClr val="002060"/>
                </a:solidFill>
              </a:rPr>
              <a:t>Төрт квант сан атомдағы электронның энергетикалық күйін толық сипаттайды. Атом бір кванттық күйден басқа күйге ауысқанда квант сандарының мәндері өзгереді. Электрондық бұлыттар қайтадан түзіледі.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51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4" y="292100"/>
            <a:ext cx="9144000" cy="32343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2800" b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kk-KZ" dirty="0"/>
              <a:t>Квант сандарын қолдану мысалдарын қарастырайық. </a:t>
            </a:r>
          </a:p>
          <a:p>
            <a:r>
              <a:rPr lang="kk-KZ" dirty="0">
                <a:solidFill>
                  <a:srgbClr val="620BFC"/>
                </a:solidFill>
              </a:rPr>
              <a:t>1-мысал. </a:t>
            </a:r>
            <a:r>
              <a:rPr lang="kk-KZ" dirty="0"/>
              <a:t>Фосфор атомының сыртқы электрондық құрылысының электрондық–графиктік формуласын құрастырыңдар. Фосфор атомының бұл күйіне қандай квант сандары сәйкес келетінін анықтаңдар.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4121542"/>
                  </p:ext>
                </p:extLst>
              </p:nvPr>
            </p:nvGraphicFramePr>
            <p:xfrm>
              <a:off x="284163" y="3639721"/>
              <a:ext cx="9144000" cy="4067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1744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3056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10314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Электрон нөмірі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856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n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856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L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0614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kk-KZ" sz="28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80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0614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kk-KZ" sz="28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80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4121542"/>
                  </p:ext>
                </p:extLst>
              </p:nvPr>
            </p:nvGraphicFramePr>
            <p:xfrm>
              <a:off x="284163" y="3639721"/>
              <a:ext cx="9144000" cy="4067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1744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3056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1496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Электрон нөмірі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2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n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2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L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272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252000" marR="252000" marT="108000" marB="108000">
                        <a:blipFill>
                          <a:blip r:embed="rId2"/>
                          <a:stretch>
                            <a:fillRect l="-336" t="-436190" r="-404362" b="-1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4272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252000" marR="252000" marT="108000" marB="108000">
                        <a:blipFill>
                          <a:blip r:embed="rId2"/>
                          <a:stretch>
                            <a:fillRect l="-336" t="-531132" r="-404362" b="-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80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309855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1805</TotalTime>
  <Words>453</Words>
  <Application>Microsoft Office PowerPoint</Application>
  <PresentationFormat>Произвольный</PresentationFormat>
  <Paragraphs>69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Open Sans</vt:lpstr>
      <vt:lpstr>Тема Office</vt:lpstr>
      <vt:lpstr>10-сынып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Yerkebulan Rysdauletov</cp:lastModifiedBy>
  <cp:revision>84</cp:revision>
  <dcterms:created xsi:type="dcterms:W3CDTF">2020-07-01T14:03:46Z</dcterms:created>
  <dcterms:modified xsi:type="dcterms:W3CDTF">2020-09-03T15:54:48Z</dcterms:modified>
</cp:coreProperties>
</file>