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3"/>
  </p:notesMasterIdLst>
  <p:sldIdLst>
    <p:sldId id="265" r:id="rId2"/>
    <p:sldId id="257" r:id="rId3"/>
    <p:sldId id="266" r:id="rId4"/>
    <p:sldId id="268" r:id="rId5"/>
    <p:sldId id="267" r:id="rId6"/>
    <p:sldId id="269" r:id="rId7"/>
    <p:sldId id="273" r:id="rId8"/>
    <p:sldId id="270" r:id="rId9"/>
    <p:sldId id="271" r:id="rId10"/>
    <p:sldId id="272" r:id="rId11"/>
    <p:sldId id="258" r:id="rId12"/>
  </p:sldIdLst>
  <p:sldSz cx="9712325" cy="8002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" userDrawn="1">
          <p15:clr>
            <a:srgbClr val="A4A3A4"/>
          </p15:clr>
        </p15:guide>
        <p15:guide id="2" pos="179" userDrawn="1">
          <p15:clr>
            <a:srgbClr val="A4A3A4"/>
          </p15:clr>
        </p15:guide>
        <p15:guide id="3" pos="5939" userDrawn="1">
          <p15:clr>
            <a:srgbClr val="A4A3A4"/>
          </p15:clr>
        </p15:guide>
        <p15:guide id="4" orient="horz" pos="4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0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66" d="100"/>
          <a:sy n="66" d="100"/>
        </p:scale>
        <p:origin x="1814" y="48"/>
      </p:cViewPr>
      <p:guideLst>
        <p:guide orient="horz" pos="184"/>
        <p:guide pos="179"/>
        <p:guide pos="5939"/>
        <p:guide orient="horz" pos="4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E6712-1DF3-144B-8AEB-AA2EA0DC6E3F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55750" y="1143000"/>
            <a:ext cx="3746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7FD9-0A9C-1B45-95DB-6830A72128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647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1pPr>
    <a:lvl2pPr marL="359313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2pPr>
    <a:lvl3pPr marL="71862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3pPr>
    <a:lvl4pPr marL="107794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4pPr>
    <a:lvl5pPr marL="143725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5pPr>
    <a:lvl6pPr marL="179656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6pPr>
    <a:lvl7pPr marL="2155881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7pPr>
    <a:lvl8pPr marL="251519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8pPr>
    <a:lvl9pPr marL="2874508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425" y="1309683"/>
            <a:ext cx="8255476" cy="2786086"/>
          </a:xfrm>
        </p:spPr>
        <p:txBody>
          <a:bodyPr anchor="b"/>
          <a:lstStyle>
            <a:lvl1pPr algn="ctr"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041" y="4203212"/>
            <a:ext cx="7284244" cy="1932106"/>
          </a:xfrm>
        </p:spPr>
        <p:txBody>
          <a:bodyPr/>
          <a:lstStyle>
            <a:lvl1pPr marL="0" indent="0" algn="ctr">
              <a:buNone/>
              <a:defRPr sz="2549"/>
            </a:lvl1pPr>
            <a:lvl2pPr marL="485638" indent="0" algn="ctr">
              <a:buNone/>
              <a:defRPr sz="2124"/>
            </a:lvl2pPr>
            <a:lvl3pPr marL="971276" indent="0" algn="ctr">
              <a:buNone/>
              <a:defRPr sz="1912"/>
            </a:lvl3pPr>
            <a:lvl4pPr marL="1456914" indent="0" algn="ctr">
              <a:buNone/>
              <a:defRPr sz="1700"/>
            </a:lvl4pPr>
            <a:lvl5pPr marL="1942551" indent="0" algn="ctr">
              <a:buNone/>
              <a:defRPr sz="1700"/>
            </a:lvl5pPr>
            <a:lvl6pPr marL="2428189" indent="0" algn="ctr">
              <a:buNone/>
              <a:defRPr sz="1700"/>
            </a:lvl6pPr>
            <a:lvl7pPr marL="2913827" indent="0" algn="ctr">
              <a:buNone/>
              <a:defRPr sz="1700"/>
            </a:lvl7pPr>
            <a:lvl8pPr marL="3399465" indent="0" algn="ctr">
              <a:buNone/>
              <a:defRPr sz="1700"/>
            </a:lvl8pPr>
            <a:lvl9pPr marL="3885103" indent="0" algn="ctr">
              <a:buNone/>
              <a:defRPr sz="17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63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0245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0383" y="426064"/>
            <a:ext cx="2094220" cy="678182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7723" y="426064"/>
            <a:ext cx="6161256" cy="67818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5456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8780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5" y="1995092"/>
            <a:ext cx="8376880" cy="3328854"/>
          </a:xfrm>
        </p:spPr>
        <p:txBody>
          <a:bodyPr anchor="b"/>
          <a:lstStyle>
            <a:lvl1pPr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665" y="5355438"/>
            <a:ext cx="8376880" cy="1750566"/>
          </a:xfrm>
        </p:spPr>
        <p:txBody>
          <a:bodyPr/>
          <a:lstStyle>
            <a:lvl1pPr marL="0" indent="0">
              <a:buNone/>
              <a:defRPr sz="2549">
                <a:solidFill>
                  <a:schemeClr val="tx1"/>
                </a:solidFill>
              </a:defRPr>
            </a:lvl1pPr>
            <a:lvl2pPr marL="485638" indent="0">
              <a:buNone/>
              <a:defRPr sz="2124">
                <a:solidFill>
                  <a:schemeClr val="tx1">
                    <a:tint val="75000"/>
                  </a:schemeClr>
                </a:solidFill>
              </a:defRPr>
            </a:lvl2pPr>
            <a:lvl3pPr marL="971276" indent="0">
              <a:buNone/>
              <a:defRPr sz="1912">
                <a:solidFill>
                  <a:schemeClr val="tx1">
                    <a:tint val="75000"/>
                  </a:schemeClr>
                </a:solidFill>
              </a:defRPr>
            </a:lvl3pPr>
            <a:lvl4pPr marL="14569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425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4281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91382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9946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8510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556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7722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6865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573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8" y="426066"/>
            <a:ext cx="8376880" cy="154679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988" y="1961746"/>
            <a:ext cx="4108768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988" y="2923168"/>
            <a:ext cx="4108768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6865" y="1961746"/>
            <a:ext cx="4129003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6865" y="2923168"/>
            <a:ext cx="4129003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0119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9414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5895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003" y="1152226"/>
            <a:ext cx="4916865" cy="5687024"/>
          </a:xfrm>
        </p:spPr>
        <p:txBody>
          <a:bodyPr/>
          <a:lstStyle>
            <a:lvl1pPr>
              <a:defRPr sz="3399"/>
            </a:lvl1pPr>
            <a:lvl2pPr>
              <a:defRPr sz="2974"/>
            </a:lvl2pPr>
            <a:lvl3pPr>
              <a:defRPr sz="2549"/>
            </a:lvl3pPr>
            <a:lvl4pPr>
              <a:defRPr sz="2124"/>
            </a:lvl4pPr>
            <a:lvl5pPr>
              <a:defRPr sz="2124"/>
            </a:lvl5pPr>
            <a:lvl6pPr>
              <a:defRPr sz="2124"/>
            </a:lvl6pPr>
            <a:lvl7pPr>
              <a:defRPr sz="2124"/>
            </a:lvl7pPr>
            <a:lvl8pPr>
              <a:defRPr sz="2124"/>
            </a:lvl8pPr>
            <a:lvl9pPr>
              <a:defRPr sz="21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427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29003" y="1152226"/>
            <a:ext cx="4916865" cy="5687024"/>
          </a:xfrm>
        </p:spPr>
        <p:txBody>
          <a:bodyPr anchor="t"/>
          <a:lstStyle>
            <a:lvl1pPr marL="0" indent="0">
              <a:buNone/>
              <a:defRPr sz="3399"/>
            </a:lvl1pPr>
            <a:lvl2pPr marL="485638" indent="0">
              <a:buNone/>
              <a:defRPr sz="2974"/>
            </a:lvl2pPr>
            <a:lvl3pPr marL="971276" indent="0">
              <a:buNone/>
              <a:defRPr sz="2549"/>
            </a:lvl3pPr>
            <a:lvl4pPr marL="1456914" indent="0">
              <a:buNone/>
              <a:defRPr sz="2124"/>
            </a:lvl4pPr>
            <a:lvl5pPr marL="1942551" indent="0">
              <a:buNone/>
              <a:defRPr sz="2124"/>
            </a:lvl5pPr>
            <a:lvl6pPr marL="2428189" indent="0">
              <a:buNone/>
              <a:defRPr sz="2124"/>
            </a:lvl6pPr>
            <a:lvl7pPr marL="2913827" indent="0">
              <a:buNone/>
              <a:defRPr sz="2124"/>
            </a:lvl7pPr>
            <a:lvl8pPr marL="3399465" indent="0">
              <a:buNone/>
              <a:defRPr sz="2124"/>
            </a:lvl8pPr>
            <a:lvl9pPr marL="3885103" indent="0">
              <a:buNone/>
              <a:defRPr sz="212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12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7723" y="426066"/>
            <a:ext cx="8376880" cy="1546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723" y="2130318"/>
            <a:ext cx="8376880" cy="5077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722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7208" y="7417215"/>
            <a:ext cx="3277910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9330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1755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71276" rtl="0" eaLnBrk="1" latinLnBrk="0" hangingPunct="1">
        <a:lnSpc>
          <a:spcPct val="90000"/>
        </a:lnSpc>
        <a:spcBef>
          <a:spcPct val="0"/>
        </a:spcBef>
        <a:buNone/>
        <a:defRPr sz="46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2819" indent="-242819" algn="l" defTabSz="971276" rtl="0" eaLnBrk="1" latinLnBrk="0" hangingPunct="1">
        <a:lnSpc>
          <a:spcPct val="90000"/>
        </a:lnSpc>
        <a:spcBef>
          <a:spcPts val="1062"/>
        </a:spcBef>
        <a:buFont typeface="Arial" panose="020B0604020202020204" pitchFamily="34" charset="0"/>
        <a:buChar char="•"/>
        <a:defRPr sz="2974" kern="1200">
          <a:solidFill>
            <a:schemeClr val="tx1"/>
          </a:solidFill>
          <a:latin typeface="+mn-lt"/>
          <a:ea typeface="+mn-ea"/>
          <a:cs typeface="+mn-cs"/>
        </a:defRPr>
      </a:lvl1pPr>
      <a:lvl2pPr marL="728457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549" kern="1200">
          <a:solidFill>
            <a:schemeClr val="tx1"/>
          </a:solidFill>
          <a:latin typeface="+mn-lt"/>
          <a:ea typeface="+mn-ea"/>
          <a:cs typeface="+mn-cs"/>
        </a:defRPr>
      </a:lvl2pPr>
      <a:lvl3pPr marL="1214095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124" kern="1200">
          <a:solidFill>
            <a:schemeClr val="tx1"/>
          </a:solidFill>
          <a:latin typeface="+mn-lt"/>
          <a:ea typeface="+mn-ea"/>
          <a:cs typeface="+mn-cs"/>
        </a:defRPr>
      </a:lvl3pPr>
      <a:lvl4pPr marL="169973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2185370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671008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3156646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642284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412792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1pPr>
      <a:lvl2pPr marL="485638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2pPr>
      <a:lvl3pPr marL="971276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3pPr>
      <a:lvl4pPr marL="1456914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1942551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428189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2913827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399465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3885103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F2C24-7A65-284B-9419-683059C3D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263" y="535285"/>
            <a:ext cx="3882242" cy="941518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10-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сынып</a:t>
            </a:r>
            <a:b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ru-RU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370113-B385-2C41-BC76-ADDE2EDA2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636" y="1808818"/>
            <a:ext cx="9220200" cy="155699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sz="36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Энергетикалық</a:t>
            </a:r>
            <a:r>
              <a:rPr lang="ru-RU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деңгейлер</a:t>
            </a:r>
            <a:r>
              <a:rPr lang="ru-RU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ru-RU" sz="36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Кванттық</a:t>
            </a:r>
            <a:r>
              <a:rPr lang="ru-RU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сандар</a:t>
            </a:r>
            <a:r>
              <a:rPr lang="ru-RU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және</a:t>
            </a:r>
            <a:r>
              <a:rPr lang="ru-RU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орбитальдар</a:t>
            </a:r>
            <a:r>
              <a:rPr lang="ru-RU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kk-KZ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1-бөлім </a:t>
            </a:r>
            <a:endParaRPr lang="ru-RU" sz="36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0CA0B7-653C-B64A-9B2C-9B4676D5BCA3}"/>
              </a:ext>
            </a:extLst>
          </p:cNvPr>
          <p:cNvSpPr/>
          <p:nvPr/>
        </p:nvSpPr>
        <p:spPr>
          <a:xfrm>
            <a:off x="207963" y="6493808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Мұғалім:</a:t>
            </a:r>
            <a:endParaRPr lang="ru-RU" sz="2800" noProof="1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4967B1B-68B8-C84C-8B8B-86329E258C0C}"/>
              </a:ext>
            </a:extLst>
          </p:cNvPr>
          <p:cNvSpPr/>
          <p:nvPr/>
        </p:nvSpPr>
        <p:spPr>
          <a:xfrm>
            <a:off x="8244323" y="192084"/>
            <a:ext cx="11705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Химия</a:t>
            </a:r>
            <a:endParaRPr lang="x-none" sz="28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6501872-5065-E749-A9FA-589EEBC4B910}"/>
              </a:ext>
            </a:extLst>
          </p:cNvPr>
          <p:cNvSpPr/>
          <p:nvPr/>
        </p:nvSpPr>
        <p:spPr>
          <a:xfrm>
            <a:off x="195262" y="7155053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Әбеу Нұргелді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9B4B7D6-D546-AC4E-9322-50A39B657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501" y="3557984"/>
            <a:ext cx="5548576" cy="4109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337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164" y="292100"/>
            <a:ext cx="9144000" cy="169543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>
              <a:defRPr sz="2800" b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sz="3200" dirty="0">
                <a:solidFill>
                  <a:srgbClr val="620BFC"/>
                </a:solidFill>
              </a:rPr>
              <a:t>2</a:t>
            </a:r>
            <a:r>
              <a:rPr lang="kk-KZ" sz="3200" dirty="0">
                <a:solidFill>
                  <a:srgbClr val="620BFC"/>
                </a:solidFill>
              </a:rPr>
              <a:t>-мысал. </a:t>
            </a:r>
            <a:r>
              <a:rPr lang="kk-KZ" sz="3200" dirty="0"/>
              <a:t>Қай период </a:t>
            </a:r>
            <a:r>
              <a:rPr lang="kk-KZ" sz="3200"/>
              <a:t>элементтерінің сыртқы </a:t>
            </a:r>
            <a:r>
              <a:rPr lang="kk-KZ" sz="3200" dirty="0"/>
              <a:t>қабатындағы электрондары </a:t>
            </a:r>
            <a:r>
              <a:rPr lang="en-US" sz="3200" dirty="0"/>
              <a:t>n + L = 4 </a:t>
            </a:r>
            <a:r>
              <a:rPr lang="kk-KZ" sz="3200" dirty="0"/>
              <a:t>мәнімен сипатталады?</a:t>
            </a:r>
          </a:p>
        </p:txBody>
      </p:sp>
    </p:spTree>
    <p:extLst>
      <p:ext uri="{BB962C8B-B14F-4D97-AF65-F5344CB8AC3E}">
        <p14:creationId xmlns:p14="http://schemas.microsoft.com/office/powerpoint/2010/main" val="2518527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FA1400-0E72-084C-8C7C-5DF496AF3C41}"/>
              </a:ext>
            </a:extLst>
          </p:cNvPr>
          <p:cNvSpPr txBox="1"/>
          <p:nvPr/>
        </p:nvSpPr>
        <p:spPr>
          <a:xfrm>
            <a:off x="2222611" y="174116"/>
            <a:ext cx="52671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Сабақ аяқталды!</a:t>
            </a:r>
          </a:p>
          <a:p>
            <a:pPr algn="ctr"/>
            <a:r>
              <a:rPr lang="kk-KZ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Келесі жүздескенше!</a:t>
            </a:r>
            <a:endParaRPr lang="ru-RU" sz="36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052D851-E003-0143-A0BF-8C220D86B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056" y="2772847"/>
            <a:ext cx="4480213" cy="335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86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89675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Сабақ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мақсат</a:t>
            </a:r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ы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2" y="1120377"/>
            <a:ext cx="9144000" cy="151077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kk-KZ" sz="2800" dirty="0">
                <a:solidFill>
                  <a:srgbClr val="002060"/>
                </a:solidFill>
              </a:rPr>
              <a:t>Квант сандарының мәні мен сипаттамасын атау;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s, p, d, f </a:t>
            </a:r>
            <a:r>
              <a:rPr lang="kk-KZ" sz="2800" dirty="0">
                <a:solidFill>
                  <a:srgbClr val="002060"/>
                </a:solidFill>
              </a:rPr>
              <a:t>орбитальдарының пішінін ажырату.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4" name="Пятно 2 3"/>
          <p:cNvSpPr/>
          <p:nvPr/>
        </p:nvSpPr>
        <p:spPr>
          <a:xfrm>
            <a:off x="369869" y="2663076"/>
            <a:ext cx="6810904" cy="2997968"/>
          </a:xfrm>
          <a:prstGeom prst="irregularSeal2">
            <a:avLst/>
          </a:prstGeom>
          <a:noFill/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hevronInverted">
              <a:avLst/>
            </a:prstTxWarp>
          </a:bodyPr>
          <a:lstStyle/>
          <a:p>
            <a:pPr algn="ctr"/>
            <a:r>
              <a:rPr lang="kk-KZ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Микроәлем </a:t>
            </a:r>
            <a:endParaRPr lang="en-US" sz="36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Пятно 2 4"/>
          <p:cNvSpPr/>
          <p:nvPr/>
        </p:nvSpPr>
        <p:spPr>
          <a:xfrm>
            <a:off x="2617259" y="4538839"/>
            <a:ext cx="6810904" cy="2997968"/>
          </a:xfrm>
          <a:prstGeom prst="irregularSeal2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hevronInverted">
              <a:avLst/>
            </a:prstTxWarp>
          </a:bodyPr>
          <a:lstStyle/>
          <a:p>
            <a:pPr algn="ctr"/>
            <a:r>
              <a:rPr lang="kk-KZ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Макроәлем </a:t>
            </a:r>
            <a:endParaRPr lang="en-US" sz="36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35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4891" y="4405359"/>
            <a:ext cx="7122542" cy="328458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4163" y="292100"/>
                <a:ext cx="9059333" cy="4157649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 algn="l"/>
                <a:r>
                  <a:rPr lang="kk-KZ" sz="2800" dirty="0">
                    <a:solidFill>
                      <a:srgbClr val="002060"/>
                    </a:solidFill>
                  </a:rPr>
                  <a:t>Электронның болу ықтималдығы ең жоғары, атомдық кеңістіктің бір бөлігі атомдық </a:t>
                </a:r>
                <a:r>
                  <a:rPr lang="kk-KZ" sz="2800" dirty="0" err="1">
                    <a:solidFill>
                      <a:srgbClr val="002060"/>
                    </a:solidFill>
                  </a:rPr>
                  <a:t>орбиталь</a:t>
                </a:r>
                <a:r>
                  <a:rPr lang="kk-KZ" sz="2800" dirty="0">
                    <a:solidFill>
                      <a:srgbClr val="002060"/>
                    </a:solidFill>
                  </a:rPr>
                  <a:t> деп аталады. Сонымен бірге атомдағы кез-келген электронның күйі төрт квант санымен сипатталады:</a:t>
                </a:r>
              </a:p>
              <a:p>
                <a:pPr algn="l"/>
                <a:r>
                  <a:rPr lang="kk-KZ" sz="2800" dirty="0">
                    <a:solidFill>
                      <a:srgbClr val="002060"/>
                    </a:solidFill>
                  </a:rPr>
                  <a:t>Негізгі квант саны (бас квант саны) – </a:t>
                </a:r>
                <a:r>
                  <a:rPr lang="en-US" sz="2800" dirty="0">
                    <a:solidFill>
                      <a:srgbClr val="002060"/>
                    </a:solidFill>
                  </a:rPr>
                  <a:t>n</a:t>
                </a:r>
              </a:p>
              <a:p>
                <a:pPr algn="l"/>
                <a:r>
                  <a:rPr lang="kk-KZ" sz="2800" dirty="0">
                    <a:solidFill>
                      <a:srgbClr val="002060"/>
                    </a:solidFill>
                  </a:rPr>
                  <a:t>Орбиталь квант саны – </a:t>
                </a:r>
                <a:r>
                  <a:rPr lang="en-US" sz="2800" dirty="0">
                    <a:solidFill>
                      <a:srgbClr val="002060"/>
                    </a:solidFill>
                  </a:rPr>
                  <a:t>L</a:t>
                </a:r>
              </a:p>
              <a:p>
                <a:pPr algn="l"/>
                <a:r>
                  <a:rPr lang="kk-KZ" sz="2800" dirty="0">
                    <a:solidFill>
                      <a:srgbClr val="002060"/>
                    </a:solidFill>
                  </a:rPr>
                  <a:t>Магнит квант саны –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endParaRPr lang="en-US" sz="2800" dirty="0">
                  <a:solidFill>
                    <a:srgbClr val="002060"/>
                  </a:solidFill>
                </a:endParaRPr>
              </a:p>
              <a:p>
                <a:pPr algn="l"/>
                <a:r>
                  <a:rPr lang="kk-KZ" sz="2800" dirty="0">
                    <a:solidFill>
                      <a:srgbClr val="002060"/>
                    </a:solidFill>
                  </a:rPr>
                  <a:t>Спин квант саны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kk-KZ" sz="2800" dirty="0">
                    <a:solidFill>
                      <a:srgbClr val="00206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292100"/>
                <a:ext cx="9059333" cy="41576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065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4437" y="302328"/>
            <a:ext cx="9133726" cy="280343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002060"/>
                </a:solidFill>
                <a:latin typeface="Open Sans" panose="020B0606030504020204"/>
              </a:defRPr>
            </a:lvl1pPr>
          </a:lstStyle>
          <a:p>
            <a:r>
              <a:rPr lang="kk-KZ" dirty="0">
                <a:solidFill>
                  <a:srgbClr val="620BFC"/>
                </a:solidFill>
              </a:rPr>
              <a:t>Негізгі квант саны (бас квант саны) – </a:t>
            </a:r>
            <a:r>
              <a:rPr lang="en-US" dirty="0">
                <a:solidFill>
                  <a:srgbClr val="620BFC"/>
                </a:solidFill>
              </a:rPr>
              <a:t>n</a:t>
            </a:r>
            <a:r>
              <a:rPr lang="kk-KZ" dirty="0">
                <a:solidFill>
                  <a:srgbClr val="620BFC"/>
                </a:solidFill>
              </a:rPr>
              <a:t>.</a:t>
            </a:r>
            <a:r>
              <a:rPr lang="kk-KZ" dirty="0"/>
              <a:t> Электронның энергетикалық деңгейін және орбитальдың өлшемін анықтайды. Ол бүтін мәндерге ие (</a:t>
            </a:r>
            <a:r>
              <a:rPr lang="en-US" dirty="0"/>
              <a:t>n</a:t>
            </a:r>
            <a:r>
              <a:rPr lang="kk-KZ" dirty="0"/>
              <a:t> </a:t>
            </a:r>
            <a:r>
              <a:rPr lang="en-US" dirty="0"/>
              <a:t>=1,</a:t>
            </a:r>
            <a:r>
              <a:rPr lang="kk-KZ" dirty="0"/>
              <a:t> </a:t>
            </a:r>
            <a:r>
              <a:rPr lang="en-US" dirty="0"/>
              <a:t>2,</a:t>
            </a:r>
            <a:r>
              <a:rPr lang="kk-KZ" dirty="0"/>
              <a:t> </a:t>
            </a:r>
            <a:r>
              <a:rPr lang="en-US" dirty="0"/>
              <a:t>3,…</a:t>
            </a:r>
            <a:r>
              <a:rPr lang="kk-KZ" dirty="0"/>
              <a:t>).  </a:t>
            </a:r>
            <a:endParaRPr lang="en-US" dirty="0"/>
          </a:p>
          <a:p>
            <a:r>
              <a:rPr lang="en-US" dirty="0"/>
              <a:t>n-</a:t>
            </a:r>
            <a:r>
              <a:rPr lang="kk-KZ" dirty="0"/>
              <a:t>нің мәні бірдей болатын электрондар жиынтығы энерг</a:t>
            </a:r>
            <a:r>
              <a:rPr lang="kk-KZ" dirty="0">
                <a:solidFill>
                  <a:srgbClr val="620BFC"/>
                </a:solidFill>
              </a:rPr>
              <a:t>етикалық деңгей </a:t>
            </a:r>
            <a:r>
              <a:rPr lang="kk-KZ" dirty="0"/>
              <a:t>деп аталады. 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373" y="3286636"/>
            <a:ext cx="5007437" cy="399469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600898" y="4930041"/>
                <a:ext cx="2289474" cy="833663"/>
              </a:xfrm>
              <a:prstGeom prst="rect">
                <a:avLst/>
              </a:prstGeom>
              <a:ln>
                <a:solidFill>
                  <a:srgbClr val="002060"/>
                </a:solidFill>
              </a:ln>
            </p:spPr>
            <p:txBody>
              <a:bodyPr wrap="none" lIns="252000" tIns="108000" rIns="252000" bIns="108000">
                <a:spAutoFit/>
              </a:bodyPr>
              <a:lstStyle/>
              <a:p>
                <a:r>
                  <a:rPr lang="en-US" sz="4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 =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pPr>
                      <m:e>
                        <m: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𝑛</m:t>
                        </m:r>
                      </m:e>
                      <m:sup>
                        <m: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0898" y="4930041"/>
                <a:ext cx="2289474" cy="833663"/>
              </a:xfrm>
              <a:prstGeom prst="rect">
                <a:avLst/>
              </a:prstGeom>
              <a:blipFill>
                <a:blip r:embed="rId3"/>
                <a:stretch>
                  <a:fillRect l="-2122" t="-5072" b="-22464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119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072" y="302374"/>
            <a:ext cx="9144000" cy="301887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sz="2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Орбиталь квант саны – </a:t>
            </a:r>
            <a:r>
              <a:rPr lang="en-US" sz="2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</a:t>
            </a:r>
            <a:r>
              <a:rPr lang="kk-KZ" sz="2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kk-KZ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Атомдық орбитальдардың пішінін сипаттайды. Ол </a:t>
            </a:r>
            <a:r>
              <a:rPr lang="en-US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 = 0, 1, …. (n-1) </a:t>
            </a:r>
            <a:r>
              <a:rPr lang="kk-KZ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мәндеріне ие болады.  Мысалы, егер </a:t>
            </a:r>
            <a:r>
              <a:rPr lang="en-US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</a:t>
            </a:r>
            <a:r>
              <a:rPr lang="kk-KZ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=</a:t>
            </a:r>
            <a:r>
              <a:rPr lang="kk-KZ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 </a:t>
            </a:r>
            <a:r>
              <a:rPr lang="kk-KZ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болса, онда </a:t>
            </a:r>
            <a:r>
              <a:rPr lang="en-US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</a:t>
            </a:r>
            <a:r>
              <a:rPr lang="kk-KZ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=</a:t>
            </a:r>
            <a:r>
              <a:rPr lang="kk-KZ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0,1</a:t>
            </a:r>
            <a:r>
              <a:rPr lang="kk-KZ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 егер </a:t>
            </a:r>
            <a:r>
              <a:rPr lang="en-US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</a:t>
            </a:r>
            <a:r>
              <a:rPr lang="kk-KZ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=</a:t>
            </a:r>
            <a:r>
              <a:rPr lang="kk-KZ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3</a:t>
            </a:r>
            <a:r>
              <a:rPr lang="en-US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kk-KZ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болса, онда </a:t>
            </a:r>
            <a:r>
              <a:rPr lang="en-US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</a:t>
            </a:r>
            <a:r>
              <a:rPr lang="kk-KZ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=</a:t>
            </a:r>
            <a:r>
              <a:rPr lang="kk-KZ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0,1</a:t>
            </a:r>
            <a:r>
              <a:rPr lang="kk-KZ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,2 болады. </a:t>
            </a:r>
            <a:endParaRPr lang="en-US" sz="26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L-</a:t>
            </a:r>
            <a:r>
              <a:rPr lang="kk-KZ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дің мәні бірдей болатын электрондар жиынтығы </a:t>
            </a:r>
            <a:r>
              <a:rPr lang="kk-KZ" sz="2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энергетикалық деңгейше </a:t>
            </a:r>
            <a:r>
              <a:rPr lang="kk-KZ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деп аталады. </a:t>
            </a:r>
          </a:p>
          <a:p>
            <a:r>
              <a:rPr lang="kk-KZ" sz="2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Энергетикалық деңгейшелердің белгіленуі : </a:t>
            </a:r>
            <a:r>
              <a:rPr lang="en-US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s, p, d, f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621944"/>
              </p:ext>
            </p:extLst>
          </p:nvPr>
        </p:nvGraphicFramePr>
        <p:xfrm>
          <a:off x="284163" y="3855702"/>
          <a:ext cx="9144000" cy="364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5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0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3455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–</a:t>
                      </a:r>
                      <a:r>
                        <a:rPr lang="kk-KZ" sz="2800" baseline="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нің мәндері </a:t>
                      </a:r>
                      <a:endPara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52000" marR="252000" marT="108000" marB="108000"/>
                </a:tc>
                <a:tc>
                  <a:txBody>
                    <a:bodyPr/>
                    <a:lstStyle/>
                    <a:p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L–</a:t>
                      </a:r>
                      <a:r>
                        <a:rPr lang="kk-KZ" sz="2800" baseline="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дің мәндері </a:t>
                      </a:r>
                      <a:endPara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52000" marR="252000" marT="108000" marB="10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Деңгейшелердің белгіленуі </a:t>
                      </a:r>
                      <a:endPara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52000" marR="252000" marT="108000" marB="1080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991">
                <a:tc>
                  <a:txBody>
                    <a:bodyPr/>
                    <a:lstStyle/>
                    <a:p>
                      <a:r>
                        <a:rPr lang="kk-KZ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  <a:endPara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52000" marR="252000" marT="108000" marB="108000"/>
                </a:tc>
                <a:tc>
                  <a:txBody>
                    <a:bodyPr/>
                    <a:lstStyle/>
                    <a:p>
                      <a:r>
                        <a:rPr lang="kk-KZ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</a:t>
                      </a:r>
                      <a:endPara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52000" marR="252000" marT="108000" marB="108000"/>
                </a:tc>
                <a:tc>
                  <a:txBody>
                    <a:bodyPr/>
                    <a:lstStyle/>
                    <a:p>
                      <a:r>
                        <a:rPr lang="kk-KZ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  <a:r>
                        <a:rPr lang="en-US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</a:t>
                      </a:r>
                    </a:p>
                  </a:txBody>
                  <a:tcPr marL="252000" marR="252000" marT="108000" marB="1080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991">
                <a:tc>
                  <a:txBody>
                    <a:bodyPr/>
                    <a:lstStyle/>
                    <a:p>
                      <a:r>
                        <a:rPr lang="kk-KZ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endPara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52000" marR="252000" marT="108000" marB="108000"/>
                </a:tc>
                <a:tc>
                  <a:txBody>
                    <a:bodyPr/>
                    <a:lstStyle/>
                    <a:p>
                      <a:r>
                        <a:rPr lang="kk-KZ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0, 1</a:t>
                      </a:r>
                      <a:endPara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52000" marR="252000" marT="108000" marB="108000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2s,</a:t>
                      </a:r>
                      <a:r>
                        <a:rPr lang="kk-KZ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2p</a:t>
                      </a:r>
                    </a:p>
                  </a:txBody>
                  <a:tcPr marL="252000" marR="252000" marT="108000" marB="1080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991">
                <a:tc>
                  <a:txBody>
                    <a:bodyPr/>
                    <a:lstStyle/>
                    <a:p>
                      <a:r>
                        <a:rPr lang="kk-KZ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</a:t>
                      </a:r>
                      <a:endPara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52000" marR="252000" marT="108000" marB="108000"/>
                </a:tc>
                <a:tc>
                  <a:txBody>
                    <a:bodyPr/>
                    <a:lstStyle/>
                    <a:p>
                      <a:r>
                        <a:rPr lang="kk-KZ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0, 1, 2</a:t>
                      </a:r>
                      <a:endPara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52000" marR="252000" marT="108000" marB="108000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3s,</a:t>
                      </a:r>
                      <a:r>
                        <a:rPr lang="kk-KZ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3p,</a:t>
                      </a:r>
                      <a:r>
                        <a:rPr lang="kk-KZ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3d</a:t>
                      </a:r>
                    </a:p>
                  </a:txBody>
                  <a:tcPr marL="252000" marR="252000" marT="108000" marB="1080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991">
                <a:tc>
                  <a:txBody>
                    <a:bodyPr/>
                    <a:lstStyle/>
                    <a:p>
                      <a:r>
                        <a:rPr lang="kk-KZ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</a:t>
                      </a:r>
                      <a:endPara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52000" marR="252000" marT="108000" marB="108000"/>
                </a:tc>
                <a:tc>
                  <a:txBody>
                    <a:bodyPr/>
                    <a:lstStyle/>
                    <a:p>
                      <a:r>
                        <a:rPr lang="kk-KZ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0, 1, 2, 3</a:t>
                      </a:r>
                      <a:endPara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52000" marR="252000" marT="108000" marB="108000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4s,</a:t>
                      </a:r>
                      <a:r>
                        <a:rPr lang="kk-KZ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4p,</a:t>
                      </a:r>
                      <a:r>
                        <a:rPr lang="kk-KZ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4d,</a:t>
                      </a:r>
                      <a:r>
                        <a:rPr lang="kk-KZ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4f</a:t>
                      </a:r>
                    </a:p>
                  </a:txBody>
                  <a:tcPr marL="252000" marR="252000" marT="108000" marB="1080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95096" y="290179"/>
                <a:ext cx="9133067" cy="2680322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>
                  <a:defRPr sz="2600" b="1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lvl1pPr>
              </a:lstStyle>
              <a:p>
                <a:r>
                  <a:rPr lang="kk-KZ" sz="3200" b="0" dirty="0">
                    <a:solidFill>
                      <a:srgbClr val="620BFC"/>
                    </a:solidFill>
                  </a:rPr>
                  <a:t>Магнит квант саны –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sz="3200" b="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200" b="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l</m:t>
                        </m:r>
                      </m:sub>
                    </m:sSub>
                  </m:oMath>
                </a14:m>
                <a:r>
                  <a:rPr lang="kk-KZ" sz="3200" b="0" dirty="0">
                    <a:solidFill>
                      <a:srgbClr val="620BFC"/>
                    </a:solidFill>
                  </a:rPr>
                  <a:t>. </a:t>
                </a:r>
                <a:r>
                  <a:rPr lang="kk-KZ" sz="3200" b="0" dirty="0"/>
                  <a:t>Ядролық магнит өрісіндегі орбитальдардың таралуын сипаттайды. Магниттік квант саны – </a:t>
                </a:r>
                <a:r>
                  <a:rPr lang="en-US" sz="3200" b="0" dirty="0"/>
                  <a:t>L-</a:t>
                </a:r>
                <a:r>
                  <a:rPr lang="kk-KZ" sz="3200" b="0" dirty="0"/>
                  <a:t>дан </a:t>
                </a:r>
                <a:r>
                  <a:rPr lang="en-US" sz="3200" b="0" dirty="0"/>
                  <a:t>L-</a:t>
                </a:r>
                <a:r>
                  <a:rPr lang="kk-KZ" sz="3200" b="0" dirty="0"/>
                  <a:t>ға дейінгі бүтін мәндерді қабылдай алады.</a:t>
                </a:r>
                <a:endParaRPr lang="en-US" sz="3200" b="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96" y="290179"/>
                <a:ext cx="9133067" cy="2680322"/>
              </a:xfrm>
              <a:prstGeom prst="rect">
                <a:avLst/>
              </a:prstGeom>
              <a:blipFill>
                <a:blip r:embed="rId2"/>
                <a:stretch>
                  <a:fillRect t="-454" b="-4082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2871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атом орбитальдар хим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916" y="3871907"/>
            <a:ext cx="66675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50682242"/>
                  </p:ext>
                </p:extLst>
              </p:nvPr>
            </p:nvGraphicFramePr>
            <p:xfrm>
              <a:off x="295095" y="293231"/>
              <a:ext cx="9133068" cy="3640320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230183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0588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65322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7213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274107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kk-KZ" sz="2800" b="0" dirty="0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Деңгейше</a:t>
                          </a:r>
                        </a:p>
                      </a:txBody>
                      <a:tcPr marL="252000" marR="252000" marT="108000" marB="10800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 dirty="0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L</a:t>
                          </a:r>
                        </a:p>
                      </a:txBody>
                      <a:tcPr marL="252000" marR="252000" marT="108000" marB="10800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kk-KZ" sz="28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Open Sans" panose="020B0606030504020204" pitchFamily="34" charset="0"/>
                                      <a:cs typeface="Open Sans" panose="020B0606030504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Open Sans" panose="020B0606030504020204" pitchFamily="34" charset="0"/>
                                      <a:cs typeface="Open Sans" panose="020B0606030504020204" pitchFamily="34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Open Sans" panose="020B0606030504020204" pitchFamily="34" charset="0"/>
                                      <a:cs typeface="Open Sans" panose="020B0606030504020204" pitchFamily="34" charset="0"/>
                                    </a:rPr>
                                    <m:t>𝑙</m:t>
                                  </m:r>
                                </m:sub>
                              </m:sSub>
                            </m:oMath>
                          </a14:m>
                          <a:r>
                            <a:rPr lang="kk-KZ" sz="2800" b="0" u="none" strike="noStrike" baseline="0" dirty="0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endParaRPr lang="en-US" sz="2800" b="0" dirty="0">
                            <a:solidFill>
                              <a:srgbClr val="002060"/>
                            </a:solidFill>
                            <a:effectLst/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kk-KZ" sz="2800" b="0" dirty="0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Орбитальдар саны</a:t>
                          </a:r>
                        </a:p>
                      </a:txBody>
                      <a:tcPr marL="252000" marR="252000" marT="108000" marB="10800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4010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 u="none" strike="noStrike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s</a:t>
                          </a:r>
                          <a:endParaRPr lang="en-US" sz="2800" b="0">
                            <a:solidFill>
                              <a:srgbClr val="002060"/>
                            </a:solidFill>
                            <a:effectLst/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 dirty="0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</a:t>
                          </a:r>
                        </a:p>
                      </a:txBody>
                      <a:tcPr marL="252000" marR="252000" marT="108000" marB="10800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 dirty="0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</a:t>
                          </a:r>
                        </a:p>
                      </a:txBody>
                      <a:tcPr marL="252000" marR="252000" marT="108000" marB="10800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 dirty="0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</a:t>
                          </a:r>
                        </a:p>
                      </a:txBody>
                      <a:tcPr marL="252000" marR="252000" marT="108000" marB="10800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4010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 u="none" strike="noStrike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p</a:t>
                          </a:r>
                          <a:endParaRPr lang="en-US" sz="2800" b="0">
                            <a:solidFill>
                              <a:srgbClr val="002060"/>
                            </a:solidFill>
                            <a:effectLst/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</a:t>
                          </a:r>
                        </a:p>
                      </a:txBody>
                      <a:tcPr marL="252000" marR="252000" marT="108000" marB="10800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–1, 0, 1</a:t>
                          </a:r>
                        </a:p>
                      </a:txBody>
                      <a:tcPr marL="252000" marR="252000" marT="108000" marB="10800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 dirty="0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3</a:t>
                          </a:r>
                        </a:p>
                      </a:txBody>
                      <a:tcPr marL="252000" marR="252000" marT="108000" marB="10800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4010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 u="none" strike="noStrike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d</a:t>
                          </a:r>
                          <a:endParaRPr lang="en-US" sz="2800" b="0">
                            <a:solidFill>
                              <a:srgbClr val="002060"/>
                            </a:solidFill>
                            <a:effectLst/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</a:t>
                          </a:r>
                        </a:p>
                      </a:txBody>
                      <a:tcPr marL="252000" marR="252000" marT="108000" marB="10800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–2, –1, 0, 1, 2</a:t>
                          </a:r>
                        </a:p>
                      </a:txBody>
                      <a:tcPr marL="252000" marR="252000" marT="108000" marB="10800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 dirty="0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5</a:t>
                          </a:r>
                        </a:p>
                      </a:txBody>
                      <a:tcPr marL="252000" marR="252000" marT="108000" marB="10800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4010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 u="none" strike="noStrike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f</a:t>
                          </a:r>
                          <a:endParaRPr lang="en-US" sz="2800" b="0">
                            <a:solidFill>
                              <a:srgbClr val="002060"/>
                            </a:solidFill>
                            <a:effectLst/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3</a:t>
                          </a:r>
                        </a:p>
                      </a:txBody>
                      <a:tcPr marL="252000" marR="252000" marT="108000" marB="10800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–3, –2, –1, 0, 1, 2, 3</a:t>
                          </a:r>
                        </a:p>
                      </a:txBody>
                      <a:tcPr marL="252000" marR="252000" marT="108000" marB="10800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 dirty="0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7</a:t>
                          </a:r>
                        </a:p>
                      </a:txBody>
                      <a:tcPr marL="252000" marR="252000" marT="108000" marB="10800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50682242"/>
                  </p:ext>
                </p:extLst>
              </p:nvPr>
            </p:nvGraphicFramePr>
            <p:xfrm>
              <a:off x="295095" y="293231"/>
              <a:ext cx="9133068" cy="3640320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230183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0588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65322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7213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06944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kk-KZ" sz="2800" b="0" dirty="0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Деңгейше</a:t>
                          </a:r>
                        </a:p>
                      </a:txBody>
                      <a:tcPr marL="252000" marR="252000" marT="108000" marB="10800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 dirty="0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L</a:t>
                          </a:r>
                        </a:p>
                      </a:txBody>
                      <a:tcPr marL="252000" marR="252000" marT="108000" marB="108000" anchor="ctr"/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 marL="252000" marR="252000" marT="108000" marB="108000" anchor="ctr">
                        <a:blipFill>
                          <a:blip r:embed="rId3"/>
                          <a:stretch>
                            <a:fillRect l="-87833" t="-568" r="-62500" b="-2494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kk-KZ" sz="2800" b="0" dirty="0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Орбитальдар саны</a:t>
                          </a:r>
                        </a:p>
                      </a:txBody>
                      <a:tcPr marL="252000" marR="252000" marT="108000" marB="10800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4272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 u="none" strike="noStrike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s</a:t>
                          </a:r>
                          <a:endParaRPr lang="en-US" sz="2800" b="0">
                            <a:solidFill>
                              <a:srgbClr val="002060"/>
                            </a:solidFill>
                            <a:effectLst/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 dirty="0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</a:t>
                          </a:r>
                        </a:p>
                      </a:txBody>
                      <a:tcPr marL="252000" marR="252000" marT="108000" marB="10800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 dirty="0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</a:t>
                          </a:r>
                        </a:p>
                      </a:txBody>
                      <a:tcPr marL="252000" marR="252000" marT="108000" marB="10800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 dirty="0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</a:t>
                          </a:r>
                        </a:p>
                      </a:txBody>
                      <a:tcPr marL="252000" marR="252000" marT="108000" marB="10800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4272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 u="none" strike="noStrike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p</a:t>
                          </a:r>
                          <a:endParaRPr lang="en-US" sz="2800" b="0">
                            <a:solidFill>
                              <a:srgbClr val="002060"/>
                            </a:solidFill>
                            <a:effectLst/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</a:t>
                          </a:r>
                        </a:p>
                      </a:txBody>
                      <a:tcPr marL="252000" marR="252000" marT="108000" marB="10800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–1, 0, 1</a:t>
                          </a:r>
                        </a:p>
                      </a:txBody>
                      <a:tcPr marL="252000" marR="252000" marT="108000" marB="10800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 dirty="0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3</a:t>
                          </a:r>
                        </a:p>
                      </a:txBody>
                      <a:tcPr marL="252000" marR="252000" marT="108000" marB="10800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4272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 u="none" strike="noStrike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d</a:t>
                          </a:r>
                          <a:endParaRPr lang="en-US" sz="2800" b="0">
                            <a:solidFill>
                              <a:srgbClr val="002060"/>
                            </a:solidFill>
                            <a:effectLst/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</a:t>
                          </a:r>
                        </a:p>
                      </a:txBody>
                      <a:tcPr marL="252000" marR="252000" marT="108000" marB="10800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–2, –1, 0, 1, 2</a:t>
                          </a:r>
                        </a:p>
                      </a:txBody>
                      <a:tcPr marL="252000" marR="252000" marT="108000" marB="10800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 dirty="0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5</a:t>
                          </a:r>
                        </a:p>
                      </a:txBody>
                      <a:tcPr marL="252000" marR="252000" marT="108000" marB="10800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4272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 u="none" strike="noStrike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f</a:t>
                          </a:r>
                          <a:endParaRPr lang="en-US" sz="2800" b="0">
                            <a:solidFill>
                              <a:srgbClr val="002060"/>
                            </a:solidFill>
                            <a:effectLst/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3</a:t>
                          </a:r>
                        </a:p>
                      </a:txBody>
                      <a:tcPr marL="252000" marR="252000" marT="108000" marB="10800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–3, –2, –1, 0, 1, 2, 3</a:t>
                          </a:r>
                        </a:p>
                      </a:txBody>
                      <a:tcPr marL="252000" marR="252000" marT="108000" marB="10800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800" b="0" dirty="0">
                              <a:solidFill>
                                <a:srgbClr val="002060"/>
                              </a:solidFill>
                              <a:effectLst/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7</a:t>
                          </a:r>
                        </a:p>
                      </a:txBody>
                      <a:tcPr marL="252000" marR="252000" marT="108000" marB="10800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17108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www.haptic.ro/wp-content/uploads/2017/09/spin-quantum-numb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687" y="2161840"/>
            <a:ext cx="4547335" cy="3476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95096" y="302374"/>
                <a:ext cx="9133067" cy="1941658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>
                  <a:defRPr sz="3200" b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lvl1pPr>
              </a:lstStyle>
              <a:p>
                <a:r>
                  <a:rPr lang="kk-KZ" sz="2800" dirty="0"/>
                  <a:t>Спин квант саны –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b="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kk-KZ" sz="2800" dirty="0"/>
                  <a:t>. </a:t>
                </a:r>
                <a:r>
                  <a:rPr lang="kk-KZ" sz="2800" dirty="0">
                    <a:solidFill>
                      <a:srgbClr val="002060"/>
                    </a:solidFill>
                  </a:rPr>
                  <a:t>Электрондар өз осі арқылы айналады және олардың айналу қозғалысының бағыты электронның спиндік квант саны арқылы анықталады.</a:t>
                </a:r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96" y="302374"/>
                <a:ext cx="9133067" cy="1941658"/>
              </a:xfrm>
              <a:prstGeom prst="rect">
                <a:avLst/>
              </a:prstGeom>
              <a:blipFill>
                <a:blip r:embed="rId3"/>
                <a:stretch>
                  <a:fillRect b="-4375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84822" y="5327669"/>
            <a:ext cx="9133067" cy="237254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>
              <a:defRPr sz="2800" b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kk-KZ" dirty="0">
                <a:solidFill>
                  <a:srgbClr val="002060"/>
                </a:solidFill>
              </a:rPr>
              <a:t>Төрт квант сан атомдағы электронның энергетикалық күйін толық сипаттайды. Атом бір кванттық күйден басқа күйге ауысқанда квант сандарының мәндері өзгереді. Электрондық бұлыттар қайтадан түзіледі.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51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164" y="292100"/>
            <a:ext cx="9144000" cy="32343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>
              <a:defRPr sz="2800" b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kk-KZ" dirty="0"/>
              <a:t>Квант сандарын қолдану мысалдарын қарастырайық. </a:t>
            </a:r>
          </a:p>
          <a:p>
            <a:r>
              <a:rPr lang="kk-KZ" dirty="0">
                <a:solidFill>
                  <a:srgbClr val="620BFC"/>
                </a:solidFill>
              </a:rPr>
              <a:t>1-мысал. </a:t>
            </a:r>
            <a:r>
              <a:rPr lang="kk-KZ" dirty="0"/>
              <a:t>Фосфор атомының сыртқы электрондық құрылысының электрондық–графиктік формуласын құрастырыңдар. Фосфор атомының бұл күйіне қандай квант сандары сәйкес келетінін анықтаңдар.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14121542"/>
                  </p:ext>
                </p:extLst>
              </p:nvPr>
            </p:nvGraphicFramePr>
            <p:xfrm>
              <a:off x="284163" y="3639721"/>
              <a:ext cx="9144000" cy="40670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17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3056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103141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Электрон нөмірі 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856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n</a:t>
                          </a: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856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L</a:t>
                          </a: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0614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kk-KZ" sz="280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80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0614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kk-KZ" sz="280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80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14121542"/>
                  </p:ext>
                </p:extLst>
              </p:nvPr>
            </p:nvGraphicFramePr>
            <p:xfrm>
              <a:off x="284163" y="3639721"/>
              <a:ext cx="9144000" cy="40670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17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3056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1496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Электрон нөмірі 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42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n</a:t>
                          </a: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42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L</a:t>
                          </a: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42720"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 marL="252000" marR="252000" marT="108000" marB="108000">
                        <a:blipFill>
                          <a:blip r:embed="rId2"/>
                          <a:stretch>
                            <a:fillRect l="-336" t="-436190" r="-404362" b="-10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42720"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 marL="252000" marR="252000" marT="108000" marB="108000">
                        <a:blipFill>
                          <a:blip r:embed="rId2"/>
                          <a:stretch>
                            <a:fillRect l="-336" t="-531132" r="-404362" b="-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8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309855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1805</TotalTime>
  <Words>453</Words>
  <Application>Microsoft Office PowerPoint</Application>
  <PresentationFormat>Произвольный</PresentationFormat>
  <Paragraphs>69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Open Sans</vt:lpstr>
      <vt:lpstr>Тема Office</vt:lpstr>
      <vt:lpstr>10-сынып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Yerkebulan Rysdauletov</cp:lastModifiedBy>
  <cp:revision>84</cp:revision>
  <dcterms:created xsi:type="dcterms:W3CDTF">2020-07-01T14:03:46Z</dcterms:created>
  <dcterms:modified xsi:type="dcterms:W3CDTF">2020-09-03T15:54:48Z</dcterms:modified>
</cp:coreProperties>
</file>