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9"/>
  </p:notesMasterIdLst>
  <p:sldIdLst>
    <p:sldId id="265" r:id="rId2"/>
    <p:sldId id="257" r:id="rId3"/>
    <p:sldId id="266" r:id="rId4"/>
    <p:sldId id="267" r:id="rId5"/>
    <p:sldId id="268" r:id="rId6"/>
    <p:sldId id="269" r:id="rId7"/>
    <p:sldId id="258" r:id="rId8"/>
  </p:sldIdLst>
  <p:sldSz cx="9712325" cy="8002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" userDrawn="1">
          <p15:clr>
            <a:srgbClr val="A4A3A4"/>
          </p15:clr>
        </p15:guide>
        <p15:guide id="2" pos="179" userDrawn="1">
          <p15:clr>
            <a:srgbClr val="A4A3A4"/>
          </p15:clr>
        </p15:guide>
        <p15:guide id="3" pos="5939" userDrawn="1">
          <p15:clr>
            <a:srgbClr val="A4A3A4"/>
          </p15:clr>
        </p15:guide>
        <p15:guide id="4" orient="horz" pos="485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20B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 snapToGrid="0" snapToObjects="1">
      <p:cViewPr varScale="1">
        <p:scale>
          <a:sx n="66" d="100"/>
          <a:sy n="66" d="100"/>
        </p:scale>
        <p:origin x="1814" y="48"/>
      </p:cViewPr>
      <p:guideLst>
        <p:guide orient="horz" pos="184"/>
        <p:guide pos="179"/>
        <p:guide pos="5939"/>
        <p:guide orient="horz" pos="485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E6712-1DF3-144B-8AEB-AA2EA0DC6E3F}" type="datetimeFigureOut">
              <a:rPr lang="x-none" smtClean="0"/>
              <a:t>03.09.2020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555750" y="1143000"/>
            <a:ext cx="3746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97FD9-0A9C-1B45-95DB-6830A721284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86477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1pPr>
    <a:lvl2pPr marL="359313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2pPr>
    <a:lvl3pPr marL="718627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3pPr>
    <a:lvl4pPr marL="1077940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4pPr>
    <a:lvl5pPr marL="1437254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5pPr>
    <a:lvl6pPr marL="1796567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6pPr>
    <a:lvl7pPr marL="2155881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7pPr>
    <a:lvl8pPr marL="2515194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8pPr>
    <a:lvl9pPr marL="2874508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8425" y="1309683"/>
            <a:ext cx="8255476" cy="2786086"/>
          </a:xfrm>
        </p:spPr>
        <p:txBody>
          <a:bodyPr anchor="b"/>
          <a:lstStyle>
            <a:lvl1pPr algn="ctr">
              <a:defRPr sz="637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041" y="4203212"/>
            <a:ext cx="7284244" cy="1932106"/>
          </a:xfrm>
        </p:spPr>
        <p:txBody>
          <a:bodyPr/>
          <a:lstStyle>
            <a:lvl1pPr marL="0" indent="0" algn="ctr">
              <a:buNone/>
              <a:defRPr sz="2549"/>
            </a:lvl1pPr>
            <a:lvl2pPr marL="485638" indent="0" algn="ctr">
              <a:buNone/>
              <a:defRPr sz="2124"/>
            </a:lvl2pPr>
            <a:lvl3pPr marL="971276" indent="0" algn="ctr">
              <a:buNone/>
              <a:defRPr sz="1912"/>
            </a:lvl3pPr>
            <a:lvl4pPr marL="1456914" indent="0" algn="ctr">
              <a:buNone/>
              <a:defRPr sz="1700"/>
            </a:lvl4pPr>
            <a:lvl5pPr marL="1942551" indent="0" algn="ctr">
              <a:buNone/>
              <a:defRPr sz="1700"/>
            </a:lvl5pPr>
            <a:lvl6pPr marL="2428189" indent="0" algn="ctr">
              <a:buNone/>
              <a:defRPr sz="1700"/>
            </a:lvl6pPr>
            <a:lvl7pPr marL="2913827" indent="0" algn="ctr">
              <a:buNone/>
              <a:defRPr sz="1700"/>
            </a:lvl7pPr>
            <a:lvl8pPr marL="3399465" indent="0" algn="ctr">
              <a:buNone/>
              <a:defRPr sz="1700"/>
            </a:lvl8pPr>
            <a:lvl9pPr marL="3885103" indent="0" algn="ctr">
              <a:buNone/>
              <a:defRPr sz="17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03.09.2020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2631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03.09.2020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02458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0383" y="426064"/>
            <a:ext cx="2094220" cy="678182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7723" y="426064"/>
            <a:ext cx="6161256" cy="678182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03.09.2020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54561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03.09.2020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87809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665" y="1995092"/>
            <a:ext cx="8376880" cy="3328854"/>
          </a:xfrm>
        </p:spPr>
        <p:txBody>
          <a:bodyPr anchor="b"/>
          <a:lstStyle>
            <a:lvl1pPr>
              <a:defRPr sz="637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2665" y="5355438"/>
            <a:ext cx="8376880" cy="1750566"/>
          </a:xfrm>
        </p:spPr>
        <p:txBody>
          <a:bodyPr/>
          <a:lstStyle>
            <a:lvl1pPr marL="0" indent="0">
              <a:buNone/>
              <a:defRPr sz="2549">
                <a:solidFill>
                  <a:schemeClr val="tx1"/>
                </a:solidFill>
              </a:defRPr>
            </a:lvl1pPr>
            <a:lvl2pPr marL="485638" indent="0">
              <a:buNone/>
              <a:defRPr sz="2124">
                <a:solidFill>
                  <a:schemeClr val="tx1">
                    <a:tint val="75000"/>
                  </a:schemeClr>
                </a:solidFill>
              </a:defRPr>
            </a:lvl2pPr>
            <a:lvl3pPr marL="971276" indent="0">
              <a:buNone/>
              <a:defRPr sz="1912">
                <a:solidFill>
                  <a:schemeClr val="tx1">
                    <a:tint val="75000"/>
                  </a:schemeClr>
                </a:solidFill>
              </a:defRPr>
            </a:lvl3pPr>
            <a:lvl4pPr marL="145691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194255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42818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291382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39946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388510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03.09.2020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75565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7722" y="2130318"/>
            <a:ext cx="4127738" cy="50775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6865" y="2130318"/>
            <a:ext cx="4127738" cy="50775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03.09.2020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573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8" y="426066"/>
            <a:ext cx="8376880" cy="154679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988" y="1961746"/>
            <a:ext cx="4108768" cy="961421"/>
          </a:xfrm>
        </p:spPr>
        <p:txBody>
          <a:bodyPr anchor="b"/>
          <a:lstStyle>
            <a:lvl1pPr marL="0" indent="0">
              <a:buNone/>
              <a:defRPr sz="2549" b="1"/>
            </a:lvl1pPr>
            <a:lvl2pPr marL="485638" indent="0">
              <a:buNone/>
              <a:defRPr sz="2124" b="1"/>
            </a:lvl2pPr>
            <a:lvl3pPr marL="971276" indent="0">
              <a:buNone/>
              <a:defRPr sz="1912" b="1"/>
            </a:lvl3pPr>
            <a:lvl4pPr marL="1456914" indent="0">
              <a:buNone/>
              <a:defRPr sz="1700" b="1"/>
            </a:lvl4pPr>
            <a:lvl5pPr marL="1942551" indent="0">
              <a:buNone/>
              <a:defRPr sz="1700" b="1"/>
            </a:lvl5pPr>
            <a:lvl6pPr marL="2428189" indent="0">
              <a:buNone/>
              <a:defRPr sz="1700" b="1"/>
            </a:lvl6pPr>
            <a:lvl7pPr marL="2913827" indent="0">
              <a:buNone/>
              <a:defRPr sz="1700" b="1"/>
            </a:lvl7pPr>
            <a:lvl8pPr marL="3399465" indent="0">
              <a:buNone/>
              <a:defRPr sz="1700" b="1"/>
            </a:lvl8pPr>
            <a:lvl9pPr marL="3885103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8988" y="2923168"/>
            <a:ext cx="4108768" cy="42995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6865" y="1961746"/>
            <a:ext cx="4129003" cy="961421"/>
          </a:xfrm>
        </p:spPr>
        <p:txBody>
          <a:bodyPr anchor="b"/>
          <a:lstStyle>
            <a:lvl1pPr marL="0" indent="0">
              <a:buNone/>
              <a:defRPr sz="2549" b="1"/>
            </a:lvl1pPr>
            <a:lvl2pPr marL="485638" indent="0">
              <a:buNone/>
              <a:defRPr sz="2124" b="1"/>
            </a:lvl2pPr>
            <a:lvl3pPr marL="971276" indent="0">
              <a:buNone/>
              <a:defRPr sz="1912" b="1"/>
            </a:lvl3pPr>
            <a:lvl4pPr marL="1456914" indent="0">
              <a:buNone/>
              <a:defRPr sz="1700" b="1"/>
            </a:lvl4pPr>
            <a:lvl5pPr marL="1942551" indent="0">
              <a:buNone/>
              <a:defRPr sz="1700" b="1"/>
            </a:lvl5pPr>
            <a:lvl6pPr marL="2428189" indent="0">
              <a:buNone/>
              <a:defRPr sz="1700" b="1"/>
            </a:lvl6pPr>
            <a:lvl7pPr marL="2913827" indent="0">
              <a:buNone/>
              <a:defRPr sz="1700" b="1"/>
            </a:lvl7pPr>
            <a:lvl8pPr marL="3399465" indent="0">
              <a:buNone/>
              <a:defRPr sz="1700" b="1"/>
            </a:lvl8pPr>
            <a:lvl9pPr marL="3885103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16865" y="2923168"/>
            <a:ext cx="4129003" cy="42995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03.09.2020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01197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03.09.2020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94140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03.09.2020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58954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7" y="533506"/>
            <a:ext cx="3132478" cy="1867271"/>
          </a:xfrm>
        </p:spPr>
        <p:txBody>
          <a:bodyPr anchor="b"/>
          <a:lstStyle>
            <a:lvl1pPr>
              <a:defRPr sz="33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003" y="1152226"/>
            <a:ext cx="4916865" cy="5687024"/>
          </a:xfrm>
        </p:spPr>
        <p:txBody>
          <a:bodyPr/>
          <a:lstStyle>
            <a:lvl1pPr>
              <a:defRPr sz="3399"/>
            </a:lvl1pPr>
            <a:lvl2pPr>
              <a:defRPr sz="2974"/>
            </a:lvl2pPr>
            <a:lvl3pPr>
              <a:defRPr sz="2549"/>
            </a:lvl3pPr>
            <a:lvl4pPr>
              <a:defRPr sz="2124"/>
            </a:lvl4pPr>
            <a:lvl5pPr>
              <a:defRPr sz="2124"/>
            </a:lvl5pPr>
            <a:lvl6pPr>
              <a:defRPr sz="2124"/>
            </a:lvl6pPr>
            <a:lvl7pPr>
              <a:defRPr sz="2124"/>
            </a:lvl7pPr>
            <a:lvl8pPr>
              <a:defRPr sz="2124"/>
            </a:lvl8pPr>
            <a:lvl9pPr>
              <a:defRPr sz="212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987" y="2400777"/>
            <a:ext cx="3132478" cy="4447735"/>
          </a:xfrm>
        </p:spPr>
        <p:txBody>
          <a:bodyPr/>
          <a:lstStyle>
            <a:lvl1pPr marL="0" indent="0">
              <a:buNone/>
              <a:defRPr sz="1700"/>
            </a:lvl1pPr>
            <a:lvl2pPr marL="485638" indent="0">
              <a:buNone/>
              <a:defRPr sz="1487"/>
            </a:lvl2pPr>
            <a:lvl3pPr marL="971276" indent="0">
              <a:buNone/>
              <a:defRPr sz="1275"/>
            </a:lvl3pPr>
            <a:lvl4pPr marL="1456914" indent="0">
              <a:buNone/>
              <a:defRPr sz="1062"/>
            </a:lvl4pPr>
            <a:lvl5pPr marL="1942551" indent="0">
              <a:buNone/>
              <a:defRPr sz="1062"/>
            </a:lvl5pPr>
            <a:lvl6pPr marL="2428189" indent="0">
              <a:buNone/>
              <a:defRPr sz="1062"/>
            </a:lvl6pPr>
            <a:lvl7pPr marL="2913827" indent="0">
              <a:buNone/>
              <a:defRPr sz="1062"/>
            </a:lvl7pPr>
            <a:lvl8pPr marL="3399465" indent="0">
              <a:buNone/>
              <a:defRPr sz="1062"/>
            </a:lvl8pPr>
            <a:lvl9pPr marL="3885103" indent="0">
              <a:buNone/>
              <a:defRPr sz="10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03.09.2020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427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7" y="533506"/>
            <a:ext cx="3132478" cy="1867271"/>
          </a:xfrm>
        </p:spPr>
        <p:txBody>
          <a:bodyPr anchor="b"/>
          <a:lstStyle>
            <a:lvl1pPr>
              <a:defRPr sz="33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29003" y="1152226"/>
            <a:ext cx="4916865" cy="5687024"/>
          </a:xfrm>
        </p:spPr>
        <p:txBody>
          <a:bodyPr anchor="t"/>
          <a:lstStyle>
            <a:lvl1pPr marL="0" indent="0">
              <a:buNone/>
              <a:defRPr sz="3399"/>
            </a:lvl1pPr>
            <a:lvl2pPr marL="485638" indent="0">
              <a:buNone/>
              <a:defRPr sz="2974"/>
            </a:lvl2pPr>
            <a:lvl3pPr marL="971276" indent="0">
              <a:buNone/>
              <a:defRPr sz="2549"/>
            </a:lvl3pPr>
            <a:lvl4pPr marL="1456914" indent="0">
              <a:buNone/>
              <a:defRPr sz="2124"/>
            </a:lvl4pPr>
            <a:lvl5pPr marL="1942551" indent="0">
              <a:buNone/>
              <a:defRPr sz="2124"/>
            </a:lvl5pPr>
            <a:lvl6pPr marL="2428189" indent="0">
              <a:buNone/>
              <a:defRPr sz="2124"/>
            </a:lvl6pPr>
            <a:lvl7pPr marL="2913827" indent="0">
              <a:buNone/>
              <a:defRPr sz="2124"/>
            </a:lvl7pPr>
            <a:lvl8pPr marL="3399465" indent="0">
              <a:buNone/>
              <a:defRPr sz="2124"/>
            </a:lvl8pPr>
            <a:lvl9pPr marL="3885103" indent="0">
              <a:buNone/>
              <a:defRPr sz="2124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987" y="2400777"/>
            <a:ext cx="3132478" cy="4447735"/>
          </a:xfrm>
        </p:spPr>
        <p:txBody>
          <a:bodyPr/>
          <a:lstStyle>
            <a:lvl1pPr marL="0" indent="0">
              <a:buNone/>
              <a:defRPr sz="1700"/>
            </a:lvl1pPr>
            <a:lvl2pPr marL="485638" indent="0">
              <a:buNone/>
              <a:defRPr sz="1487"/>
            </a:lvl2pPr>
            <a:lvl3pPr marL="971276" indent="0">
              <a:buNone/>
              <a:defRPr sz="1275"/>
            </a:lvl3pPr>
            <a:lvl4pPr marL="1456914" indent="0">
              <a:buNone/>
              <a:defRPr sz="1062"/>
            </a:lvl4pPr>
            <a:lvl5pPr marL="1942551" indent="0">
              <a:buNone/>
              <a:defRPr sz="1062"/>
            </a:lvl5pPr>
            <a:lvl6pPr marL="2428189" indent="0">
              <a:buNone/>
              <a:defRPr sz="1062"/>
            </a:lvl6pPr>
            <a:lvl7pPr marL="2913827" indent="0">
              <a:buNone/>
              <a:defRPr sz="1062"/>
            </a:lvl7pPr>
            <a:lvl8pPr marL="3399465" indent="0">
              <a:buNone/>
              <a:defRPr sz="1062"/>
            </a:lvl8pPr>
            <a:lvl9pPr marL="3885103" indent="0">
              <a:buNone/>
              <a:defRPr sz="10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03.09.2020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2128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7723" y="426066"/>
            <a:ext cx="8376880" cy="15467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723" y="2130318"/>
            <a:ext cx="8376880" cy="50775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7722" y="7417215"/>
            <a:ext cx="2185273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2D208-432E-AA48-8D25-AC6E1033EED1}" type="datetimeFigureOut">
              <a:rPr lang="x-none" smtClean="0"/>
              <a:t>03.09.2020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7208" y="7417215"/>
            <a:ext cx="3277910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9330" y="7417215"/>
            <a:ext cx="2185273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17557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71276" rtl="0" eaLnBrk="1" latinLnBrk="0" hangingPunct="1">
        <a:lnSpc>
          <a:spcPct val="90000"/>
        </a:lnSpc>
        <a:spcBef>
          <a:spcPct val="0"/>
        </a:spcBef>
        <a:buNone/>
        <a:defRPr sz="467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2819" indent="-242819" algn="l" defTabSz="971276" rtl="0" eaLnBrk="1" latinLnBrk="0" hangingPunct="1">
        <a:lnSpc>
          <a:spcPct val="90000"/>
        </a:lnSpc>
        <a:spcBef>
          <a:spcPts val="1062"/>
        </a:spcBef>
        <a:buFont typeface="Arial" panose="020B0604020202020204" pitchFamily="34" charset="0"/>
        <a:buChar char="•"/>
        <a:defRPr sz="2974" kern="1200">
          <a:solidFill>
            <a:schemeClr val="tx1"/>
          </a:solidFill>
          <a:latin typeface="+mn-lt"/>
          <a:ea typeface="+mn-ea"/>
          <a:cs typeface="+mn-cs"/>
        </a:defRPr>
      </a:lvl1pPr>
      <a:lvl2pPr marL="728457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2549" kern="1200">
          <a:solidFill>
            <a:schemeClr val="tx1"/>
          </a:solidFill>
          <a:latin typeface="+mn-lt"/>
          <a:ea typeface="+mn-ea"/>
          <a:cs typeface="+mn-cs"/>
        </a:defRPr>
      </a:lvl2pPr>
      <a:lvl3pPr marL="1214095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2124" kern="1200">
          <a:solidFill>
            <a:schemeClr val="tx1"/>
          </a:solidFill>
          <a:latin typeface="+mn-lt"/>
          <a:ea typeface="+mn-ea"/>
          <a:cs typeface="+mn-cs"/>
        </a:defRPr>
      </a:lvl3pPr>
      <a:lvl4pPr marL="1699732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4pPr>
      <a:lvl5pPr marL="2185370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5pPr>
      <a:lvl6pPr marL="2671008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6pPr>
      <a:lvl7pPr marL="3156646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7pPr>
      <a:lvl8pPr marL="3642284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8pPr>
      <a:lvl9pPr marL="4127922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1pPr>
      <a:lvl2pPr marL="485638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2pPr>
      <a:lvl3pPr marL="971276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3pPr>
      <a:lvl4pPr marL="1456914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4pPr>
      <a:lvl5pPr marL="1942551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5pPr>
      <a:lvl6pPr marL="2428189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6pPr>
      <a:lvl7pPr marL="2913827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7pPr>
      <a:lvl8pPr marL="3399465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8pPr>
      <a:lvl9pPr marL="3885103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ptable.com/#Electron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7F2C24-7A65-284B-9419-683059C3D5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364" y="535285"/>
            <a:ext cx="3882242" cy="941518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10-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сынып</a:t>
            </a:r>
            <a:b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ru-RU" sz="28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E370113-B385-2C41-BC76-ADDE2EDA2B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963" y="1753336"/>
            <a:ext cx="9220200" cy="1556998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ru-RU" sz="36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Энергетикалық</a:t>
            </a:r>
            <a:r>
              <a:rPr lang="ru-RU" sz="3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деңгейлер</a:t>
            </a:r>
            <a:r>
              <a:rPr lang="ru-RU" sz="3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ru-RU" sz="36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Кванттық</a:t>
            </a:r>
            <a:r>
              <a:rPr lang="ru-RU" sz="3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сандар</a:t>
            </a:r>
            <a:r>
              <a:rPr lang="ru-RU" sz="3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және</a:t>
            </a:r>
            <a:r>
              <a:rPr lang="ru-RU" sz="3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орбитальдар</a:t>
            </a:r>
            <a:r>
              <a:rPr lang="ru-RU" sz="3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r>
              <a:rPr lang="kk-KZ" sz="3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en-US" sz="3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</a:t>
            </a:r>
            <a:r>
              <a:rPr lang="kk-KZ" sz="3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-бөлім </a:t>
            </a:r>
            <a:endParaRPr lang="ru-RU" sz="3600" b="1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F0CA0B7-653C-B64A-9B2C-9B4676D5BCA3}"/>
              </a:ext>
            </a:extLst>
          </p:cNvPr>
          <p:cNvSpPr/>
          <p:nvPr/>
        </p:nvSpPr>
        <p:spPr>
          <a:xfrm>
            <a:off x="207963" y="6493808"/>
            <a:ext cx="3525837" cy="669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noProof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Мұғалім:</a:t>
            </a:r>
            <a:endParaRPr lang="ru-RU" sz="2800" noProof="1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4967B1B-68B8-C84C-8B8B-86329E258C0C}"/>
              </a:ext>
            </a:extLst>
          </p:cNvPr>
          <p:cNvSpPr/>
          <p:nvPr/>
        </p:nvSpPr>
        <p:spPr>
          <a:xfrm>
            <a:off x="8260813" y="181451"/>
            <a:ext cx="11705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Химия</a:t>
            </a:r>
            <a:endParaRPr lang="x-none" sz="28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6501872-5065-E749-A9FA-589EEBC4B910}"/>
              </a:ext>
            </a:extLst>
          </p:cNvPr>
          <p:cNvSpPr/>
          <p:nvPr/>
        </p:nvSpPr>
        <p:spPr>
          <a:xfrm>
            <a:off x="195262" y="7155053"/>
            <a:ext cx="3525837" cy="669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noProof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Әбеу Нұргелді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9B4B7D6-D546-AC4E-9322-50A39B657C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6501" y="3557984"/>
            <a:ext cx="5548576" cy="4109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337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300667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ru-RU" sz="3200" dirty="0" err="1">
                <a:solidFill>
                  <a:srgbClr val="620BFC"/>
                </a:solidFill>
                <a:latin typeface="Open Sans" panose="020B0606030504020204"/>
              </a:rPr>
              <a:t>Сабақ</a:t>
            </a:r>
            <a:r>
              <a:rPr lang="ru-RU" sz="3200" dirty="0">
                <a:solidFill>
                  <a:srgbClr val="620BFC"/>
                </a:solidFill>
                <a:latin typeface="Open Sans" panose="020B0606030504020204"/>
              </a:rPr>
              <a:t> </a:t>
            </a:r>
            <a:r>
              <a:rPr lang="ru-RU" sz="3200" dirty="0" err="1">
                <a:solidFill>
                  <a:srgbClr val="620BFC"/>
                </a:solidFill>
                <a:latin typeface="Open Sans" panose="020B0606030504020204"/>
              </a:rPr>
              <a:t>мақсат</a:t>
            </a:r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ы</a:t>
            </a:r>
            <a:r>
              <a:rPr lang="ru-RU" sz="3200" dirty="0">
                <a:solidFill>
                  <a:srgbClr val="620BFC"/>
                </a:solidFill>
                <a:latin typeface="Open Sans" panose="020B0606030504020204"/>
              </a:rPr>
              <a:t>: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3" y="1928073"/>
            <a:ext cx="9144000" cy="120299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algn="l"/>
            <a:r>
              <a:rPr lang="ru-RU" dirty="0" err="1">
                <a:solidFill>
                  <a:srgbClr val="002060"/>
                </a:solidFill>
              </a:rPr>
              <a:t>Алғашқы</a:t>
            </a:r>
            <a:r>
              <a:rPr lang="ru-RU" dirty="0">
                <a:solidFill>
                  <a:srgbClr val="002060"/>
                </a:solidFill>
              </a:rPr>
              <a:t> 36 </a:t>
            </a:r>
            <a:r>
              <a:rPr lang="ru-RU" dirty="0" err="1">
                <a:solidFill>
                  <a:srgbClr val="002060"/>
                </a:solidFill>
              </a:rPr>
              <a:t>химиялық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элементтің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электрондық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конфигурациясын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жазу</a:t>
            </a:r>
            <a:r>
              <a:rPr lang="ru-RU" dirty="0">
                <a:solidFill>
                  <a:srgbClr val="002060"/>
                </a:solidFill>
              </a:rPr>
              <a:t>.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353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4163" y="292100"/>
            <a:ext cx="9144000" cy="169543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>
              <a:defRPr sz="3200">
                <a:solidFill>
                  <a:srgbClr val="002060"/>
                </a:solidFill>
                <a:latin typeface="Open Sans" panose="020B0606030504020204"/>
              </a:defRPr>
            </a:lvl1pPr>
          </a:lstStyle>
          <a:p>
            <a:r>
              <a:rPr lang="kk-KZ" dirty="0">
                <a:solidFill>
                  <a:srgbClr val="620BFC"/>
                </a:solidFill>
              </a:rPr>
              <a:t>Электрондық конфигурация –</a:t>
            </a:r>
            <a:r>
              <a:rPr lang="kk-KZ" dirty="0"/>
              <a:t> электрондардың электрондық қабаттар мен орбитальдарға таралып орналасуы.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4" y="2108949"/>
            <a:ext cx="9144000" cy="169543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>
              <a:defRPr sz="3200">
                <a:solidFill>
                  <a:srgbClr val="002060"/>
                </a:solidFill>
                <a:latin typeface="Open Sans" panose="020B0606030504020204"/>
              </a:defRPr>
            </a:lvl1pPr>
          </a:lstStyle>
          <a:p>
            <a:r>
              <a:rPr lang="kk-KZ" dirty="0"/>
              <a:t>Атомдағы электрондардың деңгейлерге таралуы электрондық сызба-нұсқамен былай көрсетіледі: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84164" y="5116269"/>
                <a:ext cx="3515998" cy="744728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>
                <a:defPPr>
                  <a:defRPr lang="en-US"/>
                </a:defPPr>
                <a:lvl1pPr>
                  <a:defRPr sz="3200">
                    <a:solidFill>
                      <a:srgbClr val="002060"/>
                    </a:solidFill>
                    <a:latin typeface="Open Sans" panose="020B0606030504020204"/>
                  </a:defRPr>
                </a:lvl1pPr>
              </a:lstStyle>
              <a:p>
                <a14:m>
                  <m:oMath xmlns:m="http://schemas.openxmlformats.org/officeDocument/2006/math">
                    <m:sPre>
                      <m:sPre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  <m:sup>
                        <m:r>
                          <a:rPr lang="en-US">
                            <a:latin typeface="Cambria Math" panose="02040503050406030204" pitchFamily="18" charset="0"/>
                          </a:rPr>
                          <m:t>23</m:t>
                        </m:r>
                      </m:sup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𝑁𝑎</m:t>
                        </m:r>
                      </m:e>
                    </m:sPre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2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dirty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</m:acc>
                    <m:r>
                      <a:rPr lang="en-US" dirty="0">
                        <a:latin typeface="Cambria Math" panose="02040503050406030204" pitchFamily="18" charset="0"/>
                      </a:rPr>
                      <m:t>,</m:t>
                    </m:r>
                    <m:r>
                      <m:rPr>
                        <m:nor/>
                      </m:rPr>
                      <a:rPr lang="en-US" dirty="0"/>
                      <m:t>8</m:t>
                    </m:r>
                    <m:acc>
                      <m:accPr>
                        <m:chr m:val="̅"/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dirty="0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en-US" dirty="0">
                            <a:latin typeface="Cambria Math" panose="02040503050406030204" pitchFamily="18" charset="0"/>
                          </a:rPr>
                          <m:t>,</m:t>
                        </m:r>
                      </m:e>
                    </m:acc>
                    <m:r>
                      <a:rPr lang="en-US" dirty="0">
                        <a:latin typeface="Cambria Math" panose="02040503050406030204" pitchFamily="18" charset="0"/>
                      </a:rPr>
                      <m:t> 1</m:t>
                    </m:r>
                    <m:acc>
                      <m:accPr>
                        <m:chr m:val="̅"/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dirty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</m:acc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4" y="5116269"/>
                <a:ext cx="3515998" cy="744728"/>
              </a:xfrm>
              <a:prstGeom prst="rect">
                <a:avLst/>
              </a:prstGeom>
              <a:blipFill>
                <a:blip r:embed="rId2"/>
                <a:stretch>
                  <a:fillRect b="-13710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3817" y="3881679"/>
            <a:ext cx="3515999" cy="321390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006533" y="5150445"/>
            <a:ext cx="2007284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>
              <a:defRPr sz="3200">
                <a:solidFill>
                  <a:srgbClr val="002060"/>
                </a:solidFill>
                <a:latin typeface="Open Sans" panose="020B0606030504020204"/>
              </a:defRPr>
            </a:lvl1pPr>
          </a:lstStyle>
          <a:p>
            <a:r>
              <a:rPr lang="kk-KZ" dirty="0"/>
              <a:t>немесе </a:t>
            </a:r>
          </a:p>
        </p:txBody>
      </p:sp>
    </p:spTree>
    <p:extLst>
      <p:ext uri="{BB962C8B-B14F-4D97-AF65-F5344CB8AC3E}">
        <p14:creationId xmlns:p14="http://schemas.microsoft.com/office/powerpoint/2010/main" val="970650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84164" y="292100"/>
                <a:ext cx="9144000" cy="7429122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>
                <a:defPPr>
                  <a:defRPr lang="en-US"/>
                </a:defPPr>
                <a:lvl1pPr>
                  <a:defRPr sz="3200">
                    <a:solidFill>
                      <a:srgbClr val="002060"/>
                    </a:solidFill>
                    <a:latin typeface="Open Sans" panose="020B0606030504020204"/>
                  </a:defRPr>
                </a:lvl1pPr>
              </a:lstStyle>
              <a:p>
                <a:r>
                  <a:rPr lang="kk-KZ" sz="2600" dirty="0"/>
                  <a:t>Атомдағы электрондардың </a:t>
                </a:r>
                <a:r>
                  <a:rPr lang="kk-KZ" sz="2600" dirty="0" err="1"/>
                  <a:t>орбитальдарға</a:t>
                </a:r>
                <a:r>
                  <a:rPr lang="kk-KZ" sz="2600" dirty="0"/>
                  <a:t> таралуын электрондық сызба-нұсқамен былай көрсете аламыз: </a:t>
                </a:r>
              </a:p>
              <a:p>
                <a:r>
                  <a:rPr lang="kk-KZ" sz="2600" dirty="0"/>
                  <a:t>Электрондық конфигурация:</a:t>
                </a:r>
                <a:endParaRPr lang="en-US" sz="2600" dirty="0"/>
              </a:p>
              <a:p>
                <a:endParaRPr lang="ru-KZ" sz="2600" dirty="0"/>
              </a:p>
              <a:p>
                <a:endParaRPr lang="kk-KZ" sz="2600" dirty="0"/>
              </a:p>
              <a:p>
                <a:r>
                  <a:rPr lang="kk-KZ" sz="2600" dirty="0"/>
                  <a:t>Электрондық- </a:t>
                </a:r>
                <a:r>
                  <a:rPr lang="kk-KZ" sz="2600" dirty="0" err="1"/>
                  <a:t>гарфиктік</a:t>
                </a:r>
                <a:r>
                  <a:rPr lang="kk-KZ" sz="2600" dirty="0"/>
                  <a:t> сызбанұсқа:</a:t>
                </a:r>
              </a:p>
              <a:p>
                <a:endParaRPr lang="kk-KZ" sz="2600" dirty="0"/>
              </a:p>
              <a:p>
                <a:endParaRPr lang="kk-KZ" sz="2600" dirty="0"/>
              </a:p>
              <a:p>
                <a:endParaRPr lang="kk-KZ" sz="2600" dirty="0"/>
              </a:p>
              <a:p>
                <a:endParaRPr lang="ru-KZ" sz="2600" dirty="0"/>
              </a:p>
              <a:p>
                <a:endParaRPr lang="ru-KZ" sz="2600" dirty="0"/>
              </a:p>
              <a:p>
                <a:endParaRPr lang="kk-KZ" sz="2600" dirty="0"/>
              </a:p>
              <a:p>
                <a:endParaRPr lang="kk-KZ" sz="2600" dirty="0"/>
              </a:p>
              <a:p>
                <a:r>
                  <a:rPr lang="kk-KZ" sz="2600" dirty="0"/>
                  <a:t>Әр периодтағы элемент атомдарында инертті газдардың электрондық конфигурациясы қайталанады, сондықтан электронның орналасуын қысқартылған түрде былай көрсетуге болады: </a:t>
                </a:r>
              </a:p>
              <a:p>
                <a:r>
                  <a:rPr lang="en-US" sz="2600" dirty="0"/>
                  <a:t>[Ne]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26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dirty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600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2600" dirty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kk-KZ" sz="2600" dirty="0"/>
                  <a:t>.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4" y="292100"/>
                <a:ext cx="9144000" cy="7429122"/>
              </a:xfrm>
              <a:prstGeom prst="rect">
                <a:avLst/>
              </a:prstGeom>
              <a:blipFill>
                <a:blip r:embed="rId2"/>
                <a:stretch>
                  <a:fillRect r="-67" b="-82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232837" y="1701035"/>
                <a:ext cx="4912242" cy="645983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>
                <a:defPPr>
                  <a:defRPr lang="en-US"/>
                </a:defPPr>
                <a:lvl1pPr>
                  <a:defRPr sz="3200">
                    <a:solidFill>
                      <a:srgbClr val="002060"/>
                    </a:solidFill>
                    <a:latin typeface="Open Sans" panose="020B0606030504020204"/>
                  </a:defRPr>
                </a:lvl1pPr>
              </a:lstStyle>
              <a:p>
                <a:pPr algn="ctr"/>
                <a14:m>
                  <m:oMath xmlns:m="http://schemas.openxmlformats.org/officeDocument/2006/math">
                    <m:sPre>
                      <m:sPre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2600"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  <m:sup>
                        <m:r>
                          <a:rPr lang="en-US" sz="2600">
                            <a:latin typeface="Cambria Math" panose="02040503050406030204" pitchFamily="18" charset="0"/>
                          </a:rPr>
                          <m:t>23</m:t>
                        </m:r>
                      </m:sup>
                      <m:e>
                        <m:r>
                          <a:rPr lang="en-US" sz="2600">
                            <a:latin typeface="Cambria Math" panose="02040503050406030204" pitchFamily="18" charset="0"/>
                          </a:rPr>
                          <m:t>𝑁𝑎</m:t>
                        </m:r>
                      </m:e>
                    </m:sPre>
                  </m:oMath>
                </a14:m>
                <a:r>
                  <a:rPr lang="kk-KZ" sz="26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26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kk-KZ" sz="2600" dirty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600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26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kk-KZ" sz="26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dirty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600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26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kk-KZ" sz="26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dirty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600" dirty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en-US" sz="2600" dirty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sSup>
                      <m:sSupPr>
                        <m:ctrlPr>
                          <a:rPr lang="kk-KZ" sz="26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dirty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600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2600" dirty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endParaRPr lang="en-US" sz="2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2837" y="1701035"/>
                <a:ext cx="4912242" cy="6459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Таблица 8">
            <a:extLst>
              <a:ext uri="{FF2B5EF4-FFF2-40B4-BE49-F238E27FC236}">
                <a16:creationId xmlns:a16="http://schemas.microsoft.com/office/drawing/2014/main" id="{65017698-98F6-43B6-A94C-AA10DBFF47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0904390"/>
              </p:ext>
            </p:extLst>
          </p:nvPr>
        </p:nvGraphicFramePr>
        <p:xfrm>
          <a:off x="2813924" y="3008940"/>
          <a:ext cx="3575406" cy="2297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901">
                  <a:extLst>
                    <a:ext uri="{9D8B030D-6E8A-4147-A177-3AD203B41FA5}">
                      <a16:colId xmlns:a16="http://schemas.microsoft.com/office/drawing/2014/main" val="3178692710"/>
                    </a:ext>
                  </a:extLst>
                </a:gridCol>
                <a:gridCol w="595901">
                  <a:extLst>
                    <a:ext uri="{9D8B030D-6E8A-4147-A177-3AD203B41FA5}">
                      <a16:colId xmlns:a16="http://schemas.microsoft.com/office/drawing/2014/main" val="575150546"/>
                    </a:ext>
                  </a:extLst>
                </a:gridCol>
                <a:gridCol w="595901">
                  <a:extLst>
                    <a:ext uri="{9D8B030D-6E8A-4147-A177-3AD203B41FA5}">
                      <a16:colId xmlns:a16="http://schemas.microsoft.com/office/drawing/2014/main" val="35756648"/>
                    </a:ext>
                  </a:extLst>
                </a:gridCol>
                <a:gridCol w="595901">
                  <a:extLst>
                    <a:ext uri="{9D8B030D-6E8A-4147-A177-3AD203B41FA5}">
                      <a16:colId xmlns:a16="http://schemas.microsoft.com/office/drawing/2014/main" val="1837418804"/>
                    </a:ext>
                  </a:extLst>
                </a:gridCol>
                <a:gridCol w="595901">
                  <a:extLst>
                    <a:ext uri="{9D8B030D-6E8A-4147-A177-3AD203B41FA5}">
                      <a16:colId xmlns:a16="http://schemas.microsoft.com/office/drawing/2014/main" val="2592769896"/>
                    </a:ext>
                  </a:extLst>
                </a:gridCol>
                <a:gridCol w="595901">
                  <a:extLst>
                    <a:ext uri="{9D8B030D-6E8A-4147-A177-3AD203B41FA5}">
                      <a16:colId xmlns:a16="http://schemas.microsoft.com/office/drawing/2014/main" val="1793225729"/>
                    </a:ext>
                  </a:extLst>
                </a:gridCol>
              </a:tblGrid>
              <a:tr h="574327">
                <a:tc>
                  <a:txBody>
                    <a:bodyPr/>
                    <a:lstStyle/>
                    <a:p>
                      <a:endParaRPr lang="ru-KZ" sz="2600" b="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KZ" sz="2600" b="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KZ" sz="2600" b="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KZ" sz="2600" b="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3s</a:t>
                      </a:r>
                      <a:endParaRPr lang="ru-KZ" sz="2600" b="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KZ" sz="2600" b="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5046420"/>
                  </a:ext>
                </a:extLst>
              </a:tr>
              <a:tr h="574327">
                <a:tc>
                  <a:txBody>
                    <a:bodyPr/>
                    <a:lstStyle/>
                    <a:p>
                      <a:endParaRPr lang="ru-KZ" sz="2600" b="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2p</a:t>
                      </a:r>
                      <a:endParaRPr lang="ru-KZ" sz="2600" b="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KZ" sz="2600" b="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KZ" sz="2600" b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KZ" sz="2600" b="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KZ" sz="2600" b="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6688937"/>
                  </a:ext>
                </a:extLst>
              </a:tr>
              <a:tr h="574327">
                <a:tc>
                  <a:txBody>
                    <a:bodyPr/>
                    <a:lstStyle/>
                    <a:p>
                      <a:r>
                        <a:rPr lang="en-US" sz="2600" b="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2s</a:t>
                      </a:r>
                      <a:endParaRPr lang="ru-KZ" sz="2600" b="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KZ" sz="2600" b="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KZ" sz="2600" b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KZ" sz="2600" b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KZ" sz="2600" b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KZ" sz="2600" b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5681286"/>
                  </a:ext>
                </a:extLst>
              </a:tr>
              <a:tr h="574327">
                <a:tc>
                  <a:txBody>
                    <a:bodyPr/>
                    <a:lstStyle/>
                    <a:p>
                      <a:r>
                        <a:rPr lang="en-US" sz="2600" b="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1s</a:t>
                      </a:r>
                      <a:endParaRPr lang="ru-KZ" sz="2600" b="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KZ" sz="2600" b="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KZ" sz="2600" b="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KZ" sz="2600" b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KZ" sz="2600" b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KZ" sz="2600" b="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1352035"/>
                  </a:ext>
                </a:extLst>
              </a:tr>
            </a:tbl>
          </a:graphicData>
        </a:graphic>
      </p:graphicFrame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6E1C8C4C-B470-4104-B0E5-6CB916F4EF8E}"/>
              </a:ext>
            </a:extLst>
          </p:cNvPr>
          <p:cNvCxnSpPr>
            <a:cxnSpLocks/>
          </p:cNvCxnSpPr>
          <p:nvPr/>
        </p:nvCxnSpPr>
        <p:spPr>
          <a:xfrm flipV="1">
            <a:off x="3595955" y="4798032"/>
            <a:ext cx="0" cy="390418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id="{16694ACF-16A0-458A-8CEB-38BC613EF8C4}"/>
              </a:ext>
            </a:extLst>
          </p:cNvPr>
          <p:cNvCxnSpPr>
            <a:cxnSpLocks/>
          </p:cNvCxnSpPr>
          <p:nvPr/>
        </p:nvCxnSpPr>
        <p:spPr>
          <a:xfrm>
            <a:off x="3779177" y="4808306"/>
            <a:ext cx="0" cy="380144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id="{C9992715-0A1D-4B44-BB19-572A3EA7F804}"/>
              </a:ext>
            </a:extLst>
          </p:cNvPr>
          <p:cNvCxnSpPr>
            <a:cxnSpLocks/>
          </p:cNvCxnSpPr>
          <p:nvPr/>
        </p:nvCxnSpPr>
        <p:spPr>
          <a:xfrm flipV="1">
            <a:off x="3595955" y="4238136"/>
            <a:ext cx="0" cy="390418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E6AA9104-8CB8-4262-942C-ABCF83FE6FC8}"/>
              </a:ext>
            </a:extLst>
          </p:cNvPr>
          <p:cNvCxnSpPr>
            <a:cxnSpLocks/>
          </p:cNvCxnSpPr>
          <p:nvPr/>
        </p:nvCxnSpPr>
        <p:spPr>
          <a:xfrm>
            <a:off x="3779177" y="4248410"/>
            <a:ext cx="0" cy="380144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>
            <a:extLst>
              <a:ext uri="{FF2B5EF4-FFF2-40B4-BE49-F238E27FC236}">
                <a16:creationId xmlns:a16="http://schemas.microsoft.com/office/drawing/2014/main" id="{A44DEE2B-1E08-407E-A73A-90893C6E7EBB}"/>
              </a:ext>
            </a:extLst>
          </p:cNvPr>
          <p:cNvCxnSpPr>
            <a:cxnSpLocks/>
          </p:cNvCxnSpPr>
          <p:nvPr/>
        </p:nvCxnSpPr>
        <p:spPr>
          <a:xfrm flipV="1">
            <a:off x="4212404" y="3678240"/>
            <a:ext cx="0" cy="390418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id="{13866B5E-1775-4212-B893-A3D93D8C8D66}"/>
              </a:ext>
            </a:extLst>
          </p:cNvPr>
          <p:cNvCxnSpPr>
            <a:cxnSpLocks/>
          </p:cNvCxnSpPr>
          <p:nvPr/>
        </p:nvCxnSpPr>
        <p:spPr>
          <a:xfrm>
            <a:off x="4395626" y="3688514"/>
            <a:ext cx="0" cy="380144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id="{553BE3A0-46C0-4A34-9F69-4471FA115D0A}"/>
              </a:ext>
            </a:extLst>
          </p:cNvPr>
          <p:cNvCxnSpPr>
            <a:cxnSpLocks/>
          </p:cNvCxnSpPr>
          <p:nvPr/>
        </p:nvCxnSpPr>
        <p:spPr>
          <a:xfrm flipV="1">
            <a:off x="4828853" y="3662871"/>
            <a:ext cx="0" cy="390418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>
            <a:extLst>
              <a:ext uri="{FF2B5EF4-FFF2-40B4-BE49-F238E27FC236}">
                <a16:creationId xmlns:a16="http://schemas.microsoft.com/office/drawing/2014/main" id="{CC727AF6-B5FE-4E2E-AE5B-BB1FE7CB4BCA}"/>
              </a:ext>
            </a:extLst>
          </p:cNvPr>
          <p:cNvCxnSpPr>
            <a:cxnSpLocks/>
          </p:cNvCxnSpPr>
          <p:nvPr/>
        </p:nvCxnSpPr>
        <p:spPr>
          <a:xfrm>
            <a:off x="5012075" y="3673145"/>
            <a:ext cx="0" cy="380144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>
            <a:extLst>
              <a:ext uri="{FF2B5EF4-FFF2-40B4-BE49-F238E27FC236}">
                <a16:creationId xmlns:a16="http://schemas.microsoft.com/office/drawing/2014/main" id="{7413ADBC-12DF-4C3D-ACFA-0ADA33C5690B}"/>
              </a:ext>
            </a:extLst>
          </p:cNvPr>
          <p:cNvCxnSpPr>
            <a:cxnSpLocks/>
          </p:cNvCxnSpPr>
          <p:nvPr/>
        </p:nvCxnSpPr>
        <p:spPr>
          <a:xfrm flipV="1">
            <a:off x="5445302" y="3647502"/>
            <a:ext cx="0" cy="390418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>
            <a:extLst>
              <a:ext uri="{FF2B5EF4-FFF2-40B4-BE49-F238E27FC236}">
                <a16:creationId xmlns:a16="http://schemas.microsoft.com/office/drawing/2014/main" id="{9B5DDAD7-323C-4441-953C-27F2716B739D}"/>
              </a:ext>
            </a:extLst>
          </p:cNvPr>
          <p:cNvCxnSpPr>
            <a:cxnSpLocks/>
          </p:cNvCxnSpPr>
          <p:nvPr/>
        </p:nvCxnSpPr>
        <p:spPr>
          <a:xfrm>
            <a:off x="5628524" y="3657776"/>
            <a:ext cx="0" cy="380144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>
            <a:extLst>
              <a:ext uri="{FF2B5EF4-FFF2-40B4-BE49-F238E27FC236}">
                <a16:creationId xmlns:a16="http://schemas.microsoft.com/office/drawing/2014/main" id="{015658F5-5D85-401E-8AA9-1E729B605290}"/>
              </a:ext>
            </a:extLst>
          </p:cNvPr>
          <p:cNvCxnSpPr>
            <a:cxnSpLocks/>
          </p:cNvCxnSpPr>
          <p:nvPr/>
        </p:nvCxnSpPr>
        <p:spPr>
          <a:xfrm flipV="1">
            <a:off x="6061751" y="3087605"/>
            <a:ext cx="0" cy="390418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432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4164" y="292100"/>
            <a:ext cx="9144000" cy="415764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>
              <a:defRPr sz="3200">
                <a:solidFill>
                  <a:srgbClr val="002060"/>
                </a:solidFill>
                <a:latin typeface="Open Sans" panose="020B0606030504020204"/>
              </a:defRPr>
            </a:lvl1pPr>
          </a:lstStyle>
          <a:p>
            <a:r>
              <a:rPr lang="kk-KZ" dirty="0"/>
              <a:t>Әр түрлі атомдардың электрондық конфигурацияларын дұрыс бейнелеу үшін: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kk-KZ" dirty="0"/>
              <a:t>Атомдағы электрондардың санын (элементтің атомдық рет нөміріне тең);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kk-KZ" dirty="0"/>
              <a:t>Деңгейлер мен деңгейшелердегі электрондардың максимал санын;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kk-KZ" dirty="0"/>
              <a:t>Деңгейшелер мен орбитальдардың толу ретін білу керек. </a:t>
            </a:r>
          </a:p>
        </p:txBody>
      </p:sp>
    </p:spTree>
    <p:extLst>
      <p:ext uri="{BB962C8B-B14F-4D97-AF65-F5344CB8AC3E}">
        <p14:creationId xmlns:p14="http://schemas.microsoft.com/office/powerpoint/2010/main" val="1807630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84164" y="6991241"/>
            <a:ext cx="9143999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Open Sans" panose="020B0606030504020204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https://ptable.com/#Electrons</a:t>
            </a:r>
            <a:endParaRPr lang="en-US" sz="3200" dirty="0">
              <a:solidFill>
                <a:srgbClr val="002060"/>
              </a:solidFill>
              <a:latin typeface="Open Sans" panose="020B060603050402020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4162" y="292100"/>
            <a:ext cx="9144000" cy="120299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>
              <a:defRPr sz="3200">
                <a:solidFill>
                  <a:srgbClr val="002060"/>
                </a:solidFill>
                <a:latin typeface="Open Sans" panose="020B0606030504020204"/>
              </a:defRPr>
            </a:lvl1pPr>
          </a:lstStyle>
          <a:p>
            <a:r>
              <a:rPr lang="ru-RU" dirty="0" err="1"/>
              <a:t>Алғашқы</a:t>
            </a:r>
            <a:r>
              <a:rPr lang="ru-RU" dirty="0"/>
              <a:t> 36 </a:t>
            </a:r>
            <a:r>
              <a:rPr lang="ru-RU" dirty="0" err="1"/>
              <a:t>химиялық</a:t>
            </a:r>
            <a:r>
              <a:rPr lang="ru-RU" dirty="0"/>
              <a:t> </a:t>
            </a:r>
            <a:r>
              <a:rPr lang="ru-RU" dirty="0" err="1"/>
              <a:t>элементтің</a:t>
            </a:r>
            <a:r>
              <a:rPr lang="ru-RU" dirty="0"/>
              <a:t> </a:t>
            </a:r>
            <a:r>
              <a:rPr lang="ru-RU" dirty="0" err="1"/>
              <a:t>электрондық</a:t>
            </a:r>
            <a:r>
              <a:rPr lang="ru-RU" dirty="0"/>
              <a:t> </a:t>
            </a:r>
            <a:r>
              <a:rPr lang="ru-RU" dirty="0" err="1"/>
              <a:t>конфигурациясын</a:t>
            </a:r>
            <a:r>
              <a:rPr lang="ru-RU" dirty="0"/>
              <a:t> </a:t>
            </a:r>
            <a:r>
              <a:rPr lang="ru-RU" dirty="0" err="1"/>
              <a:t>жазу</a:t>
            </a:r>
            <a:r>
              <a:rPr lang="ru-RU" dirty="0"/>
              <a:t>.</a:t>
            </a:r>
            <a:endParaRPr lang="en-US"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42D7570-07B8-4CC8-AC1C-223386D1496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538" t="17629" r="10136" b="8609"/>
          <a:stretch/>
        </p:blipFill>
        <p:spPr>
          <a:xfrm>
            <a:off x="284164" y="1786268"/>
            <a:ext cx="9143998" cy="4665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758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FA1400-0E72-084C-8C7C-5DF496AF3C41}"/>
              </a:ext>
            </a:extLst>
          </p:cNvPr>
          <p:cNvSpPr txBox="1"/>
          <p:nvPr/>
        </p:nvSpPr>
        <p:spPr>
          <a:xfrm>
            <a:off x="2222611" y="174116"/>
            <a:ext cx="52671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Сабақ аяқталды!</a:t>
            </a:r>
          </a:p>
          <a:p>
            <a:pPr algn="ctr"/>
            <a:r>
              <a:rPr lang="kk-KZ" sz="3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Келесі жүздескенше!</a:t>
            </a:r>
            <a:endParaRPr lang="ru-RU" sz="36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052D851-E003-0143-A0BF-8C220D86B8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6056" y="2772847"/>
            <a:ext cx="4480213" cy="335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8679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1957</TotalTime>
  <Words>165</Words>
  <Application>Microsoft Office PowerPoint</Application>
  <PresentationFormat>Произвольный</PresentationFormat>
  <Paragraphs>38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Open Sans</vt:lpstr>
      <vt:lpstr>Тема Office</vt:lpstr>
      <vt:lpstr>10-сынып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Yerkebulan Rysdauletov</cp:lastModifiedBy>
  <cp:revision>95</cp:revision>
  <dcterms:created xsi:type="dcterms:W3CDTF">2020-07-01T14:03:46Z</dcterms:created>
  <dcterms:modified xsi:type="dcterms:W3CDTF">2020-09-03T15:56:25Z</dcterms:modified>
</cp:coreProperties>
</file>