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265" r:id="rId2"/>
    <p:sldId id="257" r:id="rId3"/>
    <p:sldId id="266" r:id="rId4"/>
    <p:sldId id="267" r:id="rId5"/>
    <p:sldId id="268" r:id="rId6"/>
    <p:sldId id="269" r:id="rId7"/>
    <p:sldId id="258" r:id="rId8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66" d="100"/>
          <a:sy n="66" d="100"/>
        </p:scale>
        <p:origin x="1814" y="4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03.09.2020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table.com/#Electr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64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63" y="1753336"/>
            <a:ext cx="9220200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Энергетикалық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деңгейлер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Кванттық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сандар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орбитальдар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-бөлім 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07963" y="6493808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60813" y="181451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95262" y="715505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1" y="3557984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0667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928073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ru-RU" dirty="0" err="1">
                <a:solidFill>
                  <a:srgbClr val="002060"/>
                </a:solidFill>
              </a:rPr>
              <a:t>Алғашқы</a:t>
            </a:r>
            <a:r>
              <a:rPr lang="ru-RU" dirty="0">
                <a:solidFill>
                  <a:srgbClr val="002060"/>
                </a:solidFill>
              </a:rPr>
              <a:t> 36 </a:t>
            </a:r>
            <a:r>
              <a:rPr lang="ru-RU" dirty="0" err="1">
                <a:solidFill>
                  <a:srgbClr val="002060"/>
                </a:solidFill>
              </a:rPr>
              <a:t>химиялық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элементтің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электрондық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конфигурациясын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жазу</a:t>
            </a:r>
            <a:r>
              <a:rPr lang="ru-RU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292100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/>
              </a:defRPr>
            </a:lvl1pPr>
          </a:lstStyle>
          <a:p>
            <a:r>
              <a:rPr lang="kk-KZ" dirty="0">
                <a:solidFill>
                  <a:srgbClr val="620BFC"/>
                </a:solidFill>
              </a:rPr>
              <a:t>Электрондық конфигурация –</a:t>
            </a:r>
            <a:r>
              <a:rPr lang="kk-KZ" dirty="0"/>
              <a:t> электрондардың электрондық қабаттар мен орбитальдарға таралып орналасуы.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4" y="2108949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Атомдағы электрондардың деңгейлерге таралуы электрондық сызба-нұсқамен былай көрсетіледі: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164" y="5116269"/>
                <a:ext cx="3515998" cy="74472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>
                  <a:defRPr sz="3200">
                    <a:solidFill>
                      <a:srgbClr val="002060"/>
                    </a:solidFill>
                    <a:latin typeface="Open Sans" panose="020B0606030504020204"/>
                  </a:defRPr>
                </a:lvl1pPr>
              </a:lstStyle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</m:sPre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2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  <m:r>
                      <a:rPr lang="en-US" dirty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dirty="0"/>
                      <m:t>8</m:t>
                    </m:r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acc>
                    <m:r>
                      <a:rPr lang="en-US" dirty="0">
                        <a:latin typeface="Cambria Math" panose="02040503050406030204" pitchFamily="18" charset="0"/>
                      </a:rPr>
                      <m:t> 1</m:t>
                    </m:r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5116269"/>
                <a:ext cx="3515998" cy="744728"/>
              </a:xfrm>
              <a:prstGeom prst="rect">
                <a:avLst/>
              </a:prstGeom>
              <a:blipFill>
                <a:blip r:embed="rId2"/>
                <a:stretch>
                  <a:fillRect b="-1371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817" y="3881679"/>
            <a:ext cx="3515999" cy="32139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06533" y="5150445"/>
            <a:ext cx="2007284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немесе </a:t>
            </a:r>
          </a:p>
        </p:txBody>
      </p:sp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164" y="292100"/>
                <a:ext cx="9144000" cy="742912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>
                  <a:defRPr sz="3200">
                    <a:solidFill>
                      <a:srgbClr val="002060"/>
                    </a:solidFill>
                    <a:latin typeface="Open Sans" panose="020B0606030504020204"/>
                  </a:defRPr>
                </a:lvl1pPr>
              </a:lstStyle>
              <a:p>
                <a:r>
                  <a:rPr lang="kk-KZ" sz="2600" dirty="0"/>
                  <a:t>Атомдағы электрондардың </a:t>
                </a:r>
                <a:r>
                  <a:rPr lang="kk-KZ" sz="2600" dirty="0" err="1"/>
                  <a:t>орбитальдарға</a:t>
                </a:r>
                <a:r>
                  <a:rPr lang="kk-KZ" sz="2600" dirty="0"/>
                  <a:t> таралуын электрондық сызба-нұсқамен былай көрсете аламыз: </a:t>
                </a:r>
              </a:p>
              <a:p>
                <a:r>
                  <a:rPr lang="kk-KZ" sz="2600" dirty="0"/>
                  <a:t>Электрондық конфигурация:</a:t>
                </a:r>
                <a:endParaRPr lang="en-US" sz="2600" dirty="0"/>
              </a:p>
              <a:p>
                <a:endParaRPr lang="ru-KZ" sz="2600" dirty="0"/>
              </a:p>
              <a:p>
                <a:endParaRPr lang="kk-KZ" sz="2600" dirty="0"/>
              </a:p>
              <a:p>
                <a:r>
                  <a:rPr lang="kk-KZ" sz="2600" dirty="0"/>
                  <a:t>Электрондық- </a:t>
                </a:r>
                <a:r>
                  <a:rPr lang="kk-KZ" sz="2600" dirty="0" err="1"/>
                  <a:t>гарфиктік</a:t>
                </a:r>
                <a:r>
                  <a:rPr lang="kk-KZ" sz="2600" dirty="0"/>
                  <a:t> сызбанұсқа:</a:t>
                </a:r>
              </a:p>
              <a:p>
                <a:endParaRPr lang="kk-KZ" sz="2600" dirty="0"/>
              </a:p>
              <a:p>
                <a:endParaRPr lang="kk-KZ" sz="2600" dirty="0"/>
              </a:p>
              <a:p>
                <a:endParaRPr lang="kk-KZ" sz="2600" dirty="0"/>
              </a:p>
              <a:p>
                <a:endParaRPr lang="ru-KZ" sz="2600" dirty="0"/>
              </a:p>
              <a:p>
                <a:endParaRPr lang="ru-KZ" sz="2600" dirty="0"/>
              </a:p>
              <a:p>
                <a:endParaRPr lang="kk-KZ" sz="2600" dirty="0"/>
              </a:p>
              <a:p>
                <a:endParaRPr lang="kk-KZ" sz="2600" dirty="0"/>
              </a:p>
              <a:p>
                <a:r>
                  <a:rPr lang="kk-KZ" sz="2600" dirty="0"/>
                  <a:t>Әр периодтағы элемент атомдарында инертті газдардың электрондық конфигурациясы қайталанады, сондықтан электронның орналасуын қысқартылған түрде былай көрсетуге болады: </a:t>
                </a:r>
              </a:p>
              <a:p>
                <a:r>
                  <a:rPr lang="en-US" sz="2600" dirty="0"/>
                  <a:t>[Ne]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kk-KZ" sz="2600" dirty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292100"/>
                <a:ext cx="9144000" cy="7429122"/>
              </a:xfrm>
              <a:prstGeom prst="rect">
                <a:avLst/>
              </a:prstGeom>
              <a:blipFill>
                <a:blip r:embed="rId2"/>
                <a:stretch>
                  <a:fillRect r="-67" b="-82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32837" y="1701035"/>
                <a:ext cx="4912242" cy="645983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>
                  <a:defRPr sz="3200">
                    <a:solidFill>
                      <a:srgbClr val="002060"/>
                    </a:solidFill>
                    <a:latin typeface="Open Sans" panose="020B0606030504020204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sPre>
                      <m:sPre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60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US" sz="260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  <m:e>
                        <m:r>
                          <a:rPr lang="en-US" sz="260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</m:sPre>
                  </m:oMath>
                </a14:m>
                <a:r>
                  <a:rPr lang="kk-KZ" sz="2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sz="26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kk-KZ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kk-KZ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kk-KZ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600" dirty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837" y="1701035"/>
                <a:ext cx="4912242" cy="645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8">
            <a:extLst>
              <a:ext uri="{FF2B5EF4-FFF2-40B4-BE49-F238E27FC236}">
                <a16:creationId xmlns:a16="http://schemas.microsoft.com/office/drawing/2014/main" id="{65017698-98F6-43B6-A94C-AA10DBFF4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904390"/>
              </p:ext>
            </p:extLst>
          </p:nvPr>
        </p:nvGraphicFramePr>
        <p:xfrm>
          <a:off x="2813924" y="3008940"/>
          <a:ext cx="3575406" cy="229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01">
                  <a:extLst>
                    <a:ext uri="{9D8B030D-6E8A-4147-A177-3AD203B41FA5}">
                      <a16:colId xmlns:a16="http://schemas.microsoft.com/office/drawing/2014/main" val="3178692710"/>
                    </a:ext>
                  </a:extLst>
                </a:gridCol>
                <a:gridCol w="595901">
                  <a:extLst>
                    <a:ext uri="{9D8B030D-6E8A-4147-A177-3AD203B41FA5}">
                      <a16:colId xmlns:a16="http://schemas.microsoft.com/office/drawing/2014/main" val="575150546"/>
                    </a:ext>
                  </a:extLst>
                </a:gridCol>
                <a:gridCol w="595901">
                  <a:extLst>
                    <a:ext uri="{9D8B030D-6E8A-4147-A177-3AD203B41FA5}">
                      <a16:colId xmlns:a16="http://schemas.microsoft.com/office/drawing/2014/main" val="35756648"/>
                    </a:ext>
                  </a:extLst>
                </a:gridCol>
                <a:gridCol w="595901">
                  <a:extLst>
                    <a:ext uri="{9D8B030D-6E8A-4147-A177-3AD203B41FA5}">
                      <a16:colId xmlns:a16="http://schemas.microsoft.com/office/drawing/2014/main" val="1837418804"/>
                    </a:ext>
                  </a:extLst>
                </a:gridCol>
                <a:gridCol w="595901">
                  <a:extLst>
                    <a:ext uri="{9D8B030D-6E8A-4147-A177-3AD203B41FA5}">
                      <a16:colId xmlns:a16="http://schemas.microsoft.com/office/drawing/2014/main" val="2592769896"/>
                    </a:ext>
                  </a:extLst>
                </a:gridCol>
                <a:gridCol w="595901">
                  <a:extLst>
                    <a:ext uri="{9D8B030D-6E8A-4147-A177-3AD203B41FA5}">
                      <a16:colId xmlns:a16="http://schemas.microsoft.com/office/drawing/2014/main" val="1793225729"/>
                    </a:ext>
                  </a:extLst>
                </a:gridCol>
              </a:tblGrid>
              <a:tr h="574327"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3s</a:t>
                      </a:r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046420"/>
                  </a:ext>
                </a:extLst>
              </a:tr>
              <a:tr h="574327"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2p</a:t>
                      </a:r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688937"/>
                  </a:ext>
                </a:extLst>
              </a:tr>
              <a:tr h="574327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2s</a:t>
                      </a:r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681286"/>
                  </a:ext>
                </a:extLst>
              </a:tr>
              <a:tr h="574327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1s</a:t>
                      </a:r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KZ" sz="2600" b="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352035"/>
                  </a:ext>
                </a:extLst>
              </a:tr>
            </a:tbl>
          </a:graphicData>
        </a:graphic>
      </p:graphicFrame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E1C8C4C-B470-4104-B0E5-6CB916F4EF8E}"/>
              </a:ext>
            </a:extLst>
          </p:cNvPr>
          <p:cNvCxnSpPr>
            <a:cxnSpLocks/>
          </p:cNvCxnSpPr>
          <p:nvPr/>
        </p:nvCxnSpPr>
        <p:spPr>
          <a:xfrm flipV="1">
            <a:off x="3595955" y="4798032"/>
            <a:ext cx="0" cy="39041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16694ACF-16A0-458A-8CEB-38BC613EF8C4}"/>
              </a:ext>
            </a:extLst>
          </p:cNvPr>
          <p:cNvCxnSpPr>
            <a:cxnSpLocks/>
          </p:cNvCxnSpPr>
          <p:nvPr/>
        </p:nvCxnSpPr>
        <p:spPr>
          <a:xfrm>
            <a:off x="3779177" y="4808306"/>
            <a:ext cx="0" cy="3801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C9992715-0A1D-4B44-BB19-572A3EA7F804}"/>
              </a:ext>
            </a:extLst>
          </p:cNvPr>
          <p:cNvCxnSpPr>
            <a:cxnSpLocks/>
          </p:cNvCxnSpPr>
          <p:nvPr/>
        </p:nvCxnSpPr>
        <p:spPr>
          <a:xfrm flipV="1">
            <a:off x="3595955" y="4238136"/>
            <a:ext cx="0" cy="39041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E6AA9104-8CB8-4262-942C-ABCF83FE6FC8}"/>
              </a:ext>
            </a:extLst>
          </p:cNvPr>
          <p:cNvCxnSpPr>
            <a:cxnSpLocks/>
          </p:cNvCxnSpPr>
          <p:nvPr/>
        </p:nvCxnSpPr>
        <p:spPr>
          <a:xfrm>
            <a:off x="3779177" y="4248410"/>
            <a:ext cx="0" cy="3801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44DEE2B-1E08-407E-A73A-90893C6E7EBB}"/>
              </a:ext>
            </a:extLst>
          </p:cNvPr>
          <p:cNvCxnSpPr>
            <a:cxnSpLocks/>
          </p:cNvCxnSpPr>
          <p:nvPr/>
        </p:nvCxnSpPr>
        <p:spPr>
          <a:xfrm flipV="1">
            <a:off x="4212404" y="3678240"/>
            <a:ext cx="0" cy="39041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13866B5E-1775-4212-B893-A3D93D8C8D66}"/>
              </a:ext>
            </a:extLst>
          </p:cNvPr>
          <p:cNvCxnSpPr>
            <a:cxnSpLocks/>
          </p:cNvCxnSpPr>
          <p:nvPr/>
        </p:nvCxnSpPr>
        <p:spPr>
          <a:xfrm>
            <a:off x="4395626" y="3688514"/>
            <a:ext cx="0" cy="3801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553BE3A0-46C0-4A34-9F69-4471FA115D0A}"/>
              </a:ext>
            </a:extLst>
          </p:cNvPr>
          <p:cNvCxnSpPr>
            <a:cxnSpLocks/>
          </p:cNvCxnSpPr>
          <p:nvPr/>
        </p:nvCxnSpPr>
        <p:spPr>
          <a:xfrm flipV="1">
            <a:off x="4828853" y="3662871"/>
            <a:ext cx="0" cy="39041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CC727AF6-B5FE-4E2E-AE5B-BB1FE7CB4BCA}"/>
              </a:ext>
            </a:extLst>
          </p:cNvPr>
          <p:cNvCxnSpPr>
            <a:cxnSpLocks/>
          </p:cNvCxnSpPr>
          <p:nvPr/>
        </p:nvCxnSpPr>
        <p:spPr>
          <a:xfrm>
            <a:off x="5012075" y="3673145"/>
            <a:ext cx="0" cy="3801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7413ADBC-12DF-4C3D-ACFA-0ADA33C5690B}"/>
              </a:ext>
            </a:extLst>
          </p:cNvPr>
          <p:cNvCxnSpPr>
            <a:cxnSpLocks/>
          </p:cNvCxnSpPr>
          <p:nvPr/>
        </p:nvCxnSpPr>
        <p:spPr>
          <a:xfrm flipV="1">
            <a:off x="5445302" y="3647502"/>
            <a:ext cx="0" cy="39041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9B5DDAD7-323C-4441-953C-27F2716B739D}"/>
              </a:ext>
            </a:extLst>
          </p:cNvPr>
          <p:cNvCxnSpPr>
            <a:cxnSpLocks/>
          </p:cNvCxnSpPr>
          <p:nvPr/>
        </p:nvCxnSpPr>
        <p:spPr>
          <a:xfrm>
            <a:off x="5628524" y="3657776"/>
            <a:ext cx="0" cy="38014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015658F5-5D85-401E-8AA9-1E729B605290}"/>
              </a:ext>
            </a:extLst>
          </p:cNvPr>
          <p:cNvCxnSpPr>
            <a:cxnSpLocks/>
          </p:cNvCxnSpPr>
          <p:nvPr/>
        </p:nvCxnSpPr>
        <p:spPr>
          <a:xfrm flipV="1">
            <a:off x="6061751" y="3087605"/>
            <a:ext cx="0" cy="39041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4" y="292100"/>
            <a:ext cx="9144000" cy="41576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/>
              </a:defRPr>
            </a:lvl1pPr>
          </a:lstStyle>
          <a:p>
            <a:r>
              <a:rPr lang="kk-KZ" dirty="0"/>
              <a:t>Әр түрлі атомдардың электрондық конфигурацияларын дұрыс бейнелеу үшін: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dirty="0"/>
              <a:t>Атомдағы электрондардың санын (элементтің атомдық рет нөміріне тең);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dirty="0"/>
              <a:t>Деңгейлер мен деңгейшелердегі электрондардың максимал санын;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dirty="0"/>
              <a:t>Деңгейшелер мен орбитальдардың толу ретін білу керек. </a:t>
            </a:r>
          </a:p>
        </p:txBody>
      </p:sp>
    </p:spTree>
    <p:extLst>
      <p:ext uri="{BB962C8B-B14F-4D97-AF65-F5344CB8AC3E}">
        <p14:creationId xmlns:p14="http://schemas.microsoft.com/office/powerpoint/2010/main" val="18076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4164" y="6991241"/>
            <a:ext cx="9143999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Open Sans" panose="020B060603050402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https://ptable.com/#Electrons</a:t>
            </a:r>
            <a:endParaRPr lang="en-US" sz="3200" dirty="0">
              <a:solidFill>
                <a:srgbClr val="002060"/>
              </a:solidFill>
              <a:latin typeface="Open Sans" panose="020B0606030504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162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Open Sans" panose="020B0606030504020204"/>
              </a:defRPr>
            </a:lvl1pPr>
          </a:lstStyle>
          <a:p>
            <a:r>
              <a:rPr lang="ru-RU" dirty="0" err="1"/>
              <a:t>Алғашқы</a:t>
            </a:r>
            <a:r>
              <a:rPr lang="ru-RU" dirty="0"/>
              <a:t> 36 </a:t>
            </a:r>
            <a:r>
              <a:rPr lang="ru-RU" dirty="0" err="1"/>
              <a:t>химиялық</a:t>
            </a:r>
            <a:r>
              <a:rPr lang="ru-RU" dirty="0"/>
              <a:t> </a:t>
            </a:r>
            <a:r>
              <a:rPr lang="ru-RU" dirty="0" err="1"/>
              <a:t>элементтің</a:t>
            </a:r>
            <a:r>
              <a:rPr lang="ru-RU" dirty="0"/>
              <a:t>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конфигурациясын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2D7570-07B8-4CC8-AC1C-223386D149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38" t="17629" r="10136" b="8609"/>
          <a:stretch/>
        </p:blipFill>
        <p:spPr>
          <a:xfrm>
            <a:off x="284164" y="1786268"/>
            <a:ext cx="9143998" cy="46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1957</TotalTime>
  <Words>165</Words>
  <Application>Microsoft Office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Open Sans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 Rysdauletov</cp:lastModifiedBy>
  <cp:revision>95</cp:revision>
  <dcterms:created xsi:type="dcterms:W3CDTF">2020-07-01T14:03:46Z</dcterms:created>
  <dcterms:modified xsi:type="dcterms:W3CDTF">2020-09-03T15:56:25Z</dcterms:modified>
</cp:coreProperties>
</file>