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265" r:id="rId2"/>
    <p:sldId id="257" r:id="rId3"/>
    <p:sldId id="274" r:id="rId4"/>
    <p:sldId id="284" r:id="rId5"/>
    <p:sldId id="275" r:id="rId6"/>
    <p:sldId id="276" r:id="rId7"/>
    <p:sldId id="277" r:id="rId8"/>
    <p:sldId id="278" r:id="rId9"/>
    <p:sldId id="285" r:id="rId10"/>
    <p:sldId id="279" r:id="rId11"/>
    <p:sldId id="280" r:id="rId12"/>
    <p:sldId id="281" r:id="rId13"/>
    <p:sldId id="282" r:id="rId14"/>
    <p:sldId id="283" r:id="rId15"/>
    <p:sldId id="258" r:id="rId16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1"/>
  </p:normalViewPr>
  <p:slideViewPr>
    <p:cSldViewPr snapToGrid="0" snapToObjects="1">
      <p:cViewPr varScale="1">
        <p:scale>
          <a:sx n="95" d="100"/>
          <a:sy n="95" d="100"/>
        </p:scale>
        <p:origin x="1932" y="78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12.09.2020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963" y="1666808"/>
            <a:ext cx="7623968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мен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кетондардың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алынуы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159323" y="6630637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75806" y="7176749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303" y="3600847"/>
            <a:ext cx="5548576" cy="410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8108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альдегидтер мен кетондардың алынуы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8522" y="1034811"/>
                <a:ext cx="9144000" cy="151077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10. Катализатордың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8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Mn</m:t>
                        </m:r>
                        <m:r>
                          <a:rPr lang="en-US" alt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𝑂</m:t>
                        </m:r>
                      </m:e>
                      <m:sub>
                        <m:r>
                          <a:rPr lang="en-US" alt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kk-KZ" altLang="ru-RU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</m:t>
                    </m:r>
                  </m:oMath>
                </a14:m>
                <a:r>
                  <a:rPr lang="en-US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қатысында 400-500 </a:t>
                </a:r>
                <a14:m>
                  <m:oMath xmlns:m="http://schemas.openxmlformats.org/officeDocument/2006/math">
                    <m:r>
                      <a:rPr lang="kk-KZ" altLang="ru-RU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℃</m:t>
                    </m:r>
                  </m:oMath>
                </a14:m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-та карбон қышқылдары алдегидтермен кетондарға айналады. </a:t>
                </a:r>
                <a:endParaRPr lang="en-GB" alt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22" y="1034811"/>
                <a:ext cx="9144000" cy="1510771"/>
              </a:xfrm>
              <a:prstGeom prst="rect">
                <a:avLst/>
              </a:prstGeom>
              <a:blipFill>
                <a:blip r:embed="rId2"/>
                <a:stretch>
                  <a:fillRect b="-560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743" y="2740993"/>
            <a:ext cx="8495557" cy="19626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8521" y="489907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11. Ацетонды кумолдық әдіспен алу.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2041" y="5748624"/>
            <a:ext cx="6756959" cy="196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1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04535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 альдегидтердің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522" y="1034811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Ароматты галогентуындыларын гидролиздеу арқылы.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163" y="352275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Ароматты спирттерді тотықтыру арқылы.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330" y="2277252"/>
            <a:ext cx="7974384" cy="108294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873" y="4334304"/>
            <a:ext cx="6279297" cy="11484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8521" y="5645331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Ароматты көмірсутектерді тотықтыру арқылы.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7833" y="6456885"/>
            <a:ext cx="5545376" cy="119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9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604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 альдегидтердің алынуы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8522" y="1034811"/>
                <a:ext cx="9144000" cy="151077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4. Гаттерман – Кох әдісі бойынша бензолды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alt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𝐴𝑙𝐶𝑙</m:t>
                        </m:r>
                      </m:e>
                      <m:sub>
                        <m:r>
                          <a:rPr lang="en-US" alt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𝐶𝑢𝐶𝑙</m:t>
                    </m:r>
                  </m:oMath>
                </a14:m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қатысуында көміртек оксиді мен хлорлы сутекпен әрекеттестіреді. </a:t>
                </a:r>
                <a:endParaRPr lang="en-GB" alt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22" y="1034811"/>
                <a:ext cx="9144000" cy="1510771"/>
              </a:xfrm>
              <a:prstGeom prst="rect">
                <a:avLst/>
              </a:prstGeom>
              <a:blipFill>
                <a:blip r:embed="rId2"/>
                <a:stretch>
                  <a:fillRect b="-560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84163" y="4577330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Альдегидтерді карбонқышқылдарының функциональды туындыларын тотықсыздандыру арқылы алуға болады.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582" y="2619568"/>
            <a:ext cx="6427878" cy="8744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221" y="3436059"/>
            <a:ext cx="6582599" cy="100618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6582" y="6283512"/>
            <a:ext cx="6510459" cy="111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8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521" y="1192208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Екіншілік ароматты спирттерді тотықтыру арқылы ароматты кетондарды алуға болады.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522" y="5136103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Фридель-Крафтс реакциясы кетондарды алудың негізгі әдісі ретінде қолданылады.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884" y="2523204"/>
            <a:ext cx="6101276" cy="251363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10" y="6614448"/>
            <a:ext cx="7762023" cy="111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3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522" y="287438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Ароматты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522" y="1386503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Этилбензолды ауадағы оттекпен тотықтыру. Реакция нәтижесінде алдымен гидропероксидтер түзіледі, артынан оларды ыдыратып ароматты кетон алады.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185" y="4313271"/>
            <a:ext cx="8524674" cy="193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41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940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мақсаттары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770773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және кетондарды алудың түрлі әдістерін түсіндіру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765" y="5751363"/>
            <a:ext cx="6369593" cy="20207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9004" y="2848691"/>
            <a:ext cx="5623035" cy="189312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852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альдегидтер мен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042613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Спирттерді тотықтыру (дегидрлеу).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Біріншілік спирттер тотығып немесе катализатордың қатысында жоғары температурада сутексізденіп,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түзіледі.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163" y="4671479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Екіншілік спирттер тотығып немесе сутексізденіп,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түзіледі.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56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5900" y="3297113"/>
            <a:ext cx="7920526" cy="140836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альдегидтер мен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295872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Өндірісте формальдегидтің негізгі бөлігін метаналдан алады. Оның буын мыстан немесе күмістен жасалған қыздырылған тор арқылы өткізеді.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162" y="4824641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Этиленді мыс, темір және палладий өршіткілері қатысында оттекпен тотықтырып ацетальдегид алуға болады.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21428" y="6355188"/>
            <a:ext cx="6869470" cy="149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25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522" y="2970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альдегидтер мен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522" y="1255026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Қышқылдардың хлорангидридтерін тотықсыздандырып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алуға болады.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084" y="4001294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6. Карбон қышқылдарының кальций немесе барий тұздарын пиролиздеу арқылы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алуға болады.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011" y="2639358"/>
            <a:ext cx="7088147" cy="11587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87" y="5543034"/>
            <a:ext cx="6134867" cy="232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08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509" y="2149799"/>
            <a:ext cx="6296025" cy="17811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0620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альдегидтер мен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521" y="1114105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Егер алынған тұздардың біреуі құмырысқа қышқылдікі болса, альдегидтер алынады.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620" y="3986174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7.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Ацетиленді және оның гомологтарын гидратациялау (М.Г.Кучеров реакциясы).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Ацетиленді гидратациялағанда сірке альдегиді түзіледі.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156" y="6287696"/>
            <a:ext cx="8613585" cy="110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448" y="6315172"/>
            <a:ext cx="6716148" cy="15999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4163" y="300935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альдегидтер мен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522" y="1368394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Ацетиленнің гомологтарын гидратациялағанда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түзіледі.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522" y="4373514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Дигалогенді туындылардың гидролизі.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Екі галогенде шеткі көміртек атомында болса, ондай галоген туындыларының гидролиз өнімі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болып табылады.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497" y="2748223"/>
            <a:ext cx="7670050" cy="130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90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570" y="297487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Қаныққан альдегидтер мен кетондардың алынуы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768660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Егер екі галогенде ортадағы көміртек атомдарының бірінде болса, онда мұндай галоген туындыларының гидролизі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кетондарды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береді.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316" y="4532494"/>
            <a:ext cx="4961542" cy="133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8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4163" y="297793"/>
                <a:ext cx="9144000" cy="1079884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9. Өндірісте олефиндерге </a:t>
                </a:r>
                <a:r>
                  <a:rPr lang="en-US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 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ны және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alt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𝐻</m:t>
                        </m:r>
                      </m:e>
                      <m:sub>
                        <m:r>
                          <a:rPr lang="en-US" altLang="ru-RU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-</a:t>
                </a:r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ны тікелей қосып, альдегидтер алады (оксо синтез). </a:t>
                </a:r>
                <a:endParaRPr lang="en-GB" alt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97793"/>
                <a:ext cx="9144000" cy="1079884"/>
              </a:xfrm>
              <a:prstGeom prst="rect">
                <a:avLst/>
              </a:prstGeom>
              <a:blipFill>
                <a:blip r:embed="rId2"/>
                <a:stretch>
                  <a:fillRect b="-838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303" y="1876629"/>
            <a:ext cx="6033308" cy="17363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4162" y="4389598"/>
                <a:ext cx="9144000" cy="151077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Реакция 100-200 </a:t>
                </a:r>
                <a14:m>
                  <m:oMath xmlns:m="http://schemas.openxmlformats.org/officeDocument/2006/math">
                    <m:r>
                      <a:rPr lang="kk-KZ" altLang="ru-RU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℃</m:t>
                    </m:r>
                  </m:oMath>
                </a14:m>
                <a:r>
                  <a:rPr lang="kk-KZ" altLang="ru-RU" sz="28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температурада, 100-200 атм. Қысымда және катализатордың қатысында жүреді.</a:t>
                </a:r>
                <a:endParaRPr lang="en-GB" altLang="ru-RU" sz="28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4389598"/>
                <a:ext cx="9144000" cy="1510771"/>
              </a:xfrm>
              <a:prstGeom prst="rect">
                <a:avLst/>
              </a:prstGeom>
              <a:blipFill>
                <a:blip r:embed="rId4"/>
                <a:stretch>
                  <a:fillRect b="-560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41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5452</TotalTime>
  <Words>395</Words>
  <Application>Microsoft Office PowerPoint</Application>
  <PresentationFormat>Произвольный</PresentationFormat>
  <Paragraphs>43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Open Sans</vt:lpstr>
      <vt:lpstr>Тема Office</vt:lpstr>
      <vt:lpstr>11-сынып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</cp:lastModifiedBy>
  <cp:revision>142</cp:revision>
  <dcterms:created xsi:type="dcterms:W3CDTF">2020-07-01T14:03:46Z</dcterms:created>
  <dcterms:modified xsi:type="dcterms:W3CDTF">2020-09-12T09:03:55Z</dcterms:modified>
</cp:coreProperties>
</file>