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6"/>
  </p:notesMasterIdLst>
  <p:sldIdLst>
    <p:sldId id="265" r:id="rId2"/>
    <p:sldId id="257" r:id="rId3"/>
    <p:sldId id="274" r:id="rId4"/>
    <p:sldId id="275" r:id="rId5"/>
    <p:sldId id="277" r:id="rId6"/>
    <p:sldId id="278" r:id="rId7"/>
    <p:sldId id="279" r:id="rId8"/>
    <p:sldId id="280" r:id="rId9"/>
    <p:sldId id="281" r:id="rId10"/>
    <p:sldId id="282" r:id="rId11"/>
    <p:sldId id="283" r:id="rId12"/>
    <p:sldId id="285" r:id="rId13"/>
    <p:sldId id="284" r:id="rId14"/>
    <p:sldId id="258" r:id="rId15"/>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21"/>
  </p:normalViewPr>
  <p:slideViewPr>
    <p:cSldViewPr snapToGrid="0" snapToObjects="1">
      <p:cViewPr varScale="1">
        <p:scale>
          <a:sx n="92" d="100"/>
          <a:sy n="92" d="100"/>
        </p:scale>
        <p:origin x="1944" y="78"/>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13.10.2020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13.10.2020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13.10.2020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13.10.2020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13.10.2020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13.10.2020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13.10.2020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13.10.2020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13.10.2020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13.10.2020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13.10.2020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13.10.2020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13.10.2020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64089" y="161209"/>
            <a:ext cx="2049173" cy="523220"/>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75030" y="2621891"/>
            <a:ext cx="7623968" cy="1440616"/>
          </a:xfrm>
        </p:spPr>
        <p:txBody>
          <a:bodyPr lIns="252000" tIns="108000" rIns="252000" bIns="108000">
            <a:noAutofit/>
          </a:bodyPr>
          <a:lstStyle/>
          <a:p>
            <a:pPr algn="l">
              <a:lnSpc>
                <a:spcPct val="100000"/>
              </a:lnSpc>
            </a:pPr>
            <a:r>
              <a:rPr lang="en-US"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Аминдердің</a:t>
            </a:r>
            <a:r>
              <a:rPr lang="en-US"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жіктелуі</a:t>
            </a:r>
            <a:r>
              <a:rPr lang="en-US"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және</a:t>
            </a:r>
            <a:r>
              <a:rPr lang="en-US"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номенклатурасы</a:t>
            </a:r>
            <a:r>
              <a:rPr lang="en-US"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endPar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211278" y="6683278"/>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72628"/>
            <a:ext cx="1309974" cy="523220"/>
          </a:xfrm>
          <a:prstGeom prst="rect">
            <a:avLst/>
          </a:prstGeom>
        </p:spPr>
        <p:txBody>
          <a:bodyPr wrap="none">
            <a:spAutoFit/>
          </a:bodyPr>
          <a:lstStyle/>
          <a:p>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620BFC"/>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217370" y="7085631"/>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2"/>
          <a:stretch>
            <a:fillRect/>
          </a:stretch>
        </p:blipFill>
        <p:spPr>
          <a:xfrm>
            <a:off x="4436913" y="4013640"/>
            <a:ext cx="4991249" cy="3696848"/>
          </a:xfrm>
          <a:prstGeom prst="rect">
            <a:avLst/>
          </a:prstGeom>
        </p:spPr>
      </p:pic>
    </p:spTree>
    <p:extLst>
      <p:ext uri="{BB962C8B-B14F-4D97-AF65-F5344CB8AC3E}">
        <p14:creationId xmlns:p14="http://schemas.microsoft.com/office/powerpoint/2010/main" val="4393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негіздік қасиеттері</a:t>
            </a:r>
          </a:p>
        </p:txBody>
      </p:sp>
      <p:sp>
        <p:nvSpPr>
          <p:cNvPr id="8" name="TextBox 7"/>
          <p:cNvSpPr txBox="1"/>
          <p:nvPr/>
        </p:nvSpPr>
        <p:spPr>
          <a:xfrm>
            <a:off x="284163" y="962332"/>
            <a:ext cx="9144000" cy="2434101"/>
          </a:xfrm>
          <a:prstGeom prst="rect">
            <a:avLst/>
          </a:prstGeom>
          <a:noFill/>
          <a:ln>
            <a:solidFill>
              <a:schemeClr val="tx2"/>
            </a:solidFill>
          </a:ln>
        </p:spPr>
        <p:txBody>
          <a:bodyPr wrap="square" lIns="252000" tIns="108000" rIns="252000" bIns="108000" rtlCol="0">
            <a:spAutoFit/>
          </a:bodyPr>
          <a:lstStyle/>
          <a:p>
            <a:pPr algn="just"/>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Әлсіз негіздердің күші </a:t>
            </a:r>
            <a:r>
              <a:rPr lang="en-GB" sz="2400" b="1" dirty="0" err="1">
                <a:solidFill>
                  <a:srgbClr val="002060"/>
                </a:solidFill>
                <a:latin typeface="Arial" panose="020B0604020202020204" pitchFamily="34" charset="0"/>
              </a:rPr>
              <a:t>pK</a:t>
            </a:r>
            <a:r>
              <a:rPr lang="en-GB" sz="2400" b="1" baseline="-25000" dirty="0" err="1">
                <a:solidFill>
                  <a:srgbClr val="002060"/>
                </a:solidFill>
                <a:latin typeface="Arial" panose="020B0604020202020204" pitchFamily="34" charset="0"/>
              </a:rPr>
              <a:t>b</a:t>
            </a:r>
            <a:r>
              <a:rPr lang="kk-KZ" sz="2400" b="1" baseline="-25000" dirty="0">
                <a:solidFill>
                  <a:srgbClr val="002060"/>
                </a:solidFill>
                <a:latin typeface="Arial" panose="020B0604020202020204" pitchFamily="34" charset="0"/>
              </a:rPr>
              <a:t>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мәнімен өлшенеді. </a:t>
            </a:r>
            <a:r>
              <a:rPr lang="en-GB" sz="2400" b="1" dirty="0" err="1">
                <a:solidFill>
                  <a:srgbClr val="002060"/>
                </a:solidFill>
                <a:latin typeface="Arial" panose="020B0604020202020204" pitchFamily="34" charset="0"/>
              </a:rPr>
              <a:t>pK</a:t>
            </a:r>
            <a:r>
              <a:rPr lang="en-GB" sz="2400" b="1" baseline="-25000" dirty="0" err="1">
                <a:solidFill>
                  <a:srgbClr val="002060"/>
                </a:solidFill>
                <a:latin typeface="Arial" panose="020B0604020202020204" pitchFamily="34" charset="0"/>
              </a:rPr>
              <a:t>b</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en-US"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кіші болған сайын негіздерінің күші көп болады. Кейде  </a:t>
            </a:r>
            <a:r>
              <a:rPr lang="en-GB" sz="2400" b="1" dirty="0" err="1">
                <a:solidFill>
                  <a:srgbClr val="002060"/>
                </a:solidFill>
                <a:latin typeface="Arial" panose="020B0604020202020204" pitchFamily="34" charset="0"/>
              </a:rPr>
              <a:t>pK</a:t>
            </a:r>
            <a:r>
              <a:rPr lang="en-US" sz="2400" b="1" baseline="-25000" dirty="0">
                <a:solidFill>
                  <a:srgbClr val="002060"/>
                </a:solidFill>
                <a:latin typeface="Arial" panose="020B0604020202020204" pitchFamily="34" charset="0"/>
              </a:rPr>
              <a:t>a</a:t>
            </a:r>
            <a:r>
              <a:rPr lang="kk-KZ" sz="2400" b="1" baseline="-25000" dirty="0">
                <a:solidFill>
                  <a:srgbClr val="002060"/>
                </a:solidFill>
                <a:latin typeface="Arial" panose="020B0604020202020204" pitchFamily="34" charset="0"/>
              </a:rPr>
              <a:t>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мәніменде өлшенеді. Ол кезде мына формула қолданылады: </a:t>
            </a:r>
          </a:p>
          <a:p>
            <a:pPr indent="725488" algn="ctr"/>
            <a:r>
              <a:rPr lang="en-GB" sz="2400" b="1" dirty="0" err="1">
                <a:solidFill>
                  <a:srgbClr val="620BFC"/>
                </a:solidFill>
                <a:latin typeface="Arial" panose="020B0604020202020204" pitchFamily="34" charset="0"/>
              </a:rPr>
              <a:t>pK</a:t>
            </a:r>
            <a:r>
              <a:rPr lang="en-GB" sz="2400" b="1" baseline="-25000" dirty="0" err="1">
                <a:solidFill>
                  <a:srgbClr val="620BFC"/>
                </a:solidFill>
                <a:latin typeface="Arial" panose="020B0604020202020204" pitchFamily="34" charset="0"/>
              </a:rPr>
              <a:t>a</a:t>
            </a:r>
            <a:r>
              <a:rPr lang="en-GB" sz="2400" b="1" dirty="0">
                <a:solidFill>
                  <a:srgbClr val="620BFC"/>
                </a:solidFill>
                <a:latin typeface="Arial" panose="020B0604020202020204" pitchFamily="34" charset="0"/>
              </a:rPr>
              <a:t>  +   </a:t>
            </a:r>
            <a:r>
              <a:rPr lang="en-GB" sz="2400" b="1" dirty="0" err="1">
                <a:solidFill>
                  <a:srgbClr val="620BFC"/>
                </a:solidFill>
                <a:latin typeface="Arial" panose="020B0604020202020204" pitchFamily="34" charset="0"/>
              </a:rPr>
              <a:t>pK</a:t>
            </a:r>
            <a:r>
              <a:rPr lang="en-GB" sz="2400" b="1" baseline="-25000" dirty="0" err="1">
                <a:solidFill>
                  <a:srgbClr val="620BFC"/>
                </a:solidFill>
                <a:latin typeface="Arial" panose="020B0604020202020204" pitchFamily="34" charset="0"/>
              </a:rPr>
              <a:t>b</a:t>
            </a:r>
            <a:r>
              <a:rPr lang="en-GB" sz="2400" b="1" dirty="0">
                <a:solidFill>
                  <a:srgbClr val="620BFC"/>
                </a:solidFill>
                <a:latin typeface="Arial" panose="020B0604020202020204" pitchFamily="34" charset="0"/>
              </a:rPr>
              <a:t>   =   14</a:t>
            </a:r>
            <a:endParaRPr lang="kk-KZ" sz="2400" b="1" dirty="0">
              <a:solidFill>
                <a:srgbClr val="620BFC"/>
              </a:solidFill>
              <a:latin typeface="Arial" panose="020B0604020202020204" pitchFamily="34" charset="0"/>
            </a:endParaRPr>
          </a:p>
          <a:p>
            <a:pPr indent="725488" algn="just"/>
            <a:r>
              <a:rPr lang="en-GB"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pK</a:t>
            </a:r>
            <a:r>
              <a:rPr lang="en-GB" sz="2400" baseline="-25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b</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мәні кішірейген сайын </a:t>
            </a:r>
            <a:r>
              <a:rPr lang="en-GB"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pK</a:t>
            </a:r>
            <a:r>
              <a:rPr lang="en-US"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a</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 арта береді. </a:t>
            </a:r>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graphicFrame>
            <p:nvGraphicFramePr>
              <p:cNvPr id="3" name="Таблица 2"/>
              <p:cNvGraphicFramePr>
                <a:graphicFrameLocks noGrp="1"/>
              </p:cNvGraphicFramePr>
              <p:nvPr>
                <p:extLst>
                  <p:ext uri="{D42A27DB-BD31-4B8C-83A1-F6EECF244321}">
                    <p14:modId xmlns:p14="http://schemas.microsoft.com/office/powerpoint/2010/main" val="2553423594"/>
                  </p:ext>
                </p:extLst>
              </p:nvPr>
            </p:nvGraphicFramePr>
            <p:xfrm>
              <a:off x="284163" y="3456236"/>
              <a:ext cx="9144000" cy="2954014"/>
            </p:xfrm>
            <a:graphic>
              <a:graphicData uri="http://schemas.openxmlformats.org/drawingml/2006/table">
                <a:tbl>
                  <a:tblPr firstRow="1" bandRow="1">
                    <a:tableStyleId>{5940675A-B579-460E-94D1-54222C63F5DA}</a:tableStyleId>
                  </a:tblPr>
                  <a:tblGrid>
                    <a:gridCol w="1654996">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545020">
                      <a:extLst>
                        <a:ext uri="{9D8B030D-6E8A-4147-A177-3AD203B41FA5}">
                          <a16:colId xmlns:a16="http://schemas.microsoft.com/office/drawing/2014/main" val="20002"/>
                        </a:ext>
                      </a:extLst>
                    </a:gridCol>
                    <a:gridCol w="4115184">
                      <a:extLst>
                        <a:ext uri="{9D8B030D-6E8A-4147-A177-3AD203B41FA5}">
                          <a16:colId xmlns:a16="http://schemas.microsoft.com/office/drawing/2014/main" val="20003"/>
                        </a:ext>
                      </a:extLst>
                    </a:gridCol>
                  </a:tblGrid>
                  <a:tr h="518025">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Қосылыс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Формуласы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GB" sz="23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pK</a:t>
                          </a:r>
                          <a:r>
                            <a:rPr lang="en-GB" sz="2300" baseline="-25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b</a:t>
                          </a:r>
                          <a:r>
                            <a:rPr lang="kk-KZ" sz="23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Түсініктемесі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500509">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Аммиак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2300" i="1" smtClean="0">
                                        <a:solidFill>
                                          <a:srgbClr val="002060"/>
                                        </a:solidFill>
                                        <a:latin typeface="Cambria Math" panose="02040503050406030204" pitchFamily="18" charset="0"/>
                                      </a:rPr>
                                    </m:ctrlPr>
                                  </m:sSubPr>
                                  <m:e>
                                    <m:r>
                                      <a:rPr lang="en-US" sz="2300" smtClean="0">
                                        <a:solidFill>
                                          <a:srgbClr val="002060"/>
                                        </a:solidFill>
                                        <a:latin typeface="Cambria Math" panose="02040503050406030204" pitchFamily="18" charset="0"/>
                                      </a:rPr>
                                      <m:t>𝑁𝐻</m:t>
                                    </m:r>
                                  </m:e>
                                  <m:sub>
                                    <m:r>
                                      <a:rPr lang="en-US" sz="2300" smtClean="0">
                                        <a:solidFill>
                                          <a:srgbClr val="002060"/>
                                        </a:solidFill>
                                        <a:latin typeface="Cambria Math" panose="02040503050406030204" pitchFamily="18" charset="0"/>
                                      </a:rPr>
                                      <m:t>3</m:t>
                                    </m:r>
                                  </m:sub>
                                </m:sSub>
                              </m:oMath>
                            </m:oMathPara>
                          </a14:m>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4,76</a:t>
                          </a:r>
                        </a:p>
                      </a:txBody>
                      <a:tcPr/>
                    </a:tc>
                    <a:tc>
                      <a:txBody>
                        <a:bodyPr/>
                        <a:lstStyle/>
                        <a:p>
                          <a:pPr algn="ct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1"/>
                      </a:ext>
                    </a:extLst>
                  </a:tr>
                  <a:tr h="500509">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Метиламин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2300" i="1" smtClean="0">
                                        <a:solidFill>
                                          <a:srgbClr val="002060"/>
                                        </a:solidFill>
                                        <a:latin typeface="Cambria Math" panose="02040503050406030204" pitchFamily="18" charset="0"/>
                                      </a:rPr>
                                    </m:ctrlPr>
                                  </m:sSubPr>
                                  <m:e>
                                    <m:r>
                                      <a:rPr lang="en-US" sz="2300" smtClean="0">
                                        <a:solidFill>
                                          <a:srgbClr val="002060"/>
                                        </a:solidFill>
                                        <a:latin typeface="Cambria Math" panose="02040503050406030204" pitchFamily="18" charset="0"/>
                                      </a:rPr>
                                      <m:t>𝐶𝐻</m:t>
                                    </m:r>
                                  </m:e>
                                  <m:sub>
                                    <m:r>
                                      <a:rPr lang="en-US" sz="2300" smtClean="0">
                                        <a:solidFill>
                                          <a:srgbClr val="002060"/>
                                        </a:solidFill>
                                        <a:latin typeface="Cambria Math" panose="02040503050406030204" pitchFamily="18" charset="0"/>
                                      </a:rPr>
                                      <m:t>3</m:t>
                                    </m:r>
                                  </m:sub>
                                </m:sSub>
                                <m:sSub>
                                  <m:sSubPr>
                                    <m:ctrlPr>
                                      <a:rPr lang="en-US" sz="2300" i="1" smtClean="0">
                                        <a:solidFill>
                                          <a:srgbClr val="002060"/>
                                        </a:solidFill>
                                        <a:latin typeface="Cambria Math" panose="02040503050406030204" pitchFamily="18" charset="0"/>
                                      </a:rPr>
                                    </m:ctrlPr>
                                  </m:sSubPr>
                                  <m:e>
                                    <m:r>
                                      <a:rPr lang="en-US" sz="2300" smtClean="0">
                                        <a:solidFill>
                                          <a:srgbClr val="002060"/>
                                        </a:solidFill>
                                        <a:latin typeface="Cambria Math" panose="02040503050406030204" pitchFamily="18" charset="0"/>
                                      </a:rPr>
                                      <m:t>𝑁𝐻</m:t>
                                    </m:r>
                                  </m:e>
                                  <m:sub>
                                    <m:r>
                                      <a:rPr lang="en-US" sz="2300" smtClean="0">
                                        <a:solidFill>
                                          <a:srgbClr val="002060"/>
                                        </a:solidFill>
                                        <a:latin typeface="Cambria Math" panose="02040503050406030204" pitchFamily="18" charset="0"/>
                                      </a:rPr>
                                      <m:t>2</m:t>
                                    </m:r>
                                  </m:sub>
                                </m:sSub>
                              </m:oMath>
                            </m:oMathPara>
                          </a14:m>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3,36</a:t>
                          </a: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Метил тобы өзінен электрон шығарады</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2"/>
                      </a:ext>
                    </a:extLst>
                  </a:tr>
                  <a:tr h="500509">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Фениламин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2300" i="1" smtClean="0">
                                        <a:solidFill>
                                          <a:srgbClr val="002060"/>
                                        </a:solidFill>
                                        <a:latin typeface="Cambria Math" panose="02040503050406030204" pitchFamily="18" charset="0"/>
                                      </a:rPr>
                                    </m:ctrlPr>
                                  </m:sSubPr>
                                  <m:e>
                                    <m:r>
                                      <a:rPr lang="en-US" sz="2300" smtClean="0">
                                        <a:solidFill>
                                          <a:srgbClr val="002060"/>
                                        </a:solidFill>
                                        <a:latin typeface="Cambria Math" panose="02040503050406030204" pitchFamily="18" charset="0"/>
                                      </a:rPr>
                                      <m:t>𝐶</m:t>
                                    </m:r>
                                  </m:e>
                                  <m:sub>
                                    <m:r>
                                      <a:rPr lang="en-US" sz="2300" smtClean="0">
                                        <a:solidFill>
                                          <a:srgbClr val="002060"/>
                                        </a:solidFill>
                                        <a:latin typeface="Cambria Math" panose="02040503050406030204" pitchFamily="18" charset="0"/>
                                      </a:rPr>
                                      <m:t>6</m:t>
                                    </m:r>
                                  </m:sub>
                                </m:sSub>
                                <m:sSub>
                                  <m:sSubPr>
                                    <m:ctrlPr>
                                      <a:rPr lang="en-US" sz="2300" i="1" smtClean="0">
                                        <a:solidFill>
                                          <a:srgbClr val="002060"/>
                                        </a:solidFill>
                                        <a:latin typeface="Cambria Math" panose="02040503050406030204" pitchFamily="18" charset="0"/>
                                      </a:rPr>
                                    </m:ctrlPr>
                                  </m:sSubPr>
                                  <m:e>
                                    <m:r>
                                      <a:rPr lang="en-US" sz="2300" smtClean="0">
                                        <a:solidFill>
                                          <a:srgbClr val="002060"/>
                                        </a:solidFill>
                                        <a:latin typeface="Cambria Math" panose="02040503050406030204" pitchFamily="18" charset="0"/>
                                      </a:rPr>
                                      <m:t>𝐻</m:t>
                                    </m:r>
                                  </m:e>
                                  <m:sub>
                                    <m:r>
                                      <a:rPr lang="en-US" sz="2300" smtClean="0">
                                        <a:solidFill>
                                          <a:srgbClr val="002060"/>
                                        </a:solidFill>
                                        <a:latin typeface="Cambria Math" panose="02040503050406030204" pitchFamily="18" charset="0"/>
                                      </a:rPr>
                                      <m:t>5</m:t>
                                    </m:r>
                                  </m:sub>
                                </m:sSub>
                                <m:sSub>
                                  <m:sSubPr>
                                    <m:ctrlPr>
                                      <a:rPr lang="en-US" sz="2300" i="1" smtClean="0">
                                        <a:solidFill>
                                          <a:srgbClr val="002060"/>
                                        </a:solidFill>
                                        <a:latin typeface="Cambria Math" panose="02040503050406030204" pitchFamily="18" charset="0"/>
                                      </a:rPr>
                                    </m:ctrlPr>
                                  </m:sSubPr>
                                  <m:e>
                                    <m:r>
                                      <a:rPr lang="en-US" sz="2300" smtClean="0">
                                        <a:solidFill>
                                          <a:srgbClr val="002060"/>
                                        </a:solidFill>
                                        <a:latin typeface="Cambria Math" panose="02040503050406030204" pitchFamily="18" charset="0"/>
                                      </a:rPr>
                                      <m:t>𝑁𝐻</m:t>
                                    </m:r>
                                  </m:e>
                                  <m:sub>
                                    <m:r>
                                      <a:rPr lang="en-US" sz="2300" smtClean="0">
                                        <a:solidFill>
                                          <a:srgbClr val="002060"/>
                                        </a:solidFill>
                                        <a:latin typeface="Cambria Math" panose="02040503050406030204" pitchFamily="18" charset="0"/>
                                      </a:rPr>
                                      <m:t>2</m:t>
                                    </m:r>
                                  </m:sub>
                                </m:sSub>
                              </m:oMath>
                            </m:oMathPara>
                          </a14:m>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9,38</a:t>
                          </a: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Электрон тығыздығы бензол сақинасына қарай ауысады.</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3"/>
                      </a:ext>
                    </a:extLst>
                  </a:tr>
                </a:tbl>
              </a:graphicData>
            </a:graphic>
          </p:graphicFrame>
        </mc:Choice>
        <mc:Fallback xmlns="">
          <p:graphicFrame>
            <p:nvGraphicFramePr>
              <p:cNvPr id="3" name="Таблица 2"/>
              <p:cNvGraphicFramePr>
                <a:graphicFrameLocks noGrp="1"/>
              </p:cNvGraphicFramePr>
              <p:nvPr>
                <p:extLst>
                  <p:ext uri="{D42A27DB-BD31-4B8C-83A1-F6EECF244321}">
                    <p14:modId xmlns:p14="http://schemas.microsoft.com/office/powerpoint/2010/main" val="2553423594"/>
                  </p:ext>
                </p:extLst>
              </p:nvPr>
            </p:nvGraphicFramePr>
            <p:xfrm>
              <a:off x="284163" y="3456236"/>
              <a:ext cx="9144000" cy="2954014"/>
            </p:xfrm>
            <a:graphic>
              <a:graphicData uri="http://schemas.openxmlformats.org/drawingml/2006/table">
                <a:tbl>
                  <a:tblPr firstRow="1" bandRow="1">
                    <a:tableStyleId>{5940675A-B579-460E-94D1-54222C63F5DA}</a:tableStyleId>
                  </a:tblPr>
                  <a:tblGrid>
                    <a:gridCol w="1654996">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545020">
                      <a:extLst>
                        <a:ext uri="{9D8B030D-6E8A-4147-A177-3AD203B41FA5}">
                          <a16:colId xmlns:a16="http://schemas.microsoft.com/office/drawing/2014/main" val="20002"/>
                        </a:ext>
                      </a:extLst>
                    </a:gridCol>
                    <a:gridCol w="4115184">
                      <a:extLst>
                        <a:ext uri="{9D8B030D-6E8A-4147-A177-3AD203B41FA5}">
                          <a16:colId xmlns:a16="http://schemas.microsoft.com/office/drawing/2014/main" val="20003"/>
                        </a:ext>
                      </a:extLst>
                    </a:gridCol>
                  </a:tblGrid>
                  <a:tr h="518025">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Қосылыс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Формуласы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GB" sz="23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pK</a:t>
                          </a:r>
                          <a:r>
                            <a:rPr lang="en-GB" sz="2300" baseline="-250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b</a:t>
                          </a:r>
                          <a:r>
                            <a:rPr lang="kk-KZ" sz="23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Түсініктемесі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500509">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Аммиак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ru-KZ"/>
                        </a:p>
                      </a:txBody>
                      <a:tcPr>
                        <a:blipFill>
                          <a:blip r:embed="rId2"/>
                          <a:stretch>
                            <a:fillRect l="-91000" t="-112048" r="-310333" b="-408434"/>
                          </a:stretch>
                        </a:blipFill>
                      </a:tcPr>
                    </a:tc>
                    <a:tc>
                      <a:txBody>
                        <a:bodyPr/>
                        <a:lstStyle/>
                        <a:p>
                          <a:pPr algn="ctr"/>
                          <a:r>
                            <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4,76</a:t>
                          </a:r>
                        </a:p>
                      </a:txBody>
                      <a:tcPr/>
                    </a:tc>
                    <a:tc>
                      <a:txBody>
                        <a:bodyPr/>
                        <a:lstStyle/>
                        <a:p>
                          <a:pPr algn="ct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1"/>
                      </a:ext>
                    </a:extLst>
                  </a:tr>
                  <a:tr h="792480">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Метиламин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ru-KZ"/>
                        </a:p>
                      </a:txBody>
                      <a:tcPr>
                        <a:blipFill>
                          <a:blip r:embed="rId2"/>
                          <a:stretch>
                            <a:fillRect l="-91000" t="-135385" r="-310333" b="-160769"/>
                          </a:stretch>
                        </a:blipFill>
                      </a:tcPr>
                    </a:tc>
                    <a:tc>
                      <a:txBody>
                        <a:bodyPr/>
                        <a:lstStyle/>
                        <a:p>
                          <a:pPr algn="ctr"/>
                          <a:r>
                            <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3,36</a:t>
                          </a: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Метил тобы өзінен электрон шығарады</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2"/>
                      </a:ext>
                    </a:extLst>
                  </a:tr>
                  <a:tr h="1143000">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Фениламин </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ru-KZ"/>
                        </a:p>
                      </a:txBody>
                      <a:tcPr>
                        <a:blipFill>
                          <a:blip r:embed="rId2"/>
                          <a:stretch>
                            <a:fillRect l="-91000" t="-162766" r="-310333" b="-11170"/>
                          </a:stretch>
                        </a:blipFill>
                      </a:tcPr>
                    </a:tc>
                    <a:tc>
                      <a:txBody>
                        <a:bodyPr/>
                        <a:lstStyle/>
                        <a:p>
                          <a:pPr algn="ctr"/>
                          <a:r>
                            <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9,38</a:t>
                          </a:r>
                        </a:p>
                      </a:txBody>
                      <a:tcPr/>
                    </a:tc>
                    <a:tc>
                      <a:txBody>
                        <a:bodyPr/>
                        <a:lstStyle/>
                        <a:p>
                          <a:pPr algn="ctr"/>
                          <a:r>
                            <a:rPr lang="kk-KZ" sz="2300" dirty="0">
                              <a:solidFill>
                                <a:srgbClr val="002060"/>
                              </a:solidFill>
                              <a:latin typeface="Open Sans" panose="020B0606030504020204" pitchFamily="34" charset="0"/>
                              <a:ea typeface="Open Sans" panose="020B0606030504020204" pitchFamily="34" charset="0"/>
                              <a:cs typeface="Open Sans" panose="020B0606030504020204" pitchFamily="34" charset="0"/>
                            </a:rPr>
                            <a:t>Электрон тығыздығы бензол сақинасына қарай ауысады.</a:t>
                          </a:r>
                          <a:endParaRPr lang="en-US" sz="23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3"/>
                      </a:ext>
                    </a:extLst>
                  </a:tr>
                </a:tbl>
              </a:graphicData>
            </a:graphic>
          </p:graphicFrame>
        </mc:Fallback>
      </mc:AlternateContent>
      <p:sp>
        <p:nvSpPr>
          <p:cNvPr id="5" name="Прямоугольник 4"/>
          <p:cNvSpPr/>
          <p:nvPr/>
        </p:nvSpPr>
        <p:spPr>
          <a:xfrm>
            <a:off x="284163" y="7011853"/>
            <a:ext cx="3352200" cy="769441"/>
          </a:xfrm>
          <a:prstGeom prst="rect">
            <a:avLst/>
          </a:prstGeom>
          <a:ln>
            <a:solidFill>
              <a:srgbClr val="002060"/>
            </a:solidFill>
          </a:ln>
        </p:spPr>
        <p:txBody>
          <a:bodyPr wrap="none">
            <a:spAutoFit/>
          </a:bodyPr>
          <a:lstStyle/>
          <a:p>
            <a:r>
              <a:rPr lang="en-GB" sz="2200" b="1" dirty="0" err="1">
                <a:solidFill>
                  <a:srgbClr val="002060"/>
                </a:solidFill>
                <a:latin typeface="Arial" panose="020B0604020202020204" pitchFamily="34" charset="0"/>
              </a:rPr>
              <a:t>pK</a:t>
            </a:r>
            <a:r>
              <a:rPr lang="en-GB" sz="2200" b="1" baseline="-25000" dirty="0" err="1">
                <a:solidFill>
                  <a:srgbClr val="002060"/>
                </a:solidFill>
                <a:latin typeface="Arial" panose="020B0604020202020204" pitchFamily="34" charset="0"/>
              </a:rPr>
              <a:t>b</a:t>
            </a:r>
            <a:r>
              <a:rPr lang="kk-KZ" sz="2200" b="1" baseline="-25000" dirty="0">
                <a:solidFill>
                  <a:srgbClr val="002060"/>
                </a:solidFill>
                <a:latin typeface="Arial" panose="020B0604020202020204" pitchFamily="34" charset="0"/>
              </a:rPr>
              <a:t>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 төмендеу </a:t>
            </a:r>
          </a:p>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Болатын  </a:t>
            </a:r>
            <a:r>
              <a:rPr lang="kk-KZ" sz="2200" dirty="0">
                <a:solidFill>
                  <a:srgbClr val="002060"/>
                </a:solidFill>
              </a:rPr>
              <a:t>күштірек негіз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endParaRPr lang="en-US" sz="2200" dirty="0">
              <a:solidFill>
                <a:srgbClr val="002060"/>
              </a:solidFill>
            </a:endParaRPr>
          </a:p>
        </p:txBody>
      </p:sp>
      <p:sp>
        <p:nvSpPr>
          <p:cNvPr id="27" name="Прямоугольник 26"/>
          <p:cNvSpPr/>
          <p:nvPr/>
        </p:nvSpPr>
        <p:spPr>
          <a:xfrm>
            <a:off x="5996273" y="6990165"/>
            <a:ext cx="3395481" cy="769441"/>
          </a:xfrm>
          <a:prstGeom prst="rect">
            <a:avLst/>
          </a:prstGeom>
          <a:ln>
            <a:solidFill>
              <a:srgbClr val="002060"/>
            </a:solidFill>
          </a:ln>
        </p:spPr>
        <p:txBody>
          <a:bodyPr wrap="none">
            <a:spAutoFit/>
          </a:bodyPr>
          <a:lstStyle/>
          <a:p>
            <a:r>
              <a:rPr lang="en-GB" sz="2200" b="1" dirty="0" err="1">
                <a:solidFill>
                  <a:srgbClr val="002060"/>
                </a:solidFill>
                <a:latin typeface="Arial" panose="020B0604020202020204" pitchFamily="34" charset="0"/>
              </a:rPr>
              <a:t>pK</a:t>
            </a:r>
            <a:r>
              <a:rPr lang="en-GB" sz="2200" b="1" baseline="-25000" dirty="0" err="1">
                <a:solidFill>
                  <a:srgbClr val="002060"/>
                </a:solidFill>
                <a:latin typeface="Arial" panose="020B0604020202020204" pitchFamily="34" charset="0"/>
              </a:rPr>
              <a:t>b</a:t>
            </a:r>
            <a:r>
              <a:rPr lang="kk-KZ" sz="2200" b="1" baseline="-25000" dirty="0">
                <a:solidFill>
                  <a:srgbClr val="002060"/>
                </a:solidFill>
                <a:latin typeface="Arial" panose="020B0604020202020204" pitchFamily="34" charset="0"/>
              </a:rPr>
              <a:t> </a:t>
            </a:r>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мәні жоғарылау  </a:t>
            </a:r>
          </a:p>
          <a:p>
            <a:r>
              <a:rPr lang="kk-KZ" altLang="ru-RU"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болатын әлсізрек  негіз</a:t>
            </a:r>
            <a:endParaRPr lang="en-US" sz="2200" dirty="0"/>
          </a:p>
        </p:txBody>
      </p:sp>
      <mc:AlternateContent xmlns:mc="http://schemas.openxmlformats.org/markup-compatibility/2006" xmlns:a14="http://schemas.microsoft.com/office/drawing/2010/main">
        <mc:Choice Requires="a14">
          <p:sp>
            <p:nvSpPr>
              <p:cNvPr id="7" name="Прямоугольник 6"/>
              <p:cNvSpPr/>
              <p:nvPr/>
            </p:nvSpPr>
            <p:spPr>
              <a:xfrm>
                <a:off x="2011473" y="6480219"/>
                <a:ext cx="5689378" cy="461665"/>
              </a:xfrm>
              <a:prstGeom prst="rect">
                <a:avLst/>
              </a:prstGeom>
              <a:ln>
                <a:solidFill>
                  <a:srgbClr val="002060"/>
                </a:solidFill>
              </a:ln>
            </p:spPr>
            <p:txBody>
              <a:bodyPr wrap="none">
                <a:spAutoFit/>
              </a:bodyPr>
              <a:lstStyle/>
              <a:p>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Метиламин </a:t>
                </a:r>
                <a14:m>
                  <m:oMath xmlns:m="http://schemas.openxmlformats.org/officeDocument/2006/math">
                    <m:r>
                      <a:rPr lang="kk-KZ" sz="2400" i="1">
                        <a:solidFill>
                          <a:srgbClr val="620BFC"/>
                        </a:solidFill>
                        <a:latin typeface="Cambria Math" panose="02040503050406030204" pitchFamily="18" charset="0"/>
                        <a:ea typeface="Cambria Math" panose="02040503050406030204" pitchFamily="18" charset="0"/>
                      </a:rPr>
                      <m:t>&gt; </m:t>
                    </m:r>
                  </m:oMath>
                </a14:m>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аммиак </a:t>
                </a:r>
                <a14:m>
                  <m:oMath xmlns:m="http://schemas.openxmlformats.org/officeDocument/2006/math">
                    <m:r>
                      <a:rPr lang="kk-KZ" sz="2400" i="1">
                        <a:solidFill>
                          <a:srgbClr val="620BFC"/>
                        </a:solidFill>
                        <a:latin typeface="Cambria Math" panose="02040503050406030204" pitchFamily="18" charset="0"/>
                        <a:ea typeface="Cambria Math" panose="02040503050406030204" pitchFamily="18" charset="0"/>
                      </a:rPr>
                      <m:t>&gt;</m:t>
                    </m:r>
                  </m:oMath>
                </a14:m>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 фениламин </a:t>
                </a:r>
                <a:endPar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7" name="Прямоугольник 6"/>
              <p:cNvSpPr>
                <a:spLocks noRot="1" noChangeAspect="1" noMove="1" noResize="1" noEditPoints="1" noAdjustHandles="1" noChangeArrowheads="1" noChangeShapeType="1" noTextEdit="1"/>
              </p:cNvSpPr>
              <p:nvPr/>
            </p:nvSpPr>
            <p:spPr>
              <a:xfrm>
                <a:off x="2011473" y="6480219"/>
                <a:ext cx="5689378" cy="461665"/>
              </a:xfrm>
              <a:prstGeom prst="rect">
                <a:avLst/>
              </a:prstGeom>
              <a:blipFill>
                <a:blip r:embed="rId3"/>
                <a:stretch>
                  <a:fillRect l="-1604" t="-8974" r="-535" b="-26923"/>
                </a:stretch>
              </a:blipFill>
              <a:ln>
                <a:solidFill>
                  <a:srgbClr val="002060"/>
                </a:solidFill>
              </a:ln>
            </p:spPr>
            <p:txBody>
              <a:bodyPr/>
              <a:lstStyle/>
              <a:p>
                <a:r>
                  <a:rPr lang="ru-KZ">
                    <a:noFill/>
                  </a:rPr>
                  <a:t> </a:t>
                </a:r>
              </a:p>
            </p:txBody>
          </p:sp>
        </mc:Fallback>
      </mc:AlternateContent>
    </p:spTree>
    <p:extLst>
      <p:ext uri="{BB962C8B-B14F-4D97-AF65-F5344CB8AC3E}">
        <p14:creationId xmlns:p14="http://schemas.microsoft.com/office/powerpoint/2010/main" val="3876815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9501"/>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химиялық қасиеттері</a:t>
            </a:r>
          </a:p>
        </p:txBody>
      </p:sp>
      <p:sp>
        <p:nvSpPr>
          <p:cNvPr id="31" name="TextBox 30"/>
          <p:cNvSpPr txBox="1"/>
          <p:nvPr/>
        </p:nvSpPr>
        <p:spPr>
          <a:xfrm>
            <a:off x="284165" y="1268230"/>
            <a:ext cx="9144000" cy="2372545"/>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сумен реакциясы –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 суда ерігенде негіздік қасиет көрсететін ерітінділер түзіледі. Олардың судағы ерітінділері лакмус ерітіндісін көк, ал фенолфталеин ерітіндісін таңқурай түске бояйды. </a:t>
            </a:r>
          </a:p>
        </p:txBody>
      </p:sp>
      <p:sp>
        <p:nvSpPr>
          <p:cNvPr id="14" name="TextBox 13"/>
          <p:cNvSpPr txBox="1"/>
          <p:nvPr/>
        </p:nvSpPr>
        <p:spPr>
          <a:xfrm>
            <a:off x="284165" y="4847973"/>
            <a:ext cx="9144000" cy="1079884"/>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қышқылмен әрекеттесуі –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 қышқылмен әрекеттескенде тұз түзіледі. </a:t>
            </a:r>
          </a:p>
        </p:txBody>
      </p:sp>
      <p:sp>
        <p:nvSpPr>
          <p:cNvPr id="3" name="Прямоугольник 2"/>
          <p:cNvSpPr/>
          <p:nvPr/>
        </p:nvSpPr>
        <p:spPr>
          <a:xfrm>
            <a:off x="284165" y="3963976"/>
            <a:ext cx="9144000" cy="461665"/>
          </a:xfrm>
          <a:prstGeom prst="rect">
            <a:avLst/>
          </a:prstGeom>
          <a:ln>
            <a:solidFill>
              <a:srgbClr val="002060"/>
            </a:solidFill>
          </a:ln>
        </p:spPr>
        <p:txBody>
          <a:bodyPr wrap="square">
            <a:spAutoFit/>
          </a:bodyPr>
          <a:lstStyle/>
          <a:p>
            <a:pPr algn="ct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CH</a:t>
            </a:r>
            <a:r>
              <a:rPr lang="en-GB" sz="2400" baseline="-25000" dirty="0">
                <a:solidFill>
                  <a:srgbClr val="000066"/>
                </a:solidFill>
                <a:latin typeface="Open Sans" panose="020B0606030504020204" pitchFamily="34" charset="0"/>
                <a:ea typeface="Open Sans" panose="020B0606030504020204" pitchFamily="34" charset="0"/>
                <a:cs typeface="Open Sans" panose="020B0606030504020204" pitchFamily="34" charset="0"/>
              </a:rPr>
              <a:t>3</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NH</a:t>
            </a:r>
            <a:r>
              <a:rPr lang="en-GB" sz="2400" baseline="-25000" dirty="0">
                <a:solidFill>
                  <a:srgbClr val="000066"/>
                </a:solidFill>
                <a:latin typeface="Open Sans" panose="020B0606030504020204" pitchFamily="34" charset="0"/>
                <a:ea typeface="Open Sans" panose="020B0606030504020204" pitchFamily="34" charset="0"/>
                <a:cs typeface="Open Sans" panose="020B0606030504020204" pitchFamily="34" charset="0"/>
              </a:rPr>
              <a:t>2</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(g)    +    H</a:t>
            </a:r>
            <a:r>
              <a:rPr lang="en-GB" sz="2400" baseline="-25000" dirty="0">
                <a:solidFill>
                  <a:srgbClr val="000066"/>
                </a:solidFill>
                <a:latin typeface="Open Sans" panose="020B0606030504020204" pitchFamily="34" charset="0"/>
                <a:ea typeface="Open Sans" panose="020B0606030504020204" pitchFamily="34" charset="0"/>
                <a:cs typeface="Open Sans" panose="020B0606030504020204" pitchFamily="34" charset="0"/>
              </a:rPr>
              <a:t>2</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O(l)               CH</a:t>
            </a:r>
            <a:r>
              <a:rPr lang="en-GB" sz="2400" baseline="-25000" dirty="0">
                <a:solidFill>
                  <a:srgbClr val="000066"/>
                </a:solidFill>
                <a:latin typeface="Open Sans" panose="020B0606030504020204" pitchFamily="34" charset="0"/>
                <a:ea typeface="Open Sans" panose="020B0606030504020204" pitchFamily="34" charset="0"/>
                <a:cs typeface="Open Sans" panose="020B0606030504020204" pitchFamily="34" charset="0"/>
              </a:rPr>
              <a:t>3</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NH</a:t>
            </a:r>
            <a:r>
              <a:rPr lang="en-GB" sz="2400" baseline="-25000" dirty="0">
                <a:solidFill>
                  <a:srgbClr val="000066"/>
                </a:solidFill>
                <a:latin typeface="Open Sans" panose="020B0606030504020204" pitchFamily="34" charset="0"/>
                <a:ea typeface="Open Sans" panose="020B0606030504020204" pitchFamily="34" charset="0"/>
                <a:cs typeface="Open Sans" panose="020B0606030504020204" pitchFamily="34" charset="0"/>
              </a:rPr>
              <a:t>3</a:t>
            </a:r>
            <a:r>
              <a:rPr lang="en-GB" sz="2400" baseline="30000" dirty="0">
                <a:solidFill>
                  <a:srgbClr val="000066"/>
                </a:solidFill>
                <a:latin typeface="Open Sans" panose="020B0606030504020204" pitchFamily="34" charset="0"/>
                <a:ea typeface="Open Sans" panose="020B0606030504020204" pitchFamily="34" charset="0"/>
                <a:cs typeface="Open Sans" panose="020B0606030504020204" pitchFamily="34" charset="0"/>
              </a:rPr>
              <a:t>+</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a:t>
            </a:r>
            <a:r>
              <a:rPr lang="en-GB" sz="2400" dirty="0" err="1">
                <a:solidFill>
                  <a:srgbClr val="000066"/>
                </a:solidFill>
                <a:latin typeface="Open Sans" panose="020B0606030504020204" pitchFamily="34" charset="0"/>
                <a:ea typeface="Open Sans" panose="020B0606030504020204" pitchFamily="34" charset="0"/>
                <a:cs typeface="Open Sans" panose="020B0606030504020204" pitchFamily="34" charset="0"/>
              </a:rPr>
              <a:t>aq</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    +    OH¯(</a:t>
            </a:r>
            <a:r>
              <a:rPr lang="en-GB" sz="2400" dirty="0" err="1">
                <a:solidFill>
                  <a:srgbClr val="000066"/>
                </a:solidFill>
                <a:latin typeface="Open Sans" panose="020B0606030504020204" pitchFamily="34" charset="0"/>
                <a:ea typeface="Open Sans" panose="020B0606030504020204" pitchFamily="34" charset="0"/>
                <a:cs typeface="Open Sans" panose="020B0606030504020204" pitchFamily="34" charset="0"/>
              </a:rPr>
              <a:t>aq</a:t>
            </a:r>
            <a:r>
              <a:rPr lang="en-GB" sz="2400" dirty="0">
                <a:solidFill>
                  <a:srgbClr val="000066"/>
                </a:solidFill>
                <a:latin typeface="Open Sans" panose="020B0606030504020204" pitchFamily="34" charset="0"/>
                <a:ea typeface="Open Sans" panose="020B0606030504020204" pitchFamily="34" charset="0"/>
                <a:cs typeface="Open Sans" panose="020B0606030504020204" pitchFamily="34" charset="0"/>
              </a:rPr>
              <a:t>)</a:t>
            </a:r>
          </a:p>
        </p:txBody>
      </p:sp>
      <p:grpSp>
        <p:nvGrpSpPr>
          <p:cNvPr id="8" name="Group 8"/>
          <p:cNvGrpSpPr>
            <a:grpSpLocks/>
          </p:cNvGrpSpPr>
          <p:nvPr/>
        </p:nvGrpSpPr>
        <p:grpSpPr bwMode="auto">
          <a:xfrm>
            <a:off x="4351775" y="4194808"/>
            <a:ext cx="479425" cy="123825"/>
            <a:chOff x="908" y="497"/>
            <a:chExt cx="302" cy="78"/>
          </a:xfrm>
        </p:grpSpPr>
        <p:grpSp>
          <p:nvGrpSpPr>
            <p:cNvPr id="9" name="Group 9"/>
            <p:cNvGrpSpPr>
              <a:grpSpLocks/>
            </p:cNvGrpSpPr>
            <p:nvPr/>
          </p:nvGrpSpPr>
          <p:grpSpPr bwMode="auto">
            <a:xfrm>
              <a:off x="912" y="497"/>
              <a:ext cx="298" cy="22"/>
              <a:chOff x="912" y="497"/>
              <a:chExt cx="298" cy="22"/>
            </a:xfrm>
          </p:grpSpPr>
          <p:sp>
            <p:nvSpPr>
              <p:cNvPr id="16" name="Line 10"/>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11"/>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 name="Group 12"/>
            <p:cNvGrpSpPr>
              <a:grpSpLocks/>
            </p:cNvGrpSpPr>
            <p:nvPr/>
          </p:nvGrpSpPr>
          <p:grpSpPr bwMode="auto">
            <a:xfrm rot="-10800000">
              <a:off x="908" y="553"/>
              <a:ext cx="298" cy="22"/>
              <a:chOff x="912" y="497"/>
              <a:chExt cx="298" cy="22"/>
            </a:xfrm>
          </p:grpSpPr>
          <p:sp>
            <p:nvSpPr>
              <p:cNvPr id="11" name="Line 13"/>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4"/>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4" name="Прямоугольник 3"/>
          <p:cNvSpPr/>
          <p:nvPr/>
        </p:nvSpPr>
        <p:spPr>
          <a:xfrm>
            <a:off x="284162" y="6179727"/>
            <a:ext cx="9143999" cy="830997"/>
          </a:xfrm>
          <a:prstGeom prst="rect">
            <a:avLst/>
          </a:prstGeom>
          <a:ln>
            <a:solidFill>
              <a:srgbClr val="002060"/>
            </a:solidFill>
          </a:ln>
        </p:spPr>
        <p:txBody>
          <a:bodyPr wrap="square">
            <a:spAutoFit/>
          </a:bodyPr>
          <a:lstStyle/>
          <a:p>
            <a:pPr algn="ct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C</a:t>
            </a:r>
            <a:r>
              <a:rPr lang="en-GB"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6</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H</a:t>
            </a:r>
            <a:r>
              <a:rPr lang="en-GB"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5</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NH</a:t>
            </a:r>
            <a:r>
              <a:rPr lang="en-GB"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2</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(l)    +    HC</a:t>
            </a:r>
            <a:r>
              <a:rPr lang="en-GB" sz="24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l </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en-GB"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aq</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——&gt;   C</a:t>
            </a:r>
            <a:r>
              <a:rPr lang="en-GB"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6</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H</a:t>
            </a:r>
            <a:r>
              <a:rPr lang="en-GB"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5</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NH</a:t>
            </a:r>
            <a:r>
              <a:rPr lang="en-GB" sz="24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3</a:t>
            </a:r>
            <a:r>
              <a:rPr lang="en-GB" sz="2400" baseline="300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C</a:t>
            </a:r>
            <a:r>
              <a:rPr lang="en-GB" sz="2400" i="1" dirty="0">
                <a:solidFill>
                  <a:srgbClr val="002060"/>
                </a:solidFill>
                <a:latin typeface="Open Sans" panose="020B0606030504020204" pitchFamily="34" charset="0"/>
                <a:ea typeface="Open Sans" panose="020B0606030504020204" pitchFamily="34" charset="0"/>
                <a:cs typeface="Open Sans" panose="020B0606030504020204" pitchFamily="34" charset="0"/>
              </a:rPr>
              <a:t>l</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en-GB" sz="24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aq</a:t>
            </a: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a:p>
            <a:pPr algn="r"/>
            <a:r>
              <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фениламмоний хлорид</a:t>
            </a:r>
            <a:endParaRPr lang="en-GB"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6449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190403"/>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Галогеналкандардың нуклеофилдік орынбасу реакциясы</a:t>
            </a:r>
          </a:p>
        </p:txBody>
      </p:sp>
      <p:sp>
        <p:nvSpPr>
          <p:cNvPr id="31" name="TextBox 30"/>
          <p:cNvSpPr txBox="1"/>
          <p:nvPr/>
        </p:nvSpPr>
        <p:spPr>
          <a:xfrm>
            <a:off x="284162" y="1544873"/>
            <a:ext cx="9144000" cy="2803433"/>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Аминдердегі азот атомдарында байланысқа түспеген жұп электрон болғандықтан олар </a:t>
            </a:r>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нуклеофилдер</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болып табылады. Сондықтан олар галогеналкандармен әрекеттесіп екіншілік, үшіншілік аминдер және төртіншілік амин тұздары түзіледі. </a:t>
            </a:r>
          </a:p>
        </p:txBody>
      </p:sp>
      <p:sp>
        <p:nvSpPr>
          <p:cNvPr id="5" name="Прямоугольник 4"/>
          <p:cNvSpPr/>
          <p:nvPr/>
        </p:nvSpPr>
        <p:spPr>
          <a:xfrm>
            <a:off x="284163" y="4730185"/>
            <a:ext cx="9144000" cy="2980303"/>
          </a:xfrm>
          <a:prstGeom prst="rect">
            <a:avLst/>
          </a:prstGeom>
          <a:ln>
            <a:solidFill>
              <a:srgbClr val="002060"/>
            </a:solidFill>
          </a:ln>
        </p:spPr>
        <p:txBody>
          <a:bodyPr wrap="square">
            <a:spAutoFit/>
          </a:bodyPr>
          <a:lstStyle/>
          <a:p>
            <a:pPr>
              <a:spcAft>
                <a:spcPts val="200"/>
              </a:spcAft>
            </a:pP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NH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   +   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Br    ——&gt;   </a:t>
            </a:r>
            <a:r>
              <a:rPr lang="en-GB" sz="2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HBr</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   +   (C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NH  </a:t>
            </a:r>
            <a:endParaRPr lang="kk-KZ" sz="2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algn="r">
              <a:spcAft>
                <a:spcPts val="200"/>
              </a:spcAft>
            </a:pP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диметиламин, екіншілік амин</a:t>
            </a:r>
            <a:endParaRPr lang="en-GB" sz="2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spcAft>
                <a:spcPts val="200"/>
              </a:spcAft>
            </a:pPr>
            <a:endParaRPr lang="en-GB" sz="2200" dirty="0">
              <a:latin typeface="Open Sans" panose="020B0606030504020204" pitchFamily="34" charset="0"/>
              <a:ea typeface="Open Sans" panose="020B0606030504020204" pitchFamily="34" charset="0"/>
              <a:cs typeface="Open Sans" panose="020B0606030504020204" pitchFamily="34" charset="0"/>
            </a:endParaRPr>
          </a:p>
          <a:p>
            <a:pPr>
              <a:spcAft>
                <a:spcPts val="200"/>
              </a:spcAft>
            </a:pP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NH   +  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Br   ——&gt;   </a:t>
            </a:r>
            <a:r>
              <a:rPr lang="en-GB" sz="22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HBr</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   +   (C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N   </a:t>
            </a:r>
            <a:endParaRPr lang="kk-KZ" sz="2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algn="r">
              <a:spcAft>
                <a:spcPts val="200"/>
              </a:spcAft>
            </a:pP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трийметиламин, үшіншілік амин</a:t>
            </a:r>
            <a:endParaRPr lang="en-GB" sz="2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spcAft>
                <a:spcPts val="200"/>
              </a:spcAft>
            </a:pPr>
            <a:endPar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a:spcAft>
                <a:spcPts val="200"/>
              </a:spcAft>
            </a:pP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N   +    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Br   ——&gt;   (C</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H</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2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4</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N</a:t>
            </a:r>
            <a:r>
              <a:rPr lang="en-GB" sz="2200" baseline="300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 Br¯ </a:t>
            </a:r>
            <a:r>
              <a:rPr lang="en-GB" sz="2200" dirty="0">
                <a:latin typeface="Open Sans" panose="020B0606030504020204" pitchFamily="34" charset="0"/>
                <a:ea typeface="Open Sans" panose="020B0606030504020204" pitchFamily="34" charset="0"/>
                <a:cs typeface="Open Sans" panose="020B0606030504020204" pitchFamily="34" charset="0"/>
              </a:rPr>
              <a:t>  	</a:t>
            </a:r>
            <a:endParaRPr lang="kk-KZ" sz="2200" dirty="0">
              <a:latin typeface="Open Sans" panose="020B0606030504020204" pitchFamily="34" charset="0"/>
              <a:ea typeface="Open Sans" panose="020B0606030504020204" pitchFamily="34" charset="0"/>
              <a:cs typeface="Open Sans" panose="020B0606030504020204" pitchFamily="34" charset="0"/>
            </a:endParaRPr>
          </a:p>
          <a:p>
            <a:pPr>
              <a:spcAft>
                <a:spcPts val="200"/>
              </a:spcAft>
            </a:pPr>
            <a:r>
              <a:rPr lang="kk-KZ" sz="2200" dirty="0">
                <a:latin typeface="Open Sans" panose="020B0606030504020204" pitchFamily="34" charset="0"/>
                <a:ea typeface="Open Sans" panose="020B0606030504020204" pitchFamily="34" charset="0"/>
                <a:cs typeface="Open Sans" panose="020B0606030504020204" pitchFamily="34" charset="0"/>
              </a:rPr>
              <a:t>                       </a:t>
            </a:r>
            <a:r>
              <a:rPr lang="kk-KZ" sz="2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тетраэтиламинийбромиді</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 төртіншілік аммоний тұзы</a:t>
            </a:r>
            <a:endParaRPr lang="en-GB" sz="2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19842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химиялық қасиеттері</a:t>
            </a:r>
          </a:p>
        </p:txBody>
      </p:sp>
      <p:sp>
        <p:nvSpPr>
          <p:cNvPr id="31" name="TextBox 30"/>
          <p:cNvSpPr txBox="1"/>
          <p:nvPr/>
        </p:nvSpPr>
        <p:spPr>
          <a:xfrm>
            <a:off x="284163" y="1187132"/>
            <a:ext cx="9144000" cy="1510771"/>
          </a:xfrm>
          <a:prstGeom prst="rect">
            <a:avLst/>
          </a:prstGeom>
          <a:noFill/>
          <a:ln>
            <a:solidFill>
              <a:schemeClr val="tx2"/>
            </a:solidFill>
          </a:ln>
        </p:spPr>
        <p:txBody>
          <a:bodyPr wrap="square" lIns="252000" tIns="108000" rIns="252000" bIns="108000" rtlCol="0">
            <a:spAutoFit/>
          </a:bodyPr>
          <a:lstStyle/>
          <a:p>
            <a:pPr indent="725488" algn="just"/>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ауада жану реакциясы –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 ауада жанған кезде көмірқышқыл газы және су, сонымен бірге азот газы қатар түзіледі. </a:t>
            </a:r>
          </a:p>
        </p:txBody>
      </p:sp>
      <p:sp>
        <p:nvSpPr>
          <p:cNvPr id="14" name="TextBox 13"/>
          <p:cNvSpPr txBox="1"/>
          <p:nvPr/>
        </p:nvSpPr>
        <p:spPr>
          <a:xfrm>
            <a:off x="284163" y="4692984"/>
            <a:ext cx="9144000" cy="2803433"/>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Метиламин –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дәрілік препараттар мен бояғыш заттар синтезінде қажет шикізат болып табылады. </a:t>
            </a:r>
          </a:p>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Диметиламин</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 көк сағызды влканизациялауға және әр түрлі дәрілік препараттарды синтездеуге қолданылады. </a:t>
            </a:r>
          </a:p>
        </p:txBody>
      </p:sp>
      <p:pic>
        <p:nvPicPr>
          <p:cNvPr id="5" name="Рисунок 4"/>
          <p:cNvPicPr>
            <a:picLocks noChangeAspect="1"/>
          </p:cNvPicPr>
          <p:nvPr/>
        </p:nvPicPr>
        <p:blipFill>
          <a:blip r:embed="rId2"/>
          <a:stretch>
            <a:fillRect/>
          </a:stretch>
        </p:blipFill>
        <p:spPr>
          <a:xfrm>
            <a:off x="1620983" y="2917263"/>
            <a:ext cx="6619514" cy="490956"/>
          </a:xfrm>
          <a:prstGeom prst="rect">
            <a:avLst/>
          </a:prstGeom>
        </p:spPr>
      </p:pic>
      <p:sp>
        <p:nvSpPr>
          <p:cNvPr id="15" name="TextBox 14"/>
          <p:cNvSpPr txBox="1"/>
          <p:nvPr/>
        </p:nvSpPr>
        <p:spPr>
          <a:xfrm>
            <a:off x="284163" y="3825006"/>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қолданылуы</a:t>
            </a:r>
          </a:p>
        </p:txBody>
      </p:sp>
    </p:spTree>
    <p:extLst>
      <p:ext uri="{BB962C8B-B14F-4D97-AF65-F5344CB8AC3E}">
        <p14:creationId xmlns:p14="http://schemas.microsoft.com/office/powerpoint/2010/main" val="2711810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174116"/>
            <a:ext cx="5267102" cy="1077218"/>
          </a:xfrm>
          <a:prstGeom prst="rect">
            <a:avLst/>
          </a:prstGeom>
          <a:noFill/>
        </p:spPr>
        <p:txBody>
          <a:bodyPr wrap="square" rtlCol="0">
            <a:spAutoFit/>
          </a:bodyPr>
          <a:lstStyle/>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a:stretch>
            <a:fillRect/>
          </a:stretch>
        </p:blipFill>
        <p:spPr>
          <a:xfrm>
            <a:off x="2616056" y="2772847"/>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79401"/>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a:rPr>
              <a:t>Сабақ</a:t>
            </a:r>
            <a:r>
              <a:rPr lang="ru-RU" sz="3200" dirty="0">
                <a:solidFill>
                  <a:srgbClr val="620BFC"/>
                </a:solidFill>
                <a:latin typeface="Open Sans" panose="020B0606030504020204"/>
              </a:rPr>
              <a:t> </a:t>
            </a:r>
            <a:r>
              <a:rPr lang="ru-RU" sz="3200" dirty="0" err="1">
                <a:solidFill>
                  <a:srgbClr val="620BFC"/>
                </a:solidFill>
                <a:latin typeface="Open Sans" panose="020B0606030504020204"/>
              </a:rPr>
              <a:t>мақсаттары</a:t>
            </a:r>
            <a:r>
              <a:rPr lang="ru-RU" sz="3200" dirty="0">
                <a:solidFill>
                  <a:srgbClr val="620BFC"/>
                </a:solidFill>
                <a:latin typeface="Open Sans" panose="020B0606030504020204"/>
              </a:rPr>
              <a:t>: </a:t>
            </a:r>
          </a:p>
        </p:txBody>
      </p:sp>
      <p:sp>
        <p:nvSpPr>
          <p:cNvPr id="3" name="TextBox 2"/>
          <p:cNvSpPr txBox="1"/>
          <p:nvPr/>
        </p:nvSpPr>
        <p:spPr>
          <a:xfrm>
            <a:off x="284163" y="1326121"/>
            <a:ext cx="9144000" cy="2187879"/>
          </a:xfrm>
          <a:prstGeom prst="rect">
            <a:avLst/>
          </a:prstGeom>
          <a:noFill/>
          <a:ln>
            <a:solidFill>
              <a:schemeClr val="tx2"/>
            </a:solidFill>
          </a:ln>
        </p:spPr>
        <p:txBody>
          <a:bodyPr wrap="square" lIns="252000" tIns="108000" rIns="252000" bIns="108000" rtlCol="0">
            <a:spAutoFit/>
          </a:bodyPr>
          <a:lstStyle/>
          <a:p>
            <a:pPr marL="363538" indent="-363538">
              <a:buFont typeface="Arial" panose="020B0604020202020204" pitchFamily="34" charset="0"/>
              <a:buChar char="•"/>
            </a:pP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Аминдердің жіктелуін және  номенклатурасын атау;</a:t>
            </a:r>
          </a:p>
          <a:p>
            <a:pPr marL="363538" indent="-363538">
              <a:buFont typeface="Arial" panose="020B0604020202020204" pitchFamily="34" charset="0"/>
              <a:buChar char="•"/>
            </a:pP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Аммиак және аминдер құрылымын салыстыру</a:t>
            </a:r>
            <a:endPar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46" descr="amin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5486" y="5121221"/>
            <a:ext cx="2190750" cy="9715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7" descr="amin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024" y="4902146"/>
            <a:ext cx="1971675" cy="11906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8" descr="amin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5036" y="4738633"/>
            <a:ext cx="19716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3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303071"/>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 Құрылысы және жіктелуі </a:t>
            </a:r>
          </a:p>
        </p:txBody>
      </p:sp>
      <mc:AlternateContent xmlns:mc="http://schemas.openxmlformats.org/markup-compatibility/2006" xmlns:a14="http://schemas.microsoft.com/office/drawing/2010/main">
        <mc:Choice Requires="a14">
          <p:sp>
            <p:nvSpPr>
              <p:cNvPr id="3" name="TextBox 2"/>
              <p:cNvSpPr txBox="1"/>
              <p:nvPr/>
            </p:nvSpPr>
            <p:spPr>
              <a:xfrm>
                <a:off x="284162" y="1213001"/>
                <a:ext cx="9144000" cy="2372545"/>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 молекуласындағы сутек атомдарының біреуі немесе бірнешеуі көмірсутек радикалдарымен алмасқан аммиактің туындылары. Аминдердің құрылысында</a:t>
                </a:r>
                <a:r>
                  <a:rPr lang="en-US"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en-US" altLang="ru-RU" sz="2800" i="1"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ctrlPr>
                      </m:sSubPr>
                      <m:e>
                        <m:r>
                          <a:rPr lang="en-US" altLang="ru-RU" sz="2800" b="0" i="1"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𝑁𝐻</m:t>
                        </m:r>
                      </m:e>
                      <m:sub>
                        <m:r>
                          <a:rPr lang="en-US" altLang="ru-RU" sz="2800" b="0" i="1"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sub>
                    </m:sSub>
                  </m:oMath>
                </a14:m>
                <a:r>
                  <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тобы болады. </a:t>
                </a:r>
                <a:endParaRPr lang="en-GB"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284162" y="1213001"/>
                <a:ext cx="9144000" cy="2372545"/>
              </a:xfrm>
              <a:prstGeom prst="rect">
                <a:avLst/>
              </a:prstGeom>
              <a:blipFill>
                <a:blip r:embed="rId2"/>
                <a:stretch>
                  <a:fillRect b="-3325"/>
                </a:stretch>
              </a:blipFill>
              <a:ln>
                <a:solidFill>
                  <a:schemeClr val="tx2"/>
                </a:solidFill>
              </a:ln>
            </p:spPr>
            <p:txBody>
              <a:bodyPr/>
              <a:lstStyle/>
              <a:p>
                <a:r>
                  <a:rPr lang="ru-KZ">
                    <a:noFill/>
                  </a:rPr>
                  <a:t> </a:t>
                </a:r>
              </a:p>
            </p:txBody>
          </p:sp>
        </mc:Fallback>
      </mc:AlternateContent>
      <p:grpSp>
        <p:nvGrpSpPr>
          <p:cNvPr id="7" name="Group 26"/>
          <p:cNvGrpSpPr>
            <a:grpSpLocks/>
          </p:cNvGrpSpPr>
          <p:nvPr/>
        </p:nvGrpSpPr>
        <p:grpSpPr bwMode="auto">
          <a:xfrm>
            <a:off x="1246182" y="3692309"/>
            <a:ext cx="846137" cy="1228725"/>
            <a:chOff x="1041" y="3254"/>
            <a:chExt cx="533" cy="774"/>
          </a:xfrm>
        </p:grpSpPr>
        <p:sp>
          <p:nvSpPr>
            <p:cNvPr id="9" name="Text Box 9"/>
            <p:cNvSpPr txBox="1">
              <a:spLocks noChangeArrowheads="1"/>
            </p:cNvSpPr>
            <p:nvPr/>
          </p:nvSpPr>
          <p:spPr bwMode="auto">
            <a:xfrm>
              <a:off x="1041" y="3500"/>
              <a:ext cx="53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solidFill>
                    <a:srgbClr val="620BFC"/>
                  </a:solidFill>
                  <a:latin typeface="Arial" panose="020B0604020202020204" pitchFamily="34" charset="0"/>
                </a:rPr>
                <a:t>R</a:t>
              </a:r>
              <a:r>
                <a:rPr lang="en-US" sz="1600" b="1" dirty="0">
                  <a:latin typeface="Arial" panose="020B0604020202020204" pitchFamily="34" charset="0"/>
                </a:rPr>
                <a:t>     N</a:t>
              </a:r>
              <a:r>
                <a:rPr lang="en-US" sz="2000" b="1" dirty="0">
                  <a:latin typeface="Arial" panose="020B0604020202020204" pitchFamily="34" charset="0"/>
                </a:rPr>
                <a:t>:</a:t>
              </a:r>
              <a:endParaRPr lang="en-US" sz="1600" dirty="0"/>
            </a:p>
          </p:txBody>
        </p:sp>
        <p:sp>
          <p:nvSpPr>
            <p:cNvPr id="10" name="Line 12"/>
            <p:cNvSpPr>
              <a:spLocks noChangeShapeType="1"/>
            </p:cNvSpPr>
            <p:nvPr/>
          </p:nvSpPr>
          <p:spPr bwMode="auto">
            <a:xfrm>
              <a:off x="1212" y="3636"/>
              <a:ext cx="13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7"/>
            <p:cNvSpPr>
              <a:spLocks noChangeShapeType="1"/>
            </p:cNvSpPr>
            <p:nvPr/>
          </p:nvSpPr>
          <p:spPr bwMode="auto">
            <a:xfrm flipV="1">
              <a:off x="1403" y="3714"/>
              <a:ext cx="0" cy="1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Text Box 18"/>
            <p:cNvSpPr txBox="1">
              <a:spLocks noChangeArrowheads="1"/>
            </p:cNvSpPr>
            <p:nvPr/>
          </p:nvSpPr>
          <p:spPr bwMode="auto">
            <a:xfrm>
              <a:off x="1310" y="3816"/>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a:latin typeface="Arial" panose="020B0604020202020204" pitchFamily="34" charset="0"/>
                </a:rPr>
                <a:t>H</a:t>
              </a:r>
              <a:endParaRPr lang="en-US" sz="1600"/>
            </a:p>
          </p:txBody>
        </p:sp>
        <p:sp>
          <p:nvSpPr>
            <p:cNvPr id="13" name="Line 19"/>
            <p:cNvSpPr>
              <a:spLocks noChangeShapeType="1"/>
            </p:cNvSpPr>
            <p:nvPr/>
          </p:nvSpPr>
          <p:spPr bwMode="auto">
            <a:xfrm flipV="1">
              <a:off x="1403" y="3447"/>
              <a:ext cx="0" cy="1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20"/>
            <p:cNvSpPr txBox="1">
              <a:spLocks noChangeArrowheads="1"/>
            </p:cNvSpPr>
            <p:nvPr/>
          </p:nvSpPr>
          <p:spPr bwMode="auto">
            <a:xfrm>
              <a:off x="1310" y="325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latin typeface="Arial" panose="020B0604020202020204" pitchFamily="34" charset="0"/>
                </a:rPr>
                <a:t>H</a:t>
              </a:r>
              <a:endParaRPr lang="en-US" sz="1600" dirty="0"/>
            </a:p>
          </p:txBody>
        </p:sp>
      </p:grpSp>
      <p:grpSp>
        <p:nvGrpSpPr>
          <p:cNvPr id="15" name="Group 27"/>
          <p:cNvGrpSpPr>
            <a:grpSpLocks/>
          </p:cNvGrpSpPr>
          <p:nvPr/>
        </p:nvGrpSpPr>
        <p:grpSpPr bwMode="auto">
          <a:xfrm>
            <a:off x="4321497" y="3671527"/>
            <a:ext cx="846138" cy="1228725"/>
            <a:chOff x="1041" y="3254"/>
            <a:chExt cx="533" cy="774"/>
          </a:xfrm>
        </p:grpSpPr>
        <p:sp>
          <p:nvSpPr>
            <p:cNvPr id="16" name="Text Box 28"/>
            <p:cNvSpPr txBox="1">
              <a:spLocks noChangeArrowheads="1"/>
            </p:cNvSpPr>
            <p:nvPr/>
          </p:nvSpPr>
          <p:spPr bwMode="auto">
            <a:xfrm>
              <a:off x="1041" y="3500"/>
              <a:ext cx="53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solidFill>
                    <a:srgbClr val="620BFC"/>
                  </a:solidFill>
                  <a:latin typeface="Arial" panose="020B0604020202020204" pitchFamily="34" charset="0"/>
                </a:rPr>
                <a:t>R</a:t>
              </a:r>
              <a:r>
                <a:rPr lang="en-US" sz="1600" b="1" dirty="0">
                  <a:latin typeface="Arial" panose="020B0604020202020204" pitchFamily="34" charset="0"/>
                </a:rPr>
                <a:t>     N</a:t>
              </a:r>
              <a:r>
                <a:rPr lang="en-US" sz="2000" b="1" dirty="0">
                  <a:latin typeface="Arial" panose="020B0604020202020204" pitchFamily="34" charset="0"/>
                </a:rPr>
                <a:t>:</a:t>
              </a:r>
              <a:endParaRPr lang="en-US" sz="1600" b="1" dirty="0"/>
            </a:p>
          </p:txBody>
        </p:sp>
        <p:sp>
          <p:nvSpPr>
            <p:cNvPr id="17" name="Line 29"/>
            <p:cNvSpPr>
              <a:spLocks noChangeShapeType="1"/>
            </p:cNvSpPr>
            <p:nvPr/>
          </p:nvSpPr>
          <p:spPr bwMode="auto">
            <a:xfrm>
              <a:off x="1212" y="3636"/>
              <a:ext cx="13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18" name="Line 30"/>
            <p:cNvSpPr>
              <a:spLocks noChangeShapeType="1"/>
            </p:cNvSpPr>
            <p:nvPr/>
          </p:nvSpPr>
          <p:spPr bwMode="auto">
            <a:xfrm flipV="1">
              <a:off x="1403" y="3714"/>
              <a:ext cx="0" cy="1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19" name="Text Box 31"/>
            <p:cNvSpPr txBox="1">
              <a:spLocks noChangeArrowheads="1"/>
            </p:cNvSpPr>
            <p:nvPr/>
          </p:nvSpPr>
          <p:spPr bwMode="auto">
            <a:xfrm>
              <a:off x="1310" y="3816"/>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solidFill>
                    <a:srgbClr val="620BFC"/>
                  </a:solidFill>
                  <a:latin typeface="Arial" panose="020B0604020202020204" pitchFamily="34" charset="0"/>
                </a:rPr>
                <a:t>R</a:t>
              </a:r>
              <a:endParaRPr lang="en-US" sz="1600" b="1" dirty="0">
                <a:solidFill>
                  <a:srgbClr val="620BFC"/>
                </a:solidFill>
              </a:endParaRPr>
            </a:p>
          </p:txBody>
        </p:sp>
        <p:sp>
          <p:nvSpPr>
            <p:cNvPr id="20" name="Line 32"/>
            <p:cNvSpPr>
              <a:spLocks noChangeShapeType="1"/>
            </p:cNvSpPr>
            <p:nvPr/>
          </p:nvSpPr>
          <p:spPr bwMode="auto">
            <a:xfrm flipV="1">
              <a:off x="1403" y="3447"/>
              <a:ext cx="0" cy="1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21" name="Text Box 33"/>
            <p:cNvSpPr txBox="1">
              <a:spLocks noChangeArrowheads="1"/>
            </p:cNvSpPr>
            <p:nvPr/>
          </p:nvSpPr>
          <p:spPr bwMode="auto">
            <a:xfrm>
              <a:off x="1310" y="325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latin typeface="Arial" panose="020B0604020202020204" pitchFamily="34" charset="0"/>
                </a:rPr>
                <a:t>H</a:t>
              </a:r>
              <a:endParaRPr lang="en-US" sz="1600" b="1" dirty="0"/>
            </a:p>
          </p:txBody>
        </p:sp>
      </p:grpSp>
      <p:grpSp>
        <p:nvGrpSpPr>
          <p:cNvPr id="22" name="Group 34"/>
          <p:cNvGrpSpPr>
            <a:grpSpLocks/>
          </p:cNvGrpSpPr>
          <p:nvPr/>
        </p:nvGrpSpPr>
        <p:grpSpPr bwMode="auto">
          <a:xfrm>
            <a:off x="7241238" y="3671527"/>
            <a:ext cx="846137" cy="1228725"/>
            <a:chOff x="1041" y="3254"/>
            <a:chExt cx="533" cy="774"/>
          </a:xfrm>
        </p:grpSpPr>
        <p:sp>
          <p:nvSpPr>
            <p:cNvPr id="23" name="Text Box 35"/>
            <p:cNvSpPr txBox="1">
              <a:spLocks noChangeArrowheads="1"/>
            </p:cNvSpPr>
            <p:nvPr/>
          </p:nvSpPr>
          <p:spPr bwMode="auto">
            <a:xfrm>
              <a:off x="1041" y="3500"/>
              <a:ext cx="53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solidFill>
                    <a:srgbClr val="620BFC"/>
                  </a:solidFill>
                  <a:latin typeface="Arial" panose="020B0604020202020204" pitchFamily="34" charset="0"/>
                </a:rPr>
                <a:t>R     </a:t>
              </a:r>
              <a:r>
                <a:rPr lang="en-US" sz="1600" b="1" dirty="0">
                  <a:solidFill>
                    <a:srgbClr val="002060"/>
                  </a:solidFill>
                  <a:latin typeface="Arial" panose="020B0604020202020204" pitchFamily="34" charset="0"/>
                </a:rPr>
                <a:t>N</a:t>
              </a:r>
              <a:r>
                <a:rPr lang="en-US" sz="2000" b="1" dirty="0">
                  <a:solidFill>
                    <a:srgbClr val="002060"/>
                  </a:solidFill>
                  <a:latin typeface="Arial" panose="020B0604020202020204" pitchFamily="34" charset="0"/>
                </a:rPr>
                <a:t>:</a:t>
              </a:r>
              <a:endParaRPr lang="en-US" sz="1600" b="1" dirty="0">
                <a:solidFill>
                  <a:srgbClr val="002060"/>
                </a:solidFill>
              </a:endParaRPr>
            </a:p>
          </p:txBody>
        </p:sp>
        <p:sp>
          <p:nvSpPr>
            <p:cNvPr id="24" name="Line 36"/>
            <p:cNvSpPr>
              <a:spLocks noChangeShapeType="1"/>
            </p:cNvSpPr>
            <p:nvPr/>
          </p:nvSpPr>
          <p:spPr bwMode="auto">
            <a:xfrm>
              <a:off x="1212" y="3636"/>
              <a:ext cx="13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25" name="Line 37"/>
            <p:cNvSpPr>
              <a:spLocks noChangeShapeType="1"/>
            </p:cNvSpPr>
            <p:nvPr/>
          </p:nvSpPr>
          <p:spPr bwMode="auto">
            <a:xfrm flipV="1">
              <a:off x="1403" y="3714"/>
              <a:ext cx="0" cy="1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26" name="Text Box 38"/>
            <p:cNvSpPr txBox="1">
              <a:spLocks noChangeArrowheads="1"/>
            </p:cNvSpPr>
            <p:nvPr/>
          </p:nvSpPr>
          <p:spPr bwMode="auto">
            <a:xfrm>
              <a:off x="1310" y="3816"/>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solidFill>
                    <a:srgbClr val="620BFC"/>
                  </a:solidFill>
                  <a:latin typeface="Arial" panose="020B0604020202020204" pitchFamily="34" charset="0"/>
                </a:rPr>
                <a:t>R</a:t>
              </a:r>
              <a:endParaRPr lang="en-US" sz="1600" b="1" dirty="0">
                <a:solidFill>
                  <a:srgbClr val="620BFC"/>
                </a:solidFill>
              </a:endParaRPr>
            </a:p>
          </p:txBody>
        </p:sp>
        <p:sp>
          <p:nvSpPr>
            <p:cNvPr id="27" name="Line 39"/>
            <p:cNvSpPr>
              <a:spLocks noChangeShapeType="1"/>
            </p:cNvSpPr>
            <p:nvPr/>
          </p:nvSpPr>
          <p:spPr bwMode="auto">
            <a:xfrm flipV="1">
              <a:off x="1403" y="3447"/>
              <a:ext cx="0" cy="10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b="1"/>
            </a:p>
          </p:txBody>
        </p:sp>
        <p:sp>
          <p:nvSpPr>
            <p:cNvPr id="28" name="Text Box 40"/>
            <p:cNvSpPr txBox="1">
              <a:spLocks noChangeArrowheads="1"/>
            </p:cNvSpPr>
            <p:nvPr/>
          </p:nvSpPr>
          <p:spPr bwMode="auto">
            <a:xfrm>
              <a:off x="1310" y="3254"/>
              <a:ext cx="20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a:solidFill>
                    <a:srgbClr val="620BFC"/>
                  </a:solidFill>
                  <a:latin typeface="Arial" panose="020B0604020202020204" pitchFamily="34" charset="0"/>
                </a:rPr>
                <a:t>R</a:t>
              </a:r>
              <a:endParaRPr lang="en-US" sz="1600" b="1">
                <a:solidFill>
                  <a:srgbClr val="620BFC"/>
                </a:solidFill>
              </a:endParaRPr>
            </a:p>
          </p:txBody>
        </p:sp>
      </p:grpSp>
      <p:sp>
        <p:nvSpPr>
          <p:cNvPr id="5" name="Прямоугольник 4"/>
          <p:cNvSpPr/>
          <p:nvPr/>
        </p:nvSpPr>
        <p:spPr>
          <a:xfrm>
            <a:off x="287491" y="4959070"/>
            <a:ext cx="2843180" cy="369332"/>
          </a:xfrm>
          <a:prstGeom prst="rect">
            <a:avLst/>
          </a:prstGeom>
          <a:ln>
            <a:solidFill>
              <a:srgbClr val="002060"/>
            </a:solidFill>
          </a:ln>
        </p:spPr>
        <p:txBody>
          <a:bodyPr wrap="square">
            <a:spAutoFit/>
          </a:bodyPr>
          <a:lstStyle/>
          <a:p>
            <a:pPr algn="ct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Біріншілік </a:t>
            </a:r>
            <a:r>
              <a:rPr lang="en-GB" dirty="0">
                <a:solidFill>
                  <a:srgbClr val="002060"/>
                </a:solidFill>
                <a:latin typeface="Open Sans" panose="020B0606030504020204" pitchFamily="34" charset="0"/>
                <a:ea typeface="Open Sans" panose="020B0606030504020204" pitchFamily="34" charset="0"/>
                <a:cs typeface="Open Sans" panose="020B0606030504020204" pitchFamily="34" charset="0"/>
              </a:rPr>
              <a:t>  (1°) </a:t>
            </a: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 </a:t>
            </a:r>
            <a:endPar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Прямоугольник 28"/>
          <p:cNvSpPr/>
          <p:nvPr/>
        </p:nvSpPr>
        <p:spPr>
          <a:xfrm>
            <a:off x="3453711" y="4959070"/>
            <a:ext cx="2843180" cy="369332"/>
          </a:xfrm>
          <a:prstGeom prst="rect">
            <a:avLst/>
          </a:prstGeom>
          <a:ln>
            <a:solidFill>
              <a:srgbClr val="002060"/>
            </a:solidFill>
          </a:ln>
        </p:spPr>
        <p:txBody>
          <a:bodyPr wrap="square">
            <a:spAutoFit/>
          </a:bodyPr>
          <a:lstStyle/>
          <a:p>
            <a:pPr algn="ct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Екіншілік</a:t>
            </a:r>
            <a:r>
              <a:rPr lang="en-GB"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2</a:t>
            </a:r>
            <a:r>
              <a:rPr lang="en-GB"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 </a:t>
            </a:r>
            <a:endParaRPr lang="en-US"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0" name="Прямоугольник 29"/>
          <p:cNvSpPr/>
          <p:nvPr/>
        </p:nvSpPr>
        <p:spPr>
          <a:xfrm>
            <a:off x="6451180" y="4958208"/>
            <a:ext cx="2980311" cy="369332"/>
          </a:xfrm>
          <a:prstGeom prst="rect">
            <a:avLst/>
          </a:prstGeom>
          <a:ln>
            <a:solidFill>
              <a:srgbClr val="002060"/>
            </a:solidFill>
          </a:ln>
        </p:spPr>
        <p:txBody>
          <a:bodyPr wrap="square">
            <a:spAutoFit/>
          </a:bodyPr>
          <a:lstStyle/>
          <a:p>
            <a:pPr algn="ctr"/>
            <a:r>
              <a:rPr lang="kk-KZ" dirty="0">
                <a:solidFill>
                  <a:srgbClr val="002060"/>
                </a:solidFill>
                <a:latin typeface="Arial" panose="020B0604020202020204" pitchFamily="34" charset="0"/>
              </a:rPr>
              <a:t>Үшіншілік </a:t>
            </a:r>
            <a:r>
              <a:rPr lang="en-GB" dirty="0">
                <a:solidFill>
                  <a:srgbClr val="002060"/>
                </a:solidFill>
                <a:latin typeface="Arial" panose="020B0604020202020204" pitchFamily="34" charset="0"/>
              </a:rPr>
              <a:t> (</a:t>
            </a:r>
            <a:r>
              <a:rPr lang="kk-KZ" dirty="0">
                <a:solidFill>
                  <a:srgbClr val="002060"/>
                </a:solidFill>
                <a:latin typeface="Arial" panose="020B0604020202020204" pitchFamily="34" charset="0"/>
              </a:rPr>
              <a:t>3</a:t>
            </a:r>
            <a:r>
              <a:rPr lang="en-GB" dirty="0">
                <a:solidFill>
                  <a:srgbClr val="002060"/>
                </a:solidFill>
                <a:latin typeface="Arial" panose="020B0604020202020204" pitchFamily="34" charset="0"/>
              </a:rPr>
              <a:t>°) </a:t>
            </a:r>
            <a:r>
              <a:rPr lang="kk-KZ" dirty="0">
                <a:solidFill>
                  <a:srgbClr val="002060"/>
                </a:solidFill>
                <a:latin typeface="Arial" panose="020B0604020202020204" pitchFamily="34" charset="0"/>
              </a:rPr>
              <a:t>амин </a:t>
            </a:r>
            <a:endParaRPr lang="en-US" dirty="0">
              <a:solidFill>
                <a:srgbClr val="002060"/>
              </a:solidFill>
            </a:endParaRPr>
          </a:p>
        </p:txBody>
      </p:sp>
      <mc:AlternateContent xmlns:mc="http://schemas.openxmlformats.org/markup-compatibility/2006" xmlns:a14="http://schemas.microsoft.com/office/drawing/2010/main">
        <mc:Choice Requires="a14">
          <p:sp>
            <p:nvSpPr>
              <p:cNvPr id="31" name="TextBox 30"/>
              <p:cNvSpPr txBox="1"/>
              <p:nvPr/>
            </p:nvSpPr>
            <p:spPr>
              <a:xfrm>
                <a:off x="287491" y="5520751"/>
                <a:ext cx="9144000" cy="2372545"/>
              </a:xfrm>
              <a:prstGeom prst="rect">
                <a:avLst/>
              </a:prstGeom>
              <a:noFill/>
              <a:ln>
                <a:solidFill>
                  <a:schemeClr val="tx2"/>
                </a:solidFill>
              </a:ln>
            </p:spPr>
            <p:txBody>
              <a:bodyPr wrap="square" lIns="252000" tIns="108000" rIns="252000" bIns="108000" rtlCol="0">
                <a:spAutoFit/>
              </a:bodyPr>
              <a:lstStyle/>
              <a:p>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Алифатты аминдер</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 – метиламин, этиламин, диметиламин және т.б.</a:t>
                </a:r>
              </a:p>
              <a:p>
                <a:r>
                  <a:rPr lang="kk-KZ" altLang="ru-RU" sz="27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Ароматты аминдер </a:t>
                </a:r>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en-US" altLang="ru-RU" sz="2700" i="1">
                            <a:solidFill>
                              <a:srgbClr val="620BFC"/>
                            </a:solidFill>
                            <a:latin typeface="Cambria Math" panose="02040503050406030204" pitchFamily="18" charset="0"/>
                            <a:ea typeface="Open Sans" panose="020B0606030504020204" pitchFamily="34" charset="0"/>
                            <a:cs typeface="Open Sans" panose="020B0606030504020204" pitchFamily="34" charset="0"/>
                          </a:rPr>
                        </m:ctrlPr>
                      </m:sSubPr>
                      <m:e>
                        <m:r>
                          <m:rPr>
                            <m:sty m:val="p"/>
                          </m:rPr>
                          <a:rPr lang="en-US" altLang="ru-RU" sz="2700" i="0">
                            <a:solidFill>
                              <a:srgbClr val="620BFC"/>
                            </a:solidFill>
                            <a:latin typeface="Cambria Math" panose="02040503050406030204" pitchFamily="18" charset="0"/>
                            <a:ea typeface="Open Sans" panose="020B0606030504020204" pitchFamily="34" charset="0"/>
                            <a:cs typeface="Open Sans" panose="020B0606030504020204" pitchFamily="34" charset="0"/>
                          </a:rPr>
                          <m:t>NH</m:t>
                        </m:r>
                      </m:e>
                      <m:sub>
                        <m:r>
                          <a:rPr lang="en-US" altLang="ru-RU" sz="2700" i="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sub>
                    </m:sSub>
                  </m:oMath>
                </a14:m>
                <a:r>
                  <a:rPr lang="kk-KZ"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rPr>
                  <a:t> тобының бензол сақинасына тікелей жалғануынан жасалады (фениламин). </a:t>
                </a:r>
                <a:endParaRPr lang="en-GB" altLang="ru-RU" sz="27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1" name="TextBox 30"/>
              <p:cNvSpPr txBox="1">
                <a:spLocks noRot="1" noChangeAspect="1" noMove="1" noResize="1" noEditPoints="1" noAdjustHandles="1" noChangeArrowheads="1" noChangeShapeType="1" noTextEdit="1"/>
              </p:cNvSpPr>
              <p:nvPr/>
            </p:nvSpPr>
            <p:spPr>
              <a:xfrm>
                <a:off x="287491" y="5520751"/>
                <a:ext cx="9144000" cy="2372545"/>
              </a:xfrm>
              <a:prstGeom prst="rect">
                <a:avLst/>
              </a:prstGeom>
              <a:blipFill>
                <a:blip r:embed="rId3"/>
                <a:stretch>
                  <a:fillRect/>
                </a:stretch>
              </a:blipFill>
              <a:ln>
                <a:solidFill>
                  <a:schemeClr val="tx2"/>
                </a:solidFill>
              </a:ln>
            </p:spPr>
            <p:txBody>
              <a:bodyPr/>
              <a:lstStyle/>
              <a:p>
                <a:r>
                  <a:rPr lang="ru-KZ">
                    <a:noFill/>
                  </a:rPr>
                  <a:t> </a:t>
                </a:r>
              </a:p>
            </p:txBody>
          </p:sp>
        </mc:Fallback>
      </mc:AlternateContent>
    </p:spTree>
    <p:extLst>
      <p:ext uri="{BB962C8B-B14F-4D97-AF65-F5344CB8AC3E}">
        <p14:creationId xmlns:p14="http://schemas.microsoft.com/office/powerpoint/2010/main" val="256256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номенклатурасы </a:t>
            </a:r>
          </a:p>
        </p:txBody>
      </p:sp>
      <p:sp>
        <p:nvSpPr>
          <p:cNvPr id="4" name="Прямоугольник 3"/>
          <p:cNvSpPr/>
          <p:nvPr/>
        </p:nvSpPr>
        <p:spPr>
          <a:xfrm>
            <a:off x="284163" y="3400412"/>
            <a:ext cx="9143999" cy="3262432"/>
          </a:xfrm>
          <a:prstGeom prst="rect">
            <a:avLst/>
          </a:prstGeom>
          <a:ln>
            <a:solidFill>
              <a:srgbClr val="002060"/>
            </a:solidFill>
          </a:ln>
        </p:spPr>
        <p:txBody>
          <a:bodyPr wrap="square">
            <a:spAutoFit/>
          </a:bodyPr>
          <a:lstStyle/>
          <a:p>
            <a:pPr marL="2597150">
              <a:spcAft>
                <a:spcPts val="200"/>
              </a:spcAft>
            </a:pP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C</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2</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H</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5</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NH</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2</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этиламин</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en-GB"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marL="2597150">
              <a:spcAft>
                <a:spcPts val="200"/>
              </a:spcAft>
            </a:pPr>
            <a:endParaRPr lang="en-GB" sz="2800" dirty="0">
              <a:latin typeface="Open Sans" panose="020B0606030504020204" pitchFamily="34" charset="0"/>
              <a:ea typeface="Open Sans" panose="020B0606030504020204" pitchFamily="34" charset="0"/>
              <a:cs typeface="Open Sans" panose="020B0606030504020204" pitchFamily="34" charset="0"/>
            </a:endParaRPr>
          </a:p>
          <a:p>
            <a:pPr marL="2597150">
              <a:spcAft>
                <a:spcPts val="200"/>
              </a:spcAft>
            </a:pP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(CH</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3</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2</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NH	</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диметиламин</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en-GB"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marL="2597150">
              <a:spcAft>
                <a:spcPts val="200"/>
              </a:spcAft>
            </a:pPr>
            <a:endParaRPr lang="en-GB" sz="2800" dirty="0">
              <a:latin typeface="Open Sans" panose="020B0606030504020204" pitchFamily="34" charset="0"/>
              <a:ea typeface="Open Sans" panose="020B0606030504020204" pitchFamily="34" charset="0"/>
              <a:cs typeface="Open Sans" panose="020B0606030504020204" pitchFamily="34" charset="0"/>
            </a:endParaRPr>
          </a:p>
          <a:p>
            <a:pPr marL="2597150">
              <a:spcAft>
                <a:spcPts val="200"/>
              </a:spcAft>
            </a:pP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(CH</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3</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3</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N	   </a:t>
            </a:r>
            <a:r>
              <a:rPr lang="kk-KZ" sz="2800" dirty="0">
                <a:latin typeface="Open Sans" panose="020B0606030504020204" pitchFamily="34" charset="0"/>
                <a:ea typeface="Open Sans" panose="020B0606030504020204" pitchFamily="34" charset="0"/>
                <a:cs typeface="Open Sans" panose="020B0606030504020204" pitchFamily="34" charset="0"/>
              </a:rPr>
              <a:t> </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триметиламин</a:t>
            </a:r>
            <a:endParaRPr lang="en-GB"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p>
            <a:pPr marL="2597150">
              <a:spcAft>
                <a:spcPts val="200"/>
              </a:spcAft>
            </a:pPr>
            <a:endParaRPr lang="en-GB" sz="2800" dirty="0">
              <a:latin typeface="Open Sans" panose="020B0606030504020204" pitchFamily="34" charset="0"/>
              <a:ea typeface="Open Sans" panose="020B0606030504020204" pitchFamily="34" charset="0"/>
              <a:cs typeface="Open Sans" panose="020B0606030504020204" pitchFamily="34" charset="0"/>
            </a:endParaRPr>
          </a:p>
          <a:p>
            <a:pPr marL="2597150">
              <a:spcAft>
                <a:spcPts val="200"/>
              </a:spcAft>
            </a:pP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C</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6</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H</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5</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NH</a:t>
            </a:r>
            <a:r>
              <a:rPr lang="en-GB" sz="2800" baseline="-25000" dirty="0">
                <a:solidFill>
                  <a:srgbClr val="002060"/>
                </a:solidFill>
                <a:latin typeface="Open Sans" panose="020B0606030504020204" pitchFamily="34" charset="0"/>
                <a:ea typeface="Open Sans" panose="020B0606030504020204" pitchFamily="34" charset="0"/>
                <a:cs typeface="Open Sans" panose="020B0606030504020204" pitchFamily="34" charset="0"/>
              </a:rPr>
              <a:t>2</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800" dirty="0">
                <a:latin typeface="Open Sans" panose="020B0606030504020204" pitchFamily="34" charset="0"/>
                <a:ea typeface="Open Sans" panose="020B0606030504020204" pitchFamily="34" charset="0"/>
                <a:cs typeface="Open Sans" panose="020B0606030504020204" pitchFamily="34" charset="0"/>
              </a:rPr>
              <a:t>   </a:t>
            </a:r>
            <a:r>
              <a:rPr lang="en-US" sz="2800" dirty="0">
                <a:latin typeface="Open Sans" panose="020B0606030504020204" pitchFamily="34" charset="0"/>
                <a:ea typeface="Open Sans" panose="020B0606030504020204" pitchFamily="34" charset="0"/>
                <a:cs typeface="Open Sans" panose="020B0606030504020204" pitchFamily="34" charset="0"/>
              </a:rPr>
              <a:t> </a:t>
            </a:r>
            <a:r>
              <a:rPr lang="kk-KZ" sz="28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фениламин</a:t>
            </a:r>
            <a:r>
              <a:rPr lang="en-GB" sz="2800" dirty="0">
                <a:latin typeface="Open Sans" panose="020B0606030504020204" pitchFamily="34" charset="0"/>
                <a:ea typeface="Open Sans" panose="020B0606030504020204" pitchFamily="34" charset="0"/>
                <a:cs typeface="Open Sans" panose="020B0606030504020204" pitchFamily="34" charset="0"/>
              </a:rPr>
              <a:t> </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анилин</a:t>
            </a:r>
            <a:r>
              <a:rPr lang="en-GB"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31" name="TextBox 30"/>
          <p:cNvSpPr txBox="1"/>
          <p:nvPr/>
        </p:nvSpPr>
        <p:spPr>
          <a:xfrm>
            <a:off x="284163" y="1275524"/>
            <a:ext cx="9144000" cy="1695437"/>
          </a:xfrm>
          <a:prstGeom prst="rect">
            <a:avLst/>
          </a:prstGeom>
          <a:noFill/>
          <a:ln>
            <a:solidFill>
              <a:schemeClr val="tx2"/>
            </a:solidFill>
          </a:ln>
        </p:spPr>
        <p:txBody>
          <a:bodyPr wrap="square" lIns="252000" tIns="108000" rIns="252000" bIns="108000" rtlCol="0">
            <a:spAutoFit/>
          </a:bodyPr>
          <a:lstStyle/>
          <a:p>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Аминдердің атаулары сәйкес көмірсутек радикалдарына </a:t>
            </a:r>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US"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kk-KZ" alt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 </a:t>
            </a:r>
            <a:r>
              <a:rPr lang="kk-KZ"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қосымшасын тіркеумен жасалады. Мысалы, </a:t>
            </a:r>
            <a:endParaRPr lang="en-GB" alt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3859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304704"/>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иозмериясы </a:t>
            </a:r>
          </a:p>
        </p:txBody>
      </p:sp>
      <p:sp>
        <p:nvSpPr>
          <p:cNvPr id="31" name="TextBox 30"/>
          <p:cNvSpPr txBox="1"/>
          <p:nvPr/>
        </p:nvSpPr>
        <p:spPr>
          <a:xfrm>
            <a:off x="284163" y="1233952"/>
            <a:ext cx="9144000" cy="6312085"/>
          </a:xfrm>
          <a:prstGeom prst="rect">
            <a:avLst/>
          </a:prstGeom>
          <a:noFill/>
          <a:ln>
            <a:solidFill>
              <a:schemeClr val="tx2"/>
            </a:solidFill>
          </a:ln>
        </p:spPr>
        <p:txBody>
          <a:bodyPr wrap="square" lIns="252000" tIns="108000" rIns="252000" bIns="108000" rtlCol="0">
            <a:spAutoFit/>
          </a:bodyPr>
          <a:lstStyle/>
          <a:p>
            <a:pPr marL="514350" indent="-514350" algn="just">
              <a:buAutoNum type="arabicPeriod"/>
            </a:pPr>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Аминдерге құрылымдық изомер тән.</a:t>
            </a:r>
          </a:p>
          <a:p>
            <a:pPr marL="514350" indent="-514350" algn="just">
              <a:buFont typeface="+mj-lt"/>
              <a:buAutoNum type="alphaLcParenR"/>
            </a:pPr>
            <a:r>
              <a:rPr lang="en-US"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Көміртек қаңқасының изомері. </a:t>
            </a:r>
          </a:p>
          <a:p>
            <a:pPr algn="just"/>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endParaRPr lang="en-US"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r>
              <a:rPr lang="en-US"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b)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Функционалдық топтың орнына байланысты изомерлер. </a:t>
            </a:r>
          </a:p>
          <a:p>
            <a:pPr algn="just"/>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endPar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p>
          <a:p>
            <a:pPr algn="just"/>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2. Біріншілік, екіншілік және үшіншілік аминдер өзара изомер бола алады. </a:t>
            </a:r>
          </a:p>
          <a:p>
            <a:pPr algn="just"/>
            <a:endPar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endPar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p>
            <a:pPr algn="just"/>
            <a:endPar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p:cNvPicPr>
            <a:picLocks noChangeAspect="1"/>
          </p:cNvPicPr>
          <p:nvPr/>
        </p:nvPicPr>
        <p:blipFill>
          <a:blip r:embed="rId2"/>
          <a:stretch>
            <a:fillRect/>
          </a:stretch>
        </p:blipFill>
        <p:spPr>
          <a:xfrm>
            <a:off x="1672936" y="2185844"/>
            <a:ext cx="5736857" cy="980878"/>
          </a:xfrm>
          <a:prstGeom prst="rect">
            <a:avLst/>
          </a:prstGeom>
        </p:spPr>
      </p:pic>
      <p:pic>
        <p:nvPicPr>
          <p:cNvPr id="5" name="Рисунок 4"/>
          <p:cNvPicPr>
            <a:picLocks noChangeAspect="1"/>
          </p:cNvPicPr>
          <p:nvPr/>
        </p:nvPicPr>
        <p:blipFill>
          <a:blip r:embed="rId3"/>
          <a:stretch>
            <a:fillRect/>
          </a:stretch>
        </p:blipFill>
        <p:spPr>
          <a:xfrm>
            <a:off x="1818016" y="4041623"/>
            <a:ext cx="5817093" cy="1272489"/>
          </a:xfrm>
          <a:prstGeom prst="rect">
            <a:avLst/>
          </a:prstGeom>
        </p:spPr>
      </p:pic>
      <p:pic>
        <p:nvPicPr>
          <p:cNvPr id="4" name="Рисунок 3"/>
          <p:cNvPicPr>
            <a:picLocks noChangeAspect="1"/>
          </p:cNvPicPr>
          <p:nvPr/>
        </p:nvPicPr>
        <p:blipFill>
          <a:blip r:embed="rId4"/>
          <a:stretch>
            <a:fillRect/>
          </a:stretch>
        </p:blipFill>
        <p:spPr>
          <a:xfrm>
            <a:off x="741361" y="6090482"/>
            <a:ext cx="8229599" cy="1284291"/>
          </a:xfrm>
          <a:prstGeom prst="rect">
            <a:avLst/>
          </a:prstGeom>
        </p:spPr>
      </p:pic>
    </p:spTree>
    <p:extLst>
      <p:ext uri="{BB962C8B-B14F-4D97-AF65-F5344CB8AC3E}">
        <p14:creationId xmlns:p14="http://schemas.microsoft.com/office/powerpoint/2010/main" val="415894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6545" y="27786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физикалық қасиеттері</a:t>
            </a:r>
          </a:p>
        </p:txBody>
      </p:sp>
      <p:sp>
        <p:nvSpPr>
          <p:cNvPr id="31" name="TextBox 30"/>
          <p:cNvSpPr txBox="1"/>
          <p:nvPr/>
        </p:nvSpPr>
        <p:spPr>
          <a:xfrm>
            <a:off x="284162" y="1080968"/>
            <a:ext cx="9144000" cy="3172764"/>
          </a:xfrm>
          <a:prstGeom prst="rect">
            <a:avLst/>
          </a:prstGeom>
          <a:noFill/>
          <a:ln>
            <a:solidFill>
              <a:schemeClr val="tx2"/>
            </a:solidFill>
          </a:ln>
        </p:spPr>
        <p:txBody>
          <a:bodyPr wrap="square" lIns="252000" tIns="108000" rIns="252000" bIns="108000" rtlCol="0">
            <a:spAutoFit/>
          </a:bodyPr>
          <a:lstStyle/>
          <a:p>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Біріншілік, екіншілік және үшіншілік аминдердегі азот атомдарында байланысқа түспеген жұп электрон болғандықтан: </a:t>
            </a:r>
          </a:p>
          <a:p>
            <a:pPr marL="457200" indent="-457200">
              <a:buAutoNum type="arabicParen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 Льюис теориясы бойынша негіздері болып табылады. Өйткені оларда жұп электрон донор. </a:t>
            </a:r>
          </a:p>
          <a:p>
            <a:pPr marL="457200" indent="-457200">
              <a:buAutoNum type="arabicParenR"/>
            </a:pP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 Бренстед-Лоури теориясы  бойынша негіздер болып табылады. Өйткені оларда протон акцептор. </a:t>
            </a:r>
          </a:p>
        </p:txBody>
      </p:sp>
      <p:pic>
        <p:nvPicPr>
          <p:cNvPr id="7" name="Picture 8" descr="NH4+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559" y="4351629"/>
            <a:ext cx="4301603" cy="1437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descr="datco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1537" y="5816159"/>
            <a:ext cx="5697826" cy="1290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0"/>
          <p:cNvSpPr txBox="1">
            <a:spLocks noChangeArrowheads="1"/>
          </p:cNvSpPr>
          <p:nvPr/>
        </p:nvSpPr>
        <p:spPr bwMode="auto">
          <a:xfrm>
            <a:off x="2071975" y="5449755"/>
            <a:ext cx="1497012" cy="6771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kk-KZ"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rPr>
              <a:t>ПРОТОН ДОНОР</a:t>
            </a:r>
            <a:endParaRPr lang="en-US"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Box 11"/>
          <p:cNvSpPr txBox="1">
            <a:spLocks noChangeArrowheads="1"/>
          </p:cNvSpPr>
          <p:nvPr/>
        </p:nvSpPr>
        <p:spPr bwMode="auto">
          <a:xfrm>
            <a:off x="285924" y="5939095"/>
            <a:ext cx="1729912" cy="6771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kk-KZ"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rPr>
              <a:t>ПРОТОН АКЦЕПТОР</a:t>
            </a:r>
            <a:endParaRPr lang="en-US"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Box 12"/>
          <p:cNvSpPr txBox="1">
            <a:spLocks noChangeArrowheads="1"/>
          </p:cNvSpPr>
          <p:nvPr/>
        </p:nvSpPr>
        <p:spPr bwMode="auto">
          <a:xfrm>
            <a:off x="2373312" y="7080934"/>
            <a:ext cx="2133600" cy="6771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kk-KZ"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rPr>
              <a:t>ЖҰП ЭЛЕКТРОН ДОНОР</a:t>
            </a:r>
            <a:endParaRPr lang="en-US"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ext Box 13"/>
          <p:cNvSpPr txBox="1">
            <a:spLocks noChangeArrowheads="1"/>
          </p:cNvSpPr>
          <p:nvPr/>
        </p:nvSpPr>
        <p:spPr bwMode="auto">
          <a:xfrm>
            <a:off x="4856162" y="7080934"/>
            <a:ext cx="2501900" cy="6771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kk-KZ"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rPr>
              <a:t>ЖҰП ЭЛЕКТРОН АКЦЕПТОР</a:t>
            </a:r>
            <a:endParaRPr lang="en-US" altLang="ru-RU" sz="19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5140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399" y="270188"/>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физикалық қасиеттері</a:t>
            </a:r>
          </a:p>
        </p:txBody>
      </p:sp>
      <p:sp>
        <p:nvSpPr>
          <p:cNvPr id="31" name="TextBox 30"/>
          <p:cNvSpPr txBox="1"/>
          <p:nvPr/>
        </p:nvSpPr>
        <p:spPr>
          <a:xfrm>
            <a:off x="279399" y="1014599"/>
            <a:ext cx="9144000" cy="2434101"/>
          </a:xfrm>
          <a:prstGeom prst="rect">
            <a:avLst/>
          </a:prstGeom>
          <a:noFill/>
          <a:ln>
            <a:solidFill>
              <a:schemeClr val="tx2"/>
            </a:solidFill>
          </a:ln>
        </p:spPr>
        <p:txBody>
          <a:bodyPr wrap="square" lIns="252000" tIns="108000" rIns="252000" bIns="108000" rtlCol="0">
            <a:spAutoFit/>
          </a:bodyPr>
          <a:lstStyle/>
          <a:p>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Қайнау температурасы –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молекулалық массасының артуына байланысты аминдердің қайнау температурасы артады. Аминдердің бұл қасиеті олардың арасында сутектік байланыстың болуымен түсіндіріледі. Сондықтан аминдер өзіне сәйкес алкандарға қарағанда қайнау температурасы жоғары болады. </a:t>
            </a:r>
          </a:p>
        </p:txBody>
      </p:sp>
      <p:pic>
        <p:nvPicPr>
          <p:cNvPr id="13" name="Picture 9" descr="pep6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5565" y="3514836"/>
            <a:ext cx="2228850" cy="97815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284163" y="4600686"/>
            <a:ext cx="9144000" cy="2064769"/>
          </a:xfrm>
          <a:prstGeom prst="rect">
            <a:avLst/>
          </a:prstGeom>
          <a:noFill/>
          <a:ln>
            <a:solidFill>
              <a:schemeClr val="tx2"/>
            </a:solidFill>
          </a:ln>
        </p:spPr>
        <p:txBody>
          <a:bodyPr wrap="square" lIns="252000" tIns="108000" rIns="252000" bIns="108000" rtlCol="0">
            <a:spAutoFit/>
          </a:bodyPr>
          <a:lstStyle/>
          <a:p>
            <a:r>
              <a:rPr lang="kk-KZ" altLang="ru-RU"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Ерігіштігі – </a:t>
            </a:r>
            <a:r>
              <a:rPr lang="kk-KZ" altLang="ru-RU"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молекулалық массасы төмен аминдер суда жақсы ериді. Себебі олардың арасында сутектік байланыс болады. Моекулалық массасы ауырлаған сайын олардың суда ерігіштігі төмендейді. Аминдер органикалық еріткіштерде жақсы ериді. </a:t>
            </a:r>
          </a:p>
        </p:txBody>
      </p:sp>
      <p:pic>
        <p:nvPicPr>
          <p:cNvPr id="15" name="Picture 8" descr="pep5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1737" y="6719874"/>
            <a:ext cx="2219325" cy="990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461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1"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негіздік қасиеттері</a:t>
            </a:r>
          </a:p>
        </p:txBody>
      </p:sp>
      <p:sp>
        <p:nvSpPr>
          <p:cNvPr id="31" name="TextBox 30"/>
          <p:cNvSpPr txBox="1"/>
          <p:nvPr/>
        </p:nvSpPr>
        <p:spPr>
          <a:xfrm>
            <a:off x="284163" y="1242398"/>
            <a:ext cx="9144000" cy="1510771"/>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Аминдердің негіздік қасиет көрсетуі аминдердегі азот атомында болатын байланысқа түспеген бір жұп электронның әсерінен. </a:t>
            </a:r>
          </a:p>
        </p:txBody>
      </p:sp>
      <p:sp>
        <p:nvSpPr>
          <p:cNvPr id="3" name="Прямоугольник 2"/>
          <p:cNvSpPr/>
          <p:nvPr/>
        </p:nvSpPr>
        <p:spPr>
          <a:xfrm>
            <a:off x="284162" y="3129930"/>
            <a:ext cx="9144000" cy="461665"/>
          </a:xfrm>
          <a:prstGeom prst="rect">
            <a:avLst/>
          </a:prstGeom>
          <a:ln>
            <a:solidFill>
              <a:srgbClr val="002060"/>
            </a:solidFill>
          </a:ln>
        </p:spPr>
        <p:txBody>
          <a:bodyPr wrap="square">
            <a:spAutoFit/>
          </a:bodyPr>
          <a:lstStyle/>
          <a:p>
            <a:pPr algn="ctr"/>
            <a:r>
              <a:rPr lang="en-GB"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RNH</a:t>
            </a:r>
            <a:r>
              <a:rPr lang="en-GB" sz="24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r>
              <a:rPr lang="en-GB"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    +    H</a:t>
            </a:r>
            <a:r>
              <a:rPr lang="en-GB" sz="2400" baseline="300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en-GB"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    ——&gt;    RNH</a:t>
            </a:r>
            <a:r>
              <a:rPr lang="en-GB" sz="2400" baseline="-250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r>
              <a:rPr lang="en-GB" sz="2400" baseline="300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en-GB"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бір протон акцептор</a:t>
            </a:r>
            <a:endParaRPr lang="en-GB" sz="2400" baseline="300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p:cNvSpPr txBox="1"/>
          <p:nvPr/>
        </p:nvSpPr>
        <p:spPr>
          <a:xfrm>
            <a:off x="284162" y="3882347"/>
            <a:ext cx="9144000" cy="3665207"/>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Аминдердің негіздік қасиетінің күшті-әлсіздігі аминдердегі жұп электронның қол жетімділігіне және протондарды тартып алу қабілетіне байланысты. Аминдердегі азот атомының электрон тығыздығы жоғарлаған сайын протондарды жақсы тарта алады. Ал ондағы электронның тығыздығына оған жалғанатын атомдық топтар әсер етеді. </a:t>
            </a:r>
          </a:p>
        </p:txBody>
      </p:sp>
    </p:spTree>
    <p:extLst>
      <p:ext uri="{BB962C8B-B14F-4D97-AF65-F5344CB8AC3E}">
        <p14:creationId xmlns:p14="http://schemas.microsoft.com/office/powerpoint/2010/main" val="1020178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Аминдердің негіздік қасиеттері</a:t>
            </a:r>
          </a:p>
        </p:txBody>
      </p:sp>
      <p:sp>
        <p:nvSpPr>
          <p:cNvPr id="8" name="TextBox 7"/>
          <p:cNvSpPr txBox="1"/>
          <p:nvPr/>
        </p:nvSpPr>
        <p:spPr>
          <a:xfrm>
            <a:off x="285513" y="1306998"/>
            <a:ext cx="9144000" cy="4096094"/>
          </a:xfrm>
          <a:prstGeom prst="rect">
            <a:avLst/>
          </a:prstGeom>
          <a:noFill/>
          <a:ln>
            <a:solidFill>
              <a:schemeClr val="tx2"/>
            </a:solidFill>
          </a:ln>
        </p:spPr>
        <p:txBody>
          <a:bodyPr wrap="square" lIns="252000" tIns="108000" rIns="252000" bIns="108000" rtlCol="0">
            <a:spAutoFit/>
          </a:bodyPr>
          <a:lstStyle/>
          <a:p>
            <a:r>
              <a:rPr lang="kk-KZ" alt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Аминдерге жалғанған топ бензол сақинасы сияқты электрон тығыздығын өзіне тартатын топтар болған жағдайда азот атомының электрон тығыздығы азайып, жұп электронның тиімділігі нашарлайды. Ал электон тығыздығын беретін топтар (мысалы, метил тобы) жалғанса керсінше болады. Яғни, азот атомының электрон тығыздығы артып, жұп электронның тиімділігі артады. </a:t>
            </a:r>
          </a:p>
        </p:txBody>
      </p:sp>
      <p:sp>
        <p:nvSpPr>
          <p:cNvPr id="6" name="Text Box 28"/>
          <p:cNvSpPr txBox="1">
            <a:spLocks noChangeArrowheads="1"/>
          </p:cNvSpPr>
          <p:nvPr/>
        </p:nvSpPr>
        <p:spPr bwMode="auto">
          <a:xfrm>
            <a:off x="2209202" y="6011659"/>
            <a:ext cx="14239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2000" b="1" dirty="0">
                <a:solidFill>
                  <a:srgbClr val="000066"/>
                </a:solidFill>
                <a:latin typeface="Arial" panose="020B0604020202020204" pitchFamily="34" charset="0"/>
              </a:rPr>
              <a:t>C</a:t>
            </a:r>
            <a:r>
              <a:rPr lang="en-US" sz="2000" b="1" baseline="-25000" dirty="0">
                <a:solidFill>
                  <a:srgbClr val="000066"/>
                </a:solidFill>
                <a:latin typeface="Arial" panose="020B0604020202020204" pitchFamily="34" charset="0"/>
              </a:rPr>
              <a:t>6</a:t>
            </a:r>
            <a:r>
              <a:rPr lang="en-US" sz="2000" b="1" dirty="0">
                <a:solidFill>
                  <a:srgbClr val="000066"/>
                </a:solidFill>
                <a:latin typeface="Arial" panose="020B0604020202020204" pitchFamily="34" charset="0"/>
              </a:rPr>
              <a:t>H</a:t>
            </a:r>
            <a:r>
              <a:rPr lang="en-US" sz="2000" b="1" baseline="-25000" dirty="0">
                <a:solidFill>
                  <a:srgbClr val="000066"/>
                </a:solidFill>
                <a:latin typeface="Arial" panose="020B0604020202020204" pitchFamily="34" charset="0"/>
              </a:rPr>
              <a:t>5</a:t>
            </a:r>
            <a:r>
              <a:rPr lang="en-US" sz="1600" b="1" dirty="0">
                <a:latin typeface="Arial" panose="020B0604020202020204" pitchFamily="34" charset="0"/>
              </a:rPr>
              <a:t>        N</a:t>
            </a:r>
            <a:r>
              <a:rPr lang="en-US" sz="2000" b="1" dirty="0">
                <a:latin typeface="Arial" panose="020B0604020202020204" pitchFamily="34" charset="0"/>
              </a:rPr>
              <a:t>:</a:t>
            </a:r>
            <a:endParaRPr lang="en-US" sz="1600" dirty="0"/>
          </a:p>
        </p:txBody>
      </p:sp>
      <p:sp>
        <p:nvSpPr>
          <p:cNvPr id="9" name="Text Box 31"/>
          <p:cNvSpPr txBox="1">
            <a:spLocks noChangeArrowheads="1"/>
          </p:cNvSpPr>
          <p:nvPr/>
        </p:nvSpPr>
        <p:spPr bwMode="auto">
          <a:xfrm>
            <a:off x="3233139" y="6513309"/>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latin typeface="Arial" panose="020B0604020202020204" pitchFamily="34" charset="0"/>
              </a:rPr>
              <a:t>H</a:t>
            </a:r>
            <a:endParaRPr lang="en-US" sz="1600" dirty="0"/>
          </a:p>
        </p:txBody>
      </p:sp>
      <p:sp>
        <p:nvSpPr>
          <p:cNvPr id="10" name="Text Box 33"/>
          <p:cNvSpPr txBox="1">
            <a:spLocks noChangeArrowheads="1"/>
          </p:cNvSpPr>
          <p:nvPr/>
        </p:nvSpPr>
        <p:spPr bwMode="auto">
          <a:xfrm>
            <a:off x="3233139" y="5621134"/>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a:latin typeface="Arial" panose="020B0604020202020204" pitchFamily="34" charset="0"/>
              </a:rPr>
              <a:t>H</a:t>
            </a:r>
            <a:endParaRPr lang="en-US" sz="1600"/>
          </a:p>
        </p:txBody>
      </p:sp>
      <p:sp>
        <p:nvSpPr>
          <p:cNvPr id="11" name="Line 30"/>
          <p:cNvSpPr>
            <a:spLocks noChangeShapeType="1"/>
          </p:cNvSpPr>
          <p:nvPr/>
        </p:nvSpPr>
        <p:spPr bwMode="auto">
          <a:xfrm flipV="1">
            <a:off x="3389918" y="6362826"/>
            <a:ext cx="0" cy="1698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32"/>
          <p:cNvSpPr>
            <a:spLocks noChangeShapeType="1"/>
          </p:cNvSpPr>
          <p:nvPr/>
        </p:nvSpPr>
        <p:spPr bwMode="auto">
          <a:xfrm flipV="1">
            <a:off x="3389918" y="5938963"/>
            <a:ext cx="0" cy="16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15"/>
          <p:cNvSpPr txBox="1">
            <a:spLocks noChangeArrowheads="1"/>
          </p:cNvSpPr>
          <p:nvPr/>
        </p:nvSpPr>
        <p:spPr bwMode="auto">
          <a:xfrm>
            <a:off x="6573730" y="6053263"/>
            <a:ext cx="13319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2000" b="1" dirty="0">
                <a:solidFill>
                  <a:srgbClr val="CC3300"/>
                </a:solidFill>
                <a:latin typeface="Arial" panose="020B0604020202020204" pitchFamily="34" charset="0"/>
              </a:rPr>
              <a:t>CH</a:t>
            </a:r>
            <a:r>
              <a:rPr lang="en-US" sz="2000" b="1" baseline="-25000" dirty="0">
                <a:solidFill>
                  <a:srgbClr val="CC3300"/>
                </a:solidFill>
                <a:latin typeface="Arial" panose="020B0604020202020204" pitchFamily="34" charset="0"/>
              </a:rPr>
              <a:t>3</a:t>
            </a:r>
            <a:r>
              <a:rPr lang="en-US" sz="1600" b="1" dirty="0">
                <a:latin typeface="Arial" panose="020B0604020202020204" pitchFamily="34" charset="0"/>
              </a:rPr>
              <a:t>        N</a:t>
            </a:r>
            <a:r>
              <a:rPr lang="en-US" sz="2000" b="1" dirty="0">
                <a:latin typeface="Arial" panose="020B0604020202020204" pitchFamily="34" charset="0"/>
              </a:rPr>
              <a:t>:</a:t>
            </a:r>
            <a:endParaRPr lang="en-US" sz="1600" dirty="0"/>
          </a:p>
        </p:txBody>
      </p:sp>
      <p:sp>
        <p:nvSpPr>
          <p:cNvPr id="15" name="Text Box 18"/>
          <p:cNvSpPr txBox="1">
            <a:spLocks noChangeArrowheads="1"/>
          </p:cNvSpPr>
          <p:nvPr/>
        </p:nvSpPr>
        <p:spPr bwMode="auto">
          <a:xfrm>
            <a:off x="7483367" y="6554913"/>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a:latin typeface="Arial" panose="020B0604020202020204" pitchFamily="34" charset="0"/>
              </a:rPr>
              <a:t>H</a:t>
            </a:r>
            <a:endParaRPr lang="en-US" sz="1600"/>
          </a:p>
        </p:txBody>
      </p:sp>
      <p:sp>
        <p:nvSpPr>
          <p:cNvPr id="16" name="Text Box 20"/>
          <p:cNvSpPr txBox="1">
            <a:spLocks noChangeArrowheads="1"/>
          </p:cNvSpPr>
          <p:nvPr/>
        </p:nvSpPr>
        <p:spPr bwMode="auto">
          <a:xfrm>
            <a:off x="7483367" y="5662738"/>
            <a:ext cx="33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spcBef>
                <a:spcPct val="50000"/>
              </a:spcBef>
            </a:pPr>
            <a:r>
              <a:rPr lang="en-US" sz="1600" b="1" dirty="0">
                <a:latin typeface="Arial" panose="020B0604020202020204" pitchFamily="34" charset="0"/>
              </a:rPr>
              <a:t>H</a:t>
            </a:r>
            <a:endParaRPr lang="en-US" sz="1600" dirty="0"/>
          </a:p>
        </p:txBody>
      </p:sp>
      <p:grpSp>
        <p:nvGrpSpPr>
          <p:cNvPr id="17" name="Group 25"/>
          <p:cNvGrpSpPr>
            <a:grpSpLocks/>
          </p:cNvGrpSpPr>
          <p:nvPr/>
        </p:nvGrpSpPr>
        <p:grpSpPr bwMode="auto">
          <a:xfrm rot="5400000" flipH="1">
            <a:off x="7223811" y="6181057"/>
            <a:ext cx="198437" cy="165100"/>
            <a:chOff x="4044" y="3933"/>
            <a:chExt cx="244" cy="107"/>
          </a:xfrm>
        </p:grpSpPr>
        <p:sp>
          <p:nvSpPr>
            <p:cNvPr id="18" name="Line 26"/>
            <p:cNvSpPr>
              <a:spLocks noChangeShapeType="1"/>
            </p:cNvSpPr>
            <p:nvPr/>
          </p:nvSpPr>
          <p:spPr bwMode="auto">
            <a:xfrm flipH="1">
              <a:off x="4044" y="3933"/>
              <a:ext cx="125" cy="10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7"/>
            <p:cNvSpPr>
              <a:spLocks noChangeShapeType="1"/>
            </p:cNvSpPr>
            <p:nvPr/>
          </p:nvSpPr>
          <p:spPr bwMode="auto">
            <a:xfrm>
              <a:off x="4169" y="3933"/>
              <a:ext cx="119" cy="10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 name="Line 16"/>
          <p:cNvSpPr>
            <a:spLocks noChangeShapeType="1"/>
          </p:cNvSpPr>
          <p:nvPr/>
        </p:nvSpPr>
        <p:spPr bwMode="auto">
          <a:xfrm>
            <a:off x="7167454" y="6259693"/>
            <a:ext cx="3651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7"/>
          <p:cNvSpPr>
            <a:spLocks noChangeShapeType="1"/>
          </p:cNvSpPr>
          <p:nvPr/>
        </p:nvSpPr>
        <p:spPr bwMode="auto">
          <a:xfrm flipV="1">
            <a:off x="7648467" y="6383518"/>
            <a:ext cx="0" cy="1698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19"/>
          <p:cNvSpPr>
            <a:spLocks noChangeShapeType="1"/>
          </p:cNvSpPr>
          <p:nvPr/>
        </p:nvSpPr>
        <p:spPr bwMode="auto">
          <a:xfrm flipV="1">
            <a:off x="7648467" y="5959655"/>
            <a:ext cx="0" cy="16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 name="Group 24"/>
          <p:cNvGrpSpPr>
            <a:grpSpLocks/>
          </p:cNvGrpSpPr>
          <p:nvPr/>
        </p:nvGrpSpPr>
        <p:grpSpPr bwMode="auto">
          <a:xfrm rot="-5400000">
            <a:off x="2957708" y="6125495"/>
            <a:ext cx="198438" cy="165100"/>
            <a:chOff x="4044" y="3933"/>
            <a:chExt cx="244" cy="107"/>
          </a:xfrm>
        </p:grpSpPr>
        <p:sp>
          <p:nvSpPr>
            <p:cNvPr id="24" name="Line 22"/>
            <p:cNvSpPr>
              <a:spLocks noChangeShapeType="1"/>
            </p:cNvSpPr>
            <p:nvPr/>
          </p:nvSpPr>
          <p:spPr bwMode="auto">
            <a:xfrm flipH="1">
              <a:off x="4044" y="3933"/>
              <a:ext cx="125" cy="10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3"/>
            <p:cNvSpPr>
              <a:spLocks noChangeShapeType="1"/>
            </p:cNvSpPr>
            <p:nvPr/>
          </p:nvSpPr>
          <p:spPr bwMode="auto">
            <a:xfrm>
              <a:off x="4169" y="3933"/>
              <a:ext cx="119" cy="10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 name="Line 29"/>
          <p:cNvSpPr>
            <a:spLocks noChangeShapeType="1"/>
          </p:cNvSpPr>
          <p:nvPr/>
        </p:nvSpPr>
        <p:spPr bwMode="auto">
          <a:xfrm>
            <a:off x="2905429" y="6216654"/>
            <a:ext cx="3651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775246545"/>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11605</TotalTime>
  <Words>734</Words>
  <Application>Microsoft Office PowerPoint</Application>
  <PresentationFormat>Произвольный</PresentationFormat>
  <Paragraphs>116</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Cambria Math</vt:lpstr>
      <vt:lpstr>Open Sans</vt:lpstr>
      <vt:lpstr>Тема Office</vt:lpstr>
      <vt:lpstr>11-сынып</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Yerkebulan</cp:lastModifiedBy>
  <cp:revision>220</cp:revision>
  <dcterms:created xsi:type="dcterms:W3CDTF">2020-07-01T14:03:46Z</dcterms:created>
  <dcterms:modified xsi:type="dcterms:W3CDTF">2020-10-13T14:41:56Z</dcterms:modified>
</cp:coreProperties>
</file>