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5"/>
  </p:notesMasterIdLst>
  <p:sldIdLst>
    <p:sldId id="265" r:id="rId2"/>
    <p:sldId id="257" r:id="rId3"/>
    <p:sldId id="274" r:id="rId4"/>
    <p:sldId id="275" r:id="rId5"/>
    <p:sldId id="276" r:id="rId6"/>
    <p:sldId id="278" r:id="rId7"/>
    <p:sldId id="277" r:id="rId8"/>
    <p:sldId id="279" r:id="rId9"/>
    <p:sldId id="280" r:id="rId10"/>
    <p:sldId id="281" r:id="rId11"/>
    <p:sldId id="282" r:id="rId12"/>
    <p:sldId id="283" r:id="rId13"/>
    <p:sldId id="258" r:id="rId14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21"/>
  </p:normalViewPr>
  <p:slideViewPr>
    <p:cSldViewPr snapToGrid="0" snapToObjects="1">
      <p:cViewPr varScale="1">
        <p:scale>
          <a:sx n="95" d="100"/>
          <a:sy n="95" d="100"/>
        </p:scale>
        <p:origin x="1854" y="96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24.10.2020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24.10.2020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24.10.2020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24.10.2020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24.10.2020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24.10.2020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24.10.2020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24.10.2020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24.10.2020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24.10.2020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24.10.2020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24.10.2020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24.10.2020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024" y="250536"/>
            <a:ext cx="2132301" cy="429082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570" y="2394357"/>
            <a:ext cx="9144000" cy="1440616"/>
          </a:xfrm>
        </p:spPr>
        <p:txBody>
          <a:bodyPr lIns="252000" tIns="108000" rIns="252000" bIns="108000">
            <a:noAutofit/>
          </a:bodyPr>
          <a:lstStyle/>
          <a:p>
            <a:pPr algn="l">
              <a:lnSpc>
                <a:spcPct val="100000"/>
              </a:lnSpc>
            </a:pPr>
            <a:r>
              <a:rPr lang="kk-KZ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Аминқышқылдары, аминқышқылдарының қасиеттері</a:t>
            </a:r>
            <a:endParaRPr lang="ru-RU" sz="32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258427" y="6610541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48366" y="162237"/>
            <a:ext cx="1309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620BFC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258426" y="710641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436" y="4082909"/>
            <a:ext cx="4897726" cy="362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Аминқышқылдарын алу және қасиеттері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346299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US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Амин тобының қатысуымен жүретін реакциялар.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40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Аминқышқылдарын алу және қасиеттері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267641"/>
            <a:ext cx="9144000" cy="16954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2) Амин және карбоксил топтарының өзара әрекеттесуі арқылы жүріп, </a:t>
            </a:r>
            <a:r>
              <a:rPr lang="kk-KZ" altLang="ru-RU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пептиттер</a:t>
            </a:r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түзетін реакциясы.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18" y="3628587"/>
            <a:ext cx="9229445" cy="2959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968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Нәруыздар (белоктар)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4163" y="1191740"/>
                <a:ext cx="9144000" cy="6619862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kk-KZ" altLang="ru-RU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Нәруыздар </a:t>
                </a:r>
                <a:r>
                  <a:rPr lang="kk-KZ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 </a:t>
                </a:r>
                <a14:m>
                  <m:oMath xmlns:m="http://schemas.openxmlformats.org/officeDocument/2006/math">
                    <m:r>
                      <a:rPr lang="kk-KZ" altLang="ru-RU" sz="32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𝛼</m:t>
                    </m:r>
                  </m:oMath>
                </a14:m>
                <a:r>
                  <a:rPr lang="kk-KZ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– аминқышқылдарының қалдығынан құралған құрылысы күрделі жоғары молекулалы биополимерлер. Оларды </a:t>
                </a:r>
                <a:r>
                  <a:rPr lang="kk-KZ" altLang="ru-RU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протеиндер</a:t>
                </a:r>
                <a:r>
                  <a:rPr lang="kk-KZ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деп те атайды.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kk-KZ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Нәруыздар азықтықтың құрамына кіреді. Нәруыздар негізінен </a:t>
                </a:r>
                <a:r>
                  <a:rPr lang="kk-KZ" altLang="ru-RU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көміртек</a:t>
                </a:r>
                <a:r>
                  <a:rPr lang="kk-KZ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(50-55</a:t>
                </a:r>
                <a:r>
                  <a:rPr lang="en-US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%</a:t>
                </a:r>
                <a:r>
                  <a:rPr lang="kk-KZ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), </a:t>
                </a:r>
                <a:r>
                  <a:rPr lang="kk-KZ" altLang="ru-RU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оттек</a:t>
                </a:r>
                <a:r>
                  <a:rPr lang="kk-KZ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(20-24</a:t>
                </a:r>
                <a:r>
                  <a:rPr lang="en-US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%</a:t>
                </a:r>
                <a:r>
                  <a:rPr lang="kk-KZ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), </a:t>
                </a:r>
                <a:r>
                  <a:rPr lang="kk-KZ" altLang="ru-RU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азот</a:t>
                </a:r>
                <a:r>
                  <a:rPr lang="kk-KZ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(15-19</a:t>
                </a:r>
                <a:r>
                  <a:rPr lang="en-US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%</a:t>
                </a:r>
                <a:r>
                  <a:rPr lang="kk-KZ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), </a:t>
                </a:r>
                <a:r>
                  <a:rPr lang="kk-KZ" altLang="ru-RU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сутектен</a:t>
                </a:r>
                <a:r>
                  <a:rPr lang="kk-KZ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(6-7</a:t>
                </a:r>
                <a:r>
                  <a:rPr lang="en-US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%</a:t>
                </a:r>
                <a:r>
                  <a:rPr lang="kk-KZ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тұрады. Кейбір нәруыздардың құрамына бұдан басқа </a:t>
                </a:r>
                <a:r>
                  <a:rPr lang="kk-KZ" altLang="ru-RU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күкірт, фосфор және темір </a:t>
                </a:r>
                <a:r>
                  <a:rPr lang="kk-KZ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кіреді.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kk-KZ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Олардың салыстырмалы молекулалық массалары бірнеше мыңнан миллионға дейін жетеді. </a:t>
                </a:r>
                <a:endParaRPr lang="en-GB" altLang="ru-RU" sz="32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191740"/>
                <a:ext cx="9144000" cy="6619862"/>
              </a:xfrm>
              <a:prstGeom prst="rect">
                <a:avLst/>
              </a:prstGeom>
              <a:blipFill>
                <a:blip r:embed="rId2"/>
                <a:stretch>
                  <a:fillRect t="-92" r="-932" b="-1103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3810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297438"/>
            <a:ext cx="52671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913524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79401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мақсаттары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84163" y="1180660"/>
                <a:ext cx="9144000" cy="5388756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indent="446088">
                  <a:buFont typeface="Arial" panose="020B0604020202020204" pitchFamily="34" charset="0"/>
                  <a:buChar char="•"/>
                </a:pP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Аминқышқылдарының жүйелі және тривиальді аталуын атау;</a:t>
                </a:r>
              </a:p>
              <a:p>
                <a:pPr indent="446088">
                  <a:buFont typeface="Arial" panose="020B0604020202020204" pitchFamily="34" charset="0"/>
                  <a:buChar char="•"/>
                </a:pP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Аминқышқылдарының құрамын, құрылысын сипаттау;</a:t>
                </a:r>
              </a:p>
              <a:p>
                <a:pPr indent="446088">
                  <a:buFont typeface="Arial" panose="020B0604020202020204" pitchFamily="34" charset="0"/>
                  <a:buChar char="•"/>
                </a:pP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Алмастырылатын және алмастырылмайтын аминқышқылдарының биологиялық ролін түсіндіру;</a:t>
                </a:r>
              </a:p>
              <a:p>
                <a:pPr indent="446088">
                  <a:buFont typeface="Arial" panose="020B0604020202020204" pitchFamily="34" charset="0"/>
                  <a:buChar char="•"/>
                </a:pP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Аминқышқылдарының биполярлы иондар түзу қабілетін түсіндіру;</a:t>
                </a:r>
              </a:p>
              <a:p>
                <a:pPr indent="446088">
                  <a:buFont typeface="Arial" panose="020B0604020202020204" pitchFamily="34" charset="0"/>
                  <a:buChar char="•"/>
                </a:pP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Аминқышқылдарының екідайлылығын тәжірибе жүзінде дәлелдеу;</a:t>
                </a:r>
              </a:p>
              <a:p>
                <a:pPr indent="446088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𝛼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аминқышқылдардан ақуыздар алу кезінде пептидтік байланыстардың </a:t>
                </a:r>
                <a:r>
                  <a:rPr lang="kk-KZ" sz="280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түзілуін түсіндіру.</a:t>
                </a:r>
                <a:endParaRPr lang="kk-KZ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180660"/>
                <a:ext cx="9144000" cy="5388756"/>
              </a:xfrm>
              <a:prstGeom prst="rect">
                <a:avLst/>
              </a:prstGeom>
              <a:blipFill>
                <a:blip r:embed="rId2"/>
                <a:stretch>
                  <a:fillRect b="-903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4164" y="1211095"/>
                <a:ext cx="9144000" cy="1941658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altLang="ru-RU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Аминқышқылдары </a:t>
                </a:r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– молекуласында амин тобы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kk-KZ" altLang="ru-RU" sz="28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−</m:t>
                        </m:r>
                        <m:r>
                          <a:rPr lang="en-US" altLang="ru-RU" sz="28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𝑁𝐻</m:t>
                        </m:r>
                      </m:e>
                      <m:sub>
                        <m:r>
                          <a:rPr lang="en-US" altLang="ru-RU" sz="28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карбоксил</a:t>
                </a:r>
                <a:r>
                  <a:rPr lang="en-US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r>
                      <a:rPr lang="kk-KZ" altLang="ru-RU" sz="2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</m:t>
                    </m:r>
                    <m:r>
                      <a:rPr lang="en-US" altLang="ru-RU" sz="2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𝐶𝑂𝑂𝐻</m:t>
                    </m:r>
                    <m:r>
                      <a:rPr lang="en-US" altLang="ru-RU" sz="2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</m:t>
                    </m:r>
                  </m:oMath>
                </a14:m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тобы болатын азотты органикалық қосылыстар. Аминқышқылдарының жалпы формуласы төменде көрсетілгендей: </a:t>
                </a:r>
                <a:endParaRPr lang="en-GB" altLang="ru-RU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4" y="1211095"/>
                <a:ext cx="9144000" cy="1941658"/>
              </a:xfrm>
              <a:prstGeom prst="rect">
                <a:avLst/>
              </a:prstGeom>
              <a:blipFill>
                <a:blip r:embed="rId2"/>
                <a:stretch>
                  <a:fillRect b="-4375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1764" y="3963365"/>
            <a:ext cx="6813488" cy="3106088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1FACF08-2462-49C9-8447-94119F7C7B94}"/>
              </a:ext>
            </a:extLst>
          </p:cNvPr>
          <p:cNvSpPr/>
          <p:nvPr/>
        </p:nvSpPr>
        <p:spPr>
          <a:xfrm>
            <a:off x="284163" y="5304578"/>
            <a:ext cx="2635684" cy="61562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 тобы</a:t>
            </a:r>
            <a:endParaRPr lang="ru-KZ" sz="24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F74BE9B-E3B9-4EEF-9FF0-B12E04262991}"/>
              </a:ext>
            </a:extLst>
          </p:cNvPr>
          <p:cNvSpPr/>
          <p:nvPr/>
        </p:nvSpPr>
        <p:spPr>
          <a:xfrm>
            <a:off x="5348825" y="5415812"/>
            <a:ext cx="2914081" cy="61562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Карбоксил</a:t>
            </a:r>
            <a:r>
              <a:rPr lang="kk-KZ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тобы</a:t>
            </a:r>
            <a:endParaRPr lang="ru-KZ" sz="24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29D514BA-FC67-4A18-8625-EBF7556C595A}"/>
                  </a:ext>
                </a:extLst>
              </p:cNvPr>
              <p:cNvSpPr/>
              <p:nvPr/>
            </p:nvSpPr>
            <p:spPr>
              <a:xfrm>
                <a:off x="6289738" y="3847513"/>
                <a:ext cx="3072502" cy="61562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KZ" sz="2400" i="1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kk-KZ" sz="2400" b="0" i="1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 карбон атомы</m:t>
                      </m:r>
                    </m:oMath>
                  </m:oMathPara>
                </a14:m>
                <a:endParaRPr lang="ru-KZ" sz="24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29D514BA-FC67-4A18-8625-EBF7556C59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9738" y="3847513"/>
                <a:ext cx="3072502" cy="615622"/>
              </a:xfrm>
              <a:prstGeom prst="rect">
                <a:avLst/>
              </a:prstGeom>
              <a:blipFill>
                <a:blip r:embed="rId4"/>
                <a:stretch>
                  <a:fillRect b="-1942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D3B4867-2585-4486-8D25-3BFA742AD4C3}"/>
              </a:ext>
            </a:extLst>
          </p:cNvPr>
          <p:cNvSpPr/>
          <p:nvPr/>
        </p:nvSpPr>
        <p:spPr>
          <a:xfrm>
            <a:off x="284163" y="6691840"/>
            <a:ext cx="9144001" cy="61562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Аминқышқылдарының</a:t>
            </a:r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жалпы формуласы</a:t>
            </a:r>
            <a:endParaRPr lang="ru-KZ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562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Аминқышқылдарының номенклатурасы және изомериясы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4163" y="1730215"/>
                <a:ext cx="9144000" cy="4957868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kk-KZ" altLang="ru-RU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Халықаралық номенклатура бойынша</a:t>
                </a:r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аминқышқылдарын сәйкес карбон қышқылдарының атына амин деген сөзді қосып, амин топшасының орнын цифрмен көрсетіп айтады.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kk-KZ" altLang="ru-RU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Рационды номенклатура бойынша, </a:t>
                </a:r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амин топшасының орнын грек таңбаларымен </a:t>
                </a:r>
                <a:r>
                  <a:rPr lang="kk-KZ" altLang="ru-RU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kk-KZ" altLang="ru-RU" sz="280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𝛼</m:t>
                    </m:r>
                    <m:r>
                      <a:rPr lang="kk-KZ" altLang="ru-RU" sz="2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, </m:t>
                    </m:r>
                    <m:r>
                      <a:rPr lang="kk-KZ" altLang="ru-RU" sz="2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𝛽</m:t>
                    </m:r>
                    <m:r>
                      <a:rPr lang="kk-KZ" altLang="ru-RU" sz="2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, </m:t>
                    </m:r>
                    <m:r>
                      <a:rPr lang="kk-KZ" altLang="ru-RU" sz="2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𝛾</m:t>
                    </m:r>
                    <m:r>
                      <a:rPr lang="kk-KZ" altLang="ru-RU" sz="2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)</m:t>
                    </m:r>
                  </m:oMath>
                </a14:m>
                <a:r>
                  <a:rPr lang="kk-KZ" altLang="ru-RU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көрсетіп, карбон қышқылының туындысы түрінде айтады.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Көптеген аминқышқылдары </a:t>
                </a:r>
                <a:r>
                  <a:rPr lang="kk-KZ" altLang="ru-RU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тарихи номенклатура</a:t>
                </a:r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бойынша да аталады. </a:t>
                </a:r>
                <a:endParaRPr lang="en-GB" altLang="ru-RU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730215"/>
                <a:ext cx="9144000" cy="4957868"/>
              </a:xfrm>
              <a:prstGeom prst="rect">
                <a:avLst/>
              </a:prstGeom>
              <a:blipFill>
                <a:blip r:embed="rId2"/>
                <a:stretch>
                  <a:fillRect r="-200" b="-1104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525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59" y="291134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Аминқышқылдарының номенклатурасы және изомериясы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2312019"/>
                  </p:ext>
                </p:extLst>
              </p:nvPr>
            </p:nvGraphicFramePr>
            <p:xfrm>
              <a:off x="284159" y="1818449"/>
              <a:ext cx="9144004" cy="521864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8600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8600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8600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8600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15802">
                    <a:tc>
                      <a:txBody>
                        <a:bodyPr/>
                        <a:lstStyle/>
                        <a:p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Қосылыстар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Халықаралық номенклатура 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Радционалды номенклатура 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Тарихи номенклатура 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5802"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Аминэтан</a:t>
                          </a:r>
                          <a:r>
                            <a:rPr lang="kk-KZ" sz="23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қышқылы 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Аминсірке қышқылы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Глицин 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115802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2 -аминопропан қышқылы 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kk-KZ" sz="2300" i="1" baseline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oMath>
                          </a14:m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-аминпропион қышқылы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  <a:p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sz="23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oMath>
                          </a14:m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- аланин 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115802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3 -аминопропан қышқылы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kk-KZ" sz="23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oMath>
                          </a14:m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-аминпропион қышқылы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  <a:p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kk-KZ" sz="23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oMath>
                          </a14:m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- аланин 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  <a:p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2312019"/>
                  </p:ext>
                </p:extLst>
              </p:nvPr>
            </p:nvGraphicFramePr>
            <p:xfrm>
              <a:off x="284159" y="1818449"/>
              <a:ext cx="9144004" cy="521864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8600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8600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8600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8600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15802">
                    <a:tc>
                      <a:txBody>
                        <a:bodyPr/>
                        <a:lstStyle/>
                        <a:p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Қосылыстар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Халықаралық номенклатура 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Радционалды номенклатура 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Тарихи номенклатура 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15802"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Аминэтан</a:t>
                          </a:r>
                          <a:r>
                            <a:rPr lang="kk-KZ" sz="23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қышқылы 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Аминсірке қышқылы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Глицин 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4935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2 -аминопропан қышқылы 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00533" t="-151626" r="-100533" b="-1004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0533" t="-151626" r="-533" b="-100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4935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23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3 -аминопропан қышқылы</a:t>
                          </a:r>
                          <a:endParaRPr lang="en-US" sz="23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00533" t="-252653" r="-100533" b="-8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0533" t="-252653" r="-533" b="-81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144" y="3106938"/>
            <a:ext cx="1518251" cy="81105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88" y="4585343"/>
            <a:ext cx="2026004" cy="90178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11" y="5649285"/>
            <a:ext cx="1818752" cy="1265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528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Аминқышқылдарының номенклатурасы және изомериясы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6923" y="1580012"/>
            <a:ext cx="9144000" cy="62505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Изомериясы –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аминқышқылдарына көміртек қаңқасының және карбоксилге қатысты амин тобының орыны бойынша изомерия тән. </a:t>
            </a:r>
          </a:p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Табиғатта кездесетін аминқышқылдарының құрамында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асимметриялы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көміртек атомдары болғандықтан,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оптикалық активті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болады. </a:t>
            </a:r>
          </a:p>
          <a:p>
            <a:pPr indent="725488"/>
            <a:endParaRPr lang="kk-KZ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indent="725488"/>
            <a:endParaRPr lang="kk-KZ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indent="725488"/>
            <a:endParaRPr lang="kk-KZ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 табиғатта кең таралған және олардың 150-ге жуық түрлері бар. Аминқышқылдарының маңызы өте зор. Өйткені олар тіршілік үшін маңызды рөл атқаратын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нәруыз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молекуласының құрамына кіреді.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916" y="4424365"/>
            <a:ext cx="2486461" cy="110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777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Аминқышқылдарын алу және қасиеттері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291648"/>
            <a:ext cx="9144000" cy="32343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Аминқышқылдарының алынуы: </a:t>
            </a:r>
          </a:p>
          <a:p>
            <a:pPr marL="514350" indent="-514350">
              <a:buAutoNum type="arabicParenR"/>
            </a:pP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Аминқышқылдарын нәруызды заттардың гидролиздену өнімдерінен бөліп алады. </a:t>
            </a:r>
          </a:p>
          <a:p>
            <a:pPr marL="514350" indent="-514350">
              <a:buAutoNum type="arabicParenR"/>
            </a:pP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қышқылының галоген туындысын немесе олардың тұздарын аммиактың артық мөлшерімен өңдеу болып табылады. Оның реакция теңдеуі: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804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Аминқышқылдарын алу және қасиеттері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4162" y="1310248"/>
                <a:ext cx="9144000" cy="4526981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altLang="ru-RU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Физикалық қасиеттері.  </a:t>
                </a:r>
              </a:p>
              <a:p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Аминқышқылдары суда жақсы еритін түссіз, кристалды заттар. Олардың көбінің тәтті дәмі болады. </a:t>
                </a:r>
              </a:p>
              <a:p>
                <a:r>
                  <a:rPr lang="kk-KZ" altLang="ru-RU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Химиялық  қасиеттері.  </a:t>
                </a:r>
              </a:p>
              <a:p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Аминқышқылдарының құрамында екі функционалдық топтың (амин тобы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28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kk-KZ" altLang="ru-RU" sz="28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−</m:t>
                        </m:r>
                        <m:r>
                          <a:rPr lang="kk-KZ" altLang="ru-RU" sz="28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 </m:t>
                        </m:r>
                        <m:r>
                          <a:rPr lang="en-US" altLang="ru-RU" sz="28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𝑁𝐻</m:t>
                        </m:r>
                      </m:e>
                      <m:sub>
                        <m:r>
                          <a:rPr lang="en-US" altLang="ru-RU" sz="28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және карбоксил</a:t>
                </a:r>
                <a:r>
                  <a:rPr lang="en-US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i="1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r>
                      <a:rPr lang="kk-KZ" altLang="ru-RU" sz="2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</m:t>
                    </m:r>
                    <m:r>
                      <a:rPr lang="en-US" altLang="ru-RU" sz="2800" i="1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𝐶𝑂𝑂𝐻</m:t>
                    </m:r>
                    <m:r>
                      <a:rPr lang="en-US" altLang="ru-RU" sz="2800" i="1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</m:t>
                    </m:r>
                  </m:oMath>
                </a14:m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тобы) болуына байланысты олар амфотерлік қасиет көрсетеді және төмендегідей химиялық реакцияларға түседі: </a:t>
                </a:r>
                <a:endParaRPr lang="en-GB" altLang="ru-RU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1310248"/>
                <a:ext cx="9144000" cy="4526981"/>
              </a:xfrm>
              <a:prstGeom prst="rect">
                <a:avLst/>
              </a:prstGeom>
              <a:blipFill>
                <a:blip r:embed="rId2"/>
                <a:stretch>
                  <a:fillRect b="-1208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897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304704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Аминқышқылдарын алу және қасиеттері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285558"/>
            <a:ext cx="9144000" cy="237254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en-US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1)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Карбоксил тобының қатысуымен жүретін реакциялар. </a:t>
            </a:r>
          </a:p>
          <a:p>
            <a:r>
              <a:rPr lang="en-US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a)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Аминқышқылдарының негіздермен және тұздармен әрекеттесуі. </a:t>
            </a:r>
          </a:p>
          <a:p>
            <a:r>
              <a:rPr lang="en-US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b)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Аминқышқылдарының спирттермен әрекеттесуі.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6981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12559</TotalTime>
  <Words>471</Words>
  <Application>Microsoft Office PowerPoint</Application>
  <PresentationFormat>Произвольный</PresentationFormat>
  <Paragraphs>66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Open Sans</vt:lpstr>
      <vt:lpstr>Тема Office</vt:lpstr>
      <vt:lpstr>11-сынып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DO_Edit_1</cp:lastModifiedBy>
  <cp:revision>254</cp:revision>
  <dcterms:created xsi:type="dcterms:W3CDTF">2020-07-01T14:03:46Z</dcterms:created>
  <dcterms:modified xsi:type="dcterms:W3CDTF">2020-10-24T15:18:45Z</dcterms:modified>
</cp:coreProperties>
</file>