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6"/>
  </p:notesMasterIdLst>
  <p:sldIdLst>
    <p:sldId id="276" r:id="rId2"/>
    <p:sldId id="257" r:id="rId3"/>
    <p:sldId id="278" r:id="rId4"/>
    <p:sldId id="279" r:id="rId5"/>
    <p:sldId id="280" r:id="rId6"/>
    <p:sldId id="281" r:id="rId7"/>
    <p:sldId id="283" r:id="rId8"/>
    <p:sldId id="282" r:id="rId9"/>
    <p:sldId id="284" r:id="rId10"/>
    <p:sldId id="285" r:id="rId11"/>
    <p:sldId id="286" r:id="rId12"/>
    <p:sldId id="287" r:id="rId13"/>
    <p:sldId id="288" r:id="rId14"/>
    <p:sldId id="258" r:id="rId15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57" autoAdjust="0"/>
  </p:normalViewPr>
  <p:slideViewPr>
    <p:cSldViewPr snapToGrid="0" snapToObjects="1">
      <p:cViewPr varScale="1">
        <p:scale>
          <a:sx n="92" d="100"/>
          <a:sy n="92" d="100"/>
        </p:scale>
        <p:origin x="1908" y="78"/>
      </p:cViewPr>
      <p:guideLst>
        <p:guide orient="horz" pos="184"/>
        <p:guide pos="179"/>
        <p:guide pos="5939"/>
        <p:guide orient="horz" pos="4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B97FD9-0A9C-1B45-95DB-6830A7212849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9360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17.10.2020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471" y="167919"/>
            <a:ext cx="2090737" cy="523220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163" y="1953655"/>
            <a:ext cx="8823021" cy="1556998"/>
          </a:xfrm>
        </p:spPr>
        <p:txBody>
          <a:bodyPr lIns="252000" tIns="108000" rIns="252000" bIns="108000" anchor="b"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Гесс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заңы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оның</a:t>
            </a:r>
            <a:r>
              <a:rPr lang="ru-RU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салдары</a:t>
            </a:r>
            <a:endParaRPr lang="ru-RU" sz="32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00887" y="6641714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48366" y="172628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205950" y="7046125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8618" y="4175311"/>
            <a:ext cx="4770178" cy="353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43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45" y="2727662"/>
            <a:ext cx="8905010" cy="32471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4162" y="13537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Кальций сульфатының жай заттардан түзілу энтальпиясы</a:t>
            </a:r>
            <a:endParaRPr 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029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1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 және оның салдары тақырыбы бойынша есептеулер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4163" y="1733668"/>
                <a:ext cx="9144000" cy="2011806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№1 есеп. 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Газ тәрізді көміртек диоксидінің түзілу жылуы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kk-KZ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:r>
                  <a:rPr lang="en-US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- 393,5 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кДж/моль. Термохимиялық теңдеу берілген. </a:t>
                </a:r>
              </a:p>
              <a:p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Азоттың түзілу жылуын есептеу керек. </a:t>
                </a:r>
                <a:endParaRPr lang="ru-RU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733668"/>
                <a:ext cx="9144000" cy="2011806"/>
              </a:xfrm>
              <a:prstGeom prst="rect">
                <a:avLst/>
              </a:prstGeom>
              <a:blipFill>
                <a:blip r:embed="rId2"/>
                <a:stretch>
                  <a:fillRect b="-4217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F332E17D-710A-458F-82C7-2B166F61AC72}"/>
                  </a:ext>
                </a:extLst>
              </p:cNvPr>
              <p:cNvSpPr/>
              <p:nvPr/>
            </p:nvSpPr>
            <p:spPr>
              <a:xfrm>
                <a:off x="284166" y="3993625"/>
                <a:ext cx="9143997" cy="661564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square" lIns="252000" tIns="108000" rIns="252000" bIns="10800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a14:m>
                <a:r>
                  <a:rPr lang="kk-KZ" sz="2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(графит) </a:t>
                </a:r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2600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CO</m:t>
                        </m:r>
                      </m:e>
                      <m:sub>
                        <m:r>
                          <a:rPr lang="en-US" sz="26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k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</m:sub>
                      <m:sup>
                        <m:r>
                          <a:rPr lang="en-US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=−557,5 </m:t>
                    </m:r>
                    <m:r>
                      <a:rPr lang="kk-KZ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F332E17D-710A-458F-82C7-2B166F61AC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6" y="3993625"/>
                <a:ext cx="9143997" cy="661564"/>
              </a:xfrm>
              <a:prstGeom prst="rect">
                <a:avLst/>
              </a:prstGeom>
              <a:blipFill>
                <a:blip r:embed="rId3"/>
                <a:stretch>
                  <a:fillRect b="-9910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0836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302093"/>
            <a:ext cx="9144000" cy="1141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000" dirty="0">
                <a:solidFill>
                  <a:srgbClr val="620BFC"/>
                </a:solidFill>
                <a:latin typeface="Open Sans" panose="020B0606030504020204"/>
              </a:rPr>
              <a:t>Гесс заңы және оның салдары тақырыбы бойынша есептеулер </a:t>
            </a:r>
            <a:endParaRPr lang="ru-RU" sz="30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4163" y="1525059"/>
                <a:ext cx="9144000" cy="6149348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sz="26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№2 есеп. 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Берілген реакция теңдеулерін</a:t>
                </a:r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пайдаланып, темір (ІІ) оксидін сутекпен тотықсыздандыру реакциясының жылу эффектісін есепте.  </a:t>
                </a:r>
                <a:endParaRPr lang="en-US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/>
                <a:r>
                  <a:rPr lang="en-US" sz="26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FeO</a:t>
                </a:r>
                <a14:m>
                  <m:oMath xmlns:m="http://schemas.openxmlformats.org/officeDocument/2006/math"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600" b="0" i="1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Fe</a:t>
                </a:r>
                <a14:m>
                  <m:oMath xmlns:m="http://schemas.openxmlformats.org/officeDocument/2006/math"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endParaRPr lang="en-US" sz="2600" b="0" i="1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FeO</a:t>
                </a:r>
                <a14:m>
                  <m:oMath xmlns:m="http://schemas.openxmlformats.org/officeDocument/2006/math"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CO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600" i="1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Fe</a:t>
                </a:r>
                <a14:m>
                  <m:oMath xmlns:m="http://schemas.openxmlformats.org/officeDocument/2006/math"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26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𝐶𝑂</m:t>
                    </m:r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sz="2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=−13,19 </m:t>
                    </m:r>
                    <m:r>
                      <a:rPr lang="kk-KZ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</m:oMath>
                </a14:m>
                <a:endParaRPr lang="kk-KZ" sz="2600" b="0" i="1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fPr>
                      <m:num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0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→</m:t>
                    </m:r>
                    <m:sSub>
                      <m:sSubPr>
                        <m:ctrlPr>
                          <a:rPr lang="en-US" sz="2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𝐶𝑂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kk-KZ" sz="2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283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;</a:t>
                </a:r>
              </a:p>
              <a:p>
                <a:pPr algn="ctr"/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𝐻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fPr>
                      <m:num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0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→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𝐻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 </a:t>
                </a:r>
                <a14:m>
                  <m:oMath xmlns:m="http://schemas.openxmlformats.org/officeDocument/2006/math"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r>
                      <a:rPr lang="kk-KZ" sz="2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241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83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525059"/>
                <a:ext cx="9144000" cy="61493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488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1141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000" dirty="0">
                <a:solidFill>
                  <a:srgbClr val="620BFC"/>
                </a:solidFill>
                <a:latin typeface="Open Sans" panose="020B0606030504020204"/>
              </a:rPr>
              <a:t>Гесс заңы және оның салдары тақырыбы бойынша есептеулер </a:t>
            </a:r>
            <a:endParaRPr lang="ru-RU" sz="30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4163" y="1566948"/>
                <a:ext cx="9144000" cy="6149348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sz="26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№3 есеп. 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Кальций </a:t>
                </a:r>
                <a:r>
                  <a:rPr lang="kk-KZ" sz="26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гидроксидінің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түзілу жылуын есепте. Оған сайкес реакция теңдеуі:  </a:t>
                </a:r>
                <a:endParaRPr lang="kk-KZ" sz="26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Ол үшін келесі реакция теңдеулерін пайдаланамыз. </a:t>
                </a:r>
                <a:endParaRPr lang="kk-KZ" sz="26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Ca</a:t>
                </a:r>
                <a14:m>
                  <m:oMath xmlns:m="http://schemas.openxmlformats.org/officeDocument/2006/math">
                    <m:r>
                      <a:rPr lang="kk-KZ" sz="2600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26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6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kk-KZ" sz="2600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i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Ca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kk-KZ" sz="26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600" i="0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OH</m:t>
                            </m:r>
                          </m:e>
                        </m:d>
                      </m:e>
                      <m:sub>
                        <m:r>
                          <a:rPr lang="en-US" sz="26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</a:t>
                </a:r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</a:p>
              <a:p>
                <a:pPr algn="ctr"/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Ca</a:t>
                </a:r>
                <a14:m>
                  <m:oMath xmlns:m="http://schemas.openxmlformats.org/officeDocument/2006/math">
                    <m:r>
                      <a:rPr lang="kk-KZ" sz="26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fPr>
                      <m:num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0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→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CaO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6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қ</m:t>
                        </m:r>
                      </m:e>
                    </m:d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  </m:t>
                    </m:r>
                    <m:r>
                      <a:rPr lang="kk-KZ" sz="2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633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600" b="0" i="0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6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</a:t>
                </a:r>
                <a:r>
                  <a:rPr lang="en-US" sz="2600" dirty="0">
                    <a:solidFill>
                      <a:srgbClr val="002060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fPr>
                      <m:num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0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KZ" sz="26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г</m:t>
                        </m:r>
                      </m:e>
                    </m:d>
                  </m:oMath>
                </a14:m>
                <a:r>
                  <a:rPr lang="en-US" sz="26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6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d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</m:t>
                    </m:r>
                    <m:r>
                      <a:rPr lang="kk-KZ" sz="2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−285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84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  <m:r>
                      <a:rPr lang="en-US" sz="26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/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CaO</a:t>
                </a:r>
                <a14:m>
                  <m:oMath xmlns:m="http://schemas.openxmlformats.org/officeDocument/2006/math">
                    <m:r>
                      <a:rPr lang="kk-KZ" sz="26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(қ)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6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kk-KZ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d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→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kk-KZ" sz="26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600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OH</m:t>
                            </m:r>
                          </m:e>
                        </m:d>
                      </m:e>
                      <m:sub>
                        <m:r>
                          <a:rPr lang="en-US" sz="26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kk-KZ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</a:t>
                </a:r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      </a:t>
                </a:r>
                <a14:m>
                  <m:oMath xmlns:m="http://schemas.openxmlformats.org/officeDocument/2006/math">
                    <m:r>
                      <a:rPr lang="kk-KZ" sz="2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−65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06</m:t>
                    </m:r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  <m:r>
                      <a:rPr lang="en-US" sz="26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600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algn="just"/>
                <a:endParaRPr lang="ru-RU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/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/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/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/>
                <a:endParaRPr 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/>
                <a:endParaRPr lang="ru-RU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just"/>
                <a:endParaRPr lang="ru-RU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566948"/>
                <a:ext cx="9144000" cy="61493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4080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174116"/>
            <a:ext cx="526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</a:t>
            </a:r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419564"/>
            <a:ext cx="9144000" cy="218787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indent="355600" algn="l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Гесс заңының физикалық мәнін түсіндіру және оны химиялық реакцияның энтальпия өзгерісін есептеу үшін  қолдана алу.</a:t>
            </a: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/>
              </a:rPr>
              <a:t>Гесс заңы </a:t>
            </a:r>
            <a:endParaRPr lang="ru-RU" sz="28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3" y="1103162"/>
            <a:ext cx="9144000" cy="391142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400" dirty="0">
                <a:solidFill>
                  <a:srgbClr val="002060"/>
                </a:solidFill>
              </a:rPr>
              <a:t>Кейде біз тәжірибе көмегімен бір ғана температураның өзгерісін өлшеу арқылы энтальпия өзгерісін нақты таба алмаймыз. Мұндай жағдайда түзілу энталпиясы мен жану энтальпиясын </a:t>
            </a:r>
            <a:r>
              <a:rPr lang="kk-KZ" sz="2400" dirty="0"/>
              <a:t>Гесс заңының </a:t>
            </a:r>
            <a:r>
              <a:rPr lang="kk-KZ" sz="2400" dirty="0">
                <a:solidFill>
                  <a:srgbClr val="002060"/>
                </a:solidFill>
              </a:rPr>
              <a:t>көмегімен тәжірибесіз-ақ есептеп шығуға болады. </a:t>
            </a:r>
          </a:p>
          <a:p>
            <a:pPr algn="l"/>
            <a:r>
              <a:rPr lang="kk-KZ" sz="2400" dirty="0"/>
              <a:t>Гесс заңы – </a:t>
            </a:r>
            <a:r>
              <a:rPr lang="kk-KZ" sz="2400" dirty="0">
                <a:solidFill>
                  <a:srgbClr val="002060"/>
                </a:solidFill>
              </a:rPr>
              <a:t>реакцияның жылу эффектісі оның жүру жолына тәуелсіз, өнім мен реагенттердің энергетикалық күйлерінің айырмасымен анықталады. Мысалы, көмірқышқыл газын көміртекпен оттектен екі түрлі жолмен алуға болады.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4012" y="5119717"/>
            <a:ext cx="3924300" cy="1752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8B77BE1-7816-4C9E-B7EA-900180938C19}"/>
                  </a:ext>
                </a:extLst>
              </p:cNvPr>
              <p:cNvSpPr/>
              <p:nvPr/>
            </p:nvSpPr>
            <p:spPr>
              <a:xfrm>
                <a:off x="3368928" y="7036371"/>
                <a:ext cx="3014480" cy="523220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kk-KZ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KZ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8B77BE1-7816-4C9E-B7EA-900180938C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928" y="7036371"/>
                <a:ext cx="301448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3930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6581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3870" y="1280292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>
                <a:solidFill>
                  <a:srgbClr val="002060"/>
                </a:solidFill>
              </a:rPr>
              <a:t>Гесс заңынан үш маңызды салдар шығады:</a:t>
            </a:r>
          </a:p>
          <a:p>
            <a:pPr algn="l"/>
            <a:r>
              <a:rPr lang="kk-KZ" sz="2800" dirty="0"/>
              <a:t>1- салдар. </a:t>
            </a:r>
            <a:r>
              <a:rPr lang="kk-KZ" sz="2800" dirty="0">
                <a:solidFill>
                  <a:srgbClr val="002060"/>
                </a:solidFill>
              </a:rPr>
              <a:t>Реакцияның энтальпиясы өнім мен реагенттердің түзілу энтальпияларының айырмасына тең.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3E0EA564-DFC6-4245-9A1D-1BCF33381218}"/>
                  </a:ext>
                </a:extLst>
              </p:cNvPr>
              <p:cNvSpPr/>
              <p:nvPr/>
            </p:nvSpPr>
            <p:spPr>
              <a:xfrm>
                <a:off x="2227193" y="3720351"/>
                <a:ext cx="5462521" cy="557717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nary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(</a:t>
                </a:r>
                <a:r>
                  <a:rPr lang="kk-KZ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өнім</a:t>
                </a:r>
                <a:r>
                  <a:rPr lang="kk-KZ" sz="2800" dirty="0">
                    <a:solidFill>
                      <a:srgbClr val="002060"/>
                    </a:solidFill>
                  </a:rPr>
                  <a:t>)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nary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002060"/>
                    </a:solidFill>
                  </a:rPr>
                  <a:t>(</a:t>
                </a:r>
                <a:r>
                  <a:rPr lang="kk-KZ" sz="24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реаг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.)</a:t>
                </a:r>
                <a:endParaRPr lang="ru-KZ" sz="2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3E0EA564-DFC6-4245-9A1D-1BCF333812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193" y="3720351"/>
                <a:ext cx="5462521" cy="557717"/>
              </a:xfrm>
              <a:prstGeom prst="rect">
                <a:avLst/>
              </a:prstGeom>
              <a:blipFill>
                <a:blip r:embed="rId2"/>
                <a:stretch>
                  <a:fillRect t="-9574" b="-22340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E4730D1-2DC3-4DDF-B2EF-E3208548A847}"/>
                  </a:ext>
                </a:extLst>
              </p:cNvPr>
              <p:cNvSpPr/>
              <p:nvPr/>
            </p:nvSpPr>
            <p:spPr>
              <a:xfrm>
                <a:off x="284164" y="4600444"/>
                <a:ext cx="9144000" cy="960006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6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 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US" sz="26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kk-KZ" sz="2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)=6</m:t>
                    </m:r>
                    <m:sSubSup>
                      <m:sSubSupPr>
                        <m:ctrlPr>
                          <a:rPr lang="kk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+</a:t>
                </a:r>
                <a:r>
                  <a:rPr lang="en-US" sz="26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6</m:t>
                    </m:r>
                    <m:sSubSup>
                      <m:sSubSupPr>
                        <m:ctrlPr>
                          <a:rPr lang="kk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 -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k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  <m:sup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sz="2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kk-KZ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sz="2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)=0) </a:t>
                </a:r>
                <a:endParaRPr lang="ru-KZ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E4730D1-2DC3-4DDF-B2EF-E3208548A8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4" y="4600444"/>
                <a:ext cx="9144000" cy="960006"/>
              </a:xfrm>
              <a:prstGeom prst="rect">
                <a:avLst/>
              </a:prstGeom>
              <a:blipFill>
                <a:blip r:embed="rId3"/>
                <a:stretch>
                  <a:fillRect t="-5660" r="-266" b="-10063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872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89163" y="1132435"/>
                <a:ext cx="7799571" cy="803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groupChrPr>
                      <m:e>
                        <m:sSubSup>
                          <m:sSubSupPr>
                            <m:ctrlPr>
                              <a:rPr lang="en-US" sz="32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200" b="0" i="0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m:rPr>
                                <m:sty m:val="p"/>
                              </m:rPr>
                              <a:rPr lang="en-US" sz="3200" b="0" i="0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kk-KZ" sz="3200" b="0" i="0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р</m:t>
                            </m:r>
                          </m:sub>
                          <m:sup>
                            <m:r>
                              <a:rPr lang="en-US" sz="3200" b="0" i="0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sup>
                        </m:sSubSup>
                      </m:e>
                    </m:groupChr>
                    <m:r>
                      <a:rPr lang="en-US" sz="32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CO</m:t>
                        </m:r>
                      </m:e>
                      <m:sub>
                        <m:r>
                          <a:rPr lang="en-US" sz="32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32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32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 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(с)</m:t>
                        </m:r>
                      </m:sub>
                    </m:sSub>
                  </m:oMath>
                </a14:m>
                <a:endParaRPr lang="en-US" sz="3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163" y="1132435"/>
                <a:ext cx="7799571" cy="803810"/>
              </a:xfrm>
              <a:prstGeom prst="rect">
                <a:avLst/>
              </a:prstGeom>
              <a:blipFill>
                <a:blip r:embed="rId2"/>
                <a:stretch>
                  <a:fillRect b="-2500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00071" y="3225608"/>
                <a:ext cx="3989362" cy="539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2(г)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+</a:t>
                </a:r>
                <a:r>
                  <a:rPr lang="kk-KZ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kk-KZ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2(г)</m:t>
                        </m:r>
                      </m:sub>
                    </m:sSub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endParaRPr lang="en-US" sz="3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071" y="3225608"/>
                <a:ext cx="3989362" cy="539828"/>
              </a:xfrm>
              <a:prstGeom prst="rect">
                <a:avLst/>
              </a:prstGeom>
              <a:blipFill>
                <a:blip r:embed="rId3"/>
                <a:stretch>
                  <a:fillRect t="-22472" b="-3595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 стрелкой 13"/>
          <p:cNvCxnSpPr>
            <a:stCxn id="10" idx="0"/>
          </p:cNvCxnSpPr>
          <p:nvPr/>
        </p:nvCxnSpPr>
        <p:spPr>
          <a:xfrm flipH="1" flipV="1">
            <a:off x="3279229" y="1999466"/>
            <a:ext cx="1615523" cy="1226142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0" idx="0"/>
          </p:cNvCxnSpPr>
          <p:nvPr/>
        </p:nvCxnSpPr>
        <p:spPr>
          <a:xfrm flipV="1">
            <a:off x="4894752" y="1999466"/>
            <a:ext cx="1332627" cy="1226142"/>
          </a:xfrm>
          <a:prstGeom prst="straightConnector1">
            <a:avLst/>
          </a:prstGeom>
          <a:ln>
            <a:solidFill>
              <a:srgbClr val="620BFC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844453" y="2464790"/>
                <a:ext cx="1120691" cy="452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n-US" b="0" i="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  <m:d>
                            <m:dPr>
                              <m:ctrlPr>
                                <a:rPr lang="kk-KZ" i="1" dirty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b="0" i="0" dirty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өнім</m:t>
                              </m:r>
                            </m:e>
                          </m:d>
                        </m:sub>
                        <m:sup>
                          <m:r>
                            <a:rPr lang="en-US" b="0" i="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620BFC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453" y="2464790"/>
                <a:ext cx="1120691" cy="4525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737133" y="2464790"/>
                <a:ext cx="1370760" cy="4551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n-US" b="0" i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  <m:d>
                            <m:dPr>
                              <m:ctrlPr>
                                <a:rPr lang="kk-KZ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b="0" i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реагент</m:t>
                              </m:r>
                            </m:e>
                          </m:d>
                        </m:sub>
                        <m:sup>
                          <m:r>
                            <a:rPr lang="en-US" b="0" i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133" y="2464790"/>
                <a:ext cx="1370760" cy="455189"/>
              </a:xfrm>
              <a:prstGeom prst="rect">
                <a:avLst/>
              </a:prstGeom>
              <a:blipFill>
                <a:blip r:embed="rId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2478577" y="4264021"/>
                <a:ext cx="4832349" cy="6569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  <m:d>
                          <m:dPr>
                            <m:ctrlPr>
                              <a:rPr lang="kk-KZ" sz="2800" i="1" dirty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800" b="0" i="0" dirty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өнім</m:t>
                            </m:r>
                          </m:e>
                        </m:d>
                      </m:sub>
                      <m:sup>
                        <m: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</a:rPr>
                  <a:t>=</a:t>
                </a:r>
                <a:r>
                  <a:rPr lang="en-US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  <m:d>
                          <m:dPr>
                            <m:ctrlPr>
                              <a:rPr lang="kk-KZ" sz="28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800" b="0" i="0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реагент</m:t>
                            </m:r>
                          </m:e>
                        </m:d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 </a:t>
                </a:r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577" y="4264021"/>
                <a:ext cx="4832349" cy="656911"/>
              </a:xfrm>
              <a:prstGeom prst="rect">
                <a:avLst/>
              </a:prstGeom>
              <a:blipFill>
                <a:blip r:embed="rId6"/>
                <a:stretch>
                  <a:fillRect b="-1481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2479347" y="6258455"/>
                <a:ext cx="4831579" cy="6569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  <m:d>
                          <m:dPr>
                            <m:ctrlPr>
                              <a:rPr lang="kk-KZ" sz="28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800" b="0" i="0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реагент</m:t>
                            </m:r>
                          </m:e>
                        </m:d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  <m:d>
                          <m:dPr>
                            <m:ctrlPr>
                              <a:rPr lang="kk-KZ" sz="2800" i="1" dirty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2800" b="0" i="0" dirty="0">
                                <a:solidFill>
                                  <a:srgbClr val="620BFC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өнім</m:t>
                            </m:r>
                          </m:e>
                        </m:d>
                      </m:sub>
                      <m:sup>
                        <m:r>
                          <a:rPr lang="en-US" sz="2800" b="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  <m:r>
                      <a:rPr lang="en-US" sz="2800" b="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endParaRPr lang="en-US" sz="2800" dirty="0">
                  <a:solidFill>
                    <a:srgbClr val="620BFC"/>
                  </a:solidFill>
                </a:endParaRPr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9347" y="6258455"/>
                <a:ext cx="4831579" cy="656911"/>
              </a:xfrm>
              <a:prstGeom prst="rect">
                <a:avLst/>
              </a:prstGeom>
              <a:blipFill>
                <a:blip r:embed="rId7"/>
                <a:stretch>
                  <a:fillRect b="-15888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74B1AD08-0A88-4223-ABCF-CCB6E75841F2}"/>
              </a:ext>
            </a:extLst>
          </p:cNvPr>
          <p:cNvCxnSpPr>
            <a:cxnSpLocks/>
          </p:cNvCxnSpPr>
          <p:nvPr/>
        </p:nvCxnSpPr>
        <p:spPr>
          <a:xfrm>
            <a:off x="4894752" y="4963621"/>
            <a:ext cx="1" cy="12899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784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163" y="1359369"/>
                <a:ext cx="9144000" cy="3614745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sz="2800" dirty="0"/>
                  <a:t>Мысал. </a:t>
                </a:r>
                <a:r>
                  <a:rPr lang="kk-KZ" sz="2800" dirty="0">
                    <a:solidFill>
                      <a:srgbClr val="002060"/>
                    </a:solidFill>
                  </a:rPr>
                  <a:t>Төменде берілген реакция үшін реакцияның энтальпия өзгерісін анықтаңыз. Мұндағы: </a:t>
                </a:r>
              </a:p>
              <a:p>
                <a:pPr indent="725488"/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-297 </a:t>
                </a:r>
                <a:r>
                  <a:rPr lang="kk-KZ" sz="2800" dirty="0">
                    <a:solidFill>
                      <a:srgbClr val="002060"/>
                    </a:solidFill>
                  </a:rPr>
                  <a:t>кДж/моль </a:t>
                </a:r>
              </a:p>
              <a:p>
                <a:pPr indent="725488"/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-</a:t>
                </a:r>
                <a:r>
                  <a:rPr lang="kk-KZ" sz="2800" dirty="0">
                    <a:solidFill>
                      <a:srgbClr val="002060"/>
                    </a:solidFill>
                  </a:rPr>
                  <a:t>20,2</a:t>
                </a:r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</a:rPr>
                  <a:t>кДж/моль </a:t>
                </a:r>
              </a:p>
              <a:p>
                <a:pPr indent="725488"/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kk-KZ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с</m:t>
                        </m:r>
                        <m:r>
                          <a:rPr lang="kk-KZ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sz="28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-2</a:t>
                </a:r>
                <a:r>
                  <a:rPr lang="kk-KZ" sz="2800" dirty="0">
                    <a:solidFill>
                      <a:srgbClr val="002060"/>
                    </a:solidFill>
                  </a:rPr>
                  <a:t>86</a:t>
                </a:r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</a:rPr>
                  <a:t>кДж/моль</a:t>
                </a:r>
              </a:p>
              <a:p>
                <a:pPr indent="725488"/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2800" b="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+ 2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28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8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kk-KZ" sz="28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620BFC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28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kk-KZ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(с)</m:t>
                        </m:r>
                      </m:sub>
                    </m:sSub>
                  </m:oMath>
                </a14:m>
                <a:endParaRPr lang="kk-KZ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359369"/>
                <a:ext cx="9144000" cy="3614745"/>
              </a:xfrm>
              <a:prstGeom prst="rect">
                <a:avLst/>
              </a:prstGeom>
              <a:blipFill>
                <a:blip r:embed="rId2"/>
                <a:stretch>
                  <a:fillRect b="-672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2808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304092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326161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algn="l"/>
            <a:r>
              <a:rPr lang="kk-KZ" sz="2800" dirty="0"/>
              <a:t>2- салдар. </a:t>
            </a:r>
            <a:r>
              <a:rPr lang="kk-KZ" sz="2800" dirty="0">
                <a:solidFill>
                  <a:srgbClr val="002060"/>
                </a:solidFill>
              </a:rPr>
              <a:t>Реакцияның энтальпиясы реагент пен өнімнің жану энтальпияларының айырмасына тең.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4163" y="4133260"/>
                <a:ext cx="9144000" cy="3470090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 algn="ctr">
                  <a:defRPr sz="3200">
                    <a:solidFill>
                      <a:srgbClr val="620BFC"/>
                    </a:solidFill>
                    <a:latin typeface="Open Sans" panose="020B0606030504020204"/>
                  </a:defRPr>
                </a:lvl1pPr>
              </a:lstStyle>
              <a:p>
                <a:pPr algn="l"/>
                <a:r>
                  <a:rPr lang="kk-KZ" sz="2800" dirty="0">
                    <a:solidFill>
                      <a:srgbClr val="002060"/>
                    </a:solidFill>
                  </a:rPr>
                  <a:t>Мысалы, Төменде берілген реакция үшін реакцияның энтальпия өзгерісін анықтаңыз. Мұндағы: </a:t>
                </a:r>
                <a:endParaRPr lang="en-US" sz="2800" dirty="0">
                  <a:solidFill>
                    <a:srgbClr val="002060"/>
                  </a:solidFill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kk-KZ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қ</m:t>
                        </m:r>
                        <m:r>
                          <a:rPr lang="kk-KZ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sz="28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-</a:t>
                </a:r>
                <a:r>
                  <a:rPr lang="kk-KZ" sz="2800" dirty="0">
                    <a:solidFill>
                      <a:srgbClr val="002060"/>
                    </a:solidFill>
                  </a:rPr>
                  <a:t>394</a:t>
                </a:r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</a:rPr>
                  <a:t>кДж/моль </a:t>
                </a:r>
                <a:endParaRPr lang="en-US" sz="2800" dirty="0">
                  <a:solidFill>
                    <a:srgbClr val="002060"/>
                  </a:solidFill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-</a:t>
                </a:r>
                <a:r>
                  <a:rPr lang="kk-KZ" sz="2800" dirty="0">
                    <a:solidFill>
                      <a:srgbClr val="002060"/>
                    </a:solidFill>
                  </a:rPr>
                  <a:t>286</a:t>
                </a:r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</a:rPr>
                  <a:t>кДж/моль </a:t>
                </a:r>
                <a:endParaRPr lang="en-US" sz="2800" dirty="0">
                  <a:solidFill>
                    <a:srgbClr val="002060"/>
                  </a:solidFill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kk-KZ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 -</a:t>
                </a:r>
                <a:r>
                  <a:rPr lang="kk-KZ" sz="2800" dirty="0">
                    <a:solidFill>
                      <a:srgbClr val="002060"/>
                    </a:solidFill>
                  </a:rPr>
                  <a:t>890 кДж/моль</a:t>
                </a:r>
              </a:p>
              <a:p>
                <a:pPr indent="725488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kk-KZ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</m:oMath>
                </a14:m>
                <a:r>
                  <a:rPr lang="kk-KZ" dirty="0">
                    <a:solidFill>
                      <a:srgbClr val="620BFC"/>
                    </a:solidFill>
                  </a:rPr>
                  <a:t> + 2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kk-KZ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kk-KZ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𝐶𝐻</m:t>
                        </m:r>
                      </m:e>
                      <m:sub>
                        <m:r>
                          <a:rPr lang="en-US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kk-KZ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</m:oMath>
                </a14:m>
                <a:endParaRPr lang="kk-KZ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4133260"/>
                <a:ext cx="9144000" cy="3470090"/>
              </a:xfrm>
              <a:prstGeom prst="rect">
                <a:avLst/>
              </a:prstGeom>
              <a:blipFill>
                <a:blip r:embed="rId2"/>
                <a:stretch>
                  <a:fillRect b="-1576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2156578" y="3202743"/>
                <a:ext cx="5110310" cy="523220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kk-KZ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с</m:t>
                        </m:r>
                      </m:sub>
                    </m:sSub>
                  </m:oMath>
                </a14:m>
                <a:r>
                  <a:rPr lang="kk-KZ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(реагент) </a:t>
                </a:r>
                <a:r>
                  <a:rPr lang="kk-KZ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kk-KZ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с</m:t>
                        </m:r>
                      </m:sub>
                    </m:sSub>
                  </m:oMath>
                </a14:m>
                <a:r>
                  <a:rPr lang="kk-KZ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(өнім) </a:t>
                </a:r>
                <a:endParaRPr lang="en-US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578" y="3202743"/>
                <a:ext cx="5110310" cy="523220"/>
              </a:xfrm>
              <a:prstGeom prst="rect">
                <a:avLst/>
              </a:prstGeom>
              <a:blipFill>
                <a:blip r:embed="rId3"/>
                <a:stretch>
                  <a:fillRect t="-10227" b="-29545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1239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409" y="299922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3200" dirty="0">
              <a:solidFill>
                <a:srgbClr val="620BFC"/>
              </a:solidFill>
              <a:latin typeface="Open Sans" panose="020B0606030504020204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765" y="1220250"/>
            <a:ext cx="4844794" cy="20088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379484" y="3504477"/>
                <a:ext cx="7551681" cy="638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CH</m:t>
                        </m:r>
                      </m:e>
                      <m:sub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 =</a:t>
                </a:r>
                <a:r>
                  <a:rPr lang="en-US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kk-KZ" sz="32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  <m:r>
                      <a:rPr lang="en-US" sz="32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sz="32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[</m:t>
                    </m:r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484" y="3504477"/>
                <a:ext cx="7551681" cy="638380"/>
              </a:xfrm>
              <a:prstGeom prst="rect">
                <a:avLst/>
              </a:prstGeom>
              <a:blipFill>
                <a:blip r:embed="rId3"/>
                <a:stretch>
                  <a:fillRect t="-952" b="-17143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072527" y="1923623"/>
                <a:ext cx="1896673" cy="4972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CH</m:t>
                        </m:r>
                      </m:e>
                      <m:sub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kk-KZ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4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2527" y="1923623"/>
                <a:ext cx="1896673" cy="497252"/>
              </a:xfrm>
              <a:prstGeom prst="rect">
                <a:avLst/>
              </a:prstGeom>
              <a:blipFill>
                <a:blip r:embed="rId4"/>
                <a:stretch>
                  <a:fillRect l="-643" t="-7407" b="-2345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975406" y="1758377"/>
                <a:ext cx="1604798" cy="4972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sub>
                      <m:sup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kk-KZ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  <m:r>
                      <a:rPr lang="en-US" sz="24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>
                    <a:solidFill>
                      <a:srgbClr val="002060"/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5406" y="1758377"/>
                <a:ext cx="1604798" cy="497252"/>
              </a:xfrm>
              <a:prstGeom prst="rect">
                <a:avLst/>
              </a:prstGeom>
              <a:blipFill>
                <a:blip r:embed="rId5"/>
                <a:stretch>
                  <a:fillRect l="-760" t="-6098" b="-23171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585694" y="2177929"/>
                <a:ext cx="1808380" cy="4972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24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4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endParaRPr lang="en-US" sz="24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5694" y="2177929"/>
                <a:ext cx="1808380" cy="497252"/>
              </a:xfrm>
              <a:prstGeom prst="rect">
                <a:avLst/>
              </a:prstGeom>
              <a:blipFill>
                <a:blip r:embed="rId6"/>
                <a:stretch>
                  <a:fillRect l="-673" t="-7317" b="-21951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585694" y="4819294"/>
                <a:ext cx="7551681" cy="638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=</a:t>
                </a:r>
                <a:r>
                  <a:rPr lang="en-US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kk-KZ" sz="32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(қ)</m:t>
                        </m:r>
                      </m:sub>
                    </m:sSub>
                    <m:r>
                      <a:rPr lang="en-US" sz="32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sz="32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  <m:r>
                      <m:rPr>
                        <m:nor/>
                      </m:rPr>
                      <a:rPr lang="en-US" sz="2800" dirty="0">
                        <a:solidFill>
                          <a:srgbClr val="00206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[</m:t>
                    </m:r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-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sub>
                      <m:sup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CH</m:t>
                        </m:r>
                      </m:e>
                      <m:sub>
                        <m:r>
                          <a:rPr lang="en-US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kk-KZ" sz="2800" b="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(г)</m:t>
                        </m:r>
                      </m:sub>
                    </m:sSub>
                    <m:r>
                      <a:rPr lang="en-US" sz="2800" b="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:endParaRPr lang="en-US" sz="28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5694" y="4819294"/>
                <a:ext cx="7551681" cy="638380"/>
              </a:xfrm>
              <a:prstGeom prst="rect">
                <a:avLst/>
              </a:prstGeom>
              <a:blipFill>
                <a:blip r:embed="rId7"/>
                <a:stretch>
                  <a:fillRect t="-962" b="-18269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63E4152A-4D17-4E1D-9FAF-4D78C20FDCD4}"/>
              </a:ext>
            </a:extLst>
          </p:cNvPr>
          <p:cNvCxnSpPr/>
          <p:nvPr/>
        </p:nvCxnSpPr>
        <p:spPr>
          <a:xfrm>
            <a:off x="4852409" y="4070120"/>
            <a:ext cx="0" cy="81800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B17D66DB-D19B-4EC9-AAE5-D6287EE1BD36}"/>
                  </a:ext>
                </a:extLst>
              </p:cNvPr>
              <p:cNvSpPr/>
              <p:nvPr/>
            </p:nvSpPr>
            <p:spPr>
              <a:xfrm>
                <a:off x="284163" y="5944362"/>
                <a:ext cx="9143999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n-US" sz="280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sz="28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−890=−394+2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−286</m:t>
                          </m:r>
                        </m:e>
                      </m:d>
                    </m:oMath>
                  </m:oMathPara>
                </a14:m>
                <a:endParaRPr lang="en-US" sz="2800" b="0" i="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394+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−286</m:t>
                        </m:r>
                      </m:e>
                    </m:d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394+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890=−76</m:t>
                    </m:r>
                    <m:r>
                      <a:rPr lang="kk-KZ" sz="28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кДж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/</a:t>
                </a:r>
                <a:r>
                  <a:rPr lang="kk-KZ" sz="2800" dirty="0" err="1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моль</a:t>
                </a:r>
                <a:endParaRPr lang="en-US" sz="2800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ru-KZ" sz="2800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B17D66DB-D19B-4EC9-AAE5-D6287EE1BD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5944362"/>
                <a:ext cx="9143999" cy="138499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700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/>
              </a:rPr>
              <a:t>Гесс заңының салдары </a:t>
            </a:r>
            <a:endParaRPr lang="ru-RU" sz="2800" dirty="0">
              <a:solidFill>
                <a:srgbClr val="620BFC"/>
              </a:solidFill>
              <a:latin typeface="Open Sans" panose="020B0606030504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1097756"/>
            <a:ext cx="9144000" cy="675836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 algn="ctr">
              <a:defRPr sz="3200">
                <a:solidFill>
                  <a:srgbClr val="620BFC"/>
                </a:solidFill>
                <a:latin typeface="Open Sans" panose="020B0606030504020204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k-KZ" sz="2500" dirty="0"/>
              <a:t>3-салдар. </a:t>
            </a:r>
            <a:r>
              <a:rPr lang="kk-KZ" sz="2500" dirty="0">
                <a:solidFill>
                  <a:srgbClr val="002060"/>
                </a:solidFill>
              </a:rPr>
              <a:t>Реакцияның термохимиялық теңдеуін қосуға, азайтуға, көбейтуге және бөлуге болады. Реакция қайтымды болмасада теңдеуді оңнан солға қарай жазуға болады.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k-KZ" sz="2500" dirty="0">
                <a:solidFill>
                  <a:srgbClr val="002060"/>
                </a:solidFill>
              </a:rPr>
              <a:t>Қосылысты тікелей жай заттардан алуға болмайтын жағдайда немесе олар жанбайтын болса, онда </a:t>
            </a:r>
            <a:r>
              <a:rPr lang="kk-KZ" sz="2500" dirty="0"/>
              <a:t>Гесс заңының осы 3-салдарын қолдануға </a:t>
            </a:r>
            <a:r>
              <a:rPr lang="kk-KZ" sz="2500" dirty="0">
                <a:solidFill>
                  <a:srgbClr val="002060"/>
                </a:solidFill>
              </a:rPr>
              <a:t>болады. Мысалы, кальций сульфатын калориметрлік әдіспен кальцийді, күкіртті және оттекті тікелей араластырып алуға болмайды. Мұндай жағдайда Гесс заңының 3-салдары бойынша төмндегідей әдіс қолданылады. Яғни тізбектей бірінен кейін бірі жүретін 4 реакцияны жүзеге асырып, олардың жылу эффектілерін өлшейді.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kk-KZ" sz="2500" dirty="0"/>
              <a:t>Кальций сульфатының жай заттардан түзілу энтальпиясы </a:t>
            </a:r>
            <a:r>
              <a:rPr lang="kk-KZ" sz="2500" dirty="0">
                <a:solidFill>
                  <a:srgbClr val="002060"/>
                </a:solidFill>
              </a:rPr>
              <a:t>жүргізілген 4 реакцияның энталпияларының қосындысына тең болады. </a:t>
            </a:r>
          </a:p>
        </p:txBody>
      </p:sp>
    </p:spTree>
    <p:extLst>
      <p:ext uri="{BB962C8B-B14F-4D97-AF65-F5344CB8AC3E}">
        <p14:creationId xmlns:p14="http://schemas.microsoft.com/office/powerpoint/2010/main" val="20286487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8712</TotalTime>
  <Words>787</Words>
  <Application>Microsoft Office PowerPoint</Application>
  <PresentationFormat>Произвольный</PresentationFormat>
  <Paragraphs>82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Open Sans</vt:lpstr>
      <vt:lpstr>Тема Office</vt:lpstr>
      <vt:lpstr>10-сынып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Yerkebulan</cp:lastModifiedBy>
  <cp:revision>269</cp:revision>
  <dcterms:created xsi:type="dcterms:W3CDTF">2020-07-01T14:03:46Z</dcterms:created>
  <dcterms:modified xsi:type="dcterms:W3CDTF">2020-10-17T16:35:53Z</dcterms:modified>
</cp:coreProperties>
</file>