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1"/>
  </p:notesMasterIdLst>
  <p:sldIdLst>
    <p:sldId id="265" r:id="rId2"/>
    <p:sldId id="257" r:id="rId3"/>
    <p:sldId id="274" r:id="rId4"/>
    <p:sldId id="275" r:id="rId5"/>
    <p:sldId id="276" r:id="rId6"/>
    <p:sldId id="277" r:id="rId7"/>
    <p:sldId id="278" r:id="rId8"/>
    <p:sldId id="280" r:id="rId9"/>
    <p:sldId id="279" r:id="rId10"/>
    <p:sldId id="281" r:id="rId11"/>
    <p:sldId id="282" r:id="rId12"/>
    <p:sldId id="283" r:id="rId13"/>
    <p:sldId id="289" r:id="rId14"/>
    <p:sldId id="284" r:id="rId15"/>
    <p:sldId id="285" r:id="rId16"/>
    <p:sldId id="286" r:id="rId17"/>
    <p:sldId id="287" r:id="rId18"/>
    <p:sldId id="288" r:id="rId19"/>
    <p:sldId id="258" r:id="rId20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21"/>
  </p:normalViewPr>
  <p:slideViewPr>
    <p:cSldViewPr snapToGrid="0" snapToObjects="1">
      <p:cViewPr varScale="1">
        <p:scale>
          <a:sx n="95" d="100"/>
          <a:sy n="95" d="100"/>
        </p:scale>
        <p:origin x="1932" y="78"/>
      </p:cViewPr>
      <p:guideLst>
        <p:guide orient="horz" pos="184"/>
        <p:guide pos="179"/>
        <p:guide pos="5939"/>
        <p:guide orient="horz" pos="4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263" y="535285"/>
            <a:ext cx="3882242" cy="941518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b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963" y="1666808"/>
            <a:ext cx="7623968" cy="155699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Карбонильді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қосылыстардың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құрылысы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және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номенклатурасы</a:t>
            </a:r>
            <a:endParaRPr lang="ru-RU" sz="36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159323" y="6610541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48366" y="172628"/>
            <a:ext cx="11705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175806" y="7176749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0303" y="3600847"/>
            <a:ext cx="5548576" cy="4109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37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307535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Қанықпаған карбонилді қосылыстар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2" y="1129679"/>
            <a:ext cx="9144000" cy="237254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Егер карбонил тобы қанықпаған радикалдармен байланысса, онда мұндай альдегидтер мен кетондарды қанықпаған деп атайды. Сонымен қатар қос байланыс карбонил тобымен қатар болуыда мүмкін. Мысалы,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3654" y="3675372"/>
            <a:ext cx="3985016" cy="124903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1499" y="6386065"/>
            <a:ext cx="4989326" cy="133246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4162" y="4875294"/>
            <a:ext cx="9144000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Немесе арасында бір немесе бірнеше метил топтары болып, қашық орналасуы мүмкін Мысалы,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68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87438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Қанықпаған карбонилді қосылыстар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547" y="1183839"/>
            <a:ext cx="9144000" cy="280343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Қанықпаған карбонилді қосылыстардың маңызды өкілдері қосарланған альдегидтер мен кетондар болып табылады. Оларға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акролеин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және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кротон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қанықпаған альдегидтері, сонымен бірге қанықпаған кетондардан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метилвинилкетон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жатады. 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931" y="4741615"/>
            <a:ext cx="9143616" cy="1624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81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1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Ароматты карбонилді қосылыстар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299401"/>
            <a:ext cx="9144000" cy="323432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Егер альдегидтік тобы бензол сақинасымен немесе бүйір тізбектегі көміртек атомымен байланысса, ондай қосылыстар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ароматты альдегидтер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деп аталады. Бірінші топтағы альдегидтерге бензой альдегиді (бензальдегид), ал екінші топқа фенилсіркеальдегиді (фенилацетальдегид) жатады.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3606" y="5597115"/>
            <a:ext cx="2154686" cy="110607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304" y="5597115"/>
            <a:ext cx="2958742" cy="1106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99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4161" y="292100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Екі бензол сақинасы карбонил тобымен байланысса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ароматты кетондар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ал бір радикал ароматты, екінші радикал алифатты болса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майлы ароматты кетондар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деп аталады.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1378" y="3512274"/>
            <a:ext cx="7269568" cy="194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441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Карбонилді қосылыстарды атау жаттығулары</a:t>
            </a: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886038"/>
              </p:ext>
            </p:extLst>
          </p:nvPr>
        </p:nvGraphicFramePr>
        <p:xfrm>
          <a:off x="284164" y="1022281"/>
          <a:ext cx="4108088" cy="1492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r:id="rId3" imgW="4570200" imgH="1660320" progId="">
                  <p:embed/>
                </p:oleObj>
              </mc:Choice>
              <mc:Fallback>
                <p:oleObj r:id="rId3" imgW="4570200" imgH="16603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4" y="1022281"/>
                        <a:ext cx="4108088" cy="1492320"/>
                      </a:xfrm>
                      <a:prstGeom prst="rect">
                        <a:avLst/>
                      </a:prstGeom>
                      <a:noFill/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3286650"/>
              </p:ext>
            </p:extLst>
          </p:nvPr>
        </p:nvGraphicFramePr>
        <p:xfrm>
          <a:off x="5302261" y="1022281"/>
          <a:ext cx="4125902" cy="1492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r:id="rId5" imgW="4586040" imgH="1658880" progId="">
                  <p:embed/>
                </p:oleObj>
              </mc:Choice>
              <mc:Fallback>
                <p:oleObj r:id="rId5" imgW="4586040" imgH="16588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61" y="1022281"/>
                        <a:ext cx="4125902" cy="1492320"/>
                      </a:xfrm>
                      <a:prstGeom prst="rect">
                        <a:avLst/>
                      </a:prstGeom>
                      <a:noFill/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608404"/>
              </p:ext>
            </p:extLst>
          </p:nvPr>
        </p:nvGraphicFramePr>
        <p:xfrm>
          <a:off x="618766" y="4229101"/>
          <a:ext cx="3438884" cy="2098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r:id="rId7" imgW="4597200" imgH="2804760" progId="">
                  <p:embed/>
                </p:oleObj>
              </mc:Choice>
              <mc:Fallback>
                <p:oleObj r:id="rId7" imgW="4597200" imgH="2804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766" y="4229101"/>
                        <a:ext cx="3438884" cy="2098667"/>
                      </a:xfrm>
                      <a:prstGeom prst="rect">
                        <a:avLst/>
                      </a:prstGeom>
                      <a:noFill/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812890"/>
              </p:ext>
            </p:extLst>
          </p:nvPr>
        </p:nvGraphicFramePr>
        <p:xfrm>
          <a:off x="6202186" y="3990931"/>
          <a:ext cx="2326052" cy="2575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r:id="rId9" imgW="2705040" imgH="2993760" progId="">
                  <p:embed/>
                </p:oleObj>
              </mc:Choice>
              <mc:Fallback>
                <p:oleObj r:id="rId9" imgW="2705040" imgH="2993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2186" y="3990931"/>
                        <a:ext cx="2326052" cy="2575006"/>
                      </a:xfrm>
                      <a:prstGeom prst="rect">
                        <a:avLst/>
                      </a:prstGeom>
                      <a:noFill/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37097" y="2886947"/>
            <a:ext cx="2336269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just"/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Гексаналь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39581" y="2886946"/>
            <a:ext cx="3651262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just"/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5-метилгексаналь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4163" y="6565937"/>
            <a:ext cx="3949607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just"/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3-фенилпропональ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67815" y="6565937"/>
            <a:ext cx="534451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just"/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Циклогексанкарбальдегид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07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7757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Карбонилді қосылыстарды атау жаттығулары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4961" y="2886947"/>
            <a:ext cx="424054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just"/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Бензолкарбальдегид/бензальдегид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3697" y="3114007"/>
            <a:ext cx="4172744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just"/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4-гидроксобутаналь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0427" y="6544499"/>
            <a:ext cx="3949607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just"/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2-метилбутаналь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44085" y="6544498"/>
            <a:ext cx="2316764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just"/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Бутаналь 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5720688"/>
              </p:ext>
            </p:extLst>
          </p:nvPr>
        </p:nvGraphicFramePr>
        <p:xfrm>
          <a:off x="1507591" y="982218"/>
          <a:ext cx="1995280" cy="1761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S ChemDraw Drawing" r:id="rId3" imgW="3336840" imgH="2946240" progId="ChemDraw.Document.6.0">
                  <p:embed/>
                </p:oleObj>
              </mc:Choice>
              <mc:Fallback>
                <p:oleObj name="CS ChemDraw Drawing" r:id="rId3" imgW="3336840" imgH="294624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7591" y="982218"/>
                        <a:ext cx="1995280" cy="1761909"/>
                      </a:xfrm>
                      <a:prstGeom prst="rect">
                        <a:avLst/>
                      </a:prstGeom>
                      <a:noFill/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4157" y="1177373"/>
            <a:ext cx="3171825" cy="13716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0533" y="4346980"/>
            <a:ext cx="3406534" cy="167511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54157" y="4346980"/>
            <a:ext cx="3496620" cy="135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30466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Карбонилді қосылыстарды атау жаттығулары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4163" y="2864372"/>
            <a:ext cx="3894083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just"/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Петанон-2 немесе </a:t>
            </a:r>
          </a:p>
          <a:p>
            <a:pPr algn="just"/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метилпропилкетон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5419" y="3093851"/>
            <a:ext cx="4172744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just"/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4-этилгексанон-3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4163" y="6826120"/>
            <a:ext cx="563389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just"/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3-изопропилциклопентанон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84181" y="6470090"/>
            <a:ext cx="294226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just"/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Диэтилкетон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64460"/>
              </p:ext>
            </p:extLst>
          </p:nvPr>
        </p:nvGraphicFramePr>
        <p:xfrm>
          <a:off x="627760" y="1133991"/>
          <a:ext cx="3414073" cy="1435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CS ChemDraw Drawing" r:id="rId3" imgW="3924000" imgH="1650960" progId="ChemDraw.Document.6.0">
                  <p:embed/>
                </p:oleObj>
              </mc:Choice>
              <mc:Fallback>
                <p:oleObj name="CS ChemDraw Drawing" r:id="rId3" imgW="3924000" imgH="165096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760" y="1133991"/>
                        <a:ext cx="3414073" cy="1435790"/>
                      </a:xfrm>
                      <a:prstGeom prst="rect">
                        <a:avLst/>
                      </a:prstGeom>
                      <a:noFill/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759090"/>
              </p:ext>
            </p:extLst>
          </p:nvPr>
        </p:nvGraphicFramePr>
        <p:xfrm>
          <a:off x="5673860" y="1133991"/>
          <a:ext cx="3047588" cy="18818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CS ChemDraw Drawing" r:id="rId5" imgW="4381200" imgH="2705040" progId="ChemDraw.Document.6.0">
                  <p:embed/>
                </p:oleObj>
              </mc:Choice>
              <mc:Fallback>
                <p:oleObj name="CS ChemDraw Drawing" r:id="rId5" imgW="4381200" imgH="270504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3860" y="1133991"/>
                        <a:ext cx="3047588" cy="1881834"/>
                      </a:xfrm>
                      <a:prstGeom prst="rect">
                        <a:avLst/>
                      </a:prstGeom>
                      <a:noFill/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438730"/>
              </p:ext>
            </p:extLst>
          </p:nvPr>
        </p:nvGraphicFramePr>
        <p:xfrm>
          <a:off x="1666226" y="4238847"/>
          <a:ext cx="1871338" cy="2386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CS ChemDraw Drawing" r:id="rId7" imgW="2779560" imgH="3543120" progId="ChemDraw.Document.6.0">
                  <p:embed/>
                </p:oleObj>
              </mc:Choice>
              <mc:Fallback>
                <p:oleObj name="CS ChemDraw Drawing" r:id="rId7" imgW="2779560" imgH="354312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226" y="4238847"/>
                        <a:ext cx="1871338" cy="2386199"/>
                      </a:xfrm>
                      <a:prstGeom prst="rect">
                        <a:avLst/>
                      </a:prstGeom>
                      <a:noFill/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341650"/>
              </p:ext>
            </p:extLst>
          </p:nvPr>
        </p:nvGraphicFramePr>
        <p:xfrm>
          <a:off x="5120655" y="4123664"/>
          <a:ext cx="4153997" cy="1943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CS ChemDraw Drawing" r:id="rId9" imgW="4381200" imgH="2050920" progId="ChemDraw.Document.6.0">
                  <p:embed/>
                </p:oleObj>
              </mc:Choice>
              <mc:Fallback>
                <p:oleObj name="CS ChemDraw Drawing" r:id="rId9" imgW="4381200" imgH="205092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0655" y="4123664"/>
                        <a:ext cx="4153997" cy="1943901"/>
                      </a:xfrm>
                      <a:prstGeom prst="rect">
                        <a:avLst/>
                      </a:prstGeom>
                      <a:noFill/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6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7486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Карбонилді қосылыстарды атау жаттығулары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4163" y="2798969"/>
            <a:ext cx="4669534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just"/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3,3-диметилгептанон-2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20642" y="3662153"/>
            <a:ext cx="4600206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just"/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3,4-диметилпентанон-2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9000" y="6733788"/>
            <a:ext cx="3814871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just"/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3-этилпентанон-2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71640" y="6418128"/>
            <a:ext cx="4456523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just"/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3,4-диметилпентаналь 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71" y="1011880"/>
            <a:ext cx="3025065" cy="1761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9245" y="1475951"/>
            <a:ext cx="3140617" cy="172802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671" y="4311150"/>
            <a:ext cx="3115531" cy="172919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98886" y="4450035"/>
            <a:ext cx="3361334" cy="1590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35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Карбонилді қосылыстарды атау жаттығулары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925" y="1155574"/>
            <a:ext cx="6473662" cy="324765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850" y="4526976"/>
            <a:ext cx="7181703" cy="318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795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FA1400-0E72-084C-8C7C-5DF496AF3C41}"/>
              </a:ext>
            </a:extLst>
          </p:cNvPr>
          <p:cNvSpPr txBox="1"/>
          <p:nvPr/>
        </p:nvSpPr>
        <p:spPr>
          <a:xfrm>
            <a:off x="2222611" y="174116"/>
            <a:ext cx="5267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6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056" y="2772847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79401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Сабақ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мақсаттары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770773"/>
            <a:ext cx="9144000" cy="415764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 мен кетондардың функциональды топтарының құрылысын білу;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 мен кетондардың құрылымдық формулаларын құрастыру және оларды Теориялық және қолданбалы химияның халықаралық одағы (</a:t>
            </a:r>
            <a:r>
              <a:rPr lang="en-US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IUPAC</a:t>
            </a:r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бойынша атау. </a:t>
            </a:r>
            <a:endParaRPr lang="en-US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35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87438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Карбонилді қосылыстардың құрылысы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214328"/>
            <a:ext cx="9144000" cy="323432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Молекуласында оксо- немесе карбонил тобы бар қосылыстар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және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кетондар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деп аталады. </a:t>
            </a:r>
          </a:p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Егер карбонил тобы бір радикалмен және сутекпен байланысса, ондай қосылыстарды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деп атайды. Альдегидтердің жалпы формуласы: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5419" y="4726541"/>
            <a:ext cx="2411412" cy="13396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4163" y="6199717"/>
            <a:ext cx="9144000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Ескерту: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құмырысқа альдегидінде (формальдегид) карбонил тобы екі сутекпен байланысқан.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56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8703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Карбонилді қосылыстардың құрылысы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525743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Карбонил тобы екі бірдей немесе әр түрлі радикалдармен байланысқан қосылыстарды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кетондар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деп атайды. Олардың жалпы формуласы: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3" y="5762227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Карбонил тобы байланысқан радикалдардың өзгешеліктеріне қарай альдегидтер мен кетондар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қаныққан, қанықпаған, цикілді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және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ароматты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болып бөлінеді.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089" y="4135100"/>
            <a:ext cx="2083565" cy="142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65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Карбонилді қосылыстардың байланыс ерекшелігі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86971" y="1136822"/>
                <a:ext cx="9144000" cy="3018876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r>
                  <a:rPr lang="kk-KZ" altLang="ru-RU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Карбонил тобындағы көміртек атомы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altLang="ru-RU" sz="2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pPr>
                      <m:e>
                        <m:r>
                          <a:rPr lang="en-US" altLang="ru-RU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𝑠𝑝</m:t>
                        </m:r>
                      </m:e>
                      <m:sup>
                        <m:r>
                          <a:rPr lang="en-US" altLang="ru-RU" sz="2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ru-RU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гибридтенеді. 3 </a:t>
                </a:r>
                <a14:m>
                  <m:oMath xmlns:m="http://schemas.openxmlformats.org/officeDocument/2006/math">
                    <m:r>
                      <a:rPr lang="kk-KZ" altLang="ru-RU" sz="26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𝜎</m:t>
                    </m:r>
                  </m:oMath>
                </a14:m>
                <a:r>
                  <a:rPr lang="kk-KZ" altLang="ru-RU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байланыс бір жазықтықта жатады. Көміртек атомының гибридтенбеген 2</a:t>
                </a:r>
                <a:r>
                  <a:rPr lang="en-US" altLang="ru-RU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 </a:t>
                </a:r>
                <a:r>
                  <a:rPr lang="kk-KZ" altLang="ru-RU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орбитальі жазықтыққа 90</a:t>
                </a:r>
                <a14:m>
                  <m:oMath xmlns:m="http://schemas.openxmlformats.org/officeDocument/2006/math">
                    <m:r>
                      <a:rPr lang="kk-KZ" altLang="ru-RU" sz="26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°</m:t>
                    </m:r>
                  </m:oMath>
                </a14:m>
                <a:r>
                  <a:rPr lang="kk-KZ" altLang="ru-RU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бұрыш жасап перпендикулияр орналасады, ол оттегінің 2</a:t>
                </a:r>
                <a:r>
                  <a:rPr lang="en-US" altLang="ru-RU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</a:t>
                </a:r>
                <a:r>
                  <a:rPr lang="kk-KZ" altLang="ru-RU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орбитальімен жазықтықтың екі жағынан бүйірлері арқылы қиылысып,  әлсіз </a:t>
                </a:r>
                <a14:m>
                  <m:oMath xmlns:m="http://schemas.openxmlformats.org/officeDocument/2006/math">
                    <m:r>
                      <a:rPr lang="kk-KZ" altLang="ru-RU" sz="26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𝜋</m:t>
                    </m:r>
                  </m:oMath>
                </a14:m>
                <a:r>
                  <a:rPr lang="kk-KZ" altLang="ru-RU" sz="26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байланыс түзеді. </a:t>
                </a:r>
                <a:endParaRPr lang="en-GB" altLang="ru-RU" sz="26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71" y="1136822"/>
                <a:ext cx="9144000" cy="3018876"/>
              </a:xfrm>
              <a:prstGeom prst="rect">
                <a:avLst/>
              </a:prstGeom>
              <a:blipFill>
                <a:blip r:embed="rId2"/>
                <a:stretch>
                  <a:fillRect r="-133" b="-1807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885" y="4351423"/>
            <a:ext cx="5515459" cy="1581792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3540" y="4664481"/>
            <a:ext cx="2247900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6971" y="6292050"/>
            <a:ext cx="9144000" cy="141843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Оттегі атомының электртерістілігі көміртек атомынан үлкен болғандықтан, байланыстың полярлылығы оттек атомына бағытталады.  </a:t>
            </a:r>
          </a:p>
        </p:txBody>
      </p:sp>
    </p:spTree>
    <p:extLst>
      <p:ext uri="{BB962C8B-B14F-4D97-AF65-F5344CB8AC3E}">
        <p14:creationId xmlns:p14="http://schemas.microsoft.com/office/powerpoint/2010/main" val="138357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Карбонилді қосылыстардың формулалары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5916446"/>
                  </p:ext>
                </p:extLst>
              </p:nvPr>
            </p:nvGraphicFramePr>
            <p:xfrm>
              <a:off x="284163" y="1117780"/>
              <a:ext cx="9144000" cy="632354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19102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15310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79987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21606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Карбонильді қосылыстар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Альдегид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Кетон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7492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Молекулалық формуласы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Ескерту: формальдегидтің</a:t>
                          </a:r>
                          <a:r>
                            <a:rPr lang="kk-KZ" sz="24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молекулалық формуласы </a:t>
                          </a: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CHO</a:t>
                          </a:r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түрінде жазылу керек. Егер, </a:t>
                          </a: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COH </a:t>
                          </a:r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түрінде жазылса спирттерге жатады. </a:t>
                          </a: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21606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Құрылыс формуласы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4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CHO</m:t>
                              </m:r>
                            </m:oMath>
                          </a14:m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немесе</a:t>
                          </a:r>
                          <a:r>
                            <a:rPr lang="kk-KZ" sz="240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  <a:p>
                          <a:pPr algn="ctr"/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𝐶𝐻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CO</m:t>
                              </m:r>
                              <m:sSub>
                                <m:sSubPr>
                                  <m:ctrlPr>
                                    <a:rPr lang="en-US" sz="24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𝐶𝐻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немесе 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21606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Дисплей формуласы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9260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Склед формуласы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5916446"/>
                  </p:ext>
                </p:extLst>
              </p:nvPr>
            </p:nvGraphicFramePr>
            <p:xfrm>
              <a:off x="284163" y="1117780"/>
              <a:ext cx="9144000" cy="632354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19102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15310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79987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21606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Карбонильді қосылыстар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Альдегид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Кетон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7492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Молекулалық формуласы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31639" t="-72474" r="-175" b="-19407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21606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Құрылыс формуласы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69826" t="-248744" r="-121083" b="-1798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40705" t="-248744" r="-321" b="-1798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21606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Дисплей формуласы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9260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40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Склед формуласы 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3386" y="4551938"/>
            <a:ext cx="1060177" cy="67688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3721" y="4551938"/>
            <a:ext cx="1108394" cy="67688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23508" y="5359182"/>
            <a:ext cx="1945748" cy="115425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5901" y="5343415"/>
            <a:ext cx="1584034" cy="115425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91188" y="6596547"/>
            <a:ext cx="953459" cy="813244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71082" y="6567755"/>
            <a:ext cx="1122481" cy="81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771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3715" y="6138263"/>
            <a:ext cx="4470505" cy="169259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4368" y="2988852"/>
            <a:ext cx="6787256" cy="120532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4163" y="292100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Қаныққан карбонилді қосылыстардың номенклатурасы мен изомериясы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2" y="1508225"/>
            <a:ext cx="9144000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Тривиальды номенклатура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бойынша альдегидтер өздері тотыққанда түзілетін қышқылдардың атымен аталады. Мысалы,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162" y="4196605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Жүйелік номенклатура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бойынша қаныққан көмірсутектердің атына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–аль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деген қосымша қосылып аталады. Нөмірлеуді альдегид тобынан бастайды. Мысалы,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39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301633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Қаныққан карбонилді қосылыстардың номенклатурасы мен изомериясы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2" y="1514767"/>
            <a:ext cx="9144000" cy="421920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Кетондарды атау үшін </a:t>
            </a:r>
            <a:r>
              <a:rPr lang="kk-KZ" altLang="ru-RU" sz="26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рационалдық</a:t>
            </a:r>
            <a:r>
              <a:rPr lang="kk-KZ" altLang="ru-RU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және </a:t>
            </a:r>
            <a:r>
              <a:rPr lang="kk-KZ" altLang="ru-RU" sz="26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жүйелік</a:t>
            </a:r>
            <a:r>
              <a:rPr lang="kk-KZ" altLang="ru-RU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номенклатура қолданады. </a:t>
            </a:r>
            <a:r>
              <a:rPr lang="kk-KZ" altLang="ru-RU" sz="26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Рационалдық номенклатура </a:t>
            </a:r>
            <a:r>
              <a:rPr lang="kk-KZ" altLang="ru-RU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бойынша алдымен карбонил тобымен байланысқан радикалды атайды, содан кейін </a:t>
            </a:r>
            <a:r>
              <a:rPr lang="kk-KZ" altLang="ru-RU" sz="26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«кетон» </a:t>
            </a:r>
            <a:r>
              <a:rPr lang="kk-KZ" altLang="ru-RU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деген сөзді қосады. </a:t>
            </a:r>
            <a:r>
              <a:rPr lang="kk-KZ" altLang="ru-RU" sz="26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Жүйелік номенклатура</a:t>
            </a:r>
            <a:r>
              <a:rPr lang="kk-KZ" altLang="ru-RU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бойынша қаныққан көмірсутектің атына </a:t>
            </a:r>
            <a:r>
              <a:rPr lang="kk-KZ" altLang="ru-RU" sz="26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–он </a:t>
            </a:r>
            <a:r>
              <a:rPr lang="kk-KZ" altLang="ru-RU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деген жалғау қосып, карбонилдегі оттекпен байланысқан көміртек атомының орнын көрсетіп айтады. Нөмірлеу карбонил тобына жақын жақтан басталады. Мысалы,  </a:t>
            </a:r>
            <a:endParaRPr lang="en-GB" altLang="ru-RU" sz="26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558" y="5794872"/>
            <a:ext cx="6811208" cy="1922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14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Қаныққан карбонилді қосылыстардың номенклатурасы мен изомериясы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497245"/>
            <a:ext cx="9144000" cy="237254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Альдегидтердің изомериясын көмірсутек радикалдарының құрылымы анықтаса, кетондардың изомериясын көмірсутек радикалдарының құрылымы және карбонил тобының орыны анықтайды. Мысалы,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59" y="4132799"/>
            <a:ext cx="8437806" cy="345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66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5209</TotalTime>
  <Words>554</Words>
  <Application>Microsoft Office PowerPoint</Application>
  <PresentationFormat>Произвольный</PresentationFormat>
  <Paragraphs>69</Paragraphs>
  <Slides>19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Open Sans</vt:lpstr>
      <vt:lpstr>Тема Office</vt:lpstr>
      <vt:lpstr>CS ChemDraw Drawing</vt:lpstr>
      <vt:lpstr>11-сынып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Yerkebulan</cp:lastModifiedBy>
  <cp:revision>130</cp:revision>
  <dcterms:created xsi:type="dcterms:W3CDTF">2020-07-01T14:03:46Z</dcterms:created>
  <dcterms:modified xsi:type="dcterms:W3CDTF">2020-09-12T08:59:52Z</dcterms:modified>
</cp:coreProperties>
</file>