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3"/>
  </p:notesMasterIdLst>
  <p:sldIdLst>
    <p:sldId id="265" r:id="rId2"/>
    <p:sldId id="257"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58" r:id="rId22"/>
  </p:sldIdLst>
  <p:sldSz cx="9712325" cy="8002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 userDrawn="1">
          <p15:clr>
            <a:srgbClr val="A4A3A4"/>
          </p15:clr>
        </p15:guide>
        <p15:guide id="2" pos="179" userDrawn="1">
          <p15:clr>
            <a:srgbClr val="A4A3A4"/>
          </p15:clr>
        </p15:guide>
        <p15:guide id="3" pos="5939" userDrawn="1">
          <p15:clr>
            <a:srgbClr val="A4A3A4"/>
          </p15:clr>
        </p15:guide>
        <p15:guide id="4" orient="horz" pos="48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620B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1"/>
  </p:normalViewPr>
  <p:slideViewPr>
    <p:cSldViewPr snapToGrid="0" snapToObjects="1">
      <p:cViewPr varScale="1">
        <p:scale>
          <a:sx n="95" d="100"/>
          <a:sy n="95" d="100"/>
        </p:scale>
        <p:origin x="1848" y="96"/>
      </p:cViewPr>
      <p:guideLst>
        <p:guide orient="horz" pos="184"/>
        <p:guide pos="179"/>
        <p:guide pos="5939"/>
        <p:guide orient="horz" pos="485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E6712-1DF3-144B-8AEB-AA2EA0DC6E3F}" type="datetimeFigureOut">
              <a:rPr lang="x-none" smtClean="0"/>
              <a:t>22.09.2020</a:t>
            </a:fld>
            <a:endParaRPr lang="x-none"/>
          </a:p>
        </p:txBody>
      </p:sp>
      <p:sp>
        <p:nvSpPr>
          <p:cNvPr id="4" name="Образ слайда 3"/>
          <p:cNvSpPr>
            <a:spLocks noGrp="1" noRot="1" noChangeAspect="1"/>
          </p:cNvSpPr>
          <p:nvPr>
            <p:ph type="sldImg" idx="2"/>
          </p:nvPr>
        </p:nvSpPr>
        <p:spPr>
          <a:xfrm>
            <a:off x="1555750" y="1143000"/>
            <a:ext cx="37465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97FD9-0A9C-1B45-95DB-6830A7212849}" type="slidenum">
              <a:rPr lang="x-none" smtClean="0"/>
              <a:t>‹#›</a:t>
            </a:fld>
            <a:endParaRPr lang="x-none"/>
          </a:p>
        </p:txBody>
      </p:sp>
    </p:spTree>
    <p:extLst>
      <p:ext uri="{BB962C8B-B14F-4D97-AF65-F5344CB8AC3E}">
        <p14:creationId xmlns:p14="http://schemas.microsoft.com/office/powerpoint/2010/main" val="3686477387"/>
      </p:ext>
    </p:extLst>
  </p:cSld>
  <p:clrMap bg1="lt1" tx1="dk1" bg2="lt2" tx2="dk2" accent1="accent1" accent2="accent2" accent3="accent3" accent4="accent4" accent5="accent5" accent6="accent6" hlink="hlink" folHlink="folHlink"/>
  <p:notesStyle>
    <a:lvl1pPr marL="0" algn="l" defTabSz="718627" rtl="0" eaLnBrk="1" latinLnBrk="0" hangingPunct="1">
      <a:defRPr sz="943" kern="1200">
        <a:solidFill>
          <a:schemeClr val="tx1"/>
        </a:solidFill>
        <a:latin typeface="+mn-lt"/>
        <a:ea typeface="+mn-ea"/>
        <a:cs typeface="+mn-cs"/>
      </a:defRPr>
    </a:lvl1pPr>
    <a:lvl2pPr marL="359313" algn="l" defTabSz="718627" rtl="0" eaLnBrk="1" latinLnBrk="0" hangingPunct="1">
      <a:defRPr sz="943" kern="1200">
        <a:solidFill>
          <a:schemeClr val="tx1"/>
        </a:solidFill>
        <a:latin typeface="+mn-lt"/>
        <a:ea typeface="+mn-ea"/>
        <a:cs typeface="+mn-cs"/>
      </a:defRPr>
    </a:lvl2pPr>
    <a:lvl3pPr marL="718627" algn="l" defTabSz="718627" rtl="0" eaLnBrk="1" latinLnBrk="0" hangingPunct="1">
      <a:defRPr sz="943" kern="1200">
        <a:solidFill>
          <a:schemeClr val="tx1"/>
        </a:solidFill>
        <a:latin typeface="+mn-lt"/>
        <a:ea typeface="+mn-ea"/>
        <a:cs typeface="+mn-cs"/>
      </a:defRPr>
    </a:lvl3pPr>
    <a:lvl4pPr marL="1077940" algn="l" defTabSz="718627" rtl="0" eaLnBrk="1" latinLnBrk="0" hangingPunct="1">
      <a:defRPr sz="943" kern="1200">
        <a:solidFill>
          <a:schemeClr val="tx1"/>
        </a:solidFill>
        <a:latin typeface="+mn-lt"/>
        <a:ea typeface="+mn-ea"/>
        <a:cs typeface="+mn-cs"/>
      </a:defRPr>
    </a:lvl4pPr>
    <a:lvl5pPr marL="1437254" algn="l" defTabSz="718627" rtl="0" eaLnBrk="1" latinLnBrk="0" hangingPunct="1">
      <a:defRPr sz="943" kern="1200">
        <a:solidFill>
          <a:schemeClr val="tx1"/>
        </a:solidFill>
        <a:latin typeface="+mn-lt"/>
        <a:ea typeface="+mn-ea"/>
        <a:cs typeface="+mn-cs"/>
      </a:defRPr>
    </a:lvl5pPr>
    <a:lvl6pPr marL="1796567" algn="l" defTabSz="718627" rtl="0" eaLnBrk="1" latinLnBrk="0" hangingPunct="1">
      <a:defRPr sz="943" kern="1200">
        <a:solidFill>
          <a:schemeClr val="tx1"/>
        </a:solidFill>
        <a:latin typeface="+mn-lt"/>
        <a:ea typeface="+mn-ea"/>
        <a:cs typeface="+mn-cs"/>
      </a:defRPr>
    </a:lvl6pPr>
    <a:lvl7pPr marL="2155881" algn="l" defTabSz="718627" rtl="0" eaLnBrk="1" latinLnBrk="0" hangingPunct="1">
      <a:defRPr sz="943" kern="1200">
        <a:solidFill>
          <a:schemeClr val="tx1"/>
        </a:solidFill>
        <a:latin typeface="+mn-lt"/>
        <a:ea typeface="+mn-ea"/>
        <a:cs typeface="+mn-cs"/>
      </a:defRPr>
    </a:lvl7pPr>
    <a:lvl8pPr marL="2515194" algn="l" defTabSz="718627" rtl="0" eaLnBrk="1" latinLnBrk="0" hangingPunct="1">
      <a:defRPr sz="943" kern="1200">
        <a:solidFill>
          <a:schemeClr val="tx1"/>
        </a:solidFill>
        <a:latin typeface="+mn-lt"/>
        <a:ea typeface="+mn-ea"/>
        <a:cs typeface="+mn-cs"/>
      </a:defRPr>
    </a:lvl8pPr>
    <a:lvl9pPr marL="2874508" algn="l" defTabSz="718627" rtl="0" eaLnBrk="1" latinLnBrk="0" hangingPunct="1">
      <a:defRPr sz="94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28425" y="1309683"/>
            <a:ext cx="8255476" cy="2786086"/>
          </a:xfrm>
        </p:spPr>
        <p:txBody>
          <a:bodyPr anchor="b"/>
          <a:lstStyle>
            <a:lvl1pPr algn="ctr">
              <a:defRPr sz="6373"/>
            </a:lvl1pPr>
          </a:lstStyle>
          <a:p>
            <a:r>
              <a:rPr lang="ru-RU"/>
              <a:t>Образец заголовка</a:t>
            </a:r>
            <a:endParaRPr lang="en-US" dirty="0"/>
          </a:p>
        </p:txBody>
      </p:sp>
      <p:sp>
        <p:nvSpPr>
          <p:cNvPr id="3" name="Subtitle 2"/>
          <p:cNvSpPr>
            <a:spLocks noGrp="1"/>
          </p:cNvSpPr>
          <p:nvPr>
            <p:ph type="subTitle" idx="1"/>
          </p:nvPr>
        </p:nvSpPr>
        <p:spPr>
          <a:xfrm>
            <a:off x="1214041" y="4203212"/>
            <a:ext cx="7284244" cy="1932106"/>
          </a:xfrm>
        </p:spPr>
        <p:txBody>
          <a:bodyPr/>
          <a:lstStyle>
            <a:lvl1pPr marL="0" indent="0" algn="ctr">
              <a:buNone/>
              <a:defRPr sz="2549"/>
            </a:lvl1pPr>
            <a:lvl2pPr marL="485638" indent="0" algn="ctr">
              <a:buNone/>
              <a:defRPr sz="2124"/>
            </a:lvl2pPr>
            <a:lvl3pPr marL="971276" indent="0" algn="ctr">
              <a:buNone/>
              <a:defRPr sz="1912"/>
            </a:lvl3pPr>
            <a:lvl4pPr marL="1456914" indent="0" algn="ctr">
              <a:buNone/>
              <a:defRPr sz="1700"/>
            </a:lvl4pPr>
            <a:lvl5pPr marL="1942551" indent="0" algn="ctr">
              <a:buNone/>
              <a:defRPr sz="1700"/>
            </a:lvl5pPr>
            <a:lvl6pPr marL="2428189" indent="0" algn="ctr">
              <a:buNone/>
              <a:defRPr sz="1700"/>
            </a:lvl6pPr>
            <a:lvl7pPr marL="2913827" indent="0" algn="ctr">
              <a:buNone/>
              <a:defRPr sz="1700"/>
            </a:lvl7pPr>
            <a:lvl8pPr marL="3399465" indent="0" algn="ctr">
              <a:buNone/>
              <a:defRPr sz="1700"/>
            </a:lvl8pPr>
            <a:lvl9pPr marL="3885103" indent="0" algn="ctr">
              <a:buNone/>
              <a:defRPr sz="17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7A2D208-432E-AA48-8D25-AC6E1033EED1}" type="datetimeFigureOut">
              <a:rPr lang="x-none" smtClean="0"/>
              <a:t>22.09.2020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42631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7A2D208-432E-AA48-8D25-AC6E1033EED1}" type="datetimeFigureOut">
              <a:rPr lang="x-none" smtClean="0"/>
              <a:t>22.09.2020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802458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0383" y="426064"/>
            <a:ext cx="2094220" cy="6781823"/>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67723" y="426064"/>
            <a:ext cx="6161256" cy="678182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7A2D208-432E-AA48-8D25-AC6E1033EED1}" type="datetimeFigureOut">
              <a:rPr lang="x-none" smtClean="0"/>
              <a:t>22.09.2020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354561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7A2D208-432E-AA48-8D25-AC6E1033EED1}" type="datetimeFigureOut">
              <a:rPr lang="x-none" smtClean="0"/>
              <a:t>22.09.2020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2687809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62665" y="1995092"/>
            <a:ext cx="8376880" cy="3328854"/>
          </a:xfrm>
        </p:spPr>
        <p:txBody>
          <a:bodyPr anchor="b"/>
          <a:lstStyle>
            <a:lvl1pPr>
              <a:defRPr sz="6373"/>
            </a:lvl1pPr>
          </a:lstStyle>
          <a:p>
            <a:r>
              <a:rPr lang="ru-RU"/>
              <a:t>Образец заголовка</a:t>
            </a:r>
            <a:endParaRPr lang="en-US" dirty="0"/>
          </a:p>
        </p:txBody>
      </p:sp>
      <p:sp>
        <p:nvSpPr>
          <p:cNvPr id="3" name="Text Placeholder 2"/>
          <p:cNvSpPr>
            <a:spLocks noGrp="1"/>
          </p:cNvSpPr>
          <p:nvPr>
            <p:ph type="body" idx="1"/>
          </p:nvPr>
        </p:nvSpPr>
        <p:spPr>
          <a:xfrm>
            <a:off x="662665" y="5355438"/>
            <a:ext cx="8376880" cy="1750566"/>
          </a:xfrm>
        </p:spPr>
        <p:txBody>
          <a:bodyPr/>
          <a:lstStyle>
            <a:lvl1pPr marL="0" indent="0">
              <a:buNone/>
              <a:defRPr sz="2549">
                <a:solidFill>
                  <a:schemeClr val="tx1"/>
                </a:solidFill>
              </a:defRPr>
            </a:lvl1pPr>
            <a:lvl2pPr marL="485638" indent="0">
              <a:buNone/>
              <a:defRPr sz="2124">
                <a:solidFill>
                  <a:schemeClr val="tx1">
                    <a:tint val="75000"/>
                  </a:schemeClr>
                </a:solidFill>
              </a:defRPr>
            </a:lvl2pPr>
            <a:lvl3pPr marL="971276" indent="0">
              <a:buNone/>
              <a:defRPr sz="1912">
                <a:solidFill>
                  <a:schemeClr val="tx1">
                    <a:tint val="75000"/>
                  </a:schemeClr>
                </a:solidFill>
              </a:defRPr>
            </a:lvl3pPr>
            <a:lvl4pPr marL="1456914" indent="0">
              <a:buNone/>
              <a:defRPr sz="1700">
                <a:solidFill>
                  <a:schemeClr val="tx1">
                    <a:tint val="75000"/>
                  </a:schemeClr>
                </a:solidFill>
              </a:defRPr>
            </a:lvl4pPr>
            <a:lvl5pPr marL="1942551" indent="0">
              <a:buNone/>
              <a:defRPr sz="1700">
                <a:solidFill>
                  <a:schemeClr val="tx1">
                    <a:tint val="75000"/>
                  </a:schemeClr>
                </a:solidFill>
              </a:defRPr>
            </a:lvl5pPr>
            <a:lvl6pPr marL="2428189" indent="0">
              <a:buNone/>
              <a:defRPr sz="1700">
                <a:solidFill>
                  <a:schemeClr val="tx1">
                    <a:tint val="75000"/>
                  </a:schemeClr>
                </a:solidFill>
              </a:defRPr>
            </a:lvl6pPr>
            <a:lvl7pPr marL="2913827" indent="0">
              <a:buNone/>
              <a:defRPr sz="1700">
                <a:solidFill>
                  <a:schemeClr val="tx1">
                    <a:tint val="75000"/>
                  </a:schemeClr>
                </a:solidFill>
              </a:defRPr>
            </a:lvl7pPr>
            <a:lvl8pPr marL="3399465" indent="0">
              <a:buNone/>
              <a:defRPr sz="1700">
                <a:solidFill>
                  <a:schemeClr val="tx1">
                    <a:tint val="75000"/>
                  </a:schemeClr>
                </a:solidFill>
              </a:defRPr>
            </a:lvl8pPr>
            <a:lvl9pPr marL="3885103" indent="0">
              <a:buNone/>
              <a:defRPr sz="17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7A2D208-432E-AA48-8D25-AC6E1033EED1}" type="datetimeFigureOut">
              <a:rPr lang="x-none" smtClean="0"/>
              <a:t>22.09.2020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275565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67722" y="2130318"/>
            <a:ext cx="4127738" cy="507756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916865" y="2130318"/>
            <a:ext cx="4127738" cy="507756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7A2D208-432E-AA48-8D25-AC6E1033EED1}" type="datetimeFigureOut">
              <a:rPr lang="x-none" smtClean="0"/>
              <a:t>22.09.2020</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957389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68988" y="426066"/>
            <a:ext cx="8376880" cy="154679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68988" y="1961746"/>
            <a:ext cx="4108768" cy="961421"/>
          </a:xfrm>
        </p:spPr>
        <p:txBody>
          <a:bodyPr anchor="b"/>
          <a:lstStyle>
            <a:lvl1pPr marL="0" indent="0">
              <a:buNone/>
              <a:defRPr sz="2549" b="1"/>
            </a:lvl1pPr>
            <a:lvl2pPr marL="485638" indent="0">
              <a:buNone/>
              <a:defRPr sz="2124" b="1"/>
            </a:lvl2pPr>
            <a:lvl3pPr marL="971276" indent="0">
              <a:buNone/>
              <a:defRPr sz="1912" b="1"/>
            </a:lvl3pPr>
            <a:lvl4pPr marL="1456914" indent="0">
              <a:buNone/>
              <a:defRPr sz="1700" b="1"/>
            </a:lvl4pPr>
            <a:lvl5pPr marL="1942551" indent="0">
              <a:buNone/>
              <a:defRPr sz="1700" b="1"/>
            </a:lvl5pPr>
            <a:lvl6pPr marL="2428189" indent="0">
              <a:buNone/>
              <a:defRPr sz="1700" b="1"/>
            </a:lvl6pPr>
            <a:lvl7pPr marL="2913827" indent="0">
              <a:buNone/>
              <a:defRPr sz="1700" b="1"/>
            </a:lvl7pPr>
            <a:lvl8pPr marL="3399465" indent="0">
              <a:buNone/>
              <a:defRPr sz="1700" b="1"/>
            </a:lvl8pPr>
            <a:lvl9pPr marL="3885103" indent="0">
              <a:buNone/>
              <a:defRPr sz="1700" b="1"/>
            </a:lvl9pPr>
          </a:lstStyle>
          <a:p>
            <a:pPr lvl="0"/>
            <a:r>
              <a:rPr lang="ru-RU"/>
              <a:t>Образец текста</a:t>
            </a:r>
          </a:p>
        </p:txBody>
      </p:sp>
      <p:sp>
        <p:nvSpPr>
          <p:cNvPr id="4" name="Content Placeholder 3"/>
          <p:cNvSpPr>
            <a:spLocks noGrp="1"/>
          </p:cNvSpPr>
          <p:nvPr>
            <p:ph sz="half" idx="2"/>
          </p:nvPr>
        </p:nvSpPr>
        <p:spPr>
          <a:xfrm>
            <a:off x="668988" y="2923168"/>
            <a:ext cx="4108768" cy="42995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916865" y="1961746"/>
            <a:ext cx="4129003" cy="961421"/>
          </a:xfrm>
        </p:spPr>
        <p:txBody>
          <a:bodyPr anchor="b"/>
          <a:lstStyle>
            <a:lvl1pPr marL="0" indent="0">
              <a:buNone/>
              <a:defRPr sz="2549" b="1"/>
            </a:lvl1pPr>
            <a:lvl2pPr marL="485638" indent="0">
              <a:buNone/>
              <a:defRPr sz="2124" b="1"/>
            </a:lvl2pPr>
            <a:lvl3pPr marL="971276" indent="0">
              <a:buNone/>
              <a:defRPr sz="1912" b="1"/>
            </a:lvl3pPr>
            <a:lvl4pPr marL="1456914" indent="0">
              <a:buNone/>
              <a:defRPr sz="1700" b="1"/>
            </a:lvl4pPr>
            <a:lvl5pPr marL="1942551" indent="0">
              <a:buNone/>
              <a:defRPr sz="1700" b="1"/>
            </a:lvl5pPr>
            <a:lvl6pPr marL="2428189" indent="0">
              <a:buNone/>
              <a:defRPr sz="1700" b="1"/>
            </a:lvl6pPr>
            <a:lvl7pPr marL="2913827" indent="0">
              <a:buNone/>
              <a:defRPr sz="1700" b="1"/>
            </a:lvl7pPr>
            <a:lvl8pPr marL="3399465" indent="0">
              <a:buNone/>
              <a:defRPr sz="1700" b="1"/>
            </a:lvl8pPr>
            <a:lvl9pPr marL="3885103" indent="0">
              <a:buNone/>
              <a:defRPr sz="1700" b="1"/>
            </a:lvl9pPr>
          </a:lstStyle>
          <a:p>
            <a:pPr lvl="0"/>
            <a:r>
              <a:rPr lang="ru-RU"/>
              <a:t>Образец текста</a:t>
            </a:r>
          </a:p>
        </p:txBody>
      </p:sp>
      <p:sp>
        <p:nvSpPr>
          <p:cNvPr id="6" name="Content Placeholder 5"/>
          <p:cNvSpPr>
            <a:spLocks noGrp="1"/>
          </p:cNvSpPr>
          <p:nvPr>
            <p:ph sz="quarter" idx="4"/>
          </p:nvPr>
        </p:nvSpPr>
        <p:spPr>
          <a:xfrm>
            <a:off x="4916865" y="2923168"/>
            <a:ext cx="4129003" cy="42995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7A2D208-432E-AA48-8D25-AC6E1033EED1}" type="datetimeFigureOut">
              <a:rPr lang="x-none" smtClean="0"/>
              <a:t>22.09.2020</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201197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7A2D208-432E-AA48-8D25-AC6E1033EED1}" type="datetimeFigureOut">
              <a:rPr lang="x-none" smtClean="0"/>
              <a:t>22.09.2020</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249414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A2D208-432E-AA48-8D25-AC6E1033EED1}" type="datetimeFigureOut">
              <a:rPr lang="x-none" smtClean="0"/>
              <a:t>22.09.2020</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1958954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68987" y="533506"/>
            <a:ext cx="3132478" cy="1867271"/>
          </a:xfrm>
        </p:spPr>
        <p:txBody>
          <a:bodyPr anchor="b"/>
          <a:lstStyle>
            <a:lvl1pPr>
              <a:defRPr sz="3399"/>
            </a:lvl1pPr>
          </a:lstStyle>
          <a:p>
            <a:r>
              <a:rPr lang="ru-RU"/>
              <a:t>Образец заголовка</a:t>
            </a:r>
            <a:endParaRPr lang="en-US" dirty="0"/>
          </a:p>
        </p:txBody>
      </p:sp>
      <p:sp>
        <p:nvSpPr>
          <p:cNvPr id="3" name="Content Placeholder 2"/>
          <p:cNvSpPr>
            <a:spLocks noGrp="1"/>
          </p:cNvSpPr>
          <p:nvPr>
            <p:ph idx="1"/>
          </p:nvPr>
        </p:nvSpPr>
        <p:spPr>
          <a:xfrm>
            <a:off x="4129003" y="1152226"/>
            <a:ext cx="4916865" cy="5687024"/>
          </a:xfrm>
        </p:spPr>
        <p:txBody>
          <a:bodyPr/>
          <a:lstStyle>
            <a:lvl1pPr>
              <a:defRPr sz="3399"/>
            </a:lvl1pPr>
            <a:lvl2pPr>
              <a:defRPr sz="2974"/>
            </a:lvl2pPr>
            <a:lvl3pPr>
              <a:defRPr sz="2549"/>
            </a:lvl3pPr>
            <a:lvl4pPr>
              <a:defRPr sz="2124"/>
            </a:lvl4pPr>
            <a:lvl5pPr>
              <a:defRPr sz="2124"/>
            </a:lvl5pPr>
            <a:lvl6pPr>
              <a:defRPr sz="2124"/>
            </a:lvl6pPr>
            <a:lvl7pPr>
              <a:defRPr sz="2124"/>
            </a:lvl7pPr>
            <a:lvl8pPr>
              <a:defRPr sz="2124"/>
            </a:lvl8pPr>
            <a:lvl9pPr>
              <a:defRPr sz="212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68987" y="2400777"/>
            <a:ext cx="3132478" cy="4447735"/>
          </a:xfrm>
        </p:spPr>
        <p:txBody>
          <a:bodyPr/>
          <a:lstStyle>
            <a:lvl1pPr marL="0" indent="0">
              <a:buNone/>
              <a:defRPr sz="1700"/>
            </a:lvl1pPr>
            <a:lvl2pPr marL="485638" indent="0">
              <a:buNone/>
              <a:defRPr sz="1487"/>
            </a:lvl2pPr>
            <a:lvl3pPr marL="971276" indent="0">
              <a:buNone/>
              <a:defRPr sz="1275"/>
            </a:lvl3pPr>
            <a:lvl4pPr marL="1456914" indent="0">
              <a:buNone/>
              <a:defRPr sz="1062"/>
            </a:lvl4pPr>
            <a:lvl5pPr marL="1942551" indent="0">
              <a:buNone/>
              <a:defRPr sz="1062"/>
            </a:lvl5pPr>
            <a:lvl6pPr marL="2428189" indent="0">
              <a:buNone/>
              <a:defRPr sz="1062"/>
            </a:lvl6pPr>
            <a:lvl7pPr marL="2913827" indent="0">
              <a:buNone/>
              <a:defRPr sz="1062"/>
            </a:lvl7pPr>
            <a:lvl8pPr marL="3399465" indent="0">
              <a:buNone/>
              <a:defRPr sz="1062"/>
            </a:lvl8pPr>
            <a:lvl9pPr marL="3885103" indent="0">
              <a:buNone/>
              <a:defRPr sz="1062"/>
            </a:lvl9pPr>
          </a:lstStyle>
          <a:p>
            <a:pPr lvl="0"/>
            <a:r>
              <a:rPr lang="ru-RU"/>
              <a:t>Образец текста</a:t>
            </a:r>
          </a:p>
        </p:txBody>
      </p:sp>
      <p:sp>
        <p:nvSpPr>
          <p:cNvPr id="5" name="Date Placeholder 4"/>
          <p:cNvSpPr>
            <a:spLocks noGrp="1"/>
          </p:cNvSpPr>
          <p:nvPr>
            <p:ph type="dt" sz="half" idx="10"/>
          </p:nvPr>
        </p:nvSpPr>
        <p:spPr/>
        <p:txBody>
          <a:bodyPr/>
          <a:lstStyle/>
          <a:p>
            <a:fld id="{B7A2D208-432E-AA48-8D25-AC6E1033EED1}" type="datetimeFigureOut">
              <a:rPr lang="x-none" smtClean="0"/>
              <a:t>22.09.2020</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2134277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68987" y="533506"/>
            <a:ext cx="3132478" cy="1867271"/>
          </a:xfrm>
        </p:spPr>
        <p:txBody>
          <a:bodyPr anchor="b"/>
          <a:lstStyle>
            <a:lvl1pPr>
              <a:defRPr sz="3399"/>
            </a:lvl1pPr>
          </a:lstStyle>
          <a:p>
            <a:r>
              <a:rPr lang="ru-RU"/>
              <a:t>Образец заголовка</a:t>
            </a:r>
            <a:endParaRPr lang="en-US" dirty="0"/>
          </a:p>
        </p:txBody>
      </p:sp>
      <p:sp>
        <p:nvSpPr>
          <p:cNvPr id="3" name="Picture Placeholder 2"/>
          <p:cNvSpPr>
            <a:spLocks noGrp="1" noChangeAspect="1"/>
          </p:cNvSpPr>
          <p:nvPr>
            <p:ph type="pic" idx="1"/>
          </p:nvPr>
        </p:nvSpPr>
        <p:spPr>
          <a:xfrm>
            <a:off x="4129003" y="1152226"/>
            <a:ext cx="4916865" cy="5687024"/>
          </a:xfrm>
        </p:spPr>
        <p:txBody>
          <a:bodyPr anchor="t"/>
          <a:lstStyle>
            <a:lvl1pPr marL="0" indent="0">
              <a:buNone/>
              <a:defRPr sz="3399"/>
            </a:lvl1pPr>
            <a:lvl2pPr marL="485638" indent="0">
              <a:buNone/>
              <a:defRPr sz="2974"/>
            </a:lvl2pPr>
            <a:lvl3pPr marL="971276" indent="0">
              <a:buNone/>
              <a:defRPr sz="2549"/>
            </a:lvl3pPr>
            <a:lvl4pPr marL="1456914" indent="0">
              <a:buNone/>
              <a:defRPr sz="2124"/>
            </a:lvl4pPr>
            <a:lvl5pPr marL="1942551" indent="0">
              <a:buNone/>
              <a:defRPr sz="2124"/>
            </a:lvl5pPr>
            <a:lvl6pPr marL="2428189" indent="0">
              <a:buNone/>
              <a:defRPr sz="2124"/>
            </a:lvl6pPr>
            <a:lvl7pPr marL="2913827" indent="0">
              <a:buNone/>
              <a:defRPr sz="2124"/>
            </a:lvl7pPr>
            <a:lvl8pPr marL="3399465" indent="0">
              <a:buNone/>
              <a:defRPr sz="2124"/>
            </a:lvl8pPr>
            <a:lvl9pPr marL="3885103" indent="0">
              <a:buNone/>
              <a:defRPr sz="2124"/>
            </a:lvl9pPr>
          </a:lstStyle>
          <a:p>
            <a:r>
              <a:rPr lang="ru-RU"/>
              <a:t>Вставка рисунка</a:t>
            </a:r>
            <a:endParaRPr lang="en-US" dirty="0"/>
          </a:p>
        </p:txBody>
      </p:sp>
      <p:sp>
        <p:nvSpPr>
          <p:cNvPr id="4" name="Text Placeholder 3"/>
          <p:cNvSpPr>
            <a:spLocks noGrp="1"/>
          </p:cNvSpPr>
          <p:nvPr>
            <p:ph type="body" sz="half" idx="2"/>
          </p:nvPr>
        </p:nvSpPr>
        <p:spPr>
          <a:xfrm>
            <a:off x="668987" y="2400777"/>
            <a:ext cx="3132478" cy="4447735"/>
          </a:xfrm>
        </p:spPr>
        <p:txBody>
          <a:bodyPr/>
          <a:lstStyle>
            <a:lvl1pPr marL="0" indent="0">
              <a:buNone/>
              <a:defRPr sz="1700"/>
            </a:lvl1pPr>
            <a:lvl2pPr marL="485638" indent="0">
              <a:buNone/>
              <a:defRPr sz="1487"/>
            </a:lvl2pPr>
            <a:lvl3pPr marL="971276" indent="0">
              <a:buNone/>
              <a:defRPr sz="1275"/>
            </a:lvl3pPr>
            <a:lvl4pPr marL="1456914" indent="0">
              <a:buNone/>
              <a:defRPr sz="1062"/>
            </a:lvl4pPr>
            <a:lvl5pPr marL="1942551" indent="0">
              <a:buNone/>
              <a:defRPr sz="1062"/>
            </a:lvl5pPr>
            <a:lvl6pPr marL="2428189" indent="0">
              <a:buNone/>
              <a:defRPr sz="1062"/>
            </a:lvl6pPr>
            <a:lvl7pPr marL="2913827" indent="0">
              <a:buNone/>
              <a:defRPr sz="1062"/>
            </a:lvl7pPr>
            <a:lvl8pPr marL="3399465" indent="0">
              <a:buNone/>
              <a:defRPr sz="1062"/>
            </a:lvl8pPr>
            <a:lvl9pPr marL="3885103" indent="0">
              <a:buNone/>
              <a:defRPr sz="1062"/>
            </a:lvl9pPr>
          </a:lstStyle>
          <a:p>
            <a:pPr lvl="0"/>
            <a:r>
              <a:rPr lang="ru-RU"/>
              <a:t>Образец текста</a:t>
            </a:r>
          </a:p>
        </p:txBody>
      </p:sp>
      <p:sp>
        <p:nvSpPr>
          <p:cNvPr id="5" name="Date Placeholder 4"/>
          <p:cNvSpPr>
            <a:spLocks noGrp="1"/>
          </p:cNvSpPr>
          <p:nvPr>
            <p:ph type="dt" sz="half" idx="10"/>
          </p:nvPr>
        </p:nvSpPr>
        <p:spPr/>
        <p:txBody>
          <a:bodyPr/>
          <a:lstStyle/>
          <a:p>
            <a:fld id="{B7A2D208-432E-AA48-8D25-AC6E1033EED1}" type="datetimeFigureOut">
              <a:rPr lang="x-none" smtClean="0"/>
              <a:t>22.09.2020</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62128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7723" y="426066"/>
            <a:ext cx="8376880" cy="154679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67723" y="2130318"/>
            <a:ext cx="8376880" cy="5077569"/>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67722" y="7417215"/>
            <a:ext cx="2185273" cy="426064"/>
          </a:xfrm>
          <a:prstGeom prst="rect">
            <a:avLst/>
          </a:prstGeom>
        </p:spPr>
        <p:txBody>
          <a:bodyPr vert="horz" lIns="91440" tIns="45720" rIns="91440" bIns="45720" rtlCol="0" anchor="ctr"/>
          <a:lstStyle>
            <a:lvl1pPr algn="l">
              <a:defRPr sz="1275">
                <a:solidFill>
                  <a:schemeClr val="tx1">
                    <a:tint val="75000"/>
                  </a:schemeClr>
                </a:solidFill>
              </a:defRPr>
            </a:lvl1pPr>
          </a:lstStyle>
          <a:p>
            <a:fld id="{B7A2D208-432E-AA48-8D25-AC6E1033EED1}" type="datetimeFigureOut">
              <a:rPr lang="x-none" smtClean="0"/>
              <a:t>22.09.2020</a:t>
            </a:fld>
            <a:endParaRPr lang="x-none"/>
          </a:p>
        </p:txBody>
      </p:sp>
      <p:sp>
        <p:nvSpPr>
          <p:cNvPr id="5" name="Footer Placeholder 4"/>
          <p:cNvSpPr>
            <a:spLocks noGrp="1"/>
          </p:cNvSpPr>
          <p:nvPr>
            <p:ph type="ftr" sz="quarter" idx="3"/>
          </p:nvPr>
        </p:nvSpPr>
        <p:spPr>
          <a:xfrm>
            <a:off x="3217208" y="7417215"/>
            <a:ext cx="3277910" cy="426064"/>
          </a:xfrm>
          <a:prstGeom prst="rect">
            <a:avLst/>
          </a:prstGeom>
        </p:spPr>
        <p:txBody>
          <a:bodyPr vert="horz" lIns="91440" tIns="45720" rIns="91440" bIns="45720" rtlCol="0" anchor="ctr"/>
          <a:lstStyle>
            <a:lvl1pPr algn="ctr">
              <a:defRPr sz="1275">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859330" y="7417215"/>
            <a:ext cx="2185273" cy="426064"/>
          </a:xfrm>
          <a:prstGeom prst="rect">
            <a:avLst/>
          </a:prstGeom>
        </p:spPr>
        <p:txBody>
          <a:bodyPr vert="horz" lIns="91440" tIns="45720" rIns="91440" bIns="45720" rtlCol="0" anchor="ctr"/>
          <a:lstStyle>
            <a:lvl1pPr algn="r">
              <a:defRPr sz="1275">
                <a:solidFill>
                  <a:schemeClr val="tx1">
                    <a:tint val="75000"/>
                  </a:schemeClr>
                </a:solidFill>
              </a:defRPr>
            </a:lvl1pPr>
          </a:lstStyle>
          <a:p>
            <a:fld id="{40A21B68-98B7-4E40-B0F8-C095EA97D726}" type="slidenum">
              <a:rPr lang="x-none" smtClean="0"/>
              <a:t>‹#›</a:t>
            </a:fld>
            <a:endParaRPr lang="x-none"/>
          </a:p>
        </p:txBody>
      </p:sp>
    </p:spTree>
    <p:extLst>
      <p:ext uri="{BB962C8B-B14F-4D97-AF65-F5344CB8AC3E}">
        <p14:creationId xmlns:p14="http://schemas.microsoft.com/office/powerpoint/2010/main" val="38175577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71276" rtl="0" eaLnBrk="1" latinLnBrk="0" hangingPunct="1">
        <a:lnSpc>
          <a:spcPct val="90000"/>
        </a:lnSpc>
        <a:spcBef>
          <a:spcPct val="0"/>
        </a:spcBef>
        <a:buNone/>
        <a:defRPr sz="4674" kern="1200">
          <a:solidFill>
            <a:schemeClr val="tx1"/>
          </a:solidFill>
          <a:latin typeface="+mj-lt"/>
          <a:ea typeface="+mj-ea"/>
          <a:cs typeface="+mj-cs"/>
        </a:defRPr>
      </a:lvl1pPr>
    </p:titleStyle>
    <p:bodyStyle>
      <a:lvl1pPr marL="242819" indent="-242819" algn="l" defTabSz="971276" rtl="0" eaLnBrk="1" latinLnBrk="0" hangingPunct="1">
        <a:lnSpc>
          <a:spcPct val="90000"/>
        </a:lnSpc>
        <a:spcBef>
          <a:spcPts val="1062"/>
        </a:spcBef>
        <a:buFont typeface="Arial" panose="020B0604020202020204" pitchFamily="34" charset="0"/>
        <a:buChar char="•"/>
        <a:defRPr sz="2974" kern="1200">
          <a:solidFill>
            <a:schemeClr val="tx1"/>
          </a:solidFill>
          <a:latin typeface="+mn-lt"/>
          <a:ea typeface="+mn-ea"/>
          <a:cs typeface="+mn-cs"/>
        </a:defRPr>
      </a:lvl1pPr>
      <a:lvl2pPr marL="728457" indent="-242819" algn="l" defTabSz="971276" rtl="0" eaLnBrk="1" latinLnBrk="0" hangingPunct="1">
        <a:lnSpc>
          <a:spcPct val="90000"/>
        </a:lnSpc>
        <a:spcBef>
          <a:spcPts val="531"/>
        </a:spcBef>
        <a:buFont typeface="Arial" panose="020B0604020202020204" pitchFamily="34" charset="0"/>
        <a:buChar char="•"/>
        <a:defRPr sz="2549" kern="1200">
          <a:solidFill>
            <a:schemeClr val="tx1"/>
          </a:solidFill>
          <a:latin typeface="+mn-lt"/>
          <a:ea typeface="+mn-ea"/>
          <a:cs typeface="+mn-cs"/>
        </a:defRPr>
      </a:lvl2pPr>
      <a:lvl3pPr marL="1214095" indent="-242819" algn="l" defTabSz="971276" rtl="0" eaLnBrk="1" latinLnBrk="0" hangingPunct="1">
        <a:lnSpc>
          <a:spcPct val="90000"/>
        </a:lnSpc>
        <a:spcBef>
          <a:spcPts val="531"/>
        </a:spcBef>
        <a:buFont typeface="Arial" panose="020B0604020202020204" pitchFamily="34" charset="0"/>
        <a:buChar char="•"/>
        <a:defRPr sz="2124" kern="1200">
          <a:solidFill>
            <a:schemeClr val="tx1"/>
          </a:solidFill>
          <a:latin typeface="+mn-lt"/>
          <a:ea typeface="+mn-ea"/>
          <a:cs typeface="+mn-cs"/>
        </a:defRPr>
      </a:lvl3pPr>
      <a:lvl4pPr marL="1699732"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4pPr>
      <a:lvl5pPr marL="2185370"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5pPr>
      <a:lvl6pPr marL="2671008"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6pPr>
      <a:lvl7pPr marL="3156646"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7pPr>
      <a:lvl8pPr marL="3642284"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8pPr>
      <a:lvl9pPr marL="4127922"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9pPr>
    </p:bodyStyle>
    <p:otherStyle>
      <a:defPPr>
        <a:defRPr lang="en-US"/>
      </a:defPPr>
      <a:lvl1pPr marL="0" algn="l" defTabSz="971276" rtl="0" eaLnBrk="1" latinLnBrk="0" hangingPunct="1">
        <a:defRPr sz="1912" kern="1200">
          <a:solidFill>
            <a:schemeClr val="tx1"/>
          </a:solidFill>
          <a:latin typeface="+mn-lt"/>
          <a:ea typeface="+mn-ea"/>
          <a:cs typeface="+mn-cs"/>
        </a:defRPr>
      </a:lvl1pPr>
      <a:lvl2pPr marL="485638" algn="l" defTabSz="971276" rtl="0" eaLnBrk="1" latinLnBrk="0" hangingPunct="1">
        <a:defRPr sz="1912" kern="1200">
          <a:solidFill>
            <a:schemeClr val="tx1"/>
          </a:solidFill>
          <a:latin typeface="+mn-lt"/>
          <a:ea typeface="+mn-ea"/>
          <a:cs typeface="+mn-cs"/>
        </a:defRPr>
      </a:lvl2pPr>
      <a:lvl3pPr marL="971276" algn="l" defTabSz="971276" rtl="0" eaLnBrk="1" latinLnBrk="0" hangingPunct="1">
        <a:defRPr sz="1912" kern="1200">
          <a:solidFill>
            <a:schemeClr val="tx1"/>
          </a:solidFill>
          <a:latin typeface="+mn-lt"/>
          <a:ea typeface="+mn-ea"/>
          <a:cs typeface="+mn-cs"/>
        </a:defRPr>
      </a:lvl3pPr>
      <a:lvl4pPr marL="1456914" algn="l" defTabSz="971276" rtl="0" eaLnBrk="1" latinLnBrk="0" hangingPunct="1">
        <a:defRPr sz="1912" kern="1200">
          <a:solidFill>
            <a:schemeClr val="tx1"/>
          </a:solidFill>
          <a:latin typeface="+mn-lt"/>
          <a:ea typeface="+mn-ea"/>
          <a:cs typeface="+mn-cs"/>
        </a:defRPr>
      </a:lvl4pPr>
      <a:lvl5pPr marL="1942551" algn="l" defTabSz="971276" rtl="0" eaLnBrk="1" latinLnBrk="0" hangingPunct="1">
        <a:defRPr sz="1912" kern="1200">
          <a:solidFill>
            <a:schemeClr val="tx1"/>
          </a:solidFill>
          <a:latin typeface="+mn-lt"/>
          <a:ea typeface="+mn-ea"/>
          <a:cs typeface="+mn-cs"/>
        </a:defRPr>
      </a:lvl5pPr>
      <a:lvl6pPr marL="2428189" algn="l" defTabSz="971276" rtl="0" eaLnBrk="1" latinLnBrk="0" hangingPunct="1">
        <a:defRPr sz="1912" kern="1200">
          <a:solidFill>
            <a:schemeClr val="tx1"/>
          </a:solidFill>
          <a:latin typeface="+mn-lt"/>
          <a:ea typeface="+mn-ea"/>
          <a:cs typeface="+mn-cs"/>
        </a:defRPr>
      </a:lvl6pPr>
      <a:lvl7pPr marL="2913827" algn="l" defTabSz="971276" rtl="0" eaLnBrk="1" latinLnBrk="0" hangingPunct="1">
        <a:defRPr sz="1912" kern="1200">
          <a:solidFill>
            <a:schemeClr val="tx1"/>
          </a:solidFill>
          <a:latin typeface="+mn-lt"/>
          <a:ea typeface="+mn-ea"/>
          <a:cs typeface="+mn-cs"/>
        </a:defRPr>
      </a:lvl7pPr>
      <a:lvl8pPr marL="3399465" algn="l" defTabSz="971276" rtl="0" eaLnBrk="1" latinLnBrk="0" hangingPunct="1">
        <a:defRPr sz="1912" kern="1200">
          <a:solidFill>
            <a:schemeClr val="tx1"/>
          </a:solidFill>
          <a:latin typeface="+mn-lt"/>
          <a:ea typeface="+mn-ea"/>
          <a:cs typeface="+mn-cs"/>
        </a:defRPr>
      </a:lvl8pPr>
      <a:lvl9pPr marL="3885103" algn="l" defTabSz="971276" rtl="0" eaLnBrk="1" latinLnBrk="0" hangingPunct="1">
        <a:defRPr sz="19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6.png"/><Relationship Id="rId3" Type="http://schemas.openxmlformats.org/officeDocument/2006/relationships/image" Target="../media/image51.png"/><Relationship Id="rId21" Type="http://schemas.openxmlformats.org/officeDocument/2006/relationships/image" Target="../media/image69.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png"/><Relationship Id="rId2" Type="http://schemas.openxmlformats.org/officeDocument/2006/relationships/image" Target="../media/image50.png"/><Relationship Id="rId16" Type="http://schemas.openxmlformats.org/officeDocument/2006/relationships/image" Target="../media/image64.png"/><Relationship Id="rId20"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10" Type="http://schemas.openxmlformats.org/officeDocument/2006/relationships/image" Target="../media/image58.png"/><Relationship Id="rId19" Type="http://schemas.openxmlformats.org/officeDocument/2006/relationships/image" Target="../media/image67.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 Id="rId22" Type="http://schemas.openxmlformats.org/officeDocument/2006/relationships/image" Target="../media/image70.png"/></Relationships>
</file>

<file path=ppt/slides/_rels/slide1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7F2C24-7A65-284B-9419-683059C3D5B8}"/>
              </a:ext>
            </a:extLst>
          </p:cNvPr>
          <p:cNvSpPr>
            <a:spLocks noGrp="1"/>
          </p:cNvSpPr>
          <p:nvPr>
            <p:ph type="ctrTitle"/>
          </p:nvPr>
        </p:nvSpPr>
        <p:spPr>
          <a:xfrm>
            <a:off x="195263" y="535285"/>
            <a:ext cx="3882242" cy="941518"/>
          </a:xfrm>
        </p:spPr>
        <p:txBody>
          <a:bodyPr>
            <a:noAutofit/>
          </a:bodyPr>
          <a:lstStyle/>
          <a:p>
            <a:pPr algn="l"/>
            <a:r>
              <a:rPr lang="en-US"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1</a:t>
            </a: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1</a:t>
            </a:r>
            <a:r>
              <a:rPr lang="en-US"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a:t>
            </a: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сынып</a:t>
            </a:r>
            <a:br>
              <a:rPr lang="en-US"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br>
            <a:br>
              <a:rPr 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br>
            <a:endParaRPr 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Подзаголовок 2">
            <a:extLst>
              <a:ext uri="{FF2B5EF4-FFF2-40B4-BE49-F238E27FC236}">
                <a16:creationId xmlns:a16="http://schemas.microsoft.com/office/drawing/2014/main" id="{DE370113-B385-2C41-BC76-ADDE2EDA2B26}"/>
              </a:ext>
            </a:extLst>
          </p:cNvPr>
          <p:cNvSpPr>
            <a:spLocks noGrp="1"/>
          </p:cNvSpPr>
          <p:nvPr>
            <p:ph type="subTitle" idx="1"/>
          </p:nvPr>
        </p:nvSpPr>
        <p:spPr>
          <a:xfrm>
            <a:off x="540573" y="1902364"/>
            <a:ext cx="7623968" cy="1556998"/>
          </a:xfrm>
        </p:spPr>
        <p:txBody>
          <a:bodyPr>
            <a:noAutofit/>
          </a:bodyPr>
          <a:lstStyle/>
          <a:p>
            <a:pPr algn="l">
              <a:lnSpc>
                <a:spcPct val="150000"/>
              </a:lnSpc>
            </a:pPr>
            <a:r>
              <a:rPr lang="ru-RU" sz="3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Этерификация </a:t>
            </a:r>
            <a:r>
              <a:rPr lang="ru-RU" sz="3600"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реакциясы</a:t>
            </a:r>
            <a:r>
              <a:rPr lang="ru-RU" sz="3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600"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Күрделі</a:t>
            </a:r>
            <a:r>
              <a:rPr lang="ru-RU" sz="3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600"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эфирлер</a:t>
            </a:r>
            <a:r>
              <a:rPr lang="ru-RU" sz="3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600"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және</a:t>
            </a:r>
            <a:r>
              <a:rPr lang="ru-RU" sz="3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600"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сабын</a:t>
            </a:r>
            <a:endParaRPr lang="ru-RU" sz="36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Прямоугольник 3">
            <a:extLst>
              <a:ext uri="{FF2B5EF4-FFF2-40B4-BE49-F238E27FC236}">
                <a16:creationId xmlns:a16="http://schemas.microsoft.com/office/drawing/2014/main" id="{4F0CA0B7-653C-B64A-9B2C-9B4676D5BCA3}"/>
              </a:ext>
            </a:extLst>
          </p:cNvPr>
          <p:cNvSpPr/>
          <p:nvPr/>
        </p:nvSpPr>
        <p:spPr>
          <a:xfrm>
            <a:off x="159323" y="6610541"/>
            <a:ext cx="3525837" cy="669735"/>
          </a:xfrm>
          <a:prstGeom prst="rect">
            <a:avLst/>
          </a:prstGeom>
        </p:spPr>
        <p:txBody>
          <a:bodyPr wrap="square">
            <a:spAutoFit/>
          </a:bodyPr>
          <a:lstStyle/>
          <a:p>
            <a:pPr>
              <a:lnSpc>
                <a:spcPct val="150000"/>
              </a:lnSpc>
            </a:pPr>
            <a:r>
              <a:rPr lang="ru-RU" sz="2800" noProof="1">
                <a:solidFill>
                  <a:srgbClr val="620BFC"/>
                </a:solidFill>
                <a:latin typeface="Open Sans" panose="020B0606030504020204" pitchFamily="34" charset="0"/>
                <a:ea typeface="Open Sans" panose="020B0606030504020204" pitchFamily="34" charset="0"/>
                <a:cs typeface="Open Sans" panose="020B0606030504020204" pitchFamily="34" charset="0"/>
              </a:rPr>
              <a:t>Мұғалім:</a:t>
            </a:r>
            <a:endParaRPr lang="ru-RU" sz="2800" noProof="1">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Прямоугольник 4">
            <a:extLst>
              <a:ext uri="{FF2B5EF4-FFF2-40B4-BE49-F238E27FC236}">
                <a16:creationId xmlns:a16="http://schemas.microsoft.com/office/drawing/2014/main" id="{24967B1B-68B8-C84C-8B8B-86329E258C0C}"/>
              </a:ext>
            </a:extLst>
          </p:cNvPr>
          <p:cNvSpPr/>
          <p:nvPr/>
        </p:nvSpPr>
        <p:spPr>
          <a:xfrm>
            <a:off x="8248366" y="172628"/>
            <a:ext cx="1170513" cy="523220"/>
          </a:xfrm>
          <a:prstGeom prst="rect">
            <a:avLst/>
          </a:prstGeom>
        </p:spPr>
        <p:txBody>
          <a:bodyPr wrap="none">
            <a:spAutoFit/>
          </a:bodyPr>
          <a:lstStyle/>
          <a:p>
            <a:r>
              <a:rPr 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Химия</a:t>
            </a:r>
            <a:endParaRPr lang="x-none" sz="2800" dirty="0">
              <a:solidFill>
                <a:srgbClr val="002060"/>
              </a:solidFill>
            </a:endParaRPr>
          </a:p>
        </p:txBody>
      </p:sp>
      <p:sp>
        <p:nvSpPr>
          <p:cNvPr id="8" name="Прямоугольник 7">
            <a:extLst>
              <a:ext uri="{FF2B5EF4-FFF2-40B4-BE49-F238E27FC236}">
                <a16:creationId xmlns:a16="http://schemas.microsoft.com/office/drawing/2014/main" id="{F6501872-5065-E749-A9FA-589EEBC4B910}"/>
              </a:ext>
            </a:extLst>
          </p:cNvPr>
          <p:cNvSpPr/>
          <p:nvPr/>
        </p:nvSpPr>
        <p:spPr>
          <a:xfrm>
            <a:off x="175806" y="7106413"/>
            <a:ext cx="3525837" cy="669735"/>
          </a:xfrm>
          <a:prstGeom prst="rect">
            <a:avLst/>
          </a:prstGeom>
        </p:spPr>
        <p:txBody>
          <a:bodyPr wrap="square">
            <a:spAutoFit/>
          </a:bodyPr>
          <a:lstStyle/>
          <a:p>
            <a:pPr>
              <a:lnSpc>
                <a:spcPct val="150000"/>
              </a:lnSpc>
            </a:pPr>
            <a:r>
              <a:rPr lang="ru-RU" sz="2800" noProof="1">
                <a:solidFill>
                  <a:srgbClr val="002060"/>
                </a:solidFill>
                <a:latin typeface="Open Sans" panose="020B0606030504020204" pitchFamily="34" charset="0"/>
                <a:ea typeface="Open Sans" panose="020B0606030504020204" pitchFamily="34" charset="0"/>
                <a:cs typeface="Open Sans" panose="020B0606030504020204" pitchFamily="34" charset="0"/>
              </a:rPr>
              <a:t>Әбеу Нұргелді</a:t>
            </a:r>
          </a:p>
        </p:txBody>
      </p:sp>
      <p:pic>
        <p:nvPicPr>
          <p:cNvPr id="9" name="Рисунок 8">
            <a:extLst>
              <a:ext uri="{FF2B5EF4-FFF2-40B4-BE49-F238E27FC236}">
                <a16:creationId xmlns:a16="http://schemas.microsoft.com/office/drawing/2014/main" id="{B9B4B7D6-D546-AC4E-9322-50A39B657CE7}"/>
              </a:ext>
            </a:extLst>
          </p:cNvPr>
          <p:cNvPicPr>
            <a:picLocks noChangeAspect="1"/>
          </p:cNvPicPr>
          <p:nvPr/>
        </p:nvPicPr>
        <p:blipFill>
          <a:blip r:embed="rId2"/>
          <a:stretch>
            <a:fillRect/>
          </a:stretch>
        </p:blipFill>
        <p:spPr>
          <a:xfrm>
            <a:off x="3880290" y="3592509"/>
            <a:ext cx="5548576" cy="4109641"/>
          </a:xfrm>
          <a:prstGeom prst="rect">
            <a:avLst/>
          </a:prstGeom>
        </p:spPr>
      </p:pic>
    </p:spTree>
    <p:extLst>
      <p:ext uri="{BB962C8B-B14F-4D97-AF65-F5344CB8AC3E}">
        <p14:creationId xmlns:p14="http://schemas.microsoft.com/office/powerpoint/2010/main" val="439337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300932"/>
            <a:ext cx="9144000" cy="710552"/>
          </a:xfrm>
          <a:prstGeom prst="rect">
            <a:avLst/>
          </a:prstGeom>
          <a:noFill/>
          <a:ln>
            <a:solidFill>
              <a:schemeClr val="tx2"/>
            </a:solidFill>
          </a:ln>
        </p:spPr>
        <p:txBody>
          <a:bodyPr wrap="square" lIns="252000" tIns="108000" rIns="252000" bIns="108000" rtlCol="0">
            <a:sp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Сабын </a:t>
            </a:r>
          </a:p>
        </p:txBody>
      </p:sp>
      <mc:AlternateContent xmlns:mc="http://schemas.openxmlformats.org/markup-compatibility/2006" xmlns:a14="http://schemas.microsoft.com/office/drawing/2010/main">
        <mc:Choice Requires="a14">
          <p:sp>
            <p:nvSpPr>
              <p:cNvPr id="3" name="TextBox 2"/>
              <p:cNvSpPr txBox="1"/>
              <p:nvPr/>
            </p:nvSpPr>
            <p:spPr>
              <a:xfrm>
                <a:off x="284163" y="1411569"/>
                <a:ext cx="9144000" cy="3665207"/>
              </a:xfrm>
              <a:prstGeom prst="rect">
                <a:avLst/>
              </a:prstGeom>
              <a:noFill/>
              <a:ln>
                <a:solidFill>
                  <a:schemeClr val="tx2"/>
                </a:solidFill>
              </a:ln>
            </p:spPr>
            <p:txBody>
              <a:bodyPr wrap="square" lIns="252000" tIns="108000" rIns="252000" bIns="108000" rtlCol="0">
                <a:spAutoFit/>
              </a:bodyPr>
              <a:lstStyle/>
              <a:p>
                <a:pPr indent="725488"/>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Жоғары май қышқылдарының тұздарын </a:t>
                </a:r>
                <a:r>
                  <a:rPr lang="kk-KZ"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сабын</a:t>
                </a: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деп атайды. Олардың ішіндегі ең маңыздылары пальмитин және стеарин қышқылдарының натрий және калий тұздары. </a:t>
                </a:r>
                <a14:m>
                  <m:oMath xmlns:m="http://schemas.openxmlformats.org/officeDocument/2006/math">
                    <m:sSub>
                      <m:sSubPr>
                        <m:ctrlPr>
                          <a:rPr lang="kk-KZ" altLang="ru-RU" sz="280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altLang="ru-RU" sz="28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𝐶</m:t>
                        </m:r>
                      </m:e>
                      <m:sub>
                        <m:r>
                          <a:rPr lang="en-US" altLang="ru-RU" sz="28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15</m:t>
                        </m:r>
                      </m:sub>
                    </m:sSub>
                    <m:sSub>
                      <m:sSubPr>
                        <m:ctrlPr>
                          <a:rPr lang="kk-KZ" altLang="ru-RU" sz="280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altLang="ru-RU" sz="28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𝐻</m:t>
                        </m:r>
                      </m:e>
                      <m:sub>
                        <m:r>
                          <a:rPr lang="en-US" altLang="ru-RU" sz="28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31</m:t>
                        </m:r>
                      </m:sub>
                    </m:sSub>
                    <m:r>
                      <m:rPr>
                        <m:nor/>
                      </m:rPr>
                      <a:rPr lang="en-GB"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m:t>COONa</m:t>
                    </m:r>
                  </m:oMath>
                </a14:m>
                <a:r>
                  <a:rPr lang="en-GB"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sSub>
                      <m:sSubPr>
                        <m:ctrlPr>
                          <a:rPr lang="kk-KZ" altLang="ru-RU" sz="2800" i="1">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altLang="ru-RU" sz="2800" i="1">
                            <a:solidFill>
                              <a:srgbClr val="002060"/>
                            </a:solidFill>
                            <a:latin typeface="Cambria Math" panose="02040503050406030204" pitchFamily="18" charset="0"/>
                            <a:ea typeface="Open Sans" panose="020B0606030504020204" pitchFamily="34" charset="0"/>
                            <a:cs typeface="Open Sans" panose="020B0606030504020204" pitchFamily="34" charset="0"/>
                          </a:rPr>
                          <m:t>𝐶</m:t>
                        </m:r>
                      </m:e>
                      <m:sub>
                        <m:r>
                          <a:rPr lang="en-US" altLang="ru-RU" sz="2800" i="1">
                            <a:solidFill>
                              <a:srgbClr val="002060"/>
                            </a:solidFill>
                            <a:latin typeface="Cambria Math" panose="02040503050406030204" pitchFamily="18" charset="0"/>
                            <a:ea typeface="Open Sans" panose="020B0606030504020204" pitchFamily="34" charset="0"/>
                            <a:cs typeface="Open Sans" panose="020B0606030504020204" pitchFamily="34" charset="0"/>
                          </a:rPr>
                          <m:t>1</m:t>
                        </m:r>
                        <m:r>
                          <a:rPr lang="en-US" altLang="ru-RU" sz="28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7</m:t>
                        </m:r>
                      </m:sub>
                    </m:sSub>
                    <m:sSub>
                      <m:sSubPr>
                        <m:ctrlPr>
                          <a:rPr lang="kk-KZ" altLang="ru-RU" sz="2800" i="1">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altLang="ru-RU" sz="2800" i="1">
                            <a:solidFill>
                              <a:srgbClr val="002060"/>
                            </a:solidFill>
                            <a:latin typeface="Cambria Math" panose="02040503050406030204" pitchFamily="18" charset="0"/>
                            <a:ea typeface="Open Sans" panose="020B0606030504020204" pitchFamily="34" charset="0"/>
                            <a:cs typeface="Open Sans" panose="020B0606030504020204" pitchFamily="34" charset="0"/>
                          </a:rPr>
                          <m:t>𝐻</m:t>
                        </m:r>
                      </m:e>
                      <m:sub>
                        <m:r>
                          <a:rPr lang="en-US" altLang="ru-RU" sz="2800" i="1">
                            <a:solidFill>
                              <a:srgbClr val="002060"/>
                            </a:solidFill>
                            <a:latin typeface="Cambria Math" panose="02040503050406030204" pitchFamily="18" charset="0"/>
                            <a:ea typeface="Open Sans" panose="020B0606030504020204" pitchFamily="34" charset="0"/>
                            <a:cs typeface="Open Sans" panose="020B0606030504020204" pitchFamily="34" charset="0"/>
                          </a:rPr>
                          <m:t>3</m:t>
                        </m:r>
                        <m:r>
                          <a:rPr lang="en-US" altLang="ru-RU" sz="28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5</m:t>
                        </m:r>
                      </m:sub>
                    </m:sSub>
                    <m:r>
                      <m:rPr>
                        <m:nor/>
                      </m:rPr>
                      <a:rPr lang="en-GB"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m:t>COONa</m:t>
                    </m:r>
                  </m:oMath>
                </a14:m>
                <a:r>
                  <a:rPr lang="en-GB"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p>
              <a:p>
                <a:pPr indent="725488"/>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Натрий сабыны қатты. Калий сабыны сұйық. Сұйық сабынды медицинада жиі қолданады, соған орай оны </a:t>
                </a:r>
                <a:r>
                  <a:rPr lang="kk-KZ"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медициналық сабын </a:t>
                </a: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деп атайды. </a:t>
                </a:r>
                <a:endParaRPr lang="en-GB"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84163" y="1411569"/>
                <a:ext cx="9144000" cy="3665207"/>
              </a:xfrm>
              <a:prstGeom prst="rect">
                <a:avLst/>
              </a:prstGeom>
              <a:blipFill>
                <a:blip r:embed="rId2"/>
                <a:stretch>
                  <a:fillRect b="-1824"/>
                </a:stretch>
              </a:blipFill>
              <a:ln>
                <a:solidFill>
                  <a:schemeClr val="tx2"/>
                </a:solidFill>
              </a:ln>
            </p:spPr>
            <p:txBody>
              <a:bodyPr/>
              <a:lstStyle/>
              <a:p>
                <a:r>
                  <a:rPr lang="ru-RU">
                    <a:noFill/>
                  </a:rPr>
                  <a:t> </a:t>
                </a:r>
              </a:p>
            </p:txBody>
          </p:sp>
        </mc:Fallback>
      </mc:AlternateContent>
    </p:spTree>
    <p:extLst>
      <p:ext uri="{BB962C8B-B14F-4D97-AF65-F5344CB8AC3E}">
        <p14:creationId xmlns:p14="http://schemas.microsoft.com/office/powerpoint/2010/main" val="143377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321031"/>
            <a:ext cx="9144000" cy="710552"/>
          </a:xfrm>
          <a:prstGeom prst="rect">
            <a:avLst/>
          </a:prstGeom>
          <a:noFill/>
          <a:ln>
            <a:solidFill>
              <a:schemeClr val="tx2"/>
            </a:solidFill>
          </a:ln>
        </p:spPr>
        <p:txBody>
          <a:bodyPr wrap="square" lIns="252000" tIns="108000" rIns="252000" bIns="108000" rtlCol="0">
            <a:sp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Сабын </a:t>
            </a:r>
          </a:p>
        </p:txBody>
      </p:sp>
      <p:sp>
        <p:nvSpPr>
          <p:cNvPr id="3" name="TextBox 2"/>
          <p:cNvSpPr txBox="1"/>
          <p:nvPr/>
        </p:nvSpPr>
        <p:spPr>
          <a:xfrm>
            <a:off x="284163" y="1361327"/>
            <a:ext cx="9144000" cy="1202994"/>
          </a:xfrm>
          <a:prstGeom prst="rect">
            <a:avLst/>
          </a:prstGeom>
          <a:noFill/>
          <a:ln>
            <a:solidFill>
              <a:schemeClr val="tx2"/>
            </a:solidFill>
          </a:ln>
        </p:spPr>
        <p:txBody>
          <a:bodyPr wrap="square" lIns="252000" tIns="108000" rIns="252000" bIns="108000" rtlCol="0">
            <a:spAutoFit/>
          </a:bodyPr>
          <a:lstStyle/>
          <a:p>
            <a:pPr indent="725488"/>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Сабын өндірудің негізгі әдісі майларды сілті ерітіндісімен гидролиздеу. </a:t>
            </a:r>
            <a:endParaRPr lang="en-GB"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p:nvSpPr>
        <p:spPr>
          <a:xfrm>
            <a:off x="284163" y="5438268"/>
            <a:ext cx="9144000" cy="1695437"/>
          </a:xfrm>
          <a:prstGeom prst="rect">
            <a:avLst/>
          </a:prstGeom>
          <a:noFill/>
          <a:ln>
            <a:solidFill>
              <a:schemeClr val="tx2"/>
            </a:solidFill>
          </a:ln>
        </p:spPr>
        <p:txBody>
          <a:bodyPr wrap="square" lIns="252000" tIns="108000" rIns="252000" bIns="108000" rtlCol="0">
            <a:spAutoFit/>
          </a:bodyPr>
          <a:lstStyle/>
          <a:p>
            <a:pPr indent="725488"/>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Реакция нәтижесінде сабын түзілетіндіктен бұл реакция </a:t>
            </a:r>
            <a:r>
              <a:rPr lang="kk-KZ" altLang="ru-RU"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сабындану</a:t>
            </a:r>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реакциясы деп аталады. </a:t>
            </a:r>
            <a:endParaRPr lang="en-GB"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AlternateContent xmlns:mc="http://schemas.openxmlformats.org/markup-compatibility/2006" xmlns:a14="http://schemas.microsoft.com/office/drawing/2010/main">
        <mc:Choice Requires="a14">
          <p:sp>
            <p:nvSpPr>
              <p:cNvPr id="9" name="Прямоугольник 8">
                <a:extLst>
                  <a:ext uri="{FF2B5EF4-FFF2-40B4-BE49-F238E27FC236}">
                    <a16:creationId xmlns:a16="http://schemas.microsoft.com/office/drawing/2014/main" id="{38F86B31-60C8-4E15-8516-4E92A4B3A568}"/>
                  </a:ext>
                </a:extLst>
              </p:cNvPr>
              <p:cNvSpPr/>
              <p:nvPr/>
            </p:nvSpPr>
            <p:spPr>
              <a:xfrm>
                <a:off x="209286" y="2760395"/>
                <a:ext cx="899862" cy="523220"/>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sSub>
                        <m:sSubPr>
                          <m:ctrlP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𝐶𝐻</m:t>
                          </m:r>
                        </m:e>
                        <m:sub>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2</m:t>
                          </m:r>
                        </m:sub>
                      </m:sSub>
                    </m:oMath>
                  </m:oMathPara>
                </a14:m>
                <a:endParaRPr lang="ru-RU" sz="28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9" name="Прямоугольник 8">
                <a:extLst>
                  <a:ext uri="{FF2B5EF4-FFF2-40B4-BE49-F238E27FC236}">
                    <a16:creationId xmlns:a16="http://schemas.microsoft.com/office/drawing/2014/main" id="{38F86B31-60C8-4E15-8516-4E92A4B3A568}"/>
                  </a:ext>
                </a:extLst>
              </p:cNvPr>
              <p:cNvSpPr>
                <a:spLocks noRot="1" noChangeAspect="1" noMove="1" noResize="1" noEditPoints="1" noAdjustHandles="1" noChangeArrowheads="1" noChangeShapeType="1" noTextEdit="1"/>
              </p:cNvSpPr>
              <p:nvPr/>
            </p:nvSpPr>
            <p:spPr>
              <a:xfrm>
                <a:off x="209286" y="2760395"/>
                <a:ext cx="899862" cy="523220"/>
              </a:xfrm>
              <a:prstGeom prst="rect">
                <a:avLst/>
              </a:prstGeom>
              <a:blipFill>
                <a:blip r:embed="rId2"/>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5" name="Прямоугольник 14">
                <a:extLst>
                  <a:ext uri="{FF2B5EF4-FFF2-40B4-BE49-F238E27FC236}">
                    <a16:creationId xmlns:a16="http://schemas.microsoft.com/office/drawing/2014/main" id="{ED6A4B16-589D-423B-96EC-76150265A3A0}"/>
                  </a:ext>
                </a:extLst>
              </p:cNvPr>
              <p:cNvSpPr/>
              <p:nvPr/>
            </p:nvSpPr>
            <p:spPr>
              <a:xfrm>
                <a:off x="6600712" y="3501522"/>
                <a:ext cx="3072636" cy="584775"/>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3</m:t>
                      </m:r>
                      <m:sSub>
                        <m:sSubPr>
                          <m:ctrlP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𝐶</m:t>
                          </m:r>
                        </m:e>
                        <m:sub>
                          <m: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15</m:t>
                          </m:r>
                        </m:sub>
                      </m:sSub>
                      <m:sSub>
                        <m:sSubPr>
                          <m:ctrlP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𝐻</m:t>
                          </m:r>
                        </m:e>
                        <m:sub>
                          <m: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31</m:t>
                          </m:r>
                        </m:sub>
                      </m:sSub>
                      <m: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𝐶𝑂𝑂𝑁𝑎</m:t>
                      </m:r>
                    </m:oMath>
                  </m:oMathPara>
                </a14:m>
                <a:endParaRPr lang="ru-RU" sz="32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15" name="Прямоугольник 14">
                <a:extLst>
                  <a:ext uri="{FF2B5EF4-FFF2-40B4-BE49-F238E27FC236}">
                    <a16:creationId xmlns:a16="http://schemas.microsoft.com/office/drawing/2014/main" id="{ED6A4B16-589D-423B-96EC-76150265A3A0}"/>
                  </a:ext>
                </a:extLst>
              </p:cNvPr>
              <p:cNvSpPr>
                <a:spLocks noRot="1" noChangeAspect="1" noMove="1" noResize="1" noEditPoints="1" noAdjustHandles="1" noChangeArrowheads="1" noChangeShapeType="1" noTextEdit="1"/>
              </p:cNvSpPr>
              <p:nvPr/>
            </p:nvSpPr>
            <p:spPr>
              <a:xfrm>
                <a:off x="6600712" y="3501522"/>
                <a:ext cx="3072636" cy="584775"/>
              </a:xfrm>
              <a:prstGeom prst="rect">
                <a:avLst/>
              </a:prstGeom>
              <a:blipFill>
                <a:blip r:embed="rId3"/>
                <a:stretch>
                  <a:fillRect/>
                </a:stretch>
              </a:blipFill>
            </p:spPr>
            <p:txBody>
              <a:bodyPr/>
              <a:lstStyle/>
              <a:p>
                <a:r>
                  <a:rPr lang="ru-RU">
                    <a:noFill/>
                  </a:rPr>
                  <a:t> </a:t>
                </a:r>
              </a:p>
            </p:txBody>
          </p:sp>
        </mc:Fallback>
      </mc:AlternateContent>
      <p:cxnSp>
        <p:nvCxnSpPr>
          <p:cNvPr id="23" name="Прямая со стрелкой 22">
            <a:extLst>
              <a:ext uri="{FF2B5EF4-FFF2-40B4-BE49-F238E27FC236}">
                <a16:creationId xmlns:a16="http://schemas.microsoft.com/office/drawing/2014/main" id="{43D147E1-7457-4D2B-9BDF-B187E3B56DFA}"/>
              </a:ext>
            </a:extLst>
          </p:cNvPr>
          <p:cNvCxnSpPr>
            <a:cxnSpLocks/>
          </p:cNvCxnSpPr>
          <p:nvPr/>
        </p:nvCxnSpPr>
        <p:spPr>
          <a:xfrm>
            <a:off x="6166167" y="3808946"/>
            <a:ext cx="434545" cy="0"/>
          </a:xfrm>
          <a:prstGeom prst="straightConnector1">
            <a:avLst/>
          </a:prstGeom>
          <a:ln>
            <a:solidFill>
              <a:srgbClr val="002060"/>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5" name="Прямоугольник 24">
                <a:extLst>
                  <a:ext uri="{FF2B5EF4-FFF2-40B4-BE49-F238E27FC236}">
                    <a16:creationId xmlns:a16="http://schemas.microsoft.com/office/drawing/2014/main" id="{AB12D311-18F3-49AA-8786-763C166A3648}"/>
                  </a:ext>
                </a:extLst>
              </p:cNvPr>
              <p:cNvSpPr/>
              <p:nvPr/>
            </p:nvSpPr>
            <p:spPr>
              <a:xfrm>
                <a:off x="4638082" y="3490419"/>
                <a:ext cx="1511184" cy="584775"/>
              </a:xfrm>
              <a:prstGeom prst="rect">
                <a:avLst/>
              </a:prstGeom>
              <a:noFill/>
            </p:spPr>
            <p:txBody>
              <a:bodyPr wrap="none" lIns="91440" tIns="45720" rIns="91440" bIns="45720">
                <a:spAutoFit/>
              </a:bodyPr>
              <a:lstStyle/>
              <a:p>
                <a:pPr algn="ctr"/>
                <a:r>
                  <a:rPr lang="en-US" sz="3200" b="0" cap="none" spc="0" dirty="0">
                    <a:ln w="0"/>
                    <a:solidFill>
                      <a:srgbClr val="002060"/>
                    </a:solidFill>
                    <a:ea typeface="Open Sans" panose="020B0606030504020204" pitchFamily="34" charset="0"/>
                    <a:cs typeface="Open Sans" panose="020B0606030504020204" pitchFamily="34" charset="0"/>
                  </a:rPr>
                  <a:t>3</a:t>
                </a:r>
                <a14:m>
                  <m:oMath xmlns:m="http://schemas.openxmlformats.org/officeDocument/2006/math">
                    <m: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𝑁𝑎𝑂𝐻</m:t>
                    </m:r>
                  </m:oMath>
                </a14:m>
                <a:endParaRPr lang="ru-RU" sz="32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25" name="Прямоугольник 24">
                <a:extLst>
                  <a:ext uri="{FF2B5EF4-FFF2-40B4-BE49-F238E27FC236}">
                    <a16:creationId xmlns:a16="http://schemas.microsoft.com/office/drawing/2014/main" id="{AB12D311-18F3-49AA-8786-763C166A3648}"/>
                  </a:ext>
                </a:extLst>
              </p:cNvPr>
              <p:cNvSpPr>
                <a:spLocks noRot="1" noChangeAspect="1" noMove="1" noResize="1" noEditPoints="1" noAdjustHandles="1" noChangeArrowheads="1" noChangeShapeType="1" noTextEdit="1"/>
              </p:cNvSpPr>
              <p:nvPr/>
            </p:nvSpPr>
            <p:spPr>
              <a:xfrm>
                <a:off x="4638082" y="3490419"/>
                <a:ext cx="1511184" cy="584775"/>
              </a:xfrm>
              <a:prstGeom prst="rect">
                <a:avLst/>
              </a:prstGeom>
              <a:blipFill>
                <a:blip r:embed="rId4"/>
                <a:stretch>
                  <a:fillRect l="-10081" t="-12500" b="-3437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7" name="Прямоугольник 26">
                <a:extLst>
                  <a:ext uri="{FF2B5EF4-FFF2-40B4-BE49-F238E27FC236}">
                    <a16:creationId xmlns:a16="http://schemas.microsoft.com/office/drawing/2014/main" id="{BC1178E7-39A3-42CA-9527-73CC1ED1C9F3}"/>
                  </a:ext>
                </a:extLst>
              </p:cNvPr>
              <p:cNvSpPr/>
              <p:nvPr/>
            </p:nvSpPr>
            <p:spPr>
              <a:xfrm>
                <a:off x="1321540" y="2760395"/>
                <a:ext cx="528478" cy="523220"/>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𝑂</m:t>
                      </m:r>
                    </m:oMath>
                  </m:oMathPara>
                </a14:m>
                <a:endParaRPr lang="ru-RU" sz="28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27" name="Прямоугольник 26">
                <a:extLst>
                  <a:ext uri="{FF2B5EF4-FFF2-40B4-BE49-F238E27FC236}">
                    <a16:creationId xmlns:a16="http://schemas.microsoft.com/office/drawing/2014/main" id="{BC1178E7-39A3-42CA-9527-73CC1ED1C9F3}"/>
                  </a:ext>
                </a:extLst>
              </p:cNvPr>
              <p:cNvSpPr>
                <a:spLocks noRot="1" noChangeAspect="1" noMove="1" noResize="1" noEditPoints="1" noAdjustHandles="1" noChangeArrowheads="1" noChangeShapeType="1" noTextEdit="1"/>
              </p:cNvSpPr>
              <p:nvPr/>
            </p:nvSpPr>
            <p:spPr>
              <a:xfrm>
                <a:off x="1321540" y="2760395"/>
                <a:ext cx="528478" cy="523220"/>
              </a:xfrm>
              <a:prstGeom prst="rect">
                <a:avLst/>
              </a:prstGeom>
              <a:blipFill>
                <a:blip r:embed="rId5"/>
                <a:stretch>
                  <a:fillRect/>
                </a:stretch>
              </a:blipFill>
            </p:spPr>
            <p:txBody>
              <a:bodyPr/>
              <a:lstStyle/>
              <a:p>
                <a:r>
                  <a:rPr lang="ru-RU">
                    <a:noFill/>
                  </a:rPr>
                  <a:t> </a:t>
                </a:r>
              </a:p>
            </p:txBody>
          </p:sp>
        </mc:Fallback>
      </mc:AlternateContent>
      <p:cxnSp>
        <p:nvCxnSpPr>
          <p:cNvPr id="31" name="Прямая соединительная линия 30">
            <a:extLst>
              <a:ext uri="{FF2B5EF4-FFF2-40B4-BE49-F238E27FC236}">
                <a16:creationId xmlns:a16="http://schemas.microsoft.com/office/drawing/2014/main" id="{07A4FB38-D0F4-4224-914E-06F5B03DF150}"/>
              </a:ext>
            </a:extLst>
          </p:cNvPr>
          <p:cNvCxnSpPr>
            <a:cxnSpLocks/>
          </p:cNvCxnSpPr>
          <p:nvPr/>
        </p:nvCxnSpPr>
        <p:spPr>
          <a:xfrm>
            <a:off x="974622" y="3072878"/>
            <a:ext cx="296777"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cxnSp>
        <p:nvCxnSpPr>
          <p:cNvPr id="45" name="Прямая соединительная линия 44">
            <a:extLst>
              <a:ext uri="{FF2B5EF4-FFF2-40B4-BE49-F238E27FC236}">
                <a16:creationId xmlns:a16="http://schemas.microsoft.com/office/drawing/2014/main" id="{3D5FFE2D-752C-4F25-965E-0D8ADCCC181C}"/>
              </a:ext>
            </a:extLst>
          </p:cNvPr>
          <p:cNvCxnSpPr>
            <a:cxnSpLocks/>
          </p:cNvCxnSpPr>
          <p:nvPr/>
        </p:nvCxnSpPr>
        <p:spPr>
          <a:xfrm>
            <a:off x="1698226" y="3075802"/>
            <a:ext cx="296777"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7" name="Прямоугольник 46">
                <a:extLst>
                  <a:ext uri="{FF2B5EF4-FFF2-40B4-BE49-F238E27FC236}">
                    <a16:creationId xmlns:a16="http://schemas.microsoft.com/office/drawing/2014/main" id="{B64F2EFA-C8EC-4502-803C-1D22BB04A95D}"/>
                  </a:ext>
                </a:extLst>
              </p:cNvPr>
              <p:cNvSpPr/>
              <p:nvPr/>
            </p:nvSpPr>
            <p:spPr>
              <a:xfrm>
                <a:off x="1985755" y="2760395"/>
                <a:ext cx="743280" cy="523220"/>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en-US" sz="28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𝐶𝑂</m:t>
                      </m:r>
                    </m:oMath>
                  </m:oMathPara>
                </a14:m>
                <a:endParaRPr lang="ru-RU" sz="28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47" name="Прямоугольник 46">
                <a:extLst>
                  <a:ext uri="{FF2B5EF4-FFF2-40B4-BE49-F238E27FC236}">
                    <a16:creationId xmlns:a16="http://schemas.microsoft.com/office/drawing/2014/main" id="{B64F2EFA-C8EC-4502-803C-1D22BB04A95D}"/>
                  </a:ext>
                </a:extLst>
              </p:cNvPr>
              <p:cNvSpPr>
                <a:spLocks noRot="1" noChangeAspect="1" noMove="1" noResize="1" noEditPoints="1" noAdjustHandles="1" noChangeArrowheads="1" noChangeShapeType="1" noTextEdit="1"/>
              </p:cNvSpPr>
              <p:nvPr/>
            </p:nvSpPr>
            <p:spPr>
              <a:xfrm>
                <a:off x="1985755" y="2760395"/>
                <a:ext cx="743280" cy="523220"/>
              </a:xfrm>
              <a:prstGeom prst="rect">
                <a:avLst/>
              </a:prstGeom>
              <a:blipFill>
                <a:blip r:embed="rId6"/>
                <a:stretch>
                  <a:fillRect/>
                </a:stretch>
              </a:blipFill>
            </p:spPr>
            <p:txBody>
              <a:bodyPr/>
              <a:lstStyle/>
              <a:p>
                <a:r>
                  <a:rPr lang="ru-RU">
                    <a:noFill/>
                  </a:rPr>
                  <a:t> </a:t>
                </a:r>
              </a:p>
            </p:txBody>
          </p:sp>
        </mc:Fallback>
      </mc:AlternateContent>
      <p:cxnSp>
        <p:nvCxnSpPr>
          <p:cNvPr id="51" name="Прямая соединительная линия 50">
            <a:extLst>
              <a:ext uri="{FF2B5EF4-FFF2-40B4-BE49-F238E27FC236}">
                <a16:creationId xmlns:a16="http://schemas.microsoft.com/office/drawing/2014/main" id="{C4A8D3C4-25F1-4901-B42A-0E6F41D6D8B8}"/>
              </a:ext>
            </a:extLst>
          </p:cNvPr>
          <p:cNvCxnSpPr>
            <a:cxnSpLocks/>
          </p:cNvCxnSpPr>
          <p:nvPr/>
        </p:nvCxnSpPr>
        <p:spPr>
          <a:xfrm>
            <a:off x="526497" y="3204268"/>
            <a:ext cx="0" cy="354514"/>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3" name="Прямоугольник 52">
                <a:extLst>
                  <a:ext uri="{FF2B5EF4-FFF2-40B4-BE49-F238E27FC236}">
                    <a16:creationId xmlns:a16="http://schemas.microsoft.com/office/drawing/2014/main" id="{B3EB740E-DFF5-45C7-8104-5D5F2BB795BD}"/>
                  </a:ext>
                </a:extLst>
              </p:cNvPr>
              <p:cNvSpPr/>
              <p:nvPr/>
            </p:nvSpPr>
            <p:spPr>
              <a:xfrm>
                <a:off x="2976361" y="2760393"/>
                <a:ext cx="1342291" cy="523220"/>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sSub>
                        <m:sSubPr>
                          <m:ctrlPr>
                            <a:rPr lang="en-US" sz="28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𝐶</m:t>
                          </m:r>
                        </m:e>
                        <m:sub>
                          <m:r>
                            <a:rPr lang="en-US" sz="28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15</m:t>
                          </m:r>
                        </m:sub>
                      </m:sSub>
                      <m:sSub>
                        <m:sSubPr>
                          <m:ctrlPr>
                            <a:rPr lang="en-US" sz="28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𝐻</m:t>
                          </m:r>
                        </m:e>
                        <m:sub>
                          <m:r>
                            <a:rPr lang="en-US" sz="28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31</m:t>
                          </m:r>
                        </m:sub>
                      </m:sSub>
                    </m:oMath>
                  </m:oMathPara>
                </a14:m>
                <a:endParaRPr lang="ru-RU" sz="28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53" name="Прямоугольник 52">
                <a:extLst>
                  <a:ext uri="{FF2B5EF4-FFF2-40B4-BE49-F238E27FC236}">
                    <a16:creationId xmlns:a16="http://schemas.microsoft.com/office/drawing/2014/main" id="{B3EB740E-DFF5-45C7-8104-5D5F2BB795BD}"/>
                  </a:ext>
                </a:extLst>
              </p:cNvPr>
              <p:cNvSpPr>
                <a:spLocks noRot="1" noChangeAspect="1" noMove="1" noResize="1" noEditPoints="1" noAdjustHandles="1" noChangeArrowheads="1" noChangeShapeType="1" noTextEdit="1"/>
              </p:cNvSpPr>
              <p:nvPr/>
            </p:nvSpPr>
            <p:spPr>
              <a:xfrm>
                <a:off x="2976361" y="2760393"/>
                <a:ext cx="1342291" cy="523220"/>
              </a:xfrm>
              <a:prstGeom prst="rect">
                <a:avLst/>
              </a:prstGeom>
              <a:blipFill>
                <a:blip r:embed="rId7"/>
                <a:stretch>
                  <a:fillRect/>
                </a:stretch>
              </a:blipFill>
            </p:spPr>
            <p:txBody>
              <a:bodyPr/>
              <a:lstStyle/>
              <a:p>
                <a:r>
                  <a:rPr lang="ru-RU">
                    <a:noFill/>
                  </a:rPr>
                  <a:t> </a:t>
                </a:r>
              </a:p>
            </p:txBody>
          </p:sp>
        </mc:Fallback>
      </mc:AlternateContent>
      <p:cxnSp>
        <p:nvCxnSpPr>
          <p:cNvPr id="55" name="Прямая соединительная линия 54">
            <a:extLst>
              <a:ext uri="{FF2B5EF4-FFF2-40B4-BE49-F238E27FC236}">
                <a16:creationId xmlns:a16="http://schemas.microsoft.com/office/drawing/2014/main" id="{66FE566E-D0A5-4E83-A558-DE64619BE395}"/>
              </a:ext>
            </a:extLst>
          </p:cNvPr>
          <p:cNvCxnSpPr>
            <a:cxnSpLocks/>
          </p:cNvCxnSpPr>
          <p:nvPr/>
        </p:nvCxnSpPr>
        <p:spPr>
          <a:xfrm>
            <a:off x="2612471" y="3052781"/>
            <a:ext cx="296777"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7" name="Прямоугольник 56">
                <a:extLst>
                  <a:ext uri="{FF2B5EF4-FFF2-40B4-BE49-F238E27FC236}">
                    <a16:creationId xmlns:a16="http://schemas.microsoft.com/office/drawing/2014/main" id="{0DE3F494-2EE3-4C90-874C-9CD3A0873201}"/>
                  </a:ext>
                </a:extLst>
              </p:cNvPr>
              <p:cNvSpPr/>
              <p:nvPr/>
            </p:nvSpPr>
            <p:spPr>
              <a:xfrm>
                <a:off x="277094" y="3501522"/>
                <a:ext cx="764248" cy="523220"/>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𝐶𝐻</m:t>
                      </m:r>
                    </m:oMath>
                  </m:oMathPara>
                </a14:m>
                <a:endParaRPr lang="ru-RU" sz="28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57" name="Прямоугольник 56">
                <a:extLst>
                  <a:ext uri="{FF2B5EF4-FFF2-40B4-BE49-F238E27FC236}">
                    <a16:creationId xmlns:a16="http://schemas.microsoft.com/office/drawing/2014/main" id="{0DE3F494-2EE3-4C90-874C-9CD3A0873201}"/>
                  </a:ext>
                </a:extLst>
              </p:cNvPr>
              <p:cNvSpPr>
                <a:spLocks noRot="1" noChangeAspect="1" noMove="1" noResize="1" noEditPoints="1" noAdjustHandles="1" noChangeArrowheads="1" noChangeShapeType="1" noTextEdit="1"/>
              </p:cNvSpPr>
              <p:nvPr/>
            </p:nvSpPr>
            <p:spPr>
              <a:xfrm>
                <a:off x="277094" y="3501522"/>
                <a:ext cx="764248" cy="523220"/>
              </a:xfrm>
              <a:prstGeom prst="rect">
                <a:avLst/>
              </a:prstGeom>
              <a:blipFill>
                <a:blip r:embed="rId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9" name="Прямоугольник 58">
                <a:extLst>
                  <a:ext uri="{FF2B5EF4-FFF2-40B4-BE49-F238E27FC236}">
                    <a16:creationId xmlns:a16="http://schemas.microsoft.com/office/drawing/2014/main" id="{01CB10B5-44A4-4222-908C-6E2CB8DD7978}"/>
                  </a:ext>
                </a:extLst>
              </p:cNvPr>
              <p:cNvSpPr/>
              <p:nvPr/>
            </p:nvSpPr>
            <p:spPr>
              <a:xfrm>
                <a:off x="1321540" y="3501522"/>
                <a:ext cx="528478" cy="523220"/>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𝑂</m:t>
                      </m:r>
                    </m:oMath>
                  </m:oMathPara>
                </a14:m>
                <a:endParaRPr lang="ru-RU" sz="28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59" name="Прямоугольник 58">
                <a:extLst>
                  <a:ext uri="{FF2B5EF4-FFF2-40B4-BE49-F238E27FC236}">
                    <a16:creationId xmlns:a16="http://schemas.microsoft.com/office/drawing/2014/main" id="{01CB10B5-44A4-4222-908C-6E2CB8DD7978}"/>
                  </a:ext>
                </a:extLst>
              </p:cNvPr>
              <p:cNvSpPr>
                <a:spLocks noRot="1" noChangeAspect="1" noMove="1" noResize="1" noEditPoints="1" noAdjustHandles="1" noChangeArrowheads="1" noChangeShapeType="1" noTextEdit="1"/>
              </p:cNvSpPr>
              <p:nvPr/>
            </p:nvSpPr>
            <p:spPr>
              <a:xfrm>
                <a:off x="1321540" y="3501522"/>
                <a:ext cx="528478" cy="523220"/>
              </a:xfrm>
              <a:prstGeom prst="rect">
                <a:avLst/>
              </a:prstGeom>
              <a:blipFill>
                <a:blip r:embed="rId9"/>
                <a:stretch>
                  <a:fillRect/>
                </a:stretch>
              </a:blipFill>
            </p:spPr>
            <p:txBody>
              <a:bodyPr/>
              <a:lstStyle/>
              <a:p>
                <a:r>
                  <a:rPr lang="ru-RU">
                    <a:noFill/>
                  </a:rPr>
                  <a:t> </a:t>
                </a:r>
              </a:p>
            </p:txBody>
          </p:sp>
        </mc:Fallback>
      </mc:AlternateContent>
      <p:cxnSp>
        <p:nvCxnSpPr>
          <p:cNvPr id="61" name="Прямая соединительная линия 60">
            <a:extLst>
              <a:ext uri="{FF2B5EF4-FFF2-40B4-BE49-F238E27FC236}">
                <a16:creationId xmlns:a16="http://schemas.microsoft.com/office/drawing/2014/main" id="{A085275F-B3B1-4D63-ACA7-2CE33DF53F8E}"/>
              </a:ext>
            </a:extLst>
          </p:cNvPr>
          <p:cNvCxnSpPr>
            <a:cxnSpLocks/>
          </p:cNvCxnSpPr>
          <p:nvPr/>
        </p:nvCxnSpPr>
        <p:spPr>
          <a:xfrm>
            <a:off x="974622" y="3814005"/>
            <a:ext cx="296777"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cxnSp>
        <p:nvCxnSpPr>
          <p:cNvPr id="63" name="Прямая соединительная линия 62">
            <a:extLst>
              <a:ext uri="{FF2B5EF4-FFF2-40B4-BE49-F238E27FC236}">
                <a16:creationId xmlns:a16="http://schemas.microsoft.com/office/drawing/2014/main" id="{38333994-B38A-4FBB-B172-16ECA6447BF3}"/>
              </a:ext>
            </a:extLst>
          </p:cNvPr>
          <p:cNvCxnSpPr>
            <a:cxnSpLocks/>
          </p:cNvCxnSpPr>
          <p:nvPr/>
        </p:nvCxnSpPr>
        <p:spPr>
          <a:xfrm>
            <a:off x="1698226" y="3816929"/>
            <a:ext cx="296777"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5" name="Прямоугольник 64">
                <a:extLst>
                  <a:ext uri="{FF2B5EF4-FFF2-40B4-BE49-F238E27FC236}">
                    <a16:creationId xmlns:a16="http://schemas.microsoft.com/office/drawing/2014/main" id="{8E7AFFB2-6311-492B-93BC-5CBBEF630563}"/>
                  </a:ext>
                </a:extLst>
              </p:cNvPr>
              <p:cNvSpPr/>
              <p:nvPr/>
            </p:nvSpPr>
            <p:spPr>
              <a:xfrm>
                <a:off x="1985755" y="3501522"/>
                <a:ext cx="743280" cy="523220"/>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en-US" sz="28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𝐶𝑂</m:t>
                      </m:r>
                    </m:oMath>
                  </m:oMathPara>
                </a14:m>
                <a:endParaRPr lang="ru-RU" sz="28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65" name="Прямоугольник 64">
                <a:extLst>
                  <a:ext uri="{FF2B5EF4-FFF2-40B4-BE49-F238E27FC236}">
                    <a16:creationId xmlns:a16="http://schemas.microsoft.com/office/drawing/2014/main" id="{8E7AFFB2-6311-492B-93BC-5CBBEF630563}"/>
                  </a:ext>
                </a:extLst>
              </p:cNvPr>
              <p:cNvSpPr>
                <a:spLocks noRot="1" noChangeAspect="1" noMove="1" noResize="1" noEditPoints="1" noAdjustHandles="1" noChangeArrowheads="1" noChangeShapeType="1" noTextEdit="1"/>
              </p:cNvSpPr>
              <p:nvPr/>
            </p:nvSpPr>
            <p:spPr>
              <a:xfrm>
                <a:off x="1985755" y="3501522"/>
                <a:ext cx="743280" cy="523220"/>
              </a:xfrm>
              <a:prstGeom prst="rect">
                <a:avLst/>
              </a:prstGeom>
              <a:blipFill>
                <a:blip r:embed="rId10"/>
                <a:stretch>
                  <a:fillRect/>
                </a:stretch>
              </a:blipFill>
            </p:spPr>
            <p:txBody>
              <a:bodyPr/>
              <a:lstStyle/>
              <a:p>
                <a:r>
                  <a:rPr lang="ru-RU">
                    <a:noFill/>
                  </a:rPr>
                  <a:t> </a:t>
                </a:r>
              </a:p>
            </p:txBody>
          </p:sp>
        </mc:Fallback>
      </mc:AlternateContent>
      <p:cxnSp>
        <p:nvCxnSpPr>
          <p:cNvPr id="67" name="Прямая соединительная линия 66">
            <a:extLst>
              <a:ext uri="{FF2B5EF4-FFF2-40B4-BE49-F238E27FC236}">
                <a16:creationId xmlns:a16="http://schemas.microsoft.com/office/drawing/2014/main" id="{991F4238-F031-45DA-9738-FC071482DD2D}"/>
              </a:ext>
            </a:extLst>
          </p:cNvPr>
          <p:cNvCxnSpPr>
            <a:cxnSpLocks/>
          </p:cNvCxnSpPr>
          <p:nvPr/>
        </p:nvCxnSpPr>
        <p:spPr>
          <a:xfrm>
            <a:off x="514966" y="4001294"/>
            <a:ext cx="0" cy="354514"/>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9" name="Прямоугольник 68">
                <a:extLst>
                  <a:ext uri="{FF2B5EF4-FFF2-40B4-BE49-F238E27FC236}">
                    <a16:creationId xmlns:a16="http://schemas.microsoft.com/office/drawing/2014/main" id="{20305D15-4461-41A1-A05C-95A947C6C9A8}"/>
                  </a:ext>
                </a:extLst>
              </p:cNvPr>
              <p:cNvSpPr/>
              <p:nvPr/>
            </p:nvSpPr>
            <p:spPr>
              <a:xfrm>
                <a:off x="2976361" y="3501520"/>
                <a:ext cx="1342291" cy="523220"/>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sSub>
                        <m:sSubPr>
                          <m:ctrlPr>
                            <a:rPr lang="en-US" sz="28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𝐶</m:t>
                          </m:r>
                        </m:e>
                        <m:sub>
                          <m:r>
                            <a:rPr lang="en-US" sz="28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15</m:t>
                          </m:r>
                        </m:sub>
                      </m:sSub>
                      <m:sSub>
                        <m:sSubPr>
                          <m:ctrlPr>
                            <a:rPr lang="en-US" sz="28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𝐻</m:t>
                          </m:r>
                        </m:e>
                        <m:sub>
                          <m:r>
                            <a:rPr lang="en-US" sz="28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31</m:t>
                          </m:r>
                        </m:sub>
                      </m:sSub>
                    </m:oMath>
                  </m:oMathPara>
                </a14:m>
                <a:endParaRPr lang="ru-RU" sz="28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69" name="Прямоугольник 68">
                <a:extLst>
                  <a:ext uri="{FF2B5EF4-FFF2-40B4-BE49-F238E27FC236}">
                    <a16:creationId xmlns:a16="http://schemas.microsoft.com/office/drawing/2014/main" id="{20305D15-4461-41A1-A05C-95A947C6C9A8}"/>
                  </a:ext>
                </a:extLst>
              </p:cNvPr>
              <p:cNvSpPr>
                <a:spLocks noRot="1" noChangeAspect="1" noMove="1" noResize="1" noEditPoints="1" noAdjustHandles="1" noChangeArrowheads="1" noChangeShapeType="1" noTextEdit="1"/>
              </p:cNvSpPr>
              <p:nvPr/>
            </p:nvSpPr>
            <p:spPr>
              <a:xfrm>
                <a:off x="2976361" y="3501520"/>
                <a:ext cx="1342291" cy="523220"/>
              </a:xfrm>
              <a:prstGeom prst="rect">
                <a:avLst/>
              </a:prstGeom>
              <a:blipFill>
                <a:blip r:embed="rId11"/>
                <a:stretch>
                  <a:fillRect/>
                </a:stretch>
              </a:blipFill>
            </p:spPr>
            <p:txBody>
              <a:bodyPr/>
              <a:lstStyle/>
              <a:p>
                <a:r>
                  <a:rPr lang="ru-RU">
                    <a:noFill/>
                  </a:rPr>
                  <a:t> </a:t>
                </a:r>
              </a:p>
            </p:txBody>
          </p:sp>
        </mc:Fallback>
      </mc:AlternateContent>
      <p:cxnSp>
        <p:nvCxnSpPr>
          <p:cNvPr id="71" name="Прямая соединительная линия 70">
            <a:extLst>
              <a:ext uri="{FF2B5EF4-FFF2-40B4-BE49-F238E27FC236}">
                <a16:creationId xmlns:a16="http://schemas.microsoft.com/office/drawing/2014/main" id="{7361303B-AE27-4363-9CEC-D3E488F0C571}"/>
              </a:ext>
            </a:extLst>
          </p:cNvPr>
          <p:cNvCxnSpPr>
            <a:cxnSpLocks/>
          </p:cNvCxnSpPr>
          <p:nvPr/>
        </p:nvCxnSpPr>
        <p:spPr>
          <a:xfrm>
            <a:off x="2612471" y="3793908"/>
            <a:ext cx="296777"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73" name="Прямоугольник 72">
                <a:extLst>
                  <a:ext uri="{FF2B5EF4-FFF2-40B4-BE49-F238E27FC236}">
                    <a16:creationId xmlns:a16="http://schemas.microsoft.com/office/drawing/2014/main" id="{D6A60CD7-31C1-4F2E-B3A7-FC27D7803784}"/>
                  </a:ext>
                </a:extLst>
              </p:cNvPr>
              <p:cNvSpPr/>
              <p:nvPr/>
            </p:nvSpPr>
            <p:spPr>
              <a:xfrm>
                <a:off x="218035" y="4276610"/>
                <a:ext cx="899862" cy="523220"/>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sSub>
                        <m:sSubPr>
                          <m:ctrlP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𝐶𝐻</m:t>
                          </m:r>
                        </m:e>
                        <m:sub>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2</m:t>
                          </m:r>
                        </m:sub>
                      </m:sSub>
                    </m:oMath>
                  </m:oMathPara>
                </a14:m>
                <a:endParaRPr lang="ru-RU" sz="28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73" name="Прямоугольник 72">
                <a:extLst>
                  <a:ext uri="{FF2B5EF4-FFF2-40B4-BE49-F238E27FC236}">
                    <a16:creationId xmlns:a16="http://schemas.microsoft.com/office/drawing/2014/main" id="{D6A60CD7-31C1-4F2E-B3A7-FC27D7803784}"/>
                  </a:ext>
                </a:extLst>
              </p:cNvPr>
              <p:cNvSpPr>
                <a:spLocks noRot="1" noChangeAspect="1" noMove="1" noResize="1" noEditPoints="1" noAdjustHandles="1" noChangeArrowheads="1" noChangeShapeType="1" noTextEdit="1"/>
              </p:cNvSpPr>
              <p:nvPr/>
            </p:nvSpPr>
            <p:spPr>
              <a:xfrm>
                <a:off x="218035" y="4276610"/>
                <a:ext cx="899862" cy="523220"/>
              </a:xfrm>
              <a:prstGeom prst="rect">
                <a:avLst/>
              </a:prstGeom>
              <a:blipFill>
                <a:blip r:embed="rId12"/>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5" name="Прямоугольник 74">
                <a:extLst>
                  <a:ext uri="{FF2B5EF4-FFF2-40B4-BE49-F238E27FC236}">
                    <a16:creationId xmlns:a16="http://schemas.microsoft.com/office/drawing/2014/main" id="{590083EC-0103-413D-8AD1-62B0C35E15B3}"/>
                  </a:ext>
                </a:extLst>
              </p:cNvPr>
              <p:cNvSpPr/>
              <p:nvPr/>
            </p:nvSpPr>
            <p:spPr>
              <a:xfrm>
                <a:off x="1330289" y="4276610"/>
                <a:ext cx="528478" cy="523220"/>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𝑂</m:t>
                      </m:r>
                    </m:oMath>
                  </m:oMathPara>
                </a14:m>
                <a:endParaRPr lang="ru-RU" sz="28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75" name="Прямоугольник 74">
                <a:extLst>
                  <a:ext uri="{FF2B5EF4-FFF2-40B4-BE49-F238E27FC236}">
                    <a16:creationId xmlns:a16="http://schemas.microsoft.com/office/drawing/2014/main" id="{590083EC-0103-413D-8AD1-62B0C35E15B3}"/>
                  </a:ext>
                </a:extLst>
              </p:cNvPr>
              <p:cNvSpPr>
                <a:spLocks noRot="1" noChangeAspect="1" noMove="1" noResize="1" noEditPoints="1" noAdjustHandles="1" noChangeArrowheads="1" noChangeShapeType="1" noTextEdit="1"/>
              </p:cNvSpPr>
              <p:nvPr/>
            </p:nvSpPr>
            <p:spPr>
              <a:xfrm>
                <a:off x="1330289" y="4276610"/>
                <a:ext cx="528478" cy="523220"/>
              </a:xfrm>
              <a:prstGeom prst="rect">
                <a:avLst/>
              </a:prstGeom>
              <a:blipFill>
                <a:blip r:embed="rId13"/>
                <a:stretch>
                  <a:fillRect/>
                </a:stretch>
              </a:blipFill>
            </p:spPr>
            <p:txBody>
              <a:bodyPr/>
              <a:lstStyle/>
              <a:p>
                <a:r>
                  <a:rPr lang="ru-RU">
                    <a:noFill/>
                  </a:rPr>
                  <a:t> </a:t>
                </a:r>
              </a:p>
            </p:txBody>
          </p:sp>
        </mc:Fallback>
      </mc:AlternateContent>
      <p:cxnSp>
        <p:nvCxnSpPr>
          <p:cNvPr id="77" name="Прямая соединительная линия 76">
            <a:extLst>
              <a:ext uri="{FF2B5EF4-FFF2-40B4-BE49-F238E27FC236}">
                <a16:creationId xmlns:a16="http://schemas.microsoft.com/office/drawing/2014/main" id="{1E50B093-68B4-4C74-9BA4-9D9743F0C6ED}"/>
              </a:ext>
            </a:extLst>
          </p:cNvPr>
          <p:cNvCxnSpPr>
            <a:cxnSpLocks/>
          </p:cNvCxnSpPr>
          <p:nvPr/>
        </p:nvCxnSpPr>
        <p:spPr>
          <a:xfrm>
            <a:off x="983371" y="4589093"/>
            <a:ext cx="296777"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cxnSp>
        <p:nvCxnSpPr>
          <p:cNvPr id="79" name="Прямая соединительная линия 78">
            <a:extLst>
              <a:ext uri="{FF2B5EF4-FFF2-40B4-BE49-F238E27FC236}">
                <a16:creationId xmlns:a16="http://schemas.microsoft.com/office/drawing/2014/main" id="{367D3225-9386-47B6-BB65-C35C65199F09}"/>
              </a:ext>
            </a:extLst>
          </p:cNvPr>
          <p:cNvCxnSpPr>
            <a:cxnSpLocks/>
          </p:cNvCxnSpPr>
          <p:nvPr/>
        </p:nvCxnSpPr>
        <p:spPr>
          <a:xfrm>
            <a:off x="1706975" y="4592017"/>
            <a:ext cx="296777"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81" name="Прямоугольник 80">
                <a:extLst>
                  <a:ext uri="{FF2B5EF4-FFF2-40B4-BE49-F238E27FC236}">
                    <a16:creationId xmlns:a16="http://schemas.microsoft.com/office/drawing/2014/main" id="{23F42F39-F3EA-490E-A6B3-296A45FEE39E}"/>
                  </a:ext>
                </a:extLst>
              </p:cNvPr>
              <p:cNvSpPr/>
              <p:nvPr/>
            </p:nvSpPr>
            <p:spPr>
              <a:xfrm>
                <a:off x="1994504" y="4276610"/>
                <a:ext cx="743280" cy="523220"/>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en-US" sz="28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𝐶𝑂</m:t>
                      </m:r>
                    </m:oMath>
                  </m:oMathPara>
                </a14:m>
                <a:endParaRPr lang="ru-RU" sz="28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81" name="Прямоугольник 80">
                <a:extLst>
                  <a:ext uri="{FF2B5EF4-FFF2-40B4-BE49-F238E27FC236}">
                    <a16:creationId xmlns:a16="http://schemas.microsoft.com/office/drawing/2014/main" id="{23F42F39-F3EA-490E-A6B3-296A45FEE39E}"/>
                  </a:ext>
                </a:extLst>
              </p:cNvPr>
              <p:cNvSpPr>
                <a:spLocks noRot="1" noChangeAspect="1" noMove="1" noResize="1" noEditPoints="1" noAdjustHandles="1" noChangeArrowheads="1" noChangeShapeType="1" noTextEdit="1"/>
              </p:cNvSpPr>
              <p:nvPr/>
            </p:nvSpPr>
            <p:spPr>
              <a:xfrm>
                <a:off x="1994504" y="4276610"/>
                <a:ext cx="743280" cy="523220"/>
              </a:xfrm>
              <a:prstGeom prst="rect">
                <a:avLst/>
              </a:prstGeom>
              <a:blipFill>
                <a:blip r:embed="rId1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3" name="Прямоугольник 82">
                <a:extLst>
                  <a:ext uri="{FF2B5EF4-FFF2-40B4-BE49-F238E27FC236}">
                    <a16:creationId xmlns:a16="http://schemas.microsoft.com/office/drawing/2014/main" id="{2B43BC46-0D0E-4314-95A1-04C5F07A6A0A}"/>
                  </a:ext>
                </a:extLst>
              </p:cNvPr>
              <p:cNvSpPr/>
              <p:nvPr/>
            </p:nvSpPr>
            <p:spPr>
              <a:xfrm>
                <a:off x="2985110" y="4276608"/>
                <a:ext cx="1342291" cy="523220"/>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sSub>
                        <m:sSubPr>
                          <m:ctrlPr>
                            <a:rPr lang="en-US" sz="28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𝐶</m:t>
                          </m:r>
                        </m:e>
                        <m:sub>
                          <m:r>
                            <a:rPr lang="en-US" sz="28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15</m:t>
                          </m:r>
                        </m:sub>
                      </m:sSub>
                      <m:sSub>
                        <m:sSubPr>
                          <m:ctrlPr>
                            <a:rPr lang="en-US" sz="28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𝐻</m:t>
                          </m:r>
                        </m:e>
                        <m:sub>
                          <m:r>
                            <a:rPr lang="en-US" sz="28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31</m:t>
                          </m:r>
                        </m:sub>
                      </m:sSub>
                    </m:oMath>
                  </m:oMathPara>
                </a14:m>
                <a:endParaRPr lang="ru-RU" sz="28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83" name="Прямоугольник 82">
                <a:extLst>
                  <a:ext uri="{FF2B5EF4-FFF2-40B4-BE49-F238E27FC236}">
                    <a16:creationId xmlns:a16="http://schemas.microsoft.com/office/drawing/2014/main" id="{2B43BC46-0D0E-4314-95A1-04C5F07A6A0A}"/>
                  </a:ext>
                </a:extLst>
              </p:cNvPr>
              <p:cNvSpPr>
                <a:spLocks noRot="1" noChangeAspect="1" noMove="1" noResize="1" noEditPoints="1" noAdjustHandles="1" noChangeArrowheads="1" noChangeShapeType="1" noTextEdit="1"/>
              </p:cNvSpPr>
              <p:nvPr/>
            </p:nvSpPr>
            <p:spPr>
              <a:xfrm>
                <a:off x="2985110" y="4276608"/>
                <a:ext cx="1342291" cy="523220"/>
              </a:xfrm>
              <a:prstGeom prst="rect">
                <a:avLst/>
              </a:prstGeom>
              <a:blipFill>
                <a:blip r:embed="rId15"/>
                <a:stretch>
                  <a:fillRect/>
                </a:stretch>
              </a:blipFill>
            </p:spPr>
            <p:txBody>
              <a:bodyPr/>
              <a:lstStyle/>
              <a:p>
                <a:r>
                  <a:rPr lang="ru-RU">
                    <a:noFill/>
                  </a:rPr>
                  <a:t> </a:t>
                </a:r>
              </a:p>
            </p:txBody>
          </p:sp>
        </mc:Fallback>
      </mc:AlternateContent>
      <p:cxnSp>
        <p:nvCxnSpPr>
          <p:cNvPr id="85" name="Прямая соединительная линия 84">
            <a:extLst>
              <a:ext uri="{FF2B5EF4-FFF2-40B4-BE49-F238E27FC236}">
                <a16:creationId xmlns:a16="http://schemas.microsoft.com/office/drawing/2014/main" id="{FCFE8A59-258B-44DE-A4D2-3454E735D115}"/>
              </a:ext>
            </a:extLst>
          </p:cNvPr>
          <p:cNvCxnSpPr>
            <a:cxnSpLocks/>
          </p:cNvCxnSpPr>
          <p:nvPr/>
        </p:nvCxnSpPr>
        <p:spPr>
          <a:xfrm>
            <a:off x="2621220" y="4568996"/>
            <a:ext cx="296777"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sp>
        <p:nvSpPr>
          <p:cNvPr id="86" name="Прямоугольник 85">
            <a:extLst>
              <a:ext uri="{FF2B5EF4-FFF2-40B4-BE49-F238E27FC236}">
                <a16:creationId xmlns:a16="http://schemas.microsoft.com/office/drawing/2014/main" id="{E101406D-4374-44A7-A06E-B915F73EB43A}"/>
              </a:ext>
            </a:extLst>
          </p:cNvPr>
          <p:cNvSpPr/>
          <p:nvPr/>
        </p:nvSpPr>
        <p:spPr>
          <a:xfrm>
            <a:off x="4180696" y="3332243"/>
            <a:ext cx="580608" cy="923330"/>
          </a:xfrm>
          <a:prstGeom prst="rect">
            <a:avLst/>
          </a:prstGeom>
          <a:noFill/>
        </p:spPr>
        <p:txBody>
          <a:bodyPr wrap="none" lIns="91440" tIns="45720" rIns="91440" bIns="45720">
            <a:spAutoFit/>
          </a:bodyPr>
          <a:lstStyle/>
          <a:p>
            <a:pPr algn="ctr"/>
            <a:r>
              <a:rPr lang="en-US" sz="54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rPr>
              <a:t>+</a:t>
            </a:r>
            <a:endParaRPr lang="ru-RU" sz="54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3994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321031"/>
            <a:ext cx="9144000" cy="710552"/>
          </a:xfrm>
          <a:prstGeom prst="rect">
            <a:avLst/>
          </a:prstGeom>
          <a:noFill/>
          <a:ln>
            <a:solidFill>
              <a:schemeClr val="tx2"/>
            </a:solidFill>
          </a:ln>
        </p:spPr>
        <p:txBody>
          <a:bodyPr wrap="square" lIns="252000" tIns="108000" rIns="252000" bIns="108000" rtlCol="0">
            <a:sp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Сабын </a:t>
            </a:r>
          </a:p>
        </p:txBody>
      </p:sp>
      <p:sp>
        <p:nvSpPr>
          <p:cNvPr id="3" name="TextBox 2"/>
          <p:cNvSpPr txBox="1"/>
          <p:nvPr/>
        </p:nvSpPr>
        <p:spPr>
          <a:xfrm>
            <a:off x="284163" y="1260845"/>
            <a:ext cx="9144000" cy="2187879"/>
          </a:xfrm>
          <a:prstGeom prst="rect">
            <a:avLst/>
          </a:prstGeom>
          <a:noFill/>
          <a:ln>
            <a:solidFill>
              <a:schemeClr val="tx2"/>
            </a:solidFill>
          </a:ln>
        </p:spPr>
        <p:txBody>
          <a:bodyPr wrap="square" lIns="252000" tIns="108000" rIns="252000" bIns="108000" rtlCol="0">
            <a:spAutoFit/>
          </a:bodyPr>
          <a:lstStyle/>
          <a:p>
            <a:pPr indent="725488"/>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Соңғы кездері майды сілті қатыстырмай, сумен гидролиздеп, жоғары май қышқылдарын алып, оларды содамен әрекеттестіріп, сабын алатын болды. </a:t>
            </a:r>
            <a:endParaRPr lang="en-GB"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p:nvSpPr>
        <p:spPr>
          <a:xfrm>
            <a:off x="284163" y="5436946"/>
            <a:ext cx="9144000" cy="1695437"/>
          </a:xfrm>
          <a:prstGeom prst="rect">
            <a:avLst/>
          </a:prstGeom>
          <a:noFill/>
          <a:ln>
            <a:solidFill>
              <a:schemeClr val="tx2"/>
            </a:solidFill>
          </a:ln>
        </p:spPr>
        <p:txBody>
          <a:bodyPr wrap="square" lIns="252000" tIns="108000" rIns="252000" bIns="108000" rtlCol="0">
            <a:spAutoFit/>
          </a:bodyPr>
          <a:lstStyle/>
          <a:p>
            <a:pPr indent="725488"/>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Натрий және калий сабындары суда жақсы ериді. Ал кальций , барий және магний сабындары суда ерімейді. </a:t>
            </a:r>
            <a:endParaRPr lang="en-GB"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AlternateContent xmlns:mc="http://schemas.openxmlformats.org/markup-compatibility/2006" xmlns:a14="http://schemas.microsoft.com/office/drawing/2010/main">
        <mc:Choice Requires="a14">
          <p:sp>
            <p:nvSpPr>
              <p:cNvPr id="4" name="Прямоугольник 3">
                <a:extLst>
                  <a:ext uri="{FF2B5EF4-FFF2-40B4-BE49-F238E27FC236}">
                    <a16:creationId xmlns:a16="http://schemas.microsoft.com/office/drawing/2014/main" id="{956D1934-E7A7-47EA-B57C-32038EFCEEDA}"/>
                  </a:ext>
                </a:extLst>
              </p:cNvPr>
              <p:cNvSpPr/>
              <p:nvPr/>
            </p:nvSpPr>
            <p:spPr>
              <a:xfrm>
                <a:off x="0" y="3981907"/>
                <a:ext cx="4746299" cy="523220"/>
              </a:xfrm>
              <a:prstGeom prst="rect">
                <a:avLst/>
              </a:prstGeom>
              <a:noFill/>
            </p:spPr>
            <p:txBody>
              <a:bodyPr wrap="squar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en-US" sz="2800" i="1"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2</m:t>
                      </m:r>
                      <m:sSub>
                        <m:sSubPr>
                          <m:ctrlP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𝐶</m:t>
                          </m:r>
                        </m:e>
                        <m:sub>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15</m:t>
                          </m:r>
                        </m:sub>
                      </m:sSub>
                      <m:sSub>
                        <m:sSubPr>
                          <m:ctrlP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𝐻</m:t>
                          </m:r>
                        </m:e>
                        <m:sub>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31</m:t>
                          </m:r>
                        </m:sub>
                      </m:sSub>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𝐶𝑂𝑂𝐻</m:t>
                      </m:r>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𝑁𝑎</m:t>
                          </m:r>
                        </m:e>
                        <m:sub>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2</m:t>
                          </m:r>
                        </m:sub>
                      </m:sSub>
                      <m:sSub>
                        <m:sSubPr>
                          <m:ctrlP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𝐶𝑂</m:t>
                          </m:r>
                        </m:e>
                        <m:sub>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3</m:t>
                          </m:r>
                        </m:sub>
                      </m:sSub>
                    </m:oMath>
                  </m:oMathPara>
                </a14:m>
                <a:endParaRPr lang="ru-RU" sz="28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4" name="Прямоугольник 3">
                <a:extLst>
                  <a:ext uri="{FF2B5EF4-FFF2-40B4-BE49-F238E27FC236}">
                    <a16:creationId xmlns:a16="http://schemas.microsoft.com/office/drawing/2014/main" id="{956D1934-E7A7-47EA-B57C-32038EFCEEDA}"/>
                  </a:ext>
                </a:extLst>
              </p:cNvPr>
              <p:cNvSpPr>
                <a:spLocks noRot="1" noChangeAspect="1" noMove="1" noResize="1" noEditPoints="1" noAdjustHandles="1" noChangeArrowheads="1" noChangeShapeType="1" noTextEdit="1"/>
              </p:cNvSpPr>
              <p:nvPr/>
            </p:nvSpPr>
            <p:spPr>
              <a:xfrm>
                <a:off x="0" y="3981907"/>
                <a:ext cx="4746299" cy="523220"/>
              </a:xfrm>
              <a:prstGeom prst="rect">
                <a:avLst/>
              </a:prstGeom>
              <a:blipFill>
                <a:blip r:embed="rId2"/>
                <a:stretch>
                  <a:fillRect/>
                </a:stretch>
              </a:blipFill>
            </p:spPr>
            <p:txBody>
              <a:bodyPr/>
              <a:lstStyle/>
              <a:p>
                <a:r>
                  <a:rPr lang="ru-RU">
                    <a:noFill/>
                  </a:rPr>
                  <a:t> </a:t>
                </a:r>
              </a:p>
            </p:txBody>
          </p:sp>
        </mc:Fallback>
      </mc:AlternateContent>
      <p:cxnSp>
        <p:nvCxnSpPr>
          <p:cNvPr id="9" name="Прямая со стрелкой 8">
            <a:extLst>
              <a:ext uri="{FF2B5EF4-FFF2-40B4-BE49-F238E27FC236}">
                <a16:creationId xmlns:a16="http://schemas.microsoft.com/office/drawing/2014/main" id="{4024E5BC-ACC0-4029-940D-BF6F41114540}"/>
              </a:ext>
            </a:extLst>
          </p:cNvPr>
          <p:cNvCxnSpPr>
            <a:cxnSpLocks/>
          </p:cNvCxnSpPr>
          <p:nvPr/>
        </p:nvCxnSpPr>
        <p:spPr>
          <a:xfrm>
            <a:off x="4311754" y="4236151"/>
            <a:ext cx="434545" cy="0"/>
          </a:xfrm>
          <a:prstGeom prst="straightConnector1">
            <a:avLst/>
          </a:prstGeom>
          <a:ln>
            <a:solidFill>
              <a:srgbClr val="002060"/>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7" name="Прямоугольник 16">
                <a:extLst>
                  <a:ext uri="{FF2B5EF4-FFF2-40B4-BE49-F238E27FC236}">
                    <a16:creationId xmlns:a16="http://schemas.microsoft.com/office/drawing/2014/main" id="{B09FF935-8909-464D-AE95-5ADC2F00DDCF}"/>
                  </a:ext>
                </a:extLst>
              </p:cNvPr>
              <p:cNvSpPr/>
              <p:nvPr/>
            </p:nvSpPr>
            <p:spPr>
              <a:xfrm>
                <a:off x="4746299" y="3981198"/>
                <a:ext cx="4746299" cy="523220"/>
              </a:xfrm>
              <a:prstGeom prst="rect">
                <a:avLst/>
              </a:prstGeom>
              <a:noFill/>
            </p:spPr>
            <p:txBody>
              <a:bodyPr wrap="squar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en-US" sz="2800" i="1"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2</m:t>
                      </m:r>
                      <m:sSub>
                        <m:sSubPr>
                          <m:ctrlP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𝐶</m:t>
                          </m:r>
                        </m:e>
                        <m:sub>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15</m:t>
                          </m:r>
                        </m:sub>
                      </m:sSub>
                      <m:sSub>
                        <m:sSubPr>
                          <m:ctrlP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𝐻</m:t>
                          </m:r>
                        </m:e>
                        <m:sub>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31</m:t>
                          </m:r>
                        </m:sub>
                      </m:sSub>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𝐶𝑂𝑂𝑁𝑎</m:t>
                      </m:r>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𝐶𝑂</m:t>
                          </m:r>
                        </m:e>
                        <m:sub>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2</m:t>
                          </m:r>
                        </m:sub>
                      </m:sSub>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𝐻</m:t>
                          </m:r>
                        </m:e>
                        <m:sub>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2</m:t>
                          </m:r>
                        </m:sub>
                      </m:sSub>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𝑂</m:t>
                      </m:r>
                    </m:oMath>
                  </m:oMathPara>
                </a14:m>
                <a:endParaRPr lang="ru-RU" sz="28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17" name="Прямоугольник 16">
                <a:extLst>
                  <a:ext uri="{FF2B5EF4-FFF2-40B4-BE49-F238E27FC236}">
                    <a16:creationId xmlns:a16="http://schemas.microsoft.com/office/drawing/2014/main" id="{B09FF935-8909-464D-AE95-5ADC2F00DDCF}"/>
                  </a:ext>
                </a:extLst>
              </p:cNvPr>
              <p:cNvSpPr>
                <a:spLocks noRot="1" noChangeAspect="1" noMove="1" noResize="1" noEditPoints="1" noAdjustHandles="1" noChangeArrowheads="1" noChangeShapeType="1" noTextEdit="1"/>
              </p:cNvSpPr>
              <p:nvPr/>
            </p:nvSpPr>
            <p:spPr>
              <a:xfrm>
                <a:off x="4746299" y="3981198"/>
                <a:ext cx="4746299" cy="523220"/>
              </a:xfrm>
              <a:prstGeom prst="rect">
                <a:avLst/>
              </a:prstGeom>
              <a:blipFill>
                <a:blip r:embed="rId3"/>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389202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300932"/>
            <a:ext cx="9144000" cy="710552"/>
          </a:xfrm>
          <a:prstGeom prst="rect">
            <a:avLst/>
          </a:prstGeom>
          <a:noFill/>
          <a:ln>
            <a:solidFill>
              <a:schemeClr val="tx2"/>
            </a:solidFill>
          </a:ln>
        </p:spPr>
        <p:txBody>
          <a:bodyPr wrap="square" lIns="252000" tIns="108000" rIns="252000" bIns="108000" rtlCol="0">
            <a:sp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Сабын </a:t>
            </a:r>
          </a:p>
        </p:txBody>
      </p:sp>
      <p:sp>
        <p:nvSpPr>
          <p:cNvPr id="3" name="TextBox 2"/>
          <p:cNvSpPr txBox="1"/>
          <p:nvPr/>
        </p:nvSpPr>
        <p:spPr>
          <a:xfrm>
            <a:off x="284163" y="1180459"/>
            <a:ext cx="9144000" cy="2680322"/>
          </a:xfrm>
          <a:prstGeom prst="rect">
            <a:avLst/>
          </a:prstGeom>
          <a:noFill/>
          <a:ln>
            <a:solidFill>
              <a:schemeClr val="tx2"/>
            </a:solidFill>
          </a:ln>
        </p:spPr>
        <p:txBody>
          <a:bodyPr wrap="square" lIns="252000" tIns="108000" rIns="252000" bIns="108000" rtlCol="0">
            <a:spAutoFit/>
          </a:bodyPr>
          <a:lstStyle/>
          <a:p>
            <a:pPr indent="725488"/>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Сабынның жуғыш қасиеті күрделі физ-химиялық процес. Сабын әлсіз қышқыл мен күшті негізден түзілген тұз. Сондықтан ол гидролизденіп, сілтілі реакция көрсетеді. </a:t>
            </a:r>
            <a:endParaRPr lang="en-GB"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p:nvSpPr>
        <p:spPr>
          <a:xfrm>
            <a:off x="284163" y="5390728"/>
            <a:ext cx="9144000" cy="1202994"/>
          </a:xfrm>
          <a:prstGeom prst="rect">
            <a:avLst/>
          </a:prstGeom>
          <a:noFill/>
          <a:ln>
            <a:solidFill>
              <a:schemeClr val="tx2"/>
            </a:solidFill>
          </a:ln>
        </p:spPr>
        <p:txBody>
          <a:bodyPr wrap="square" lIns="252000" tIns="108000" rIns="252000" bIns="108000" rtlCol="0">
            <a:spAutoFit/>
          </a:bodyPr>
          <a:lstStyle/>
          <a:p>
            <a:pPr indent="725488"/>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Сабынның жуғыш қасиеті осы сілтінің әрекетімен түсіндіріледі. </a:t>
            </a:r>
            <a:endParaRPr lang="en-GB"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AlternateContent xmlns:mc="http://schemas.openxmlformats.org/markup-compatibility/2006" xmlns:a14="http://schemas.microsoft.com/office/drawing/2010/main">
        <mc:Choice Requires="a14">
          <p:sp>
            <p:nvSpPr>
              <p:cNvPr id="7" name="Прямоугольник 6">
                <a:extLst>
                  <a:ext uri="{FF2B5EF4-FFF2-40B4-BE49-F238E27FC236}">
                    <a16:creationId xmlns:a16="http://schemas.microsoft.com/office/drawing/2014/main" id="{AC91B20F-CB1A-46CC-9BB4-5B7D7360C899}"/>
                  </a:ext>
                </a:extLst>
              </p:cNvPr>
              <p:cNvSpPr/>
              <p:nvPr/>
            </p:nvSpPr>
            <p:spPr>
              <a:xfrm>
                <a:off x="585610" y="4316182"/>
                <a:ext cx="4027591" cy="584775"/>
              </a:xfrm>
              <a:prstGeom prst="rect">
                <a:avLst/>
              </a:prstGeom>
              <a:noFill/>
            </p:spPr>
            <p:txBody>
              <a:bodyPr wrap="square" lIns="91440" tIns="45720" rIns="91440" bIns="45720">
                <a:spAutoFit/>
              </a:bodyPr>
              <a:lstStyle/>
              <a:p>
                <a:pPr algn="ctr"/>
                <a14:m>
                  <m:oMathPara xmlns:m="http://schemas.openxmlformats.org/officeDocument/2006/math">
                    <m:oMathParaPr>
                      <m:jc m:val="centerGroup"/>
                    </m:oMathParaPr>
                    <m:oMath xmlns:m="http://schemas.openxmlformats.org/officeDocument/2006/math">
                      <m:sSub>
                        <m:sSubPr>
                          <m:ctrlP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𝐶</m:t>
                          </m:r>
                        </m:e>
                        <m:sub>
                          <m: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15</m:t>
                          </m:r>
                        </m:sub>
                      </m:sSub>
                      <m:sSub>
                        <m:sSubPr>
                          <m:ctrlP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𝐻</m:t>
                          </m:r>
                        </m:e>
                        <m:sub>
                          <m: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31</m:t>
                          </m:r>
                        </m:sub>
                      </m:sSub>
                      <m: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𝐶𝑂𝑂𝑁𝑎</m:t>
                      </m:r>
                      <m: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𝐻</m:t>
                          </m:r>
                        </m:e>
                        <m:sub>
                          <m: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2</m:t>
                          </m:r>
                        </m:sub>
                      </m:sSub>
                      <m: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𝑂</m:t>
                      </m:r>
                    </m:oMath>
                  </m:oMathPara>
                </a14:m>
                <a:endParaRPr lang="ru-RU" sz="32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7" name="Прямоугольник 6">
                <a:extLst>
                  <a:ext uri="{FF2B5EF4-FFF2-40B4-BE49-F238E27FC236}">
                    <a16:creationId xmlns:a16="http://schemas.microsoft.com/office/drawing/2014/main" id="{AC91B20F-CB1A-46CC-9BB4-5B7D7360C899}"/>
                  </a:ext>
                </a:extLst>
              </p:cNvPr>
              <p:cNvSpPr>
                <a:spLocks noRot="1" noChangeAspect="1" noMove="1" noResize="1" noEditPoints="1" noAdjustHandles="1" noChangeArrowheads="1" noChangeShapeType="1" noTextEdit="1"/>
              </p:cNvSpPr>
              <p:nvPr/>
            </p:nvSpPr>
            <p:spPr>
              <a:xfrm>
                <a:off x="585610" y="4316182"/>
                <a:ext cx="4027591" cy="584775"/>
              </a:xfrm>
              <a:prstGeom prst="rect">
                <a:avLst/>
              </a:prstGeom>
              <a:blipFill>
                <a:blip r:embed="rId2"/>
                <a:stretch>
                  <a:fillRect/>
                </a:stretch>
              </a:blipFill>
            </p:spPr>
            <p:txBody>
              <a:bodyPr/>
              <a:lstStyle/>
              <a:p>
                <a:r>
                  <a:rPr lang="ru-RU">
                    <a:noFill/>
                  </a:rPr>
                  <a:t> </a:t>
                </a:r>
              </a:p>
            </p:txBody>
          </p:sp>
        </mc:Fallback>
      </mc:AlternateContent>
      <p:cxnSp>
        <p:nvCxnSpPr>
          <p:cNvPr id="9" name="Прямая со стрелкой 8">
            <a:extLst>
              <a:ext uri="{FF2B5EF4-FFF2-40B4-BE49-F238E27FC236}">
                <a16:creationId xmlns:a16="http://schemas.microsoft.com/office/drawing/2014/main" id="{52C1D8D2-9E46-4987-A95D-A961A249C41E}"/>
              </a:ext>
            </a:extLst>
          </p:cNvPr>
          <p:cNvCxnSpPr>
            <a:cxnSpLocks/>
          </p:cNvCxnSpPr>
          <p:nvPr/>
        </p:nvCxnSpPr>
        <p:spPr>
          <a:xfrm>
            <a:off x="4590638" y="4577792"/>
            <a:ext cx="434545" cy="0"/>
          </a:xfrm>
          <a:prstGeom prst="straightConnector1">
            <a:avLst/>
          </a:prstGeom>
          <a:ln>
            <a:solidFill>
              <a:srgbClr val="002060"/>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1" name="Прямоугольник 10">
                <a:extLst>
                  <a:ext uri="{FF2B5EF4-FFF2-40B4-BE49-F238E27FC236}">
                    <a16:creationId xmlns:a16="http://schemas.microsoft.com/office/drawing/2014/main" id="{CB016E9F-8DE1-4E70-A0F2-24EBB7A98A15}"/>
                  </a:ext>
                </a:extLst>
              </p:cNvPr>
              <p:cNvSpPr/>
              <p:nvPr/>
            </p:nvSpPr>
            <p:spPr>
              <a:xfrm>
                <a:off x="5047746" y="4312892"/>
                <a:ext cx="4267073" cy="584775"/>
              </a:xfrm>
              <a:prstGeom prst="rect">
                <a:avLst/>
              </a:prstGeom>
              <a:noFill/>
            </p:spPr>
            <p:txBody>
              <a:bodyPr wrap="square" lIns="91440" tIns="45720" rIns="91440" bIns="45720">
                <a:spAutoFit/>
              </a:bodyPr>
              <a:lstStyle/>
              <a:p>
                <a:pPr algn="ctr"/>
                <a14:m>
                  <m:oMathPara xmlns:m="http://schemas.openxmlformats.org/officeDocument/2006/math">
                    <m:oMathParaPr>
                      <m:jc m:val="centerGroup"/>
                    </m:oMathParaPr>
                    <m:oMath xmlns:m="http://schemas.openxmlformats.org/officeDocument/2006/math">
                      <m:sSub>
                        <m:sSubPr>
                          <m:ctrlP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𝐶</m:t>
                          </m:r>
                        </m:e>
                        <m:sub>
                          <m: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15</m:t>
                          </m:r>
                        </m:sub>
                      </m:sSub>
                      <m:sSub>
                        <m:sSubPr>
                          <m:ctrlP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𝐻</m:t>
                          </m:r>
                        </m:e>
                        <m:sub>
                          <m: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31</m:t>
                          </m:r>
                        </m:sub>
                      </m:sSub>
                      <m: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𝐶𝑂𝑂𝐻</m:t>
                      </m:r>
                      <m: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m:t>
                      </m:r>
                      <m: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𝑁𝑎𝑂𝐻</m:t>
                      </m:r>
                    </m:oMath>
                  </m:oMathPara>
                </a14:m>
                <a:endParaRPr lang="ru-RU" sz="32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11" name="Прямоугольник 10">
                <a:extLst>
                  <a:ext uri="{FF2B5EF4-FFF2-40B4-BE49-F238E27FC236}">
                    <a16:creationId xmlns:a16="http://schemas.microsoft.com/office/drawing/2014/main" id="{CB016E9F-8DE1-4E70-A0F2-24EBB7A98A15}"/>
                  </a:ext>
                </a:extLst>
              </p:cNvPr>
              <p:cNvSpPr>
                <a:spLocks noRot="1" noChangeAspect="1" noMove="1" noResize="1" noEditPoints="1" noAdjustHandles="1" noChangeArrowheads="1" noChangeShapeType="1" noTextEdit="1"/>
              </p:cNvSpPr>
              <p:nvPr/>
            </p:nvSpPr>
            <p:spPr>
              <a:xfrm>
                <a:off x="5047746" y="4312892"/>
                <a:ext cx="4267073" cy="584775"/>
              </a:xfrm>
              <a:prstGeom prst="rect">
                <a:avLst/>
              </a:prstGeom>
              <a:blipFill>
                <a:blip r:embed="rId3"/>
                <a:stretch>
                  <a:fillRect/>
                </a:stretch>
              </a:blipFill>
            </p:spPr>
            <p:txBody>
              <a:bodyPr/>
              <a:lstStyle/>
              <a:p>
                <a:r>
                  <a:rPr lang="ru-RU">
                    <a:noFill/>
                  </a:rPr>
                  <a:t> </a:t>
                </a:r>
              </a:p>
            </p:txBody>
          </p:sp>
        </mc:Fallback>
      </mc:AlternateContent>
      <p:cxnSp>
        <p:nvCxnSpPr>
          <p:cNvPr id="13" name="Прямая со стрелкой 12">
            <a:extLst>
              <a:ext uri="{FF2B5EF4-FFF2-40B4-BE49-F238E27FC236}">
                <a16:creationId xmlns:a16="http://schemas.microsoft.com/office/drawing/2014/main" id="{B26B6CD8-53AA-4B4F-8AA3-DFB75113F135}"/>
              </a:ext>
            </a:extLst>
          </p:cNvPr>
          <p:cNvCxnSpPr>
            <a:cxnSpLocks/>
          </p:cNvCxnSpPr>
          <p:nvPr/>
        </p:nvCxnSpPr>
        <p:spPr>
          <a:xfrm flipH="1">
            <a:off x="4600213" y="4659854"/>
            <a:ext cx="424970" cy="0"/>
          </a:xfrm>
          <a:prstGeom prst="straightConnector1">
            <a:avLst/>
          </a:prstGeom>
          <a:ln>
            <a:solidFill>
              <a:srgbClr val="00206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1759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300932"/>
            <a:ext cx="9144000" cy="710552"/>
          </a:xfrm>
          <a:prstGeom prst="rect">
            <a:avLst/>
          </a:prstGeom>
          <a:noFill/>
          <a:ln>
            <a:solidFill>
              <a:schemeClr val="tx2"/>
            </a:solidFill>
          </a:ln>
        </p:spPr>
        <p:txBody>
          <a:bodyPr wrap="square" lIns="252000" tIns="108000" rIns="252000" bIns="108000" rtlCol="0">
            <a:sp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Синтетикалық жуғыш заттар</a:t>
            </a:r>
          </a:p>
        </p:txBody>
      </p:sp>
      <mc:AlternateContent xmlns:mc="http://schemas.openxmlformats.org/markup-compatibility/2006" xmlns:a14="http://schemas.microsoft.com/office/drawing/2010/main">
        <mc:Choice Requires="a14">
          <p:sp>
            <p:nvSpPr>
              <p:cNvPr id="3" name="TextBox 2"/>
              <p:cNvSpPr txBox="1"/>
              <p:nvPr/>
            </p:nvSpPr>
            <p:spPr>
              <a:xfrm>
                <a:off x="284163" y="1371378"/>
                <a:ext cx="9144000" cy="3665207"/>
              </a:xfrm>
              <a:prstGeom prst="rect">
                <a:avLst/>
              </a:prstGeom>
              <a:noFill/>
              <a:ln>
                <a:solidFill>
                  <a:schemeClr val="tx2"/>
                </a:solidFill>
              </a:ln>
            </p:spPr>
            <p:txBody>
              <a:bodyPr wrap="square" lIns="252000" tIns="108000" rIns="252000" bIns="108000" rtlCol="0">
                <a:spAutoFit/>
              </a:bodyPr>
              <a:lstStyle/>
              <a:p>
                <a:pPr indent="725488"/>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Синтетикалық жуғыш заттар (СЖЗ), негізінен, </a:t>
                </a:r>
                <a:r>
                  <a:rPr lang="kk-KZ" altLang="ru-RU" sz="3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анионбелсенді</a:t>
                </a:r>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заттар - алкилсульфат немесе алкилбензолсульфонаттардың натрий тұзынан тұрады.</a:t>
                </a:r>
                <a:r>
                  <a:rPr lang="en-US"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sSub>
                      <m:sSubPr>
                        <m:ctrlPr>
                          <a:rPr lang="en-US" altLang="ru-RU" sz="320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altLang="ru-RU" sz="32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𝑅𝑂𝑆𝑂</m:t>
                        </m:r>
                      </m:e>
                      <m:sub>
                        <m:r>
                          <a:rPr lang="en-US" altLang="ru-RU" sz="32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2</m:t>
                        </m:r>
                      </m:sub>
                    </m:sSub>
                    <m:r>
                      <a:rPr lang="en-US" altLang="ru-RU" sz="3200" i="1">
                        <a:solidFill>
                          <a:srgbClr val="002060"/>
                        </a:solidFill>
                        <a:latin typeface="Cambria Math" panose="02040503050406030204" pitchFamily="18" charset="0"/>
                        <a:ea typeface="Open Sans" panose="020B0606030504020204" pitchFamily="34" charset="0"/>
                        <a:cs typeface="Open Sans" panose="020B0606030504020204" pitchFamily="34" charset="0"/>
                      </a:rPr>
                      <m:t>𝑂𝑁𝑎</m:t>
                    </m:r>
                  </m:oMath>
                </a14:m>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немесе </a:t>
                </a:r>
                <a14:m>
                  <m:oMath xmlns:m="http://schemas.openxmlformats.org/officeDocument/2006/math">
                    <m:sSub>
                      <m:sSubPr>
                        <m:ctrlPr>
                          <a:rPr lang="kk-KZ" altLang="ru-RU" sz="320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altLang="ru-RU" sz="32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𝑅𝐶</m:t>
                        </m:r>
                      </m:e>
                      <m:sub>
                        <m:r>
                          <a:rPr lang="en-US" altLang="ru-RU" sz="32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6</m:t>
                        </m:r>
                      </m:sub>
                    </m:sSub>
                    <m:sSub>
                      <m:sSubPr>
                        <m:ctrlPr>
                          <a:rPr lang="kk-KZ" altLang="ru-RU" sz="320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altLang="ru-RU" sz="32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𝐻</m:t>
                        </m:r>
                      </m:e>
                      <m:sub>
                        <m:r>
                          <a:rPr lang="en-US" altLang="ru-RU" sz="32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4</m:t>
                        </m:r>
                      </m:sub>
                    </m:sSub>
                    <m:sSub>
                      <m:sSubPr>
                        <m:ctrlPr>
                          <a:rPr lang="kk-KZ" altLang="ru-RU" sz="320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altLang="ru-RU" sz="32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𝑆𝑂</m:t>
                        </m:r>
                      </m:e>
                      <m:sub>
                        <m:r>
                          <a:rPr lang="en-US" altLang="ru-RU" sz="32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3</m:t>
                        </m:r>
                      </m:sub>
                    </m:sSub>
                    <m:r>
                      <a:rPr lang="en-US" altLang="ru-RU" sz="3200" i="1">
                        <a:solidFill>
                          <a:srgbClr val="002060"/>
                        </a:solidFill>
                        <a:latin typeface="Cambria Math" panose="02040503050406030204" pitchFamily="18" charset="0"/>
                        <a:ea typeface="Open Sans" panose="020B0606030504020204" pitchFamily="34" charset="0"/>
                        <a:cs typeface="Open Sans" panose="020B0606030504020204" pitchFamily="34" charset="0"/>
                      </a:rPr>
                      <m:t>𝑁</m:t>
                    </m:r>
                    <m:r>
                      <a:rPr lang="en-US" altLang="ru-RU" sz="32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𝑎</m:t>
                    </m:r>
                  </m:oMath>
                </a14:m>
                <a:r>
                  <a:rPr lang="en-US"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R</a:t>
                </a:r>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құрамында 8-18 көміртек атомы бар көмірсутек радикалы. </a:t>
                </a:r>
                <a:endParaRPr lang="en-GB"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84163" y="1371378"/>
                <a:ext cx="9144000" cy="3665207"/>
              </a:xfrm>
              <a:prstGeom prst="rect">
                <a:avLst/>
              </a:prstGeom>
              <a:blipFill>
                <a:blip r:embed="rId2"/>
                <a:stretch>
                  <a:fillRect t="-332" b="-2653"/>
                </a:stretch>
              </a:blipFill>
              <a:ln>
                <a:solidFill>
                  <a:schemeClr val="tx2"/>
                </a:solidFill>
              </a:ln>
            </p:spPr>
            <p:txBody>
              <a:bodyPr/>
              <a:lstStyle/>
              <a:p>
                <a:r>
                  <a:rPr lang="ru-RU">
                    <a:noFill/>
                  </a:rPr>
                  <a:t> </a:t>
                </a:r>
              </a:p>
            </p:txBody>
          </p:sp>
        </mc:Fallback>
      </mc:AlternateContent>
    </p:spTree>
    <p:extLst>
      <p:ext uri="{BB962C8B-B14F-4D97-AF65-F5344CB8AC3E}">
        <p14:creationId xmlns:p14="http://schemas.microsoft.com/office/powerpoint/2010/main" val="80878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300931"/>
            <a:ext cx="9144000" cy="710552"/>
          </a:xfrm>
          <a:prstGeom prst="rect">
            <a:avLst/>
          </a:prstGeom>
          <a:noFill/>
          <a:ln>
            <a:solidFill>
              <a:schemeClr val="tx2"/>
            </a:solidFill>
          </a:ln>
        </p:spPr>
        <p:txBody>
          <a:bodyPr wrap="square" lIns="252000" tIns="108000" rIns="252000" bIns="108000" rtlCol="0">
            <a:sp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Синтетикалық жуғыш заттар</a:t>
            </a:r>
          </a:p>
        </p:txBody>
      </p:sp>
      <p:sp>
        <p:nvSpPr>
          <p:cNvPr id="3" name="TextBox 2"/>
          <p:cNvSpPr txBox="1"/>
          <p:nvPr/>
        </p:nvSpPr>
        <p:spPr>
          <a:xfrm>
            <a:off x="284163" y="1127618"/>
            <a:ext cx="9144000" cy="1603104"/>
          </a:xfrm>
          <a:prstGeom prst="rect">
            <a:avLst/>
          </a:prstGeom>
          <a:noFill/>
          <a:ln>
            <a:solidFill>
              <a:schemeClr val="tx2"/>
            </a:solidFill>
          </a:ln>
        </p:spPr>
        <p:txBody>
          <a:bodyPr wrap="square" lIns="252000" tIns="108000" rIns="252000" bIns="108000" rtlCol="0">
            <a:spAutoFit/>
          </a:bodyPr>
          <a:lstStyle/>
          <a:p>
            <a:pPr indent="725488"/>
            <a:r>
              <a:rPr lang="kk-KZ" altLang="ru-RU" sz="3000" dirty="0">
                <a:solidFill>
                  <a:srgbClr val="002060"/>
                </a:solidFill>
                <a:latin typeface="Open Sans" panose="020B0606030504020204" pitchFamily="34" charset="0"/>
                <a:ea typeface="Open Sans" panose="020B0606030504020204" pitchFamily="34" charset="0"/>
                <a:cs typeface="Open Sans" panose="020B0606030504020204" pitchFamily="34" charset="0"/>
              </a:rPr>
              <a:t>СЖЗ алу үшін әуелі спирт пен күкірт қышқылын әрекеттестіріп, күкірт қышқылының күрделі эфирін алады: </a:t>
            </a:r>
          </a:p>
        </p:txBody>
      </p:sp>
      <p:sp>
        <p:nvSpPr>
          <p:cNvPr id="4" name="TextBox 3"/>
          <p:cNvSpPr txBox="1"/>
          <p:nvPr/>
        </p:nvSpPr>
        <p:spPr>
          <a:xfrm>
            <a:off x="291595" y="4920394"/>
            <a:ext cx="9144000" cy="1141439"/>
          </a:xfrm>
          <a:prstGeom prst="rect">
            <a:avLst/>
          </a:prstGeom>
          <a:noFill/>
          <a:ln>
            <a:solidFill>
              <a:schemeClr val="tx2"/>
            </a:solidFill>
          </a:ln>
        </p:spPr>
        <p:txBody>
          <a:bodyPr wrap="square" lIns="252000" tIns="108000" rIns="252000" bIns="108000" rtlCol="0">
            <a:spAutoFit/>
          </a:bodyPr>
          <a:lstStyle/>
          <a:p>
            <a:pPr indent="725488"/>
            <a:r>
              <a:rPr lang="kk-KZ" altLang="ru-RU" sz="3000" dirty="0">
                <a:solidFill>
                  <a:srgbClr val="002060"/>
                </a:solidFill>
                <a:latin typeface="Open Sans" panose="020B0606030504020204" pitchFamily="34" charset="0"/>
                <a:ea typeface="Open Sans" panose="020B0606030504020204" pitchFamily="34" charset="0"/>
                <a:cs typeface="Open Sans" panose="020B0606030504020204" pitchFamily="34" charset="0"/>
              </a:rPr>
              <a:t>Түзілген алкилсульфаттан күрделі эфирдің натрий тұзын алады: </a:t>
            </a:r>
          </a:p>
        </p:txBody>
      </p:sp>
      <mc:AlternateContent xmlns:mc="http://schemas.openxmlformats.org/markup-compatibility/2006" xmlns:a14="http://schemas.microsoft.com/office/drawing/2010/main">
        <mc:Choice Requires="a14">
          <p:sp>
            <p:nvSpPr>
              <p:cNvPr id="10" name="Прямоугольник 9">
                <a:extLst>
                  <a:ext uri="{FF2B5EF4-FFF2-40B4-BE49-F238E27FC236}">
                    <a16:creationId xmlns:a16="http://schemas.microsoft.com/office/drawing/2014/main" id="{ED930BC7-6978-4695-9A93-45A02ED094F5}"/>
                  </a:ext>
                </a:extLst>
              </p:cNvPr>
              <p:cNvSpPr/>
              <p:nvPr/>
            </p:nvSpPr>
            <p:spPr>
              <a:xfrm>
                <a:off x="780268" y="3362409"/>
                <a:ext cx="734734" cy="523220"/>
              </a:xfrm>
              <a:prstGeom prst="rect">
                <a:avLst/>
              </a:prstGeom>
              <a:noFill/>
            </p:spPr>
            <p:txBody>
              <a:bodyPr wrap="square" lIns="91440" tIns="45720" rIns="91440" bIns="45720">
                <a:spAutoFit/>
              </a:bodyPr>
              <a:lstStyle/>
              <a:p>
                <a:pPr algn="ctr"/>
                <a14:m>
                  <m:oMathPara xmlns:m="http://schemas.openxmlformats.org/officeDocument/2006/math">
                    <m:oMathParaPr>
                      <m:jc m:val="centerGroup"/>
                    </m:oMathParaPr>
                    <m:oMath xmlns:m="http://schemas.openxmlformats.org/officeDocument/2006/math">
                      <m:sSub>
                        <m:sSubPr>
                          <m:ctrlPr>
                            <a:rPr lang="ru-RU" sz="28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𝐶𝐻</m:t>
                          </m:r>
                        </m:e>
                        <m:sub>
                          <m:r>
                            <a:rPr lang="en-US" sz="28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2</m:t>
                          </m:r>
                        </m:sub>
                      </m:sSub>
                    </m:oMath>
                  </m:oMathPara>
                </a14:m>
                <a:endParaRPr lang="ru-RU" sz="28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10" name="Прямоугольник 9">
                <a:extLst>
                  <a:ext uri="{FF2B5EF4-FFF2-40B4-BE49-F238E27FC236}">
                    <a16:creationId xmlns:a16="http://schemas.microsoft.com/office/drawing/2014/main" id="{ED930BC7-6978-4695-9A93-45A02ED094F5}"/>
                  </a:ext>
                </a:extLst>
              </p:cNvPr>
              <p:cNvSpPr>
                <a:spLocks noRot="1" noChangeAspect="1" noMove="1" noResize="1" noEditPoints="1" noAdjustHandles="1" noChangeArrowheads="1" noChangeShapeType="1" noTextEdit="1"/>
              </p:cNvSpPr>
              <p:nvPr/>
            </p:nvSpPr>
            <p:spPr>
              <a:xfrm>
                <a:off x="780268" y="3362409"/>
                <a:ext cx="734734" cy="523220"/>
              </a:xfrm>
              <a:prstGeom prst="rect">
                <a:avLst/>
              </a:prstGeom>
              <a:blipFill>
                <a:blip r:embed="rId2"/>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6" name="Прямоугольник 15">
                <a:extLst>
                  <a:ext uri="{FF2B5EF4-FFF2-40B4-BE49-F238E27FC236}">
                    <a16:creationId xmlns:a16="http://schemas.microsoft.com/office/drawing/2014/main" id="{45D9950F-6987-4B0A-93F5-EC557EDC32A5}"/>
                  </a:ext>
                </a:extLst>
              </p:cNvPr>
              <p:cNvSpPr/>
              <p:nvPr/>
            </p:nvSpPr>
            <p:spPr>
              <a:xfrm>
                <a:off x="7681716" y="3362409"/>
                <a:ext cx="1876989" cy="523220"/>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𝑂𝐻</m:t>
                      </m:r>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𝐻</m:t>
                          </m:r>
                        </m:e>
                        <m:sub>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2</m:t>
                          </m:r>
                        </m:sub>
                      </m:sSub>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𝑂</m:t>
                      </m:r>
                    </m:oMath>
                  </m:oMathPara>
                </a14:m>
                <a:endParaRPr lang="ru-RU" sz="28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16" name="Прямоугольник 15">
                <a:extLst>
                  <a:ext uri="{FF2B5EF4-FFF2-40B4-BE49-F238E27FC236}">
                    <a16:creationId xmlns:a16="http://schemas.microsoft.com/office/drawing/2014/main" id="{45D9950F-6987-4B0A-93F5-EC557EDC32A5}"/>
                  </a:ext>
                </a:extLst>
              </p:cNvPr>
              <p:cNvSpPr>
                <a:spLocks noRot="1" noChangeAspect="1" noMove="1" noResize="1" noEditPoints="1" noAdjustHandles="1" noChangeArrowheads="1" noChangeShapeType="1" noTextEdit="1"/>
              </p:cNvSpPr>
              <p:nvPr/>
            </p:nvSpPr>
            <p:spPr>
              <a:xfrm>
                <a:off x="7681716" y="3362409"/>
                <a:ext cx="1876989" cy="523220"/>
              </a:xfrm>
              <a:prstGeom prst="rect">
                <a:avLst/>
              </a:prstGeom>
              <a:blipFill>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8" name="Прямоугольник 17">
                <a:extLst>
                  <a:ext uri="{FF2B5EF4-FFF2-40B4-BE49-F238E27FC236}">
                    <a16:creationId xmlns:a16="http://schemas.microsoft.com/office/drawing/2014/main" id="{D10651F3-1B86-46F4-A5E8-70B69DC1D6F0}"/>
                  </a:ext>
                </a:extLst>
              </p:cNvPr>
              <p:cNvSpPr/>
              <p:nvPr/>
            </p:nvSpPr>
            <p:spPr>
              <a:xfrm>
                <a:off x="204730" y="3352692"/>
                <a:ext cx="517386" cy="523220"/>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en-US" sz="28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𝑅</m:t>
                      </m:r>
                    </m:oMath>
                  </m:oMathPara>
                </a14:m>
                <a:endParaRPr lang="ru-RU" sz="28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18" name="Прямоугольник 17">
                <a:extLst>
                  <a:ext uri="{FF2B5EF4-FFF2-40B4-BE49-F238E27FC236}">
                    <a16:creationId xmlns:a16="http://schemas.microsoft.com/office/drawing/2014/main" id="{D10651F3-1B86-46F4-A5E8-70B69DC1D6F0}"/>
                  </a:ext>
                </a:extLst>
              </p:cNvPr>
              <p:cNvSpPr>
                <a:spLocks noRot="1" noChangeAspect="1" noMove="1" noResize="1" noEditPoints="1" noAdjustHandles="1" noChangeArrowheads="1" noChangeShapeType="1" noTextEdit="1"/>
              </p:cNvSpPr>
              <p:nvPr/>
            </p:nvSpPr>
            <p:spPr>
              <a:xfrm>
                <a:off x="204730" y="3352692"/>
                <a:ext cx="517386" cy="523220"/>
              </a:xfrm>
              <a:prstGeom prst="rect">
                <a:avLst/>
              </a:prstGeom>
              <a:blipFill>
                <a:blip r:embed="rId4"/>
                <a:stretch>
                  <a:fillRect/>
                </a:stretch>
              </a:blipFill>
            </p:spPr>
            <p:txBody>
              <a:bodyPr/>
              <a:lstStyle/>
              <a:p>
                <a:r>
                  <a:rPr lang="ru-RU">
                    <a:noFill/>
                  </a:rPr>
                  <a:t> </a:t>
                </a:r>
              </a:p>
            </p:txBody>
          </p:sp>
        </mc:Fallback>
      </mc:AlternateContent>
      <p:cxnSp>
        <p:nvCxnSpPr>
          <p:cNvPr id="20" name="Прямая соединительная линия 19">
            <a:extLst>
              <a:ext uri="{FF2B5EF4-FFF2-40B4-BE49-F238E27FC236}">
                <a16:creationId xmlns:a16="http://schemas.microsoft.com/office/drawing/2014/main" id="{778994B2-FCBA-4187-96FB-0A8442B930B0}"/>
              </a:ext>
            </a:extLst>
          </p:cNvPr>
          <p:cNvCxnSpPr>
            <a:cxnSpLocks/>
          </p:cNvCxnSpPr>
          <p:nvPr/>
        </p:nvCxnSpPr>
        <p:spPr>
          <a:xfrm>
            <a:off x="551989" y="3623021"/>
            <a:ext cx="159472"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2" name="Прямоугольник 21">
                <a:extLst>
                  <a:ext uri="{FF2B5EF4-FFF2-40B4-BE49-F238E27FC236}">
                    <a16:creationId xmlns:a16="http://schemas.microsoft.com/office/drawing/2014/main" id="{B90C6CF8-6087-4C69-98BD-9752E561BCC4}"/>
                  </a:ext>
                </a:extLst>
              </p:cNvPr>
              <p:cNvSpPr/>
              <p:nvPr/>
            </p:nvSpPr>
            <p:spPr>
              <a:xfrm>
                <a:off x="2693422" y="2818035"/>
                <a:ext cx="577502" cy="523220"/>
              </a:xfrm>
              <a:prstGeom prst="rect">
                <a:avLst/>
              </a:prstGeom>
              <a:noFill/>
            </p:spPr>
            <p:txBody>
              <a:bodyPr wrap="squar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𝐻𝑂</m:t>
                      </m:r>
                    </m:oMath>
                  </m:oMathPara>
                </a14:m>
                <a:endParaRPr lang="ru-RU" sz="28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22" name="Прямоугольник 21">
                <a:extLst>
                  <a:ext uri="{FF2B5EF4-FFF2-40B4-BE49-F238E27FC236}">
                    <a16:creationId xmlns:a16="http://schemas.microsoft.com/office/drawing/2014/main" id="{B90C6CF8-6087-4C69-98BD-9752E561BCC4}"/>
                  </a:ext>
                </a:extLst>
              </p:cNvPr>
              <p:cNvSpPr>
                <a:spLocks noRot="1" noChangeAspect="1" noMove="1" noResize="1" noEditPoints="1" noAdjustHandles="1" noChangeArrowheads="1" noChangeShapeType="1" noTextEdit="1"/>
              </p:cNvSpPr>
              <p:nvPr/>
            </p:nvSpPr>
            <p:spPr>
              <a:xfrm>
                <a:off x="2693422" y="2818035"/>
                <a:ext cx="577502" cy="523220"/>
              </a:xfrm>
              <a:prstGeom prst="rect">
                <a:avLst/>
              </a:prstGeom>
              <a:blipFill>
                <a:blip r:embed="rId5"/>
                <a:stretch>
                  <a:fillRect l="-105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6" name="Прямоугольник 25">
                <a:extLst>
                  <a:ext uri="{FF2B5EF4-FFF2-40B4-BE49-F238E27FC236}">
                    <a16:creationId xmlns:a16="http://schemas.microsoft.com/office/drawing/2014/main" id="{91162624-16B3-4E8D-84D2-5AC4A78CCA8F}"/>
                  </a:ext>
                </a:extLst>
              </p:cNvPr>
              <p:cNvSpPr/>
              <p:nvPr/>
            </p:nvSpPr>
            <p:spPr>
              <a:xfrm>
                <a:off x="3521035" y="3362409"/>
                <a:ext cx="667543" cy="523220"/>
              </a:xfrm>
              <a:prstGeom prst="rect">
                <a:avLst/>
              </a:prstGeom>
              <a:noFill/>
            </p:spPr>
            <p:txBody>
              <a:bodyPr wrap="square" lIns="91440" tIns="45720" rIns="91440" bIns="45720">
                <a:spAutoFit/>
              </a:bodyPr>
              <a:lstStyle/>
              <a:p>
                <a:pPr algn="ctr"/>
                <a14:m>
                  <m:oMathPara xmlns:m="http://schemas.openxmlformats.org/officeDocument/2006/math">
                    <m:oMathParaPr>
                      <m:jc m:val="centerGroup"/>
                    </m:oMathParaPr>
                    <m:oMath xmlns:m="http://schemas.openxmlformats.org/officeDocument/2006/math">
                      <m:sSub>
                        <m:sSubPr>
                          <m:ctrlP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𝑆𝑂</m:t>
                          </m:r>
                        </m:e>
                        <m:sub>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2</m:t>
                          </m:r>
                        </m:sub>
                      </m:sSub>
                    </m:oMath>
                  </m:oMathPara>
                </a14:m>
                <a:endParaRPr lang="ru-RU" sz="28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26" name="Прямоугольник 25">
                <a:extLst>
                  <a:ext uri="{FF2B5EF4-FFF2-40B4-BE49-F238E27FC236}">
                    <a16:creationId xmlns:a16="http://schemas.microsoft.com/office/drawing/2014/main" id="{91162624-16B3-4E8D-84D2-5AC4A78CCA8F}"/>
                  </a:ext>
                </a:extLst>
              </p:cNvPr>
              <p:cNvSpPr>
                <a:spLocks noRot="1" noChangeAspect="1" noMove="1" noResize="1" noEditPoints="1" noAdjustHandles="1" noChangeArrowheads="1" noChangeShapeType="1" noTextEdit="1"/>
              </p:cNvSpPr>
              <p:nvPr/>
            </p:nvSpPr>
            <p:spPr>
              <a:xfrm>
                <a:off x="3521035" y="3362409"/>
                <a:ext cx="667543" cy="523220"/>
              </a:xfrm>
              <a:prstGeom prst="rect">
                <a:avLst/>
              </a:prstGeom>
              <a:blipFill>
                <a:blip r:embed="rId6"/>
                <a:stretch>
                  <a:fillRect l="-91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8" name="Прямоугольник 27">
                <a:extLst>
                  <a:ext uri="{FF2B5EF4-FFF2-40B4-BE49-F238E27FC236}">
                    <a16:creationId xmlns:a16="http://schemas.microsoft.com/office/drawing/2014/main" id="{F86A5758-C718-4274-9A27-EB8E8E19C357}"/>
                  </a:ext>
                </a:extLst>
              </p:cNvPr>
              <p:cNvSpPr/>
              <p:nvPr/>
            </p:nvSpPr>
            <p:spPr>
              <a:xfrm>
                <a:off x="1644209" y="3360638"/>
                <a:ext cx="649609" cy="523220"/>
              </a:xfrm>
              <a:prstGeom prst="rect">
                <a:avLst/>
              </a:prstGeom>
              <a:noFill/>
            </p:spPr>
            <p:txBody>
              <a:bodyPr wrap="squar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𝑂𝐻</m:t>
                      </m:r>
                    </m:oMath>
                  </m:oMathPara>
                </a14:m>
                <a:endParaRPr lang="ru-RU" sz="28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28" name="Прямоугольник 27">
                <a:extLst>
                  <a:ext uri="{FF2B5EF4-FFF2-40B4-BE49-F238E27FC236}">
                    <a16:creationId xmlns:a16="http://schemas.microsoft.com/office/drawing/2014/main" id="{F86A5758-C718-4274-9A27-EB8E8E19C357}"/>
                  </a:ext>
                </a:extLst>
              </p:cNvPr>
              <p:cNvSpPr>
                <a:spLocks noRot="1" noChangeAspect="1" noMove="1" noResize="1" noEditPoints="1" noAdjustHandles="1" noChangeArrowheads="1" noChangeShapeType="1" noTextEdit="1"/>
              </p:cNvSpPr>
              <p:nvPr/>
            </p:nvSpPr>
            <p:spPr>
              <a:xfrm>
                <a:off x="1644209" y="3360638"/>
                <a:ext cx="649609" cy="523220"/>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6" name="Прямоугольник 35">
                <a:extLst>
                  <a:ext uri="{FF2B5EF4-FFF2-40B4-BE49-F238E27FC236}">
                    <a16:creationId xmlns:a16="http://schemas.microsoft.com/office/drawing/2014/main" id="{C4430767-8B05-412B-B433-7B15B89C6F76}"/>
                  </a:ext>
                </a:extLst>
              </p:cNvPr>
              <p:cNvSpPr/>
              <p:nvPr/>
            </p:nvSpPr>
            <p:spPr>
              <a:xfrm>
                <a:off x="4633362" y="3360777"/>
                <a:ext cx="383893" cy="523220"/>
              </a:xfrm>
              <a:prstGeom prst="rect">
                <a:avLst/>
              </a:prstGeom>
              <a:noFill/>
            </p:spPr>
            <p:txBody>
              <a:bodyPr wrap="squar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𝑅</m:t>
                      </m:r>
                    </m:oMath>
                  </m:oMathPara>
                </a14:m>
                <a:endParaRPr lang="ru-RU" sz="28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36" name="Прямоугольник 35">
                <a:extLst>
                  <a:ext uri="{FF2B5EF4-FFF2-40B4-BE49-F238E27FC236}">
                    <a16:creationId xmlns:a16="http://schemas.microsoft.com/office/drawing/2014/main" id="{C4430767-8B05-412B-B433-7B15B89C6F76}"/>
                  </a:ext>
                </a:extLst>
              </p:cNvPr>
              <p:cNvSpPr>
                <a:spLocks noRot="1" noChangeAspect="1" noMove="1" noResize="1" noEditPoints="1" noAdjustHandles="1" noChangeArrowheads="1" noChangeShapeType="1" noTextEdit="1"/>
              </p:cNvSpPr>
              <p:nvPr/>
            </p:nvSpPr>
            <p:spPr>
              <a:xfrm>
                <a:off x="4633362" y="3360777"/>
                <a:ext cx="383893" cy="523220"/>
              </a:xfrm>
              <a:prstGeom prst="rect">
                <a:avLst/>
              </a:prstGeom>
              <a:blipFill>
                <a:blip r:embed="rId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8" name="Прямоугольник 37">
                <a:extLst>
                  <a:ext uri="{FF2B5EF4-FFF2-40B4-BE49-F238E27FC236}">
                    <a16:creationId xmlns:a16="http://schemas.microsoft.com/office/drawing/2014/main" id="{E0C3A5C6-E3FF-448A-9D24-48CFC7742B17}"/>
                  </a:ext>
                </a:extLst>
              </p:cNvPr>
              <p:cNvSpPr/>
              <p:nvPr/>
            </p:nvSpPr>
            <p:spPr>
              <a:xfrm>
                <a:off x="5188979" y="3348795"/>
                <a:ext cx="899862" cy="523220"/>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sSub>
                        <m:sSubPr>
                          <m:ctrlP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𝐶𝐻</m:t>
                          </m:r>
                        </m:e>
                        <m:sub>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2</m:t>
                          </m:r>
                        </m:sub>
                      </m:sSub>
                    </m:oMath>
                  </m:oMathPara>
                </a14:m>
                <a:endParaRPr lang="ru-RU" sz="28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38" name="Прямоугольник 37">
                <a:extLst>
                  <a:ext uri="{FF2B5EF4-FFF2-40B4-BE49-F238E27FC236}">
                    <a16:creationId xmlns:a16="http://schemas.microsoft.com/office/drawing/2014/main" id="{E0C3A5C6-E3FF-448A-9D24-48CFC7742B17}"/>
                  </a:ext>
                </a:extLst>
              </p:cNvPr>
              <p:cNvSpPr>
                <a:spLocks noRot="1" noChangeAspect="1" noMove="1" noResize="1" noEditPoints="1" noAdjustHandles="1" noChangeArrowheads="1" noChangeShapeType="1" noTextEdit="1"/>
              </p:cNvSpPr>
              <p:nvPr/>
            </p:nvSpPr>
            <p:spPr>
              <a:xfrm>
                <a:off x="5188979" y="3348795"/>
                <a:ext cx="899862" cy="523220"/>
              </a:xfrm>
              <a:prstGeom prst="rect">
                <a:avLst/>
              </a:prstGeom>
              <a:blipFill>
                <a:blip r:embed="rId9"/>
                <a:stretch>
                  <a:fillRect/>
                </a:stretch>
              </a:blipFill>
            </p:spPr>
            <p:txBody>
              <a:bodyPr/>
              <a:lstStyle/>
              <a:p>
                <a:r>
                  <a:rPr lang="ru-RU">
                    <a:noFill/>
                  </a:rPr>
                  <a:t> </a:t>
                </a:r>
              </a:p>
            </p:txBody>
          </p:sp>
        </mc:Fallback>
      </mc:AlternateContent>
      <p:cxnSp>
        <p:nvCxnSpPr>
          <p:cNvPr id="40" name="Прямая соединительная линия 39">
            <a:extLst>
              <a:ext uri="{FF2B5EF4-FFF2-40B4-BE49-F238E27FC236}">
                <a16:creationId xmlns:a16="http://schemas.microsoft.com/office/drawing/2014/main" id="{9126B39F-E2F0-4814-9007-45DFB505ED21}"/>
              </a:ext>
            </a:extLst>
          </p:cNvPr>
          <p:cNvCxnSpPr>
            <a:cxnSpLocks/>
          </p:cNvCxnSpPr>
          <p:nvPr/>
        </p:nvCxnSpPr>
        <p:spPr>
          <a:xfrm flipH="1">
            <a:off x="3311117" y="3987487"/>
            <a:ext cx="184785" cy="155437"/>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cxnSp>
        <p:nvCxnSpPr>
          <p:cNvPr id="42" name="Прямая соединительная линия 41">
            <a:extLst>
              <a:ext uri="{FF2B5EF4-FFF2-40B4-BE49-F238E27FC236}">
                <a16:creationId xmlns:a16="http://schemas.microsoft.com/office/drawing/2014/main" id="{B6FBB2A8-E60B-4C6C-8A53-3325A6C87967}"/>
              </a:ext>
            </a:extLst>
          </p:cNvPr>
          <p:cNvCxnSpPr>
            <a:cxnSpLocks/>
          </p:cNvCxnSpPr>
          <p:nvPr/>
        </p:nvCxnSpPr>
        <p:spPr>
          <a:xfrm>
            <a:off x="3311117" y="3187654"/>
            <a:ext cx="185282" cy="132988"/>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cxnSp>
        <p:nvCxnSpPr>
          <p:cNvPr id="48" name="Прямая соединительная линия 47">
            <a:extLst>
              <a:ext uri="{FF2B5EF4-FFF2-40B4-BE49-F238E27FC236}">
                <a16:creationId xmlns:a16="http://schemas.microsoft.com/office/drawing/2014/main" id="{03668ECF-8953-4CBD-8710-C287F2FC512C}"/>
              </a:ext>
            </a:extLst>
          </p:cNvPr>
          <p:cNvCxnSpPr>
            <a:cxnSpLocks/>
          </p:cNvCxnSpPr>
          <p:nvPr/>
        </p:nvCxnSpPr>
        <p:spPr>
          <a:xfrm>
            <a:off x="1414578" y="3612973"/>
            <a:ext cx="159472"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cxnSp>
        <p:nvCxnSpPr>
          <p:cNvPr id="50" name="Прямая соединительная линия 49">
            <a:extLst>
              <a:ext uri="{FF2B5EF4-FFF2-40B4-BE49-F238E27FC236}">
                <a16:creationId xmlns:a16="http://schemas.microsoft.com/office/drawing/2014/main" id="{C62BF4B3-FE90-4E24-8EF7-1068903E5DE6}"/>
              </a:ext>
            </a:extLst>
          </p:cNvPr>
          <p:cNvCxnSpPr>
            <a:cxnSpLocks/>
          </p:cNvCxnSpPr>
          <p:nvPr/>
        </p:nvCxnSpPr>
        <p:spPr>
          <a:xfrm>
            <a:off x="4986207" y="3623021"/>
            <a:ext cx="159472"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sp>
        <p:nvSpPr>
          <p:cNvPr id="52" name="Прямоугольник 51">
            <a:extLst>
              <a:ext uri="{FF2B5EF4-FFF2-40B4-BE49-F238E27FC236}">
                <a16:creationId xmlns:a16="http://schemas.microsoft.com/office/drawing/2014/main" id="{EE834B72-8F75-4BDA-A9A4-252CAAB7C89D}"/>
              </a:ext>
            </a:extLst>
          </p:cNvPr>
          <p:cNvSpPr/>
          <p:nvPr/>
        </p:nvSpPr>
        <p:spPr>
          <a:xfrm>
            <a:off x="2188148" y="3266319"/>
            <a:ext cx="478016" cy="707886"/>
          </a:xfrm>
          <a:prstGeom prst="rect">
            <a:avLst/>
          </a:prstGeom>
          <a:noFill/>
        </p:spPr>
        <p:txBody>
          <a:bodyPr wrap="none" lIns="91440" tIns="45720" rIns="91440" bIns="45720">
            <a:spAutoFit/>
          </a:bodyPr>
          <a:lstStyle/>
          <a:p>
            <a:pPr algn="ctr"/>
            <a:r>
              <a:rPr lang="en-US" sz="40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rPr>
              <a:t>+</a:t>
            </a:r>
            <a:endParaRPr lang="ru-RU" sz="40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AlternateContent xmlns:mc="http://schemas.openxmlformats.org/markup-compatibility/2006" xmlns:a14="http://schemas.microsoft.com/office/drawing/2010/main">
        <mc:Choice Requires="a14">
          <p:sp>
            <p:nvSpPr>
              <p:cNvPr id="54" name="Прямоугольник 53">
                <a:extLst>
                  <a:ext uri="{FF2B5EF4-FFF2-40B4-BE49-F238E27FC236}">
                    <a16:creationId xmlns:a16="http://schemas.microsoft.com/office/drawing/2014/main" id="{968C004A-A053-4F0C-87ED-4D5310FDA4BA}"/>
                  </a:ext>
                </a:extLst>
              </p:cNvPr>
              <p:cNvSpPr/>
              <p:nvPr/>
            </p:nvSpPr>
            <p:spPr>
              <a:xfrm>
                <a:off x="2693422" y="3894575"/>
                <a:ext cx="583319" cy="584775"/>
              </a:xfrm>
              <a:prstGeom prst="rect">
                <a:avLst/>
              </a:prstGeom>
              <a:noFill/>
            </p:spPr>
            <p:txBody>
              <a:bodyPr wrap="squar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𝐻𝑂</m:t>
                      </m:r>
                    </m:oMath>
                  </m:oMathPara>
                </a14:m>
                <a:endParaRPr lang="ru-RU" sz="32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54" name="Прямоугольник 53">
                <a:extLst>
                  <a:ext uri="{FF2B5EF4-FFF2-40B4-BE49-F238E27FC236}">
                    <a16:creationId xmlns:a16="http://schemas.microsoft.com/office/drawing/2014/main" id="{968C004A-A053-4F0C-87ED-4D5310FDA4BA}"/>
                  </a:ext>
                </a:extLst>
              </p:cNvPr>
              <p:cNvSpPr>
                <a:spLocks noRot="1" noChangeAspect="1" noMove="1" noResize="1" noEditPoints="1" noAdjustHandles="1" noChangeArrowheads="1" noChangeShapeType="1" noTextEdit="1"/>
              </p:cNvSpPr>
              <p:nvPr/>
            </p:nvSpPr>
            <p:spPr>
              <a:xfrm>
                <a:off x="2693422" y="3894575"/>
                <a:ext cx="583319" cy="584775"/>
              </a:xfrm>
              <a:prstGeom prst="rect">
                <a:avLst/>
              </a:prstGeom>
              <a:blipFill>
                <a:blip r:embed="rId10"/>
                <a:stretch>
                  <a:fillRect l="-7292"/>
                </a:stretch>
              </a:blipFill>
            </p:spPr>
            <p:txBody>
              <a:bodyPr/>
              <a:lstStyle/>
              <a:p>
                <a:r>
                  <a:rPr lang="ru-RU">
                    <a:noFill/>
                  </a:rPr>
                  <a:t> </a:t>
                </a:r>
              </a:p>
            </p:txBody>
          </p:sp>
        </mc:Fallback>
      </mc:AlternateContent>
      <p:cxnSp>
        <p:nvCxnSpPr>
          <p:cNvPr id="60" name="Прямая со стрелкой 59">
            <a:extLst>
              <a:ext uri="{FF2B5EF4-FFF2-40B4-BE49-F238E27FC236}">
                <a16:creationId xmlns:a16="http://schemas.microsoft.com/office/drawing/2014/main" id="{C816BC50-C329-4044-A429-EEB62B1AC1F9}"/>
              </a:ext>
            </a:extLst>
          </p:cNvPr>
          <p:cNvCxnSpPr>
            <a:cxnSpLocks/>
          </p:cNvCxnSpPr>
          <p:nvPr/>
        </p:nvCxnSpPr>
        <p:spPr>
          <a:xfrm>
            <a:off x="4137467" y="3587716"/>
            <a:ext cx="434545" cy="0"/>
          </a:xfrm>
          <a:prstGeom prst="straightConnector1">
            <a:avLst/>
          </a:prstGeom>
          <a:ln>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62" name="Прямая со стрелкой 61">
            <a:extLst>
              <a:ext uri="{FF2B5EF4-FFF2-40B4-BE49-F238E27FC236}">
                <a16:creationId xmlns:a16="http://schemas.microsoft.com/office/drawing/2014/main" id="{00FAA607-945A-4B86-9F9C-DF22BBE8D3D2}"/>
              </a:ext>
            </a:extLst>
          </p:cNvPr>
          <p:cNvCxnSpPr>
            <a:cxnSpLocks/>
          </p:cNvCxnSpPr>
          <p:nvPr/>
        </p:nvCxnSpPr>
        <p:spPr>
          <a:xfrm flipH="1">
            <a:off x="4147042" y="3669778"/>
            <a:ext cx="424970" cy="0"/>
          </a:xfrm>
          <a:prstGeom prst="straightConnector1">
            <a:avLst/>
          </a:prstGeom>
          <a:ln>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64" name="Прямая соединительная линия 63">
            <a:extLst>
              <a:ext uri="{FF2B5EF4-FFF2-40B4-BE49-F238E27FC236}">
                <a16:creationId xmlns:a16="http://schemas.microsoft.com/office/drawing/2014/main" id="{A8740C7E-43C2-42E8-BEC6-4573C4EE1A9E}"/>
              </a:ext>
            </a:extLst>
          </p:cNvPr>
          <p:cNvCxnSpPr>
            <a:cxnSpLocks/>
          </p:cNvCxnSpPr>
          <p:nvPr/>
        </p:nvCxnSpPr>
        <p:spPr>
          <a:xfrm>
            <a:off x="5981088" y="3611039"/>
            <a:ext cx="159472"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6" name="Прямоугольник 65">
                <a:extLst>
                  <a:ext uri="{FF2B5EF4-FFF2-40B4-BE49-F238E27FC236}">
                    <a16:creationId xmlns:a16="http://schemas.microsoft.com/office/drawing/2014/main" id="{26BCC96D-1D86-41E8-93A7-EEF27A133E8E}"/>
                  </a:ext>
                </a:extLst>
              </p:cNvPr>
              <p:cNvSpPr/>
              <p:nvPr/>
            </p:nvSpPr>
            <p:spPr>
              <a:xfrm>
                <a:off x="6208040" y="3358582"/>
                <a:ext cx="383893" cy="523220"/>
              </a:xfrm>
              <a:prstGeom prst="rect">
                <a:avLst/>
              </a:prstGeom>
              <a:noFill/>
            </p:spPr>
            <p:txBody>
              <a:bodyPr wrap="squar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𝑂</m:t>
                      </m:r>
                    </m:oMath>
                  </m:oMathPara>
                </a14:m>
                <a:endParaRPr lang="ru-RU" sz="28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66" name="Прямоугольник 65">
                <a:extLst>
                  <a:ext uri="{FF2B5EF4-FFF2-40B4-BE49-F238E27FC236}">
                    <a16:creationId xmlns:a16="http://schemas.microsoft.com/office/drawing/2014/main" id="{26BCC96D-1D86-41E8-93A7-EEF27A133E8E}"/>
                  </a:ext>
                </a:extLst>
              </p:cNvPr>
              <p:cNvSpPr>
                <a:spLocks noRot="1" noChangeAspect="1" noMove="1" noResize="1" noEditPoints="1" noAdjustHandles="1" noChangeArrowheads="1" noChangeShapeType="1" noTextEdit="1"/>
              </p:cNvSpPr>
              <p:nvPr/>
            </p:nvSpPr>
            <p:spPr>
              <a:xfrm>
                <a:off x="6208040" y="3358582"/>
                <a:ext cx="383893" cy="523220"/>
              </a:xfrm>
              <a:prstGeom prst="rect">
                <a:avLst/>
              </a:prstGeom>
              <a:blipFill>
                <a:blip r:embed="rId11"/>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8" name="Прямоугольник 67">
                <a:extLst>
                  <a:ext uri="{FF2B5EF4-FFF2-40B4-BE49-F238E27FC236}">
                    <a16:creationId xmlns:a16="http://schemas.microsoft.com/office/drawing/2014/main" id="{AEF2A62E-D2A0-4EE6-954B-3095D003DF34}"/>
                  </a:ext>
                </a:extLst>
              </p:cNvPr>
              <p:cNvSpPr/>
              <p:nvPr/>
            </p:nvSpPr>
            <p:spPr>
              <a:xfrm>
                <a:off x="6749334" y="3352692"/>
                <a:ext cx="861838" cy="523220"/>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sSub>
                        <m:sSubPr>
                          <m:ctrlP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𝑆𝑂</m:t>
                          </m:r>
                        </m:e>
                        <m:sub>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2</m:t>
                          </m:r>
                        </m:sub>
                      </m:sSub>
                    </m:oMath>
                  </m:oMathPara>
                </a14:m>
                <a:endParaRPr lang="ru-RU" sz="28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68" name="Прямоугольник 67">
                <a:extLst>
                  <a:ext uri="{FF2B5EF4-FFF2-40B4-BE49-F238E27FC236}">
                    <a16:creationId xmlns:a16="http://schemas.microsoft.com/office/drawing/2014/main" id="{AEF2A62E-D2A0-4EE6-954B-3095D003DF34}"/>
                  </a:ext>
                </a:extLst>
              </p:cNvPr>
              <p:cNvSpPr>
                <a:spLocks noRot="1" noChangeAspect="1" noMove="1" noResize="1" noEditPoints="1" noAdjustHandles="1" noChangeArrowheads="1" noChangeShapeType="1" noTextEdit="1"/>
              </p:cNvSpPr>
              <p:nvPr/>
            </p:nvSpPr>
            <p:spPr>
              <a:xfrm>
                <a:off x="6749334" y="3352692"/>
                <a:ext cx="861838" cy="523220"/>
              </a:xfrm>
              <a:prstGeom prst="rect">
                <a:avLst/>
              </a:prstGeom>
              <a:blipFill>
                <a:blip r:embed="rId12"/>
                <a:stretch>
                  <a:fillRect/>
                </a:stretch>
              </a:blipFill>
            </p:spPr>
            <p:txBody>
              <a:bodyPr/>
              <a:lstStyle/>
              <a:p>
                <a:r>
                  <a:rPr lang="ru-RU">
                    <a:noFill/>
                  </a:rPr>
                  <a:t> </a:t>
                </a:r>
              </a:p>
            </p:txBody>
          </p:sp>
        </mc:Fallback>
      </mc:AlternateContent>
      <p:cxnSp>
        <p:nvCxnSpPr>
          <p:cNvPr id="70" name="Прямая соединительная линия 69">
            <a:extLst>
              <a:ext uri="{FF2B5EF4-FFF2-40B4-BE49-F238E27FC236}">
                <a16:creationId xmlns:a16="http://schemas.microsoft.com/office/drawing/2014/main" id="{78A8EB97-4818-4101-9CE8-BD4002FB11ED}"/>
              </a:ext>
            </a:extLst>
          </p:cNvPr>
          <p:cNvCxnSpPr>
            <a:cxnSpLocks/>
          </p:cNvCxnSpPr>
          <p:nvPr/>
        </p:nvCxnSpPr>
        <p:spPr>
          <a:xfrm>
            <a:off x="6551050" y="3616439"/>
            <a:ext cx="159472"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cxnSp>
        <p:nvCxnSpPr>
          <p:cNvPr id="72" name="Прямая соединительная линия 71">
            <a:extLst>
              <a:ext uri="{FF2B5EF4-FFF2-40B4-BE49-F238E27FC236}">
                <a16:creationId xmlns:a16="http://schemas.microsoft.com/office/drawing/2014/main" id="{D87ED5B5-D716-4C25-88ED-857A5FE76F86}"/>
              </a:ext>
            </a:extLst>
          </p:cNvPr>
          <p:cNvCxnSpPr>
            <a:cxnSpLocks/>
          </p:cNvCxnSpPr>
          <p:nvPr/>
        </p:nvCxnSpPr>
        <p:spPr>
          <a:xfrm>
            <a:off x="7438306" y="3595891"/>
            <a:ext cx="159472"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sp>
        <p:nvSpPr>
          <p:cNvPr id="74" name="TextBox 73">
            <a:extLst>
              <a:ext uri="{FF2B5EF4-FFF2-40B4-BE49-F238E27FC236}">
                <a16:creationId xmlns:a16="http://schemas.microsoft.com/office/drawing/2014/main" id="{4B23EB9A-1B2B-4BD6-9A7F-E9E4A2262E22}"/>
              </a:ext>
            </a:extLst>
          </p:cNvPr>
          <p:cNvSpPr txBox="1"/>
          <p:nvPr/>
        </p:nvSpPr>
        <p:spPr>
          <a:xfrm>
            <a:off x="5105486" y="3808452"/>
            <a:ext cx="3114990" cy="833663"/>
          </a:xfrm>
          <a:prstGeom prst="rect">
            <a:avLst/>
          </a:prstGeom>
          <a:noFill/>
          <a:ln>
            <a:noFill/>
          </a:ln>
        </p:spPr>
        <p:txBody>
          <a:bodyPr wrap="square" lIns="252000" tIns="108000" rIns="252000" bIns="108000" rtlCol="0">
            <a:spAutoFit/>
          </a:bodyPr>
          <a:lstStyle/>
          <a:p>
            <a:pPr algn="ctr"/>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Күкірт қышқылының күрделі эфирі</a:t>
            </a:r>
          </a:p>
        </p:txBody>
      </p:sp>
      <mc:AlternateContent xmlns:mc="http://schemas.openxmlformats.org/markup-compatibility/2006" xmlns:a14="http://schemas.microsoft.com/office/drawing/2010/main">
        <mc:Choice Requires="a14">
          <p:sp>
            <p:nvSpPr>
              <p:cNvPr id="78" name="Прямоугольник 77">
                <a:extLst>
                  <a:ext uri="{FF2B5EF4-FFF2-40B4-BE49-F238E27FC236}">
                    <a16:creationId xmlns:a16="http://schemas.microsoft.com/office/drawing/2014/main" id="{AD44376B-79A0-4A04-B78B-AA2D75995EFE}"/>
                  </a:ext>
                </a:extLst>
              </p:cNvPr>
              <p:cNvSpPr/>
              <p:nvPr/>
            </p:nvSpPr>
            <p:spPr>
              <a:xfrm>
                <a:off x="741756" y="6348451"/>
                <a:ext cx="734734" cy="523220"/>
              </a:xfrm>
              <a:prstGeom prst="rect">
                <a:avLst/>
              </a:prstGeom>
              <a:noFill/>
            </p:spPr>
            <p:txBody>
              <a:bodyPr wrap="square" lIns="91440" tIns="45720" rIns="91440" bIns="45720">
                <a:spAutoFit/>
              </a:bodyPr>
              <a:lstStyle/>
              <a:p>
                <a:pPr algn="ctr"/>
                <a14:m>
                  <m:oMathPara xmlns:m="http://schemas.openxmlformats.org/officeDocument/2006/math">
                    <m:oMathParaPr>
                      <m:jc m:val="centerGroup"/>
                    </m:oMathParaPr>
                    <m:oMath xmlns:m="http://schemas.openxmlformats.org/officeDocument/2006/math">
                      <m:sSub>
                        <m:sSubPr>
                          <m:ctrlPr>
                            <a:rPr lang="ru-RU" sz="28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𝐶𝐻</m:t>
                          </m:r>
                        </m:e>
                        <m:sub>
                          <m:r>
                            <a:rPr lang="en-US" sz="28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2</m:t>
                          </m:r>
                        </m:sub>
                      </m:sSub>
                    </m:oMath>
                  </m:oMathPara>
                </a14:m>
                <a:endParaRPr lang="ru-RU" sz="28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78" name="Прямоугольник 77">
                <a:extLst>
                  <a:ext uri="{FF2B5EF4-FFF2-40B4-BE49-F238E27FC236}">
                    <a16:creationId xmlns:a16="http://schemas.microsoft.com/office/drawing/2014/main" id="{AD44376B-79A0-4A04-B78B-AA2D75995EFE}"/>
                  </a:ext>
                </a:extLst>
              </p:cNvPr>
              <p:cNvSpPr>
                <a:spLocks noRot="1" noChangeAspect="1" noMove="1" noResize="1" noEditPoints="1" noAdjustHandles="1" noChangeArrowheads="1" noChangeShapeType="1" noTextEdit="1"/>
              </p:cNvSpPr>
              <p:nvPr/>
            </p:nvSpPr>
            <p:spPr>
              <a:xfrm>
                <a:off x="741756" y="6348451"/>
                <a:ext cx="734734" cy="523220"/>
              </a:xfrm>
              <a:prstGeom prst="rect">
                <a:avLst/>
              </a:prstGeom>
              <a:blipFill>
                <a:blip r:embed="rId1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0" name="Прямоугольник 79">
                <a:extLst>
                  <a:ext uri="{FF2B5EF4-FFF2-40B4-BE49-F238E27FC236}">
                    <a16:creationId xmlns:a16="http://schemas.microsoft.com/office/drawing/2014/main" id="{CCE1F867-84FE-4EC9-A9F1-F820E8945C79}"/>
                  </a:ext>
                </a:extLst>
              </p:cNvPr>
              <p:cNvSpPr/>
              <p:nvPr/>
            </p:nvSpPr>
            <p:spPr>
              <a:xfrm>
                <a:off x="206410" y="6338734"/>
                <a:ext cx="517386" cy="523220"/>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en-US" sz="28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𝑅</m:t>
                      </m:r>
                    </m:oMath>
                  </m:oMathPara>
                </a14:m>
                <a:endParaRPr lang="ru-RU" sz="28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80" name="Прямоугольник 79">
                <a:extLst>
                  <a:ext uri="{FF2B5EF4-FFF2-40B4-BE49-F238E27FC236}">
                    <a16:creationId xmlns:a16="http://schemas.microsoft.com/office/drawing/2014/main" id="{CCE1F867-84FE-4EC9-A9F1-F820E8945C79}"/>
                  </a:ext>
                </a:extLst>
              </p:cNvPr>
              <p:cNvSpPr>
                <a:spLocks noRot="1" noChangeAspect="1" noMove="1" noResize="1" noEditPoints="1" noAdjustHandles="1" noChangeArrowheads="1" noChangeShapeType="1" noTextEdit="1"/>
              </p:cNvSpPr>
              <p:nvPr/>
            </p:nvSpPr>
            <p:spPr>
              <a:xfrm>
                <a:off x="206410" y="6338734"/>
                <a:ext cx="517386" cy="523220"/>
              </a:xfrm>
              <a:prstGeom prst="rect">
                <a:avLst/>
              </a:prstGeom>
              <a:blipFill>
                <a:blip r:embed="rId14"/>
                <a:stretch>
                  <a:fillRect/>
                </a:stretch>
              </a:blipFill>
            </p:spPr>
            <p:txBody>
              <a:bodyPr/>
              <a:lstStyle/>
              <a:p>
                <a:r>
                  <a:rPr lang="ru-RU">
                    <a:noFill/>
                  </a:rPr>
                  <a:t> </a:t>
                </a:r>
              </a:p>
            </p:txBody>
          </p:sp>
        </mc:Fallback>
      </mc:AlternateContent>
      <p:cxnSp>
        <p:nvCxnSpPr>
          <p:cNvPr id="82" name="Прямая соединительная линия 81">
            <a:extLst>
              <a:ext uri="{FF2B5EF4-FFF2-40B4-BE49-F238E27FC236}">
                <a16:creationId xmlns:a16="http://schemas.microsoft.com/office/drawing/2014/main" id="{42B606DC-B100-41F0-A15B-171DB95B20F4}"/>
              </a:ext>
            </a:extLst>
          </p:cNvPr>
          <p:cNvCxnSpPr>
            <a:cxnSpLocks/>
          </p:cNvCxnSpPr>
          <p:nvPr/>
        </p:nvCxnSpPr>
        <p:spPr>
          <a:xfrm>
            <a:off x="543621" y="6609063"/>
            <a:ext cx="159472"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84" name="Прямоугольник 83">
                <a:extLst>
                  <a:ext uri="{FF2B5EF4-FFF2-40B4-BE49-F238E27FC236}">
                    <a16:creationId xmlns:a16="http://schemas.microsoft.com/office/drawing/2014/main" id="{AC0D8B93-1ABE-48CC-A172-B8012C3D05B3}"/>
                  </a:ext>
                </a:extLst>
              </p:cNvPr>
              <p:cNvSpPr/>
              <p:nvPr/>
            </p:nvSpPr>
            <p:spPr>
              <a:xfrm>
                <a:off x="1565506" y="6336632"/>
                <a:ext cx="353736" cy="523220"/>
              </a:xfrm>
              <a:prstGeom prst="rect">
                <a:avLst/>
              </a:prstGeom>
              <a:noFill/>
            </p:spPr>
            <p:txBody>
              <a:bodyPr wrap="squar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𝑂</m:t>
                      </m:r>
                    </m:oMath>
                  </m:oMathPara>
                </a14:m>
                <a:endParaRPr lang="ru-RU" sz="28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84" name="Прямоугольник 83">
                <a:extLst>
                  <a:ext uri="{FF2B5EF4-FFF2-40B4-BE49-F238E27FC236}">
                    <a16:creationId xmlns:a16="http://schemas.microsoft.com/office/drawing/2014/main" id="{AC0D8B93-1ABE-48CC-A172-B8012C3D05B3}"/>
                  </a:ext>
                </a:extLst>
              </p:cNvPr>
              <p:cNvSpPr>
                <a:spLocks noRot="1" noChangeAspect="1" noMove="1" noResize="1" noEditPoints="1" noAdjustHandles="1" noChangeArrowheads="1" noChangeShapeType="1" noTextEdit="1"/>
              </p:cNvSpPr>
              <p:nvPr/>
            </p:nvSpPr>
            <p:spPr>
              <a:xfrm>
                <a:off x="1565506" y="6336632"/>
                <a:ext cx="353736" cy="523220"/>
              </a:xfrm>
              <a:prstGeom prst="rect">
                <a:avLst/>
              </a:prstGeom>
              <a:blipFill>
                <a:blip r:embed="rId15"/>
                <a:stretch>
                  <a:fillRect/>
                </a:stretch>
              </a:blipFill>
            </p:spPr>
            <p:txBody>
              <a:bodyPr/>
              <a:lstStyle/>
              <a:p>
                <a:r>
                  <a:rPr lang="ru-RU">
                    <a:noFill/>
                  </a:rPr>
                  <a:t> </a:t>
                </a:r>
              </a:p>
            </p:txBody>
          </p:sp>
        </mc:Fallback>
      </mc:AlternateContent>
      <p:cxnSp>
        <p:nvCxnSpPr>
          <p:cNvPr id="86" name="Прямая соединительная линия 85">
            <a:extLst>
              <a:ext uri="{FF2B5EF4-FFF2-40B4-BE49-F238E27FC236}">
                <a16:creationId xmlns:a16="http://schemas.microsoft.com/office/drawing/2014/main" id="{A6D47E74-04F2-43E5-8D45-3D508451AC8C}"/>
              </a:ext>
            </a:extLst>
          </p:cNvPr>
          <p:cNvCxnSpPr>
            <a:cxnSpLocks/>
          </p:cNvCxnSpPr>
          <p:nvPr/>
        </p:nvCxnSpPr>
        <p:spPr>
          <a:xfrm>
            <a:off x="1366018" y="6588967"/>
            <a:ext cx="159472"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cxnSp>
        <p:nvCxnSpPr>
          <p:cNvPr id="90" name="Прямая соединительная линия 89">
            <a:extLst>
              <a:ext uri="{FF2B5EF4-FFF2-40B4-BE49-F238E27FC236}">
                <a16:creationId xmlns:a16="http://schemas.microsoft.com/office/drawing/2014/main" id="{11F0A0F0-2E0D-40DD-816B-C7106788F9FA}"/>
              </a:ext>
            </a:extLst>
          </p:cNvPr>
          <p:cNvCxnSpPr>
            <a:cxnSpLocks/>
          </p:cNvCxnSpPr>
          <p:nvPr/>
        </p:nvCxnSpPr>
        <p:spPr>
          <a:xfrm>
            <a:off x="1829911" y="6600690"/>
            <a:ext cx="159472"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93" name="Прямоугольник 92">
                <a:extLst>
                  <a:ext uri="{FF2B5EF4-FFF2-40B4-BE49-F238E27FC236}">
                    <a16:creationId xmlns:a16="http://schemas.microsoft.com/office/drawing/2014/main" id="{0A74CF2D-B0B8-444A-8A73-8AB038D1146A}"/>
                  </a:ext>
                </a:extLst>
              </p:cNvPr>
              <p:cNvSpPr/>
              <p:nvPr/>
            </p:nvSpPr>
            <p:spPr>
              <a:xfrm>
                <a:off x="2003279" y="6338403"/>
                <a:ext cx="667543" cy="523220"/>
              </a:xfrm>
              <a:prstGeom prst="rect">
                <a:avLst/>
              </a:prstGeom>
              <a:noFill/>
            </p:spPr>
            <p:txBody>
              <a:bodyPr wrap="square" lIns="91440" tIns="45720" rIns="91440" bIns="45720">
                <a:spAutoFit/>
              </a:bodyPr>
              <a:lstStyle/>
              <a:p>
                <a:pPr algn="ctr"/>
                <a14:m>
                  <m:oMathPara xmlns:m="http://schemas.openxmlformats.org/officeDocument/2006/math">
                    <m:oMathParaPr>
                      <m:jc m:val="centerGroup"/>
                    </m:oMathParaPr>
                    <m:oMath xmlns:m="http://schemas.openxmlformats.org/officeDocument/2006/math">
                      <m:sSub>
                        <m:sSubPr>
                          <m:ctrlP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𝑆𝑂</m:t>
                          </m:r>
                        </m:e>
                        <m:sub>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2</m:t>
                          </m:r>
                        </m:sub>
                      </m:sSub>
                    </m:oMath>
                  </m:oMathPara>
                </a14:m>
                <a:endParaRPr lang="ru-RU" sz="28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93" name="Прямоугольник 92">
                <a:extLst>
                  <a:ext uri="{FF2B5EF4-FFF2-40B4-BE49-F238E27FC236}">
                    <a16:creationId xmlns:a16="http://schemas.microsoft.com/office/drawing/2014/main" id="{0A74CF2D-B0B8-444A-8A73-8AB038D1146A}"/>
                  </a:ext>
                </a:extLst>
              </p:cNvPr>
              <p:cNvSpPr>
                <a:spLocks noRot="1" noChangeAspect="1" noMove="1" noResize="1" noEditPoints="1" noAdjustHandles="1" noChangeArrowheads="1" noChangeShapeType="1" noTextEdit="1"/>
              </p:cNvSpPr>
              <p:nvPr/>
            </p:nvSpPr>
            <p:spPr>
              <a:xfrm>
                <a:off x="2003279" y="6338403"/>
                <a:ext cx="667543" cy="523220"/>
              </a:xfrm>
              <a:prstGeom prst="rect">
                <a:avLst/>
              </a:prstGeom>
              <a:blipFill>
                <a:blip r:embed="rId16"/>
                <a:stretch>
                  <a:fillRect l="-91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5" name="Прямоугольник 94">
                <a:extLst>
                  <a:ext uri="{FF2B5EF4-FFF2-40B4-BE49-F238E27FC236}">
                    <a16:creationId xmlns:a16="http://schemas.microsoft.com/office/drawing/2014/main" id="{0B4C895C-C5CC-481C-8C99-D911101AAB64}"/>
                  </a:ext>
                </a:extLst>
              </p:cNvPr>
              <p:cNvSpPr/>
              <p:nvPr/>
            </p:nvSpPr>
            <p:spPr>
              <a:xfrm>
                <a:off x="2646351" y="6338734"/>
                <a:ext cx="2195858" cy="523220"/>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𝑂𝐻</m:t>
                      </m:r>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m:t>
                      </m:r>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𝑁𝑎𝑂𝐻</m:t>
                      </m:r>
                    </m:oMath>
                  </m:oMathPara>
                </a14:m>
                <a:endParaRPr lang="ru-RU" sz="28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95" name="Прямоугольник 94">
                <a:extLst>
                  <a:ext uri="{FF2B5EF4-FFF2-40B4-BE49-F238E27FC236}">
                    <a16:creationId xmlns:a16="http://schemas.microsoft.com/office/drawing/2014/main" id="{0B4C895C-C5CC-481C-8C99-D911101AAB64}"/>
                  </a:ext>
                </a:extLst>
              </p:cNvPr>
              <p:cNvSpPr>
                <a:spLocks noRot="1" noChangeAspect="1" noMove="1" noResize="1" noEditPoints="1" noAdjustHandles="1" noChangeArrowheads="1" noChangeShapeType="1" noTextEdit="1"/>
              </p:cNvSpPr>
              <p:nvPr/>
            </p:nvSpPr>
            <p:spPr>
              <a:xfrm>
                <a:off x="2646351" y="6338734"/>
                <a:ext cx="2195858" cy="523220"/>
              </a:xfrm>
              <a:prstGeom prst="rect">
                <a:avLst/>
              </a:prstGeom>
              <a:blipFill>
                <a:blip r:embed="rId17"/>
                <a:stretch>
                  <a:fillRect/>
                </a:stretch>
              </a:blipFill>
            </p:spPr>
            <p:txBody>
              <a:bodyPr/>
              <a:lstStyle/>
              <a:p>
                <a:r>
                  <a:rPr lang="ru-RU">
                    <a:noFill/>
                  </a:rPr>
                  <a:t> </a:t>
                </a:r>
              </a:p>
            </p:txBody>
          </p:sp>
        </mc:Fallback>
      </mc:AlternateContent>
      <p:cxnSp>
        <p:nvCxnSpPr>
          <p:cNvPr id="97" name="Прямая соединительная линия 96">
            <a:extLst>
              <a:ext uri="{FF2B5EF4-FFF2-40B4-BE49-F238E27FC236}">
                <a16:creationId xmlns:a16="http://schemas.microsoft.com/office/drawing/2014/main" id="{7BB940DA-0C45-49A0-9E69-ED86963F9294}"/>
              </a:ext>
            </a:extLst>
          </p:cNvPr>
          <p:cNvCxnSpPr>
            <a:cxnSpLocks/>
          </p:cNvCxnSpPr>
          <p:nvPr/>
        </p:nvCxnSpPr>
        <p:spPr>
          <a:xfrm>
            <a:off x="2555071" y="6582270"/>
            <a:ext cx="159472"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cxnSp>
        <p:nvCxnSpPr>
          <p:cNvPr id="101" name="Прямая со стрелкой 100">
            <a:extLst>
              <a:ext uri="{FF2B5EF4-FFF2-40B4-BE49-F238E27FC236}">
                <a16:creationId xmlns:a16="http://schemas.microsoft.com/office/drawing/2014/main" id="{43F77260-8206-4C21-B215-8BDA99539527}"/>
              </a:ext>
            </a:extLst>
          </p:cNvPr>
          <p:cNvCxnSpPr>
            <a:cxnSpLocks/>
          </p:cNvCxnSpPr>
          <p:nvPr/>
        </p:nvCxnSpPr>
        <p:spPr>
          <a:xfrm>
            <a:off x="4651434" y="6587888"/>
            <a:ext cx="293282" cy="0"/>
          </a:xfrm>
          <a:prstGeom prst="straightConnector1">
            <a:avLst/>
          </a:prstGeom>
          <a:ln>
            <a:solidFill>
              <a:srgbClr val="002060"/>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03" name="Прямоугольник 102">
                <a:extLst>
                  <a:ext uri="{FF2B5EF4-FFF2-40B4-BE49-F238E27FC236}">
                    <a16:creationId xmlns:a16="http://schemas.microsoft.com/office/drawing/2014/main" id="{61A4BFF6-D017-4318-96AA-4751903F6342}"/>
                  </a:ext>
                </a:extLst>
              </p:cNvPr>
              <p:cNvSpPr/>
              <p:nvPr/>
            </p:nvSpPr>
            <p:spPr>
              <a:xfrm>
                <a:off x="7542865" y="6286086"/>
                <a:ext cx="2077235" cy="523220"/>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𝑂𝑁𝑎</m:t>
                      </m:r>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𝐻</m:t>
                          </m:r>
                        </m:e>
                        <m:sub>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2</m:t>
                          </m:r>
                        </m:sub>
                      </m:sSub>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𝑂</m:t>
                      </m:r>
                    </m:oMath>
                  </m:oMathPara>
                </a14:m>
                <a:endParaRPr lang="ru-RU" sz="28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103" name="Прямоугольник 102">
                <a:extLst>
                  <a:ext uri="{FF2B5EF4-FFF2-40B4-BE49-F238E27FC236}">
                    <a16:creationId xmlns:a16="http://schemas.microsoft.com/office/drawing/2014/main" id="{61A4BFF6-D017-4318-96AA-4751903F6342}"/>
                  </a:ext>
                </a:extLst>
              </p:cNvPr>
              <p:cNvSpPr>
                <a:spLocks noRot="1" noChangeAspect="1" noMove="1" noResize="1" noEditPoints="1" noAdjustHandles="1" noChangeArrowheads="1" noChangeShapeType="1" noTextEdit="1"/>
              </p:cNvSpPr>
              <p:nvPr/>
            </p:nvSpPr>
            <p:spPr>
              <a:xfrm>
                <a:off x="7542865" y="6286086"/>
                <a:ext cx="2077235" cy="523220"/>
              </a:xfrm>
              <a:prstGeom prst="rect">
                <a:avLst/>
              </a:prstGeom>
              <a:blipFill>
                <a:blip r:embed="rId1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5" name="Прямоугольник 104">
                <a:extLst>
                  <a:ext uri="{FF2B5EF4-FFF2-40B4-BE49-F238E27FC236}">
                    <a16:creationId xmlns:a16="http://schemas.microsoft.com/office/drawing/2014/main" id="{81DC6C61-4ECF-42BF-BDCA-406C344AA450}"/>
                  </a:ext>
                </a:extLst>
              </p:cNvPr>
              <p:cNvSpPr/>
              <p:nvPr/>
            </p:nvSpPr>
            <p:spPr>
              <a:xfrm>
                <a:off x="4976466" y="6324646"/>
                <a:ext cx="383893" cy="523220"/>
              </a:xfrm>
              <a:prstGeom prst="rect">
                <a:avLst/>
              </a:prstGeom>
              <a:noFill/>
            </p:spPr>
            <p:txBody>
              <a:bodyPr wrap="squar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𝑅</m:t>
                      </m:r>
                    </m:oMath>
                  </m:oMathPara>
                </a14:m>
                <a:endParaRPr lang="ru-RU" sz="28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105" name="Прямоугольник 104">
                <a:extLst>
                  <a:ext uri="{FF2B5EF4-FFF2-40B4-BE49-F238E27FC236}">
                    <a16:creationId xmlns:a16="http://schemas.microsoft.com/office/drawing/2014/main" id="{81DC6C61-4ECF-42BF-BDCA-406C344AA450}"/>
                  </a:ext>
                </a:extLst>
              </p:cNvPr>
              <p:cNvSpPr>
                <a:spLocks noRot="1" noChangeAspect="1" noMove="1" noResize="1" noEditPoints="1" noAdjustHandles="1" noChangeArrowheads="1" noChangeShapeType="1" noTextEdit="1"/>
              </p:cNvSpPr>
              <p:nvPr/>
            </p:nvSpPr>
            <p:spPr>
              <a:xfrm>
                <a:off x="4976466" y="6324646"/>
                <a:ext cx="383893" cy="523220"/>
              </a:xfrm>
              <a:prstGeom prst="rect">
                <a:avLst/>
              </a:prstGeom>
              <a:blipFill>
                <a:blip r:embed="rId19"/>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7" name="Прямоугольник 106">
                <a:extLst>
                  <a:ext uri="{FF2B5EF4-FFF2-40B4-BE49-F238E27FC236}">
                    <a16:creationId xmlns:a16="http://schemas.microsoft.com/office/drawing/2014/main" id="{743E2C60-1AD5-4EDD-B7CE-CC634E97A1AB}"/>
                  </a:ext>
                </a:extLst>
              </p:cNvPr>
              <p:cNvSpPr/>
              <p:nvPr/>
            </p:nvSpPr>
            <p:spPr>
              <a:xfrm>
                <a:off x="5401455" y="6322712"/>
                <a:ext cx="899862" cy="523220"/>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sSub>
                        <m:sSubPr>
                          <m:ctrlP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𝐶𝐻</m:t>
                          </m:r>
                        </m:e>
                        <m:sub>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2</m:t>
                          </m:r>
                        </m:sub>
                      </m:sSub>
                    </m:oMath>
                  </m:oMathPara>
                </a14:m>
                <a:endParaRPr lang="ru-RU" sz="28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107" name="Прямоугольник 106">
                <a:extLst>
                  <a:ext uri="{FF2B5EF4-FFF2-40B4-BE49-F238E27FC236}">
                    <a16:creationId xmlns:a16="http://schemas.microsoft.com/office/drawing/2014/main" id="{743E2C60-1AD5-4EDD-B7CE-CC634E97A1AB}"/>
                  </a:ext>
                </a:extLst>
              </p:cNvPr>
              <p:cNvSpPr>
                <a:spLocks noRot="1" noChangeAspect="1" noMove="1" noResize="1" noEditPoints="1" noAdjustHandles="1" noChangeArrowheads="1" noChangeShapeType="1" noTextEdit="1"/>
              </p:cNvSpPr>
              <p:nvPr/>
            </p:nvSpPr>
            <p:spPr>
              <a:xfrm>
                <a:off x="5401455" y="6322712"/>
                <a:ext cx="899862" cy="523220"/>
              </a:xfrm>
              <a:prstGeom prst="rect">
                <a:avLst/>
              </a:prstGeom>
              <a:blipFill>
                <a:blip r:embed="rId20"/>
                <a:stretch>
                  <a:fillRect/>
                </a:stretch>
              </a:blipFill>
            </p:spPr>
            <p:txBody>
              <a:bodyPr/>
              <a:lstStyle/>
              <a:p>
                <a:r>
                  <a:rPr lang="ru-RU">
                    <a:noFill/>
                  </a:rPr>
                  <a:t> </a:t>
                </a:r>
              </a:p>
            </p:txBody>
          </p:sp>
        </mc:Fallback>
      </mc:AlternateContent>
      <p:cxnSp>
        <p:nvCxnSpPr>
          <p:cNvPr id="109" name="Прямая соединительная линия 108">
            <a:extLst>
              <a:ext uri="{FF2B5EF4-FFF2-40B4-BE49-F238E27FC236}">
                <a16:creationId xmlns:a16="http://schemas.microsoft.com/office/drawing/2014/main" id="{27E98C57-477F-47A4-89FF-EF7DCBE350D6}"/>
              </a:ext>
            </a:extLst>
          </p:cNvPr>
          <p:cNvCxnSpPr>
            <a:cxnSpLocks/>
          </p:cNvCxnSpPr>
          <p:nvPr/>
        </p:nvCxnSpPr>
        <p:spPr>
          <a:xfrm>
            <a:off x="5269020" y="6586890"/>
            <a:ext cx="159472"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cxnSp>
        <p:nvCxnSpPr>
          <p:cNvPr id="111" name="Прямая соединительная линия 110">
            <a:extLst>
              <a:ext uri="{FF2B5EF4-FFF2-40B4-BE49-F238E27FC236}">
                <a16:creationId xmlns:a16="http://schemas.microsoft.com/office/drawing/2014/main" id="{1430CBE1-6504-46A8-B574-E32AC1D98EF2}"/>
              </a:ext>
            </a:extLst>
          </p:cNvPr>
          <p:cNvCxnSpPr>
            <a:cxnSpLocks/>
          </p:cNvCxnSpPr>
          <p:nvPr/>
        </p:nvCxnSpPr>
        <p:spPr>
          <a:xfrm>
            <a:off x="6123228" y="6564860"/>
            <a:ext cx="159472"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13" name="Прямоугольник 112">
                <a:extLst>
                  <a:ext uri="{FF2B5EF4-FFF2-40B4-BE49-F238E27FC236}">
                    <a16:creationId xmlns:a16="http://schemas.microsoft.com/office/drawing/2014/main" id="{19DB5BF1-AE60-4119-B2E7-0C132AB8EEEC}"/>
                  </a:ext>
                </a:extLst>
              </p:cNvPr>
              <p:cNvSpPr/>
              <p:nvPr/>
            </p:nvSpPr>
            <p:spPr>
              <a:xfrm>
                <a:off x="6340131" y="6302355"/>
                <a:ext cx="383893" cy="523220"/>
              </a:xfrm>
              <a:prstGeom prst="rect">
                <a:avLst/>
              </a:prstGeom>
              <a:noFill/>
            </p:spPr>
            <p:txBody>
              <a:bodyPr wrap="squar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𝑂</m:t>
                      </m:r>
                    </m:oMath>
                  </m:oMathPara>
                </a14:m>
                <a:endParaRPr lang="ru-RU" sz="28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113" name="Прямоугольник 112">
                <a:extLst>
                  <a:ext uri="{FF2B5EF4-FFF2-40B4-BE49-F238E27FC236}">
                    <a16:creationId xmlns:a16="http://schemas.microsoft.com/office/drawing/2014/main" id="{19DB5BF1-AE60-4119-B2E7-0C132AB8EEEC}"/>
                  </a:ext>
                </a:extLst>
              </p:cNvPr>
              <p:cNvSpPr>
                <a:spLocks noRot="1" noChangeAspect="1" noMove="1" noResize="1" noEditPoints="1" noAdjustHandles="1" noChangeArrowheads="1" noChangeShapeType="1" noTextEdit="1"/>
              </p:cNvSpPr>
              <p:nvPr/>
            </p:nvSpPr>
            <p:spPr>
              <a:xfrm>
                <a:off x="6340131" y="6302355"/>
                <a:ext cx="383893" cy="523220"/>
              </a:xfrm>
              <a:prstGeom prst="rect">
                <a:avLst/>
              </a:prstGeom>
              <a:blipFill>
                <a:blip r:embed="rId21"/>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5" name="Прямоугольник 114">
                <a:extLst>
                  <a:ext uri="{FF2B5EF4-FFF2-40B4-BE49-F238E27FC236}">
                    <a16:creationId xmlns:a16="http://schemas.microsoft.com/office/drawing/2014/main" id="{B81EA972-7E62-429C-B2CE-F0B4C00D3A60}"/>
                  </a:ext>
                </a:extLst>
              </p:cNvPr>
              <p:cNvSpPr/>
              <p:nvPr/>
            </p:nvSpPr>
            <p:spPr>
              <a:xfrm>
                <a:off x="6750797" y="6296465"/>
                <a:ext cx="861838" cy="523220"/>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sSub>
                        <m:sSubPr>
                          <m:ctrlP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𝑆𝑂</m:t>
                          </m:r>
                        </m:e>
                        <m:sub>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2</m:t>
                          </m:r>
                        </m:sub>
                      </m:sSub>
                    </m:oMath>
                  </m:oMathPara>
                </a14:m>
                <a:endParaRPr lang="ru-RU" sz="28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115" name="Прямоугольник 114">
                <a:extLst>
                  <a:ext uri="{FF2B5EF4-FFF2-40B4-BE49-F238E27FC236}">
                    <a16:creationId xmlns:a16="http://schemas.microsoft.com/office/drawing/2014/main" id="{B81EA972-7E62-429C-B2CE-F0B4C00D3A60}"/>
                  </a:ext>
                </a:extLst>
              </p:cNvPr>
              <p:cNvSpPr>
                <a:spLocks noRot="1" noChangeAspect="1" noMove="1" noResize="1" noEditPoints="1" noAdjustHandles="1" noChangeArrowheads="1" noChangeShapeType="1" noTextEdit="1"/>
              </p:cNvSpPr>
              <p:nvPr/>
            </p:nvSpPr>
            <p:spPr>
              <a:xfrm>
                <a:off x="6750797" y="6296465"/>
                <a:ext cx="861838" cy="523220"/>
              </a:xfrm>
              <a:prstGeom prst="rect">
                <a:avLst/>
              </a:prstGeom>
              <a:blipFill>
                <a:blip r:embed="rId22"/>
                <a:stretch>
                  <a:fillRect/>
                </a:stretch>
              </a:blipFill>
            </p:spPr>
            <p:txBody>
              <a:bodyPr/>
              <a:lstStyle/>
              <a:p>
                <a:r>
                  <a:rPr lang="ru-RU">
                    <a:noFill/>
                  </a:rPr>
                  <a:t> </a:t>
                </a:r>
              </a:p>
            </p:txBody>
          </p:sp>
        </mc:Fallback>
      </mc:AlternateContent>
      <p:cxnSp>
        <p:nvCxnSpPr>
          <p:cNvPr id="117" name="Прямая соединительная линия 116">
            <a:extLst>
              <a:ext uri="{FF2B5EF4-FFF2-40B4-BE49-F238E27FC236}">
                <a16:creationId xmlns:a16="http://schemas.microsoft.com/office/drawing/2014/main" id="{ABFDC5F0-0E58-4B94-AFCA-417FD4AD22A6}"/>
              </a:ext>
            </a:extLst>
          </p:cNvPr>
          <p:cNvCxnSpPr>
            <a:cxnSpLocks/>
          </p:cNvCxnSpPr>
          <p:nvPr/>
        </p:nvCxnSpPr>
        <p:spPr>
          <a:xfrm>
            <a:off x="6642947" y="6560212"/>
            <a:ext cx="159472"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cxnSp>
        <p:nvCxnSpPr>
          <p:cNvPr id="119" name="Прямая соединительная линия 118">
            <a:extLst>
              <a:ext uri="{FF2B5EF4-FFF2-40B4-BE49-F238E27FC236}">
                <a16:creationId xmlns:a16="http://schemas.microsoft.com/office/drawing/2014/main" id="{BCC3627A-7177-44B1-AABF-B56DE1C2ABB5}"/>
              </a:ext>
            </a:extLst>
          </p:cNvPr>
          <p:cNvCxnSpPr>
            <a:cxnSpLocks/>
          </p:cNvCxnSpPr>
          <p:nvPr/>
        </p:nvCxnSpPr>
        <p:spPr>
          <a:xfrm>
            <a:off x="7439770" y="6549712"/>
            <a:ext cx="159472"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sp>
        <p:nvSpPr>
          <p:cNvPr id="122" name="TextBox 121">
            <a:extLst>
              <a:ext uri="{FF2B5EF4-FFF2-40B4-BE49-F238E27FC236}">
                <a16:creationId xmlns:a16="http://schemas.microsoft.com/office/drawing/2014/main" id="{92B8583F-90F1-491A-AF10-0C45B079DBC4}"/>
              </a:ext>
            </a:extLst>
          </p:cNvPr>
          <p:cNvSpPr txBox="1"/>
          <p:nvPr/>
        </p:nvSpPr>
        <p:spPr>
          <a:xfrm>
            <a:off x="5162046" y="6744193"/>
            <a:ext cx="2560076" cy="833663"/>
          </a:xfrm>
          <a:prstGeom prst="rect">
            <a:avLst/>
          </a:prstGeom>
          <a:noFill/>
          <a:ln>
            <a:noFill/>
          </a:ln>
        </p:spPr>
        <p:txBody>
          <a:bodyPr wrap="square" lIns="252000" tIns="108000" rIns="252000" bIns="108000" rtlCol="0">
            <a:spAutoFit/>
          </a:bodyPr>
          <a:lstStyle/>
          <a:p>
            <a:pPr algn="ctr"/>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Натрийдің </a:t>
            </a:r>
            <a:r>
              <a:rPr lang="kk-KZ" sz="2000" dirty="0" err="1">
                <a:solidFill>
                  <a:srgbClr val="620BFC"/>
                </a:solidFill>
                <a:latin typeface="Open Sans" panose="020B0606030504020204" pitchFamily="34" charset="0"/>
                <a:ea typeface="Open Sans" panose="020B0606030504020204" pitchFamily="34" charset="0"/>
                <a:cs typeface="Open Sans" panose="020B0606030504020204" pitchFamily="34" charset="0"/>
              </a:rPr>
              <a:t>алкил</a:t>
            </a:r>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 сульфаты</a:t>
            </a:r>
          </a:p>
        </p:txBody>
      </p:sp>
    </p:spTree>
    <p:extLst>
      <p:ext uri="{BB962C8B-B14F-4D97-AF65-F5344CB8AC3E}">
        <p14:creationId xmlns:p14="http://schemas.microsoft.com/office/powerpoint/2010/main" val="287740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300933"/>
            <a:ext cx="9144000" cy="710552"/>
          </a:xfrm>
          <a:prstGeom prst="rect">
            <a:avLst/>
          </a:prstGeom>
          <a:noFill/>
          <a:ln>
            <a:solidFill>
              <a:schemeClr val="tx2"/>
            </a:solidFill>
          </a:ln>
        </p:spPr>
        <p:txBody>
          <a:bodyPr wrap="square" lIns="252000" tIns="108000" rIns="252000" bIns="108000" rtlCol="0">
            <a:sp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Синтетикалық жуғыш заттар</a:t>
            </a:r>
          </a:p>
        </p:txBody>
      </p:sp>
      <p:sp>
        <p:nvSpPr>
          <p:cNvPr id="3" name="TextBox 2"/>
          <p:cNvSpPr txBox="1"/>
          <p:nvPr/>
        </p:nvSpPr>
        <p:spPr>
          <a:xfrm>
            <a:off x="284163" y="1180459"/>
            <a:ext cx="9144000" cy="2680322"/>
          </a:xfrm>
          <a:prstGeom prst="rect">
            <a:avLst/>
          </a:prstGeom>
          <a:noFill/>
          <a:ln>
            <a:solidFill>
              <a:schemeClr val="tx2"/>
            </a:solidFill>
          </a:ln>
        </p:spPr>
        <p:txBody>
          <a:bodyPr wrap="square" lIns="252000" tIns="108000" rIns="252000" bIns="108000" rtlCol="0">
            <a:spAutoFit/>
          </a:bodyPr>
          <a:lstStyle/>
          <a:p>
            <a:pPr indent="725488"/>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СЖЗ көмірсутектің ұзын тізбегі мен ерігіш функционалдық топтан тұратындықтан, сабын сияқты жуғыштық қасиеті жоғары, кермек суда да жуғыштық қасиетін жоймайды. </a:t>
            </a:r>
          </a:p>
        </p:txBody>
      </p:sp>
      <p:pic>
        <p:nvPicPr>
          <p:cNvPr id="5" name="Рисунок 4"/>
          <p:cNvPicPr>
            <a:picLocks noChangeAspect="1"/>
          </p:cNvPicPr>
          <p:nvPr/>
        </p:nvPicPr>
        <p:blipFill>
          <a:blip r:embed="rId2"/>
          <a:stretch>
            <a:fillRect/>
          </a:stretch>
        </p:blipFill>
        <p:spPr>
          <a:xfrm>
            <a:off x="1479549" y="4201841"/>
            <a:ext cx="6753225" cy="3143250"/>
          </a:xfrm>
          <a:prstGeom prst="rect">
            <a:avLst/>
          </a:prstGeom>
        </p:spPr>
      </p:pic>
    </p:spTree>
    <p:extLst>
      <p:ext uri="{BB962C8B-B14F-4D97-AF65-F5344CB8AC3E}">
        <p14:creationId xmlns:p14="http://schemas.microsoft.com/office/powerpoint/2010/main" val="39980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300934"/>
            <a:ext cx="9144000" cy="710552"/>
          </a:xfrm>
          <a:prstGeom prst="rect">
            <a:avLst/>
          </a:prstGeom>
          <a:noFill/>
          <a:ln>
            <a:solidFill>
              <a:schemeClr val="tx2"/>
            </a:solidFill>
          </a:ln>
        </p:spPr>
        <p:txBody>
          <a:bodyPr wrap="square" lIns="252000" tIns="108000" rIns="252000" bIns="108000" rtlCol="0">
            <a:sp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Биодизельді отын</a:t>
            </a:r>
          </a:p>
        </p:txBody>
      </p:sp>
      <p:sp>
        <p:nvSpPr>
          <p:cNvPr id="3" name="TextBox 2"/>
          <p:cNvSpPr txBox="1"/>
          <p:nvPr/>
        </p:nvSpPr>
        <p:spPr>
          <a:xfrm>
            <a:off x="284163" y="1180459"/>
            <a:ext cx="9144000" cy="3172764"/>
          </a:xfrm>
          <a:prstGeom prst="rect">
            <a:avLst/>
          </a:prstGeom>
          <a:noFill/>
          <a:ln>
            <a:solidFill>
              <a:schemeClr val="tx2"/>
            </a:solidFill>
          </a:ln>
        </p:spPr>
        <p:txBody>
          <a:bodyPr wrap="square" lIns="252000" tIns="108000" rIns="252000" bIns="108000" rtlCol="0">
            <a:spAutoFit/>
          </a:bodyPr>
          <a:lstStyle/>
          <a:p>
            <a:pPr indent="725488"/>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Биодизель - бұл биомасса энергиясы мен дәстүрлі қазба энергиясының қосындысы және оны жартылай қалпына келтіруге болады. Дизель қазбалы энергия болғанмен, оны қалпына келтіруге болмайды.</a:t>
            </a: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58" y="4663888"/>
            <a:ext cx="3998341" cy="2992092"/>
          </a:xfrm>
          <a:prstGeom prst="rect">
            <a:avLst/>
          </a:prstGeom>
        </p:spPr>
      </p:pic>
      <p:pic>
        <p:nvPicPr>
          <p:cNvPr id="8" name="Рисунок 7"/>
          <p:cNvPicPr>
            <a:picLocks noChangeAspect="1"/>
          </p:cNvPicPr>
          <p:nvPr/>
        </p:nvPicPr>
        <p:blipFill>
          <a:blip r:embed="rId3"/>
          <a:stretch>
            <a:fillRect/>
          </a:stretch>
        </p:blipFill>
        <p:spPr>
          <a:xfrm>
            <a:off x="5302702" y="4663888"/>
            <a:ext cx="4125461" cy="2992092"/>
          </a:xfrm>
          <a:prstGeom prst="rect">
            <a:avLst/>
          </a:prstGeom>
        </p:spPr>
      </p:pic>
    </p:spTree>
    <p:extLst>
      <p:ext uri="{BB962C8B-B14F-4D97-AF65-F5344CB8AC3E}">
        <p14:creationId xmlns:p14="http://schemas.microsoft.com/office/powerpoint/2010/main" val="361744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190403"/>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Биодизельді отын</a:t>
            </a:r>
          </a:p>
        </p:txBody>
      </p:sp>
      <p:sp>
        <p:nvSpPr>
          <p:cNvPr id="3" name="TextBox 2"/>
          <p:cNvSpPr txBox="1"/>
          <p:nvPr/>
        </p:nvSpPr>
        <p:spPr>
          <a:xfrm>
            <a:off x="284163" y="904095"/>
            <a:ext cx="9144000" cy="6866083"/>
          </a:xfrm>
          <a:prstGeom prst="rect">
            <a:avLst/>
          </a:prstGeom>
          <a:noFill/>
          <a:ln>
            <a:solidFill>
              <a:schemeClr val="tx2"/>
            </a:solidFill>
          </a:ln>
        </p:spPr>
        <p:txBody>
          <a:bodyPr wrap="square" lIns="252000" tIns="108000" rIns="252000" bIns="108000" rtlCol="0">
            <a:spAutoFit/>
          </a:bodyPr>
          <a:lstStyle/>
          <a:p>
            <a:pPr indent="725488" algn="just"/>
            <a:r>
              <a:rPr lang="kk-KZ" altLang="ru-RU"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Биодизель - бұл экологиялық таза деп саналатын, әртүрлі химиялық реакциялар арқылы өңделмеген немесе пайдаланылған өсімдік майлары мен жануарлар майларынан дайындалған биоотын. Бұл биоотынды дизель сияқты қолдануға болады. Биодизельді дайындаудың ең көп таралған тәсілі - бұл трансестерификация. Май қышқылдарының эфирлері өсімдік майлары мен майлардың негізгі компоненттері болып табылатын триглицеридтердің катализаторлар қатысуымен спирттермен (әдетте метанол) реакциясы нәтижесінде түзіледі. Май қышқылдарының эфирлерінің физикалық және химиялық қасиеттері дизельдік қасиеттерге қарағанда өте жақын немесе тіпті жақсы.</a:t>
            </a:r>
          </a:p>
        </p:txBody>
      </p:sp>
    </p:spTree>
    <p:extLst>
      <p:ext uri="{BB962C8B-B14F-4D97-AF65-F5344CB8AC3E}">
        <p14:creationId xmlns:p14="http://schemas.microsoft.com/office/powerpoint/2010/main" val="149900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190403"/>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Биодизельді отындардың қолданылуы</a:t>
            </a:r>
          </a:p>
        </p:txBody>
      </p:sp>
      <p:sp>
        <p:nvSpPr>
          <p:cNvPr id="3" name="TextBox 2"/>
          <p:cNvSpPr txBox="1"/>
          <p:nvPr/>
        </p:nvSpPr>
        <p:spPr>
          <a:xfrm>
            <a:off x="284163" y="1180459"/>
            <a:ext cx="9144000" cy="5819643"/>
          </a:xfrm>
          <a:prstGeom prst="rect">
            <a:avLst/>
          </a:prstGeom>
          <a:noFill/>
          <a:ln>
            <a:solidFill>
              <a:schemeClr val="tx2"/>
            </a:solidFill>
          </a:ln>
        </p:spPr>
        <p:txBody>
          <a:bodyPr wrap="square" lIns="252000" tIns="108000" rIns="252000" bIns="108000" rtlCol="0">
            <a:spAutoFit/>
          </a:bodyPr>
          <a:lstStyle/>
          <a:p>
            <a:pPr indent="725488"/>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1. </a:t>
            </a:r>
            <a:r>
              <a:rPr lang="kk-KZ" alt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Биодизельді</a:t>
            </a: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отын ретінде қазандықтарға, турбиналарға, дизель қозғалтқыштарына және басқаларына пайдалануға болады. Майлы қышқыл метил эфирлері негізінен өнеркәсіпте қолданылады.</a:t>
            </a:r>
          </a:p>
          <a:p>
            <a:pPr indent="725488"/>
            <a:endPar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indent="725488"/>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2. </a:t>
            </a:r>
            <a:r>
              <a:rPr lang="kk-KZ" alt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Биодизель</a:t>
            </a: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 бұл әр түрлі биомассадан алынатын жоғары сапалы таза дизель дизайны, сондықтан оны сарқылмайтын, таусылмайтын энергия деп айтуға болады, бүгінде барған сайын таусылып жатқан ресурстарда мұнайды алмастыратын отын ретінде алмастыру күтілуде .</a:t>
            </a:r>
          </a:p>
          <a:p>
            <a:pPr indent="725488"/>
            <a:endPar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3093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89449"/>
            <a:ext cx="9144000" cy="710552"/>
          </a:xfrm>
          <a:prstGeom prst="rect">
            <a:avLst/>
          </a:prstGeom>
          <a:noFill/>
          <a:ln>
            <a:solidFill>
              <a:schemeClr val="tx2"/>
            </a:solidFill>
          </a:ln>
        </p:spPr>
        <p:txBody>
          <a:bodyPr wrap="square" lIns="252000" tIns="108000" rIns="252000" bIns="108000" rtlCol="0">
            <a:spAutoFit/>
          </a:bodyPr>
          <a:lstStyle/>
          <a:p>
            <a:pPr algn="ctr"/>
            <a:r>
              <a:rPr lang="ru-RU" sz="3200" dirty="0" err="1">
                <a:solidFill>
                  <a:srgbClr val="620BFC"/>
                </a:solidFill>
                <a:latin typeface="Open Sans" panose="020B0606030504020204"/>
              </a:rPr>
              <a:t>Сабақ</a:t>
            </a:r>
            <a:r>
              <a:rPr lang="ru-RU" sz="3200" dirty="0">
                <a:solidFill>
                  <a:srgbClr val="620BFC"/>
                </a:solidFill>
                <a:latin typeface="Open Sans" panose="020B0606030504020204"/>
              </a:rPr>
              <a:t> </a:t>
            </a:r>
            <a:r>
              <a:rPr lang="ru-RU" sz="3200" dirty="0" err="1">
                <a:solidFill>
                  <a:srgbClr val="620BFC"/>
                </a:solidFill>
                <a:latin typeface="Open Sans" panose="020B0606030504020204"/>
              </a:rPr>
              <a:t>мақсаттары</a:t>
            </a:r>
            <a:r>
              <a:rPr lang="ru-RU" sz="3200" dirty="0">
                <a:solidFill>
                  <a:srgbClr val="620BFC"/>
                </a:solidFill>
                <a:latin typeface="Open Sans" panose="020B0606030504020204"/>
              </a:rPr>
              <a:t>: </a:t>
            </a:r>
          </a:p>
        </p:txBody>
      </p:sp>
      <p:sp>
        <p:nvSpPr>
          <p:cNvPr id="3" name="TextBox 2"/>
          <p:cNvSpPr txBox="1"/>
          <p:nvPr/>
        </p:nvSpPr>
        <p:spPr>
          <a:xfrm>
            <a:off x="284163" y="1770773"/>
            <a:ext cx="9144000" cy="3172764"/>
          </a:xfrm>
          <a:prstGeom prst="rect">
            <a:avLst/>
          </a:prstGeom>
          <a:noFill/>
          <a:ln>
            <a:solidFill>
              <a:schemeClr val="tx2"/>
            </a:solidFill>
          </a:ln>
        </p:spPr>
        <p:txBody>
          <a:bodyPr wrap="square" lIns="252000" tIns="108000" rIns="252000" bIns="108000" rtlCol="0">
            <a:spAutoFit/>
          </a:bodyPr>
          <a:lstStyle/>
          <a:p>
            <a:pPr indent="630238">
              <a:buFont typeface="Arial" panose="020B0604020202020204" pitchFamily="34" charset="0"/>
              <a:buChar char="•"/>
            </a:pPr>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Этерификация реакциясының</a:t>
            </a:r>
            <a:r>
              <a:rPr lang="en-US"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механизмін сипаттау;</a:t>
            </a:r>
          </a:p>
          <a:p>
            <a:pPr indent="630238">
              <a:buFont typeface="Arial" panose="020B0604020202020204" pitchFamily="34" charset="0"/>
              <a:buChar char="•"/>
            </a:pPr>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Карбон қышқылдары, күрделі</a:t>
            </a:r>
            <a:r>
              <a:rPr lang="en-US"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эфирлер, сабын, синтетикалық жуғыш</a:t>
            </a:r>
            <a:r>
              <a:rPr lang="en-US"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заттар және биодизельді отындардың</a:t>
            </a:r>
            <a:r>
              <a:rPr lang="en-US"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қолданылу аймағын атау.</a:t>
            </a:r>
            <a:endParaRPr lang="en-US" sz="3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71353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190403"/>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Биодизельді отындардың қолданылуы</a:t>
            </a:r>
          </a:p>
        </p:txBody>
      </p:sp>
      <mc:AlternateContent xmlns:mc="http://schemas.openxmlformats.org/markup-compatibility/2006" xmlns:a14="http://schemas.microsoft.com/office/drawing/2010/main">
        <mc:Choice Requires="a14">
          <p:sp>
            <p:nvSpPr>
              <p:cNvPr id="3" name="TextBox 2"/>
              <p:cNvSpPr txBox="1"/>
              <p:nvPr/>
            </p:nvSpPr>
            <p:spPr>
              <a:xfrm>
                <a:off x="284163" y="1180459"/>
                <a:ext cx="9144000" cy="4957868"/>
              </a:xfrm>
              <a:prstGeom prst="rect">
                <a:avLst/>
              </a:prstGeom>
              <a:noFill/>
              <a:ln>
                <a:solidFill>
                  <a:schemeClr val="tx2"/>
                </a:solidFill>
              </a:ln>
            </p:spPr>
            <p:txBody>
              <a:bodyPr wrap="square" lIns="252000" tIns="108000" rIns="252000" bIns="108000" rtlCol="0">
                <a:spAutoFit/>
              </a:bodyPr>
              <a:lstStyle/>
              <a:p>
                <a:pPr indent="725488"/>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3. Дизель майы - жүк көліктері, тепловоздар және генераторлар сияқты көптеген ірі көліктердің негізгі қуат отыны. Бұл үлкен қуат пен төмен бағаның артықшылықтарына ие. Қытайда дизель отынына үлкен сұраныс бар. Дизельді қолданудың негізгі проблемасы - «қара түтіннің түтіні». Жолда темекі тартатын жүк көліктерін жиі кездестіреміз. Қара түтіннің негізгі себебі - толық емес жану, ауаның қатты ластануы, мысалы, шаңның көп мөлшері, жоғары </a:t>
                </a:r>
                <a14:m>
                  <m:oMath xmlns:m="http://schemas.openxmlformats.org/officeDocument/2006/math">
                    <m:sSub>
                      <m:sSubPr>
                        <m:ctrlPr>
                          <a:rPr lang="kk-KZ" altLang="ru-RU" sz="280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kk-KZ" altLang="ru-RU" sz="28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СО</m:t>
                        </m:r>
                      </m:e>
                      <m:sub>
                        <m:r>
                          <a:rPr lang="kk-KZ" altLang="ru-RU" sz="28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2</m:t>
                        </m:r>
                      </m:sub>
                    </m:sSub>
                  </m:oMath>
                </a14:m>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шығарындылары.</a:t>
                </a:r>
              </a:p>
            </p:txBody>
          </p:sp>
        </mc:Choice>
        <mc:Fallback xmlns="">
          <p:sp>
            <p:nvSpPr>
              <p:cNvPr id="3" name="TextBox 2"/>
              <p:cNvSpPr txBox="1">
                <a:spLocks noRot="1" noChangeAspect="1" noMove="1" noResize="1" noEditPoints="1" noAdjustHandles="1" noChangeArrowheads="1" noChangeShapeType="1" noTextEdit="1"/>
              </p:cNvSpPr>
              <p:nvPr/>
            </p:nvSpPr>
            <p:spPr>
              <a:xfrm>
                <a:off x="284163" y="1180459"/>
                <a:ext cx="9144000" cy="4957868"/>
              </a:xfrm>
              <a:prstGeom prst="rect">
                <a:avLst/>
              </a:prstGeom>
              <a:blipFill>
                <a:blip r:embed="rId2"/>
                <a:stretch>
                  <a:fillRect r="-399" b="-1104"/>
                </a:stretch>
              </a:blipFill>
              <a:ln>
                <a:solidFill>
                  <a:schemeClr val="tx2"/>
                </a:solidFill>
              </a:ln>
            </p:spPr>
            <p:txBody>
              <a:bodyPr/>
              <a:lstStyle/>
              <a:p>
                <a:r>
                  <a:rPr lang="ru-RU">
                    <a:noFill/>
                  </a:rPr>
                  <a:t> </a:t>
                </a:r>
              </a:p>
            </p:txBody>
          </p:sp>
        </mc:Fallback>
      </mc:AlternateContent>
    </p:spTree>
    <p:extLst>
      <p:ext uri="{BB962C8B-B14F-4D97-AF65-F5344CB8AC3E}">
        <p14:creationId xmlns:p14="http://schemas.microsoft.com/office/powerpoint/2010/main" val="36466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FA1400-0E72-084C-8C7C-5DF496AF3C41}"/>
              </a:ext>
            </a:extLst>
          </p:cNvPr>
          <p:cNvSpPr txBox="1"/>
          <p:nvPr/>
        </p:nvSpPr>
        <p:spPr>
          <a:xfrm>
            <a:off x="2222611" y="174116"/>
            <a:ext cx="5267102" cy="1200329"/>
          </a:xfrm>
          <a:prstGeom prst="rect">
            <a:avLst/>
          </a:prstGeom>
          <a:noFill/>
        </p:spPr>
        <p:txBody>
          <a:bodyPr wrap="square" rtlCol="0">
            <a:spAutoFit/>
          </a:bodyPr>
          <a:lstStyle/>
          <a:p>
            <a:pPr algn="ctr"/>
            <a:r>
              <a:rPr lang="kk-KZ" sz="3600" dirty="0">
                <a:solidFill>
                  <a:srgbClr val="002060"/>
                </a:solidFill>
                <a:latin typeface="Open Sans" panose="020B0606030504020204" pitchFamily="34" charset="0"/>
                <a:ea typeface="Open Sans" panose="020B0606030504020204" pitchFamily="34" charset="0"/>
                <a:cs typeface="Open Sans" panose="020B0606030504020204" pitchFamily="34" charset="0"/>
              </a:rPr>
              <a:t>Сабақ аяқталды!</a:t>
            </a:r>
          </a:p>
          <a:p>
            <a:pPr algn="ctr"/>
            <a:r>
              <a:rPr lang="kk-KZ" sz="3600" dirty="0">
                <a:solidFill>
                  <a:srgbClr val="002060"/>
                </a:solidFill>
                <a:latin typeface="Open Sans" panose="020B0606030504020204" pitchFamily="34" charset="0"/>
                <a:ea typeface="Open Sans" panose="020B0606030504020204" pitchFamily="34" charset="0"/>
                <a:cs typeface="Open Sans" panose="020B0606030504020204" pitchFamily="34" charset="0"/>
              </a:rPr>
              <a:t>Келесі жүздескенше!</a:t>
            </a:r>
            <a:endParaRPr lang="ru-RU" sz="36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Рисунок 2">
            <a:extLst>
              <a:ext uri="{FF2B5EF4-FFF2-40B4-BE49-F238E27FC236}">
                <a16:creationId xmlns:a16="http://schemas.microsoft.com/office/drawing/2014/main" id="{C052D851-E003-0143-A0BF-8C220D86B878}"/>
              </a:ext>
            </a:extLst>
          </p:cNvPr>
          <p:cNvPicPr>
            <a:picLocks noChangeAspect="1"/>
          </p:cNvPicPr>
          <p:nvPr/>
        </p:nvPicPr>
        <p:blipFill>
          <a:blip r:embed="rId2"/>
          <a:stretch>
            <a:fillRect/>
          </a:stretch>
        </p:blipFill>
        <p:spPr>
          <a:xfrm>
            <a:off x="2616056" y="2772847"/>
            <a:ext cx="4480213" cy="3354296"/>
          </a:xfrm>
          <a:prstGeom prst="rect">
            <a:avLst/>
          </a:prstGeom>
        </p:spPr>
      </p:pic>
    </p:spTree>
    <p:extLst>
      <p:ext uri="{BB962C8B-B14F-4D97-AF65-F5344CB8AC3E}">
        <p14:creationId xmlns:p14="http://schemas.microsoft.com/office/powerpoint/2010/main" val="1847867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310980"/>
            <a:ext cx="9144000" cy="710552"/>
          </a:xfrm>
          <a:prstGeom prst="rect">
            <a:avLst/>
          </a:prstGeom>
          <a:noFill/>
          <a:ln>
            <a:solidFill>
              <a:schemeClr val="tx2"/>
            </a:solidFill>
          </a:ln>
        </p:spPr>
        <p:txBody>
          <a:bodyPr wrap="square" lIns="252000" tIns="108000" rIns="252000" bIns="108000" rtlCol="0">
            <a:sp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Күрделі эфирлер </a:t>
            </a:r>
          </a:p>
        </p:txBody>
      </p:sp>
      <p:sp>
        <p:nvSpPr>
          <p:cNvPr id="3" name="TextBox 2"/>
          <p:cNvSpPr txBox="1"/>
          <p:nvPr/>
        </p:nvSpPr>
        <p:spPr>
          <a:xfrm>
            <a:off x="283992" y="1505761"/>
            <a:ext cx="9144000" cy="710552"/>
          </a:xfrm>
          <a:prstGeom prst="rect">
            <a:avLst/>
          </a:prstGeom>
          <a:noFill/>
          <a:ln>
            <a:solidFill>
              <a:schemeClr val="tx2"/>
            </a:solidFill>
          </a:ln>
        </p:spPr>
        <p:txBody>
          <a:bodyPr wrap="square" lIns="252000" tIns="108000" rIns="252000" bIns="108000" rtlCol="0">
            <a:spAutoFit/>
          </a:bodyPr>
          <a:lstStyle/>
          <a:p>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Күрделі эфирлердің жалпы формуласы </a:t>
            </a:r>
            <a:endParaRPr lang="en-GB"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294040" y="5035836"/>
                <a:ext cx="9144000" cy="1202994"/>
              </a:xfrm>
              <a:prstGeom prst="rect">
                <a:avLst/>
              </a:prstGeom>
              <a:noFill/>
              <a:ln>
                <a:solidFill>
                  <a:schemeClr val="tx2"/>
                </a:solidFill>
              </a:ln>
            </p:spPr>
            <p:txBody>
              <a:bodyPr wrap="square" lIns="252000" tIns="108000" rIns="252000" bIns="108000" rtlCol="0">
                <a:spAutoFit/>
              </a:bodyPr>
              <a:lstStyle/>
              <a:p>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Мұндағы </a:t>
                </a:r>
                <a14:m>
                  <m:oMath xmlns:m="http://schemas.openxmlformats.org/officeDocument/2006/math">
                    <m:r>
                      <a:rPr lang="en-US" altLang="ru-RU" sz="32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𝑅</m:t>
                    </m:r>
                    <m:r>
                      <a:rPr lang="en-US" altLang="ru-RU" sz="32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 және </m:t>
                    </m:r>
                    <m:sSup>
                      <m:sSupPr>
                        <m:ctrlPr>
                          <a:rPr lang="kk-KZ" altLang="ru-RU" sz="32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pPr>
                      <m:e>
                        <m:r>
                          <a:rPr lang="en-US" altLang="ru-RU" sz="32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𝑅</m:t>
                        </m:r>
                      </m:e>
                      <m:sup>
                        <m:r>
                          <a:rPr lang="en-US" altLang="ru-RU" sz="3200" b="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m:t>
                        </m:r>
                      </m:sup>
                    </m:sSup>
                  </m:oMath>
                </a14:m>
                <a:r>
                  <a:rPr lang="en-GB"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бірдей немесе әр түрлі көмірсутек радикалдарын көрсетеді. </a:t>
                </a:r>
                <a:endParaRPr lang="en-GB"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94040" y="5035836"/>
                <a:ext cx="9144000" cy="1202994"/>
              </a:xfrm>
              <a:prstGeom prst="rect">
                <a:avLst/>
              </a:prstGeom>
              <a:blipFill>
                <a:blip r:embed="rId2"/>
                <a:stretch>
                  <a:fillRect t="-1005" b="-10050"/>
                </a:stretch>
              </a:blipFill>
              <a:ln>
                <a:solidFill>
                  <a:schemeClr val="tx2"/>
                </a:solidFill>
              </a:ln>
            </p:spPr>
            <p:txBody>
              <a:bodyPr/>
              <a:lstStyle/>
              <a:p>
                <a:r>
                  <a:rPr lang="ru-RU">
                    <a:noFill/>
                  </a:rPr>
                  <a:t> </a:t>
                </a:r>
              </a:p>
            </p:txBody>
          </p:sp>
        </mc:Fallback>
      </mc:AlternateContent>
      <p:sp>
        <p:nvSpPr>
          <p:cNvPr id="5" name="Прямоугольник 4">
            <a:extLst>
              <a:ext uri="{FF2B5EF4-FFF2-40B4-BE49-F238E27FC236}">
                <a16:creationId xmlns:a16="http://schemas.microsoft.com/office/drawing/2014/main" id="{2200F90F-F89E-4DB8-A007-329606B61B0F}"/>
              </a:ext>
            </a:extLst>
          </p:cNvPr>
          <p:cNvSpPr/>
          <p:nvPr/>
        </p:nvSpPr>
        <p:spPr>
          <a:xfrm>
            <a:off x="4360520" y="2290204"/>
            <a:ext cx="543739" cy="646331"/>
          </a:xfrm>
          <a:prstGeom prst="rect">
            <a:avLst/>
          </a:prstGeom>
          <a:noFill/>
        </p:spPr>
        <p:txBody>
          <a:bodyPr wrap="none" lIns="91440" tIns="45720" rIns="91440" bIns="45720">
            <a:spAutoFit/>
          </a:bodyPr>
          <a:lstStyle/>
          <a:p>
            <a:pPr algn="ctr"/>
            <a:r>
              <a:rPr lang="ru-RU" sz="36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rPr>
              <a:t>О</a:t>
            </a:r>
          </a:p>
        </p:txBody>
      </p:sp>
      <p:sp>
        <p:nvSpPr>
          <p:cNvPr id="8" name="Прямоугольник 7">
            <a:extLst>
              <a:ext uri="{FF2B5EF4-FFF2-40B4-BE49-F238E27FC236}">
                <a16:creationId xmlns:a16="http://schemas.microsoft.com/office/drawing/2014/main" id="{FDE015BE-7534-4379-97F0-B41D8B96987D}"/>
              </a:ext>
            </a:extLst>
          </p:cNvPr>
          <p:cNvSpPr/>
          <p:nvPr/>
        </p:nvSpPr>
        <p:spPr>
          <a:xfrm>
            <a:off x="5389138" y="3860993"/>
            <a:ext cx="931666" cy="646331"/>
          </a:xfrm>
          <a:prstGeom prst="rect">
            <a:avLst/>
          </a:prstGeom>
          <a:noFill/>
        </p:spPr>
        <p:txBody>
          <a:bodyPr wrap="none" lIns="91440" tIns="45720" rIns="91440" bIns="45720">
            <a:spAutoFit/>
          </a:bodyPr>
          <a:lstStyle/>
          <a:p>
            <a:pPr algn="ctr"/>
            <a:r>
              <a:rPr lang="ru-RU" sz="36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rPr>
              <a:t>О</a:t>
            </a:r>
            <a:r>
              <a:rPr lang="en-US" sz="36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rPr>
              <a:t>R’</a:t>
            </a:r>
            <a:endParaRPr lang="ru-RU" sz="36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Прямоугольник 9">
            <a:extLst>
              <a:ext uri="{FF2B5EF4-FFF2-40B4-BE49-F238E27FC236}">
                <a16:creationId xmlns:a16="http://schemas.microsoft.com/office/drawing/2014/main" id="{6DC8C090-0443-40D5-A647-80B9B9C6DEAB}"/>
              </a:ext>
            </a:extLst>
          </p:cNvPr>
          <p:cNvSpPr/>
          <p:nvPr/>
        </p:nvSpPr>
        <p:spPr>
          <a:xfrm>
            <a:off x="3338314" y="3829035"/>
            <a:ext cx="470000" cy="646331"/>
          </a:xfrm>
          <a:prstGeom prst="rect">
            <a:avLst/>
          </a:prstGeom>
          <a:noFill/>
        </p:spPr>
        <p:txBody>
          <a:bodyPr wrap="none" lIns="91440" tIns="45720" rIns="91440" bIns="45720">
            <a:spAutoFit/>
          </a:bodyPr>
          <a:lstStyle/>
          <a:p>
            <a:pPr algn="ctr"/>
            <a:r>
              <a:rPr lang="en-US" sz="36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rPr>
              <a:t>R</a:t>
            </a:r>
            <a:endParaRPr lang="ru-RU" sz="36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Прямоугольник 11">
            <a:extLst>
              <a:ext uri="{FF2B5EF4-FFF2-40B4-BE49-F238E27FC236}">
                <a16:creationId xmlns:a16="http://schemas.microsoft.com/office/drawing/2014/main" id="{BF02F277-AAA3-48A2-85A2-8C2F810ED22F}"/>
              </a:ext>
            </a:extLst>
          </p:cNvPr>
          <p:cNvSpPr/>
          <p:nvPr/>
        </p:nvSpPr>
        <p:spPr>
          <a:xfrm>
            <a:off x="4360520" y="3268565"/>
            <a:ext cx="476412" cy="646331"/>
          </a:xfrm>
          <a:prstGeom prst="rect">
            <a:avLst/>
          </a:prstGeom>
          <a:noFill/>
        </p:spPr>
        <p:txBody>
          <a:bodyPr wrap="none" lIns="91440" tIns="45720" rIns="91440" bIns="45720">
            <a:spAutoFit/>
          </a:bodyPr>
          <a:lstStyle/>
          <a:p>
            <a:pPr algn="ctr"/>
            <a:r>
              <a:rPr lang="en-US" sz="36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rPr>
              <a:t>C</a:t>
            </a:r>
            <a:endParaRPr lang="ru-RU" sz="36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5" name="Прямая соединительная линия 14">
            <a:extLst>
              <a:ext uri="{FF2B5EF4-FFF2-40B4-BE49-F238E27FC236}">
                <a16:creationId xmlns:a16="http://schemas.microsoft.com/office/drawing/2014/main" id="{829BCE6F-CEF9-4D67-A764-828175CDBEFC}"/>
              </a:ext>
            </a:extLst>
          </p:cNvPr>
          <p:cNvCxnSpPr>
            <a:cxnSpLocks/>
          </p:cNvCxnSpPr>
          <p:nvPr/>
        </p:nvCxnSpPr>
        <p:spPr>
          <a:xfrm>
            <a:off x="4588678" y="2813537"/>
            <a:ext cx="0" cy="485172"/>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cxnSp>
        <p:nvCxnSpPr>
          <p:cNvPr id="16" name="Прямая соединительная линия 15">
            <a:extLst>
              <a:ext uri="{FF2B5EF4-FFF2-40B4-BE49-F238E27FC236}">
                <a16:creationId xmlns:a16="http://schemas.microsoft.com/office/drawing/2014/main" id="{79B50456-FD34-4794-8BCE-7BD3161653F6}"/>
              </a:ext>
            </a:extLst>
          </p:cNvPr>
          <p:cNvCxnSpPr>
            <a:cxnSpLocks/>
          </p:cNvCxnSpPr>
          <p:nvPr/>
        </p:nvCxnSpPr>
        <p:spPr>
          <a:xfrm>
            <a:off x="4652485" y="2813537"/>
            <a:ext cx="0" cy="485172"/>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AF10644D-00BA-4CBF-8E92-9AF6F7FB119D}"/>
              </a:ext>
            </a:extLst>
          </p:cNvPr>
          <p:cNvCxnSpPr>
            <a:cxnSpLocks/>
            <a:stCxn id="12" idx="1"/>
          </p:cNvCxnSpPr>
          <p:nvPr/>
        </p:nvCxnSpPr>
        <p:spPr>
          <a:xfrm flipH="1">
            <a:off x="3808314" y="3591731"/>
            <a:ext cx="552206" cy="356409"/>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cxnSp>
        <p:nvCxnSpPr>
          <p:cNvPr id="20" name="Прямая соединительная линия 19">
            <a:extLst>
              <a:ext uri="{FF2B5EF4-FFF2-40B4-BE49-F238E27FC236}">
                <a16:creationId xmlns:a16="http://schemas.microsoft.com/office/drawing/2014/main" id="{DCED259E-AF00-4DF1-BC56-CEFAB9DAABD8}"/>
              </a:ext>
            </a:extLst>
          </p:cNvPr>
          <p:cNvCxnSpPr>
            <a:cxnSpLocks/>
          </p:cNvCxnSpPr>
          <p:nvPr/>
        </p:nvCxnSpPr>
        <p:spPr>
          <a:xfrm>
            <a:off x="4908671" y="3565253"/>
            <a:ext cx="577729" cy="29574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6256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0886"/>
            <a:ext cx="9144000" cy="710552"/>
          </a:xfrm>
          <a:prstGeom prst="rect">
            <a:avLst/>
          </a:prstGeom>
          <a:noFill/>
          <a:ln>
            <a:solidFill>
              <a:schemeClr val="tx2"/>
            </a:solidFill>
          </a:ln>
        </p:spPr>
        <p:txBody>
          <a:bodyPr wrap="square" lIns="252000" tIns="108000" rIns="252000" bIns="108000" rtlCol="0">
            <a:sp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Күрделі эфирлердің номенклатурасы </a:t>
            </a:r>
          </a:p>
        </p:txBody>
      </p:sp>
      <p:sp>
        <p:nvSpPr>
          <p:cNvPr id="3" name="TextBox 2"/>
          <p:cNvSpPr txBox="1"/>
          <p:nvPr/>
        </p:nvSpPr>
        <p:spPr>
          <a:xfrm>
            <a:off x="284163" y="1167812"/>
            <a:ext cx="9144000" cy="2187879"/>
          </a:xfrm>
          <a:prstGeom prst="rect">
            <a:avLst/>
          </a:prstGeom>
          <a:noFill/>
          <a:ln>
            <a:solidFill>
              <a:schemeClr val="tx2"/>
            </a:solidFill>
          </a:ln>
        </p:spPr>
        <p:txBody>
          <a:bodyPr wrap="square" lIns="252000" tIns="108000" rIns="252000" bIns="108000" rtlCol="0">
            <a:spAutoFit/>
          </a:bodyPr>
          <a:lstStyle/>
          <a:p>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Күрделі эфирлердің атаулары молекулаларындағы қышқылдар мен спирттердің қалдықтарының атынан жасалады. Мысалы, </a:t>
            </a:r>
            <a:endParaRPr lang="en-GB"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AlternateContent xmlns:mc="http://schemas.openxmlformats.org/markup-compatibility/2006" xmlns:a14="http://schemas.microsoft.com/office/drawing/2010/main">
        <mc:Choice Requires="a14">
          <p:sp>
            <p:nvSpPr>
              <p:cNvPr id="8" name="Прямоугольник 7">
                <a:extLst>
                  <a:ext uri="{FF2B5EF4-FFF2-40B4-BE49-F238E27FC236}">
                    <a16:creationId xmlns:a16="http://schemas.microsoft.com/office/drawing/2014/main" id="{8FF59994-1954-4DF2-8363-15FA9860D5D3}"/>
                  </a:ext>
                </a:extLst>
              </p:cNvPr>
              <p:cNvSpPr/>
              <p:nvPr/>
            </p:nvSpPr>
            <p:spPr>
              <a:xfrm>
                <a:off x="1843396" y="4616780"/>
                <a:ext cx="606255" cy="646331"/>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ru-RU" sz="36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О</m:t>
                      </m:r>
                    </m:oMath>
                  </m:oMathPara>
                </a14:m>
                <a:endParaRPr lang="ru-RU" sz="36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8" name="Прямоугольник 7">
                <a:extLst>
                  <a:ext uri="{FF2B5EF4-FFF2-40B4-BE49-F238E27FC236}">
                    <a16:creationId xmlns:a16="http://schemas.microsoft.com/office/drawing/2014/main" id="{8FF59994-1954-4DF2-8363-15FA9860D5D3}"/>
                  </a:ext>
                </a:extLst>
              </p:cNvPr>
              <p:cNvSpPr>
                <a:spLocks noRot="1" noChangeAspect="1" noMove="1" noResize="1" noEditPoints="1" noAdjustHandles="1" noChangeArrowheads="1" noChangeShapeType="1" noTextEdit="1"/>
              </p:cNvSpPr>
              <p:nvPr/>
            </p:nvSpPr>
            <p:spPr>
              <a:xfrm>
                <a:off x="1843396" y="4616780"/>
                <a:ext cx="606255" cy="646331"/>
              </a:xfrm>
              <a:prstGeom prst="rect">
                <a:avLst/>
              </a:prstGeom>
              <a:blipFill>
                <a:blip r:embed="rId2"/>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Прямоугольник 9">
                <a:extLst>
                  <a:ext uri="{FF2B5EF4-FFF2-40B4-BE49-F238E27FC236}">
                    <a16:creationId xmlns:a16="http://schemas.microsoft.com/office/drawing/2014/main" id="{97E86361-BFB0-45C2-B74E-327DF75E06C4}"/>
                  </a:ext>
                </a:extLst>
              </p:cNvPr>
              <p:cNvSpPr/>
              <p:nvPr/>
            </p:nvSpPr>
            <p:spPr>
              <a:xfrm>
                <a:off x="2763583" y="3810612"/>
                <a:ext cx="606255" cy="646331"/>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ru-RU" sz="36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О</m:t>
                      </m:r>
                    </m:oMath>
                  </m:oMathPara>
                </a14:m>
                <a:endParaRPr lang="ru-RU" sz="36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10" name="Прямоугольник 9">
                <a:extLst>
                  <a:ext uri="{FF2B5EF4-FFF2-40B4-BE49-F238E27FC236}">
                    <a16:creationId xmlns:a16="http://schemas.microsoft.com/office/drawing/2014/main" id="{97E86361-BFB0-45C2-B74E-327DF75E06C4}"/>
                  </a:ext>
                </a:extLst>
              </p:cNvPr>
              <p:cNvSpPr>
                <a:spLocks noRot="1" noChangeAspect="1" noMove="1" noResize="1" noEditPoints="1" noAdjustHandles="1" noChangeArrowheads="1" noChangeShapeType="1" noTextEdit="1"/>
              </p:cNvSpPr>
              <p:nvPr/>
            </p:nvSpPr>
            <p:spPr>
              <a:xfrm>
                <a:off x="2763583" y="3810612"/>
                <a:ext cx="606255" cy="646331"/>
              </a:xfrm>
              <a:prstGeom prst="rect">
                <a:avLst/>
              </a:prstGeom>
              <a:blipFill>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Прямоугольник 11">
                <a:extLst>
                  <a:ext uri="{FF2B5EF4-FFF2-40B4-BE49-F238E27FC236}">
                    <a16:creationId xmlns:a16="http://schemas.microsoft.com/office/drawing/2014/main" id="{378078B3-840A-4617-B500-189FDF5A9719}"/>
                  </a:ext>
                </a:extLst>
              </p:cNvPr>
              <p:cNvSpPr/>
              <p:nvPr/>
            </p:nvSpPr>
            <p:spPr>
              <a:xfrm>
                <a:off x="1030687" y="3821702"/>
                <a:ext cx="655051" cy="646331"/>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en-US" sz="36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𝐻</m:t>
                      </m:r>
                    </m:oMath>
                  </m:oMathPara>
                </a14:m>
                <a:endParaRPr lang="ru-RU" sz="36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12" name="Прямоугольник 11">
                <a:extLst>
                  <a:ext uri="{FF2B5EF4-FFF2-40B4-BE49-F238E27FC236}">
                    <a16:creationId xmlns:a16="http://schemas.microsoft.com/office/drawing/2014/main" id="{378078B3-840A-4617-B500-189FDF5A9719}"/>
                  </a:ext>
                </a:extLst>
              </p:cNvPr>
              <p:cNvSpPr>
                <a:spLocks noRot="1" noChangeAspect="1" noMove="1" noResize="1" noEditPoints="1" noAdjustHandles="1" noChangeArrowheads="1" noChangeShapeType="1" noTextEdit="1"/>
              </p:cNvSpPr>
              <p:nvPr/>
            </p:nvSpPr>
            <p:spPr>
              <a:xfrm>
                <a:off x="1030687" y="3821702"/>
                <a:ext cx="655051" cy="646331"/>
              </a:xfrm>
              <a:prstGeom prst="rect">
                <a:avLst/>
              </a:prstGeom>
              <a:blipFill>
                <a:blip r:embed="rId4"/>
                <a:stretch>
                  <a:fillRect/>
                </a:stretch>
              </a:blipFill>
            </p:spPr>
            <p:txBody>
              <a:bodyPr/>
              <a:lstStyle/>
              <a:p>
                <a:r>
                  <a:rPr lang="ru-RU">
                    <a:noFill/>
                  </a:rPr>
                  <a:t> </a:t>
                </a:r>
              </a:p>
            </p:txBody>
          </p:sp>
        </mc:Fallback>
      </mc:AlternateContent>
      <p:sp>
        <p:nvSpPr>
          <p:cNvPr id="14" name="Прямоугольник 13">
            <a:extLst>
              <a:ext uri="{FF2B5EF4-FFF2-40B4-BE49-F238E27FC236}">
                <a16:creationId xmlns:a16="http://schemas.microsoft.com/office/drawing/2014/main" id="{A63F45F5-4876-4AE6-AD95-3B34032DFF36}"/>
              </a:ext>
            </a:extLst>
          </p:cNvPr>
          <p:cNvSpPr/>
          <p:nvPr/>
        </p:nvSpPr>
        <p:spPr>
          <a:xfrm>
            <a:off x="1848030" y="3838132"/>
            <a:ext cx="476412" cy="646331"/>
          </a:xfrm>
          <a:prstGeom prst="rect">
            <a:avLst/>
          </a:prstGeom>
          <a:noFill/>
        </p:spPr>
        <p:txBody>
          <a:bodyPr wrap="none" lIns="91440" tIns="45720" rIns="91440" bIns="45720">
            <a:spAutoFit/>
          </a:bodyPr>
          <a:lstStyle/>
          <a:p>
            <a:pPr algn="ctr"/>
            <a:r>
              <a:rPr lang="en-US" sz="36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rPr>
              <a:t>𝐶</a:t>
            </a:r>
            <a:endParaRPr lang="ru-RU" sz="36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6" name="Прямая соединительная линия 15">
            <a:extLst>
              <a:ext uri="{FF2B5EF4-FFF2-40B4-BE49-F238E27FC236}">
                <a16:creationId xmlns:a16="http://schemas.microsoft.com/office/drawing/2014/main" id="{BE95DA20-9448-446D-91E4-451A09C88483}"/>
              </a:ext>
            </a:extLst>
          </p:cNvPr>
          <p:cNvCxnSpPr>
            <a:cxnSpLocks/>
          </p:cNvCxnSpPr>
          <p:nvPr/>
        </p:nvCxnSpPr>
        <p:spPr>
          <a:xfrm>
            <a:off x="2056092" y="4367253"/>
            <a:ext cx="0" cy="354514"/>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F098799E-4C50-4D32-8462-F5441E7C9F3E}"/>
              </a:ext>
            </a:extLst>
          </p:cNvPr>
          <p:cNvCxnSpPr>
            <a:cxnSpLocks/>
          </p:cNvCxnSpPr>
          <p:nvPr/>
        </p:nvCxnSpPr>
        <p:spPr>
          <a:xfrm>
            <a:off x="2119899" y="4367253"/>
            <a:ext cx="0" cy="354514"/>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cxnSp>
        <p:nvCxnSpPr>
          <p:cNvPr id="22" name="Прямая соединительная линия 21">
            <a:extLst>
              <a:ext uri="{FF2B5EF4-FFF2-40B4-BE49-F238E27FC236}">
                <a16:creationId xmlns:a16="http://schemas.microsoft.com/office/drawing/2014/main" id="{9F15B24A-083C-4001-9866-44982336DA7F}"/>
              </a:ext>
            </a:extLst>
          </p:cNvPr>
          <p:cNvCxnSpPr>
            <a:cxnSpLocks/>
          </p:cNvCxnSpPr>
          <p:nvPr/>
        </p:nvCxnSpPr>
        <p:spPr>
          <a:xfrm>
            <a:off x="2376085" y="4144868"/>
            <a:ext cx="296777"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cxnSp>
        <p:nvCxnSpPr>
          <p:cNvPr id="31" name="Прямая соединительная линия 30">
            <a:extLst>
              <a:ext uri="{FF2B5EF4-FFF2-40B4-BE49-F238E27FC236}">
                <a16:creationId xmlns:a16="http://schemas.microsoft.com/office/drawing/2014/main" id="{F2FE3F7F-E944-4918-BA13-9756FFE42641}"/>
              </a:ext>
            </a:extLst>
          </p:cNvPr>
          <p:cNvCxnSpPr>
            <a:cxnSpLocks/>
          </p:cNvCxnSpPr>
          <p:nvPr/>
        </p:nvCxnSpPr>
        <p:spPr>
          <a:xfrm>
            <a:off x="1553396" y="4149816"/>
            <a:ext cx="296777"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cxnSp>
        <p:nvCxnSpPr>
          <p:cNvPr id="33" name="Прямая соединительная линия 32">
            <a:extLst>
              <a:ext uri="{FF2B5EF4-FFF2-40B4-BE49-F238E27FC236}">
                <a16:creationId xmlns:a16="http://schemas.microsoft.com/office/drawing/2014/main" id="{94210984-D866-402A-AD6C-BE39C110B171}"/>
              </a:ext>
            </a:extLst>
          </p:cNvPr>
          <p:cNvCxnSpPr>
            <a:cxnSpLocks/>
          </p:cNvCxnSpPr>
          <p:nvPr/>
        </p:nvCxnSpPr>
        <p:spPr>
          <a:xfrm>
            <a:off x="3268244" y="4133777"/>
            <a:ext cx="296777"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5" name="Прямоугольник 34">
                <a:extLst>
                  <a:ext uri="{FF2B5EF4-FFF2-40B4-BE49-F238E27FC236}">
                    <a16:creationId xmlns:a16="http://schemas.microsoft.com/office/drawing/2014/main" id="{E20BC9D3-9918-47CE-BF73-50FBBA6A0802}"/>
                  </a:ext>
                </a:extLst>
              </p:cNvPr>
              <p:cNvSpPr/>
              <p:nvPr/>
            </p:nvSpPr>
            <p:spPr>
              <a:xfrm>
                <a:off x="3644586" y="3826650"/>
                <a:ext cx="1104918" cy="646331"/>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sSub>
                        <m:sSubPr>
                          <m:ctrlPr>
                            <a:rPr lang="ru-RU" sz="36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36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𝐶𝐻</m:t>
                          </m:r>
                        </m:e>
                        <m:sub>
                          <m:r>
                            <a:rPr lang="en-US" sz="36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3</m:t>
                          </m:r>
                        </m:sub>
                      </m:sSub>
                    </m:oMath>
                  </m:oMathPara>
                </a14:m>
                <a:endParaRPr lang="ru-RU" sz="36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35" name="Прямоугольник 34">
                <a:extLst>
                  <a:ext uri="{FF2B5EF4-FFF2-40B4-BE49-F238E27FC236}">
                    <a16:creationId xmlns:a16="http://schemas.microsoft.com/office/drawing/2014/main" id="{E20BC9D3-9918-47CE-BF73-50FBBA6A0802}"/>
                  </a:ext>
                </a:extLst>
              </p:cNvPr>
              <p:cNvSpPr>
                <a:spLocks noRot="1" noChangeAspect="1" noMove="1" noResize="1" noEditPoints="1" noAdjustHandles="1" noChangeArrowheads="1" noChangeShapeType="1" noTextEdit="1"/>
              </p:cNvSpPr>
              <p:nvPr/>
            </p:nvSpPr>
            <p:spPr>
              <a:xfrm>
                <a:off x="3644586" y="3826650"/>
                <a:ext cx="1104918" cy="646331"/>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7" name="Прямоугольник 36">
                <a:extLst>
                  <a:ext uri="{FF2B5EF4-FFF2-40B4-BE49-F238E27FC236}">
                    <a16:creationId xmlns:a16="http://schemas.microsoft.com/office/drawing/2014/main" id="{42FE5A7C-E346-4127-92F8-2C1EDA510EC3}"/>
                  </a:ext>
                </a:extLst>
              </p:cNvPr>
              <p:cNvSpPr/>
              <p:nvPr/>
            </p:nvSpPr>
            <p:spPr>
              <a:xfrm>
                <a:off x="6067739" y="5358795"/>
                <a:ext cx="606255" cy="646331"/>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ru-RU" sz="36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О</m:t>
                      </m:r>
                    </m:oMath>
                  </m:oMathPara>
                </a14:m>
                <a:endParaRPr lang="ru-RU" sz="36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37" name="Прямоугольник 36">
                <a:extLst>
                  <a:ext uri="{FF2B5EF4-FFF2-40B4-BE49-F238E27FC236}">
                    <a16:creationId xmlns:a16="http://schemas.microsoft.com/office/drawing/2014/main" id="{42FE5A7C-E346-4127-92F8-2C1EDA510EC3}"/>
                  </a:ext>
                </a:extLst>
              </p:cNvPr>
              <p:cNvSpPr>
                <a:spLocks noRot="1" noChangeAspect="1" noMove="1" noResize="1" noEditPoints="1" noAdjustHandles="1" noChangeArrowheads="1" noChangeShapeType="1" noTextEdit="1"/>
              </p:cNvSpPr>
              <p:nvPr/>
            </p:nvSpPr>
            <p:spPr>
              <a:xfrm>
                <a:off x="6067739" y="5358795"/>
                <a:ext cx="606255" cy="646331"/>
              </a:xfrm>
              <a:prstGeom prst="rect">
                <a:avLst/>
              </a:prstGeom>
              <a:blipFill>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1" name="Прямоугольник 40">
                <a:extLst>
                  <a:ext uri="{FF2B5EF4-FFF2-40B4-BE49-F238E27FC236}">
                    <a16:creationId xmlns:a16="http://schemas.microsoft.com/office/drawing/2014/main" id="{7E0A14FE-0C72-44F3-9C57-3AA5EFE6B0C8}"/>
                  </a:ext>
                </a:extLst>
              </p:cNvPr>
              <p:cNvSpPr/>
              <p:nvPr/>
            </p:nvSpPr>
            <p:spPr>
              <a:xfrm>
                <a:off x="4859275" y="4563717"/>
                <a:ext cx="1104918" cy="646331"/>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sSub>
                        <m:sSubPr>
                          <m:ctrlPr>
                            <a:rPr lang="en-US" sz="36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36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𝐶𝐻</m:t>
                          </m:r>
                        </m:e>
                        <m:sub>
                          <m:r>
                            <a:rPr lang="en-US" sz="36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3</m:t>
                          </m:r>
                        </m:sub>
                      </m:sSub>
                    </m:oMath>
                  </m:oMathPara>
                </a14:m>
                <a:endParaRPr lang="ru-RU" sz="36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41" name="Прямоугольник 40">
                <a:extLst>
                  <a:ext uri="{FF2B5EF4-FFF2-40B4-BE49-F238E27FC236}">
                    <a16:creationId xmlns:a16="http://schemas.microsoft.com/office/drawing/2014/main" id="{7E0A14FE-0C72-44F3-9C57-3AA5EFE6B0C8}"/>
                  </a:ext>
                </a:extLst>
              </p:cNvPr>
              <p:cNvSpPr>
                <a:spLocks noRot="1" noChangeAspect="1" noMove="1" noResize="1" noEditPoints="1" noAdjustHandles="1" noChangeArrowheads="1" noChangeShapeType="1" noTextEdit="1"/>
              </p:cNvSpPr>
              <p:nvPr/>
            </p:nvSpPr>
            <p:spPr>
              <a:xfrm>
                <a:off x="4859275" y="4563717"/>
                <a:ext cx="1104918" cy="646331"/>
              </a:xfrm>
              <a:prstGeom prst="rect">
                <a:avLst/>
              </a:prstGeom>
              <a:blipFill>
                <a:blip r:embed="rId7"/>
                <a:stretch>
                  <a:fillRect/>
                </a:stretch>
              </a:blipFill>
            </p:spPr>
            <p:txBody>
              <a:bodyPr/>
              <a:lstStyle/>
              <a:p>
                <a:r>
                  <a:rPr lang="ru-RU">
                    <a:noFill/>
                  </a:rPr>
                  <a:t> </a:t>
                </a:r>
              </a:p>
            </p:txBody>
          </p:sp>
        </mc:Fallback>
      </mc:AlternateContent>
      <p:sp>
        <p:nvSpPr>
          <p:cNvPr id="43" name="Прямоугольник 42">
            <a:extLst>
              <a:ext uri="{FF2B5EF4-FFF2-40B4-BE49-F238E27FC236}">
                <a16:creationId xmlns:a16="http://schemas.microsoft.com/office/drawing/2014/main" id="{0DE8AEDD-0919-459F-BB1F-F2528330E014}"/>
              </a:ext>
            </a:extLst>
          </p:cNvPr>
          <p:cNvSpPr/>
          <p:nvPr/>
        </p:nvSpPr>
        <p:spPr>
          <a:xfrm>
            <a:off x="6072373" y="4580147"/>
            <a:ext cx="476412" cy="646331"/>
          </a:xfrm>
          <a:prstGeom prst="rect">
            <a:avLst/>
          </a:prstGeom>
          <a:noFill/>
        </p:spPr>
        <p:txBody>
          <a:bodyPr wrap="none" lIns="91440" tIns="45720" rIns="91440" bIns="45720">
            <a:spAutoFit/>
          </a:bodyPr>
          <a:lstStyle/>
          <a:p>
            <a:pPr algn="ctr"/>
            <a:r>
              <a:rPr lang="en-US" sz="36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rPr>
              <a:t>𝐶</a:t>
            </a:r>
            <a:endParaRPr lang="ru-RU" sz="36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45" name="Прямая соединительная линия 44">
            <a:extLst>
              <a:ext uri="{FF2B5EF4-FFF2-40B4-BE49-F238E27FC236}">
                <a16:creationId xmlns:a16="http://schemas.microsoft.com/office/drawing/2014/main" id="{A3129BDB-93D9-43EC-834F-1616FB41581E}"/>
              </a:ext>
            </a:extLst>
          </p:cNvPr>
          <p:cNvCxnSpPr>
            <a:cxnSpLocks/>
          </p:cNvCxnSpPr>
          <p:nvPr/>
        </p:nvCxnSpPr>
        <p:spPr>
          <a:xfrm>
            <a:off x="6280435" y="5109268"/>
            <a:ext cx="0" cy="354514"/>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cxnSp>
        <p:nvCxnSpPr>
          <p:cNvPr id="47" name="Прямая соединительная линия 46">
            <a:extLst>
              <a:ext uri="{FF2B5EF4-FFF2-40B4-BE49-F238E27FC236}">
                <a16:creationId xmlns:a16="http://schemas.microsoft.com/office/drawing/2014/main" id="{EACB3DC1-54D7-4B5D-9862-D2AA5045B181}"/>
              </a:ext>
            </a:extLst>
          </p:cNvPr>
          <p:cNvCxnSpPr>
            <a:cxnSpLocks/>
          </p:cNvCxnSpPr>
          <p:nvPr/>
        </p:nvCxnSpPr>
        <p:spPr>
          <a:xfrm>
            <a:off x="6344242" y="5109268"/>
            <a:ext cx="0" cy="354514"/>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cxnSp>
        <p:nvCxnSpPr>
          <p:cNvPr id="49" name="Прямая соединительная линия 48">
            <a:extLst>
              <a:ext uri="{FF2B5EF4-FFF2-40B4-BE49-F238E27FC236}">
                <a16:creationId xmlns:a16="http://schemas.microsoft.com/office/drawing/2014/main" id="{8FE1F27B-1B76-4EA8-BC21-AF1E95D0C653}"/>
              </a:ext>
            </a:extLst>
          </p:cNvPr>
          <p:cNvCxnSpPr>
            <a:cxnSpLocks/>
          </p:cNvCxnSpPr>
          <p:nvPr/>
        </p:nvCxnSpPr>
        <p:spPr>
          <a:xfrm>
            <a:off x="6600428" y="4886883"/>
            <a:ext cx="296777"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cxnSp>
        <p:nvCxnSpPr>
          <p:cNvPr id="51" name="Прямая соединительная линия 50">
            <a:extLst>
              <a:ext uri="{FF2B5EF4-FFF2-40B4-BE49-F238E27FC236}">
                <a16:creationId xmlns:a16="http://schemas.microsoft.com/office/drawing/2014/main" id="{8BEA47B0-DFC7-44F9-8F48-4BA85205ECF4}"/>
              </a:ext>
            </a:extLst>
          </p:cNvPr>
          <p:cNvCxnSpPr>
            <a:cxnSpLocks/>
          </p:cNvCxnSpPr>
          <p:nvPr/>
        </p:nvCxnSpPr>
        <p:spPr>
          <a:xfrm>
            <a:off x="5777739" y="4891831"/>
            <a:ext cx="296777"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5" name="Прямоугольник 54">
                <a:extLst>
                  <a:ext uri="{FF2B5EF4-FFF2-40B4-BE49-F238E27FC236}">
                    <a16:creationId xmlns:a16="http://schemas.microsoft.com/office/drawing/2014/main" id="{11113F08-990E-439A-9619-B98B28C594B9}"/>
                  </a:ext>
                </a:extLst>
              </p:cNvPr>
              <p:cNvSpPr/>
              <p:nvPr/>
            </p:nvSpPr>
            <p:spPr>
              <a:xfrm>
                <a:off x="6917301" y="4544510"/>
                <a:ext cx="1616468" cy="646331"/>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sSub>
                        <m:sSubPr>
                          <m:ctrlPr>
                            <a:rPr lang="ru-RU" sz="36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36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𝑂</m:t>
                          </m:r>
                          <m:sSub>
                            <m:sSubPr>
                              <m:ctrlPr>
                                <a:rPr lang="en-US" sz="36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36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𝐶</m:t>
                              </m:r>
                            </m:e>
                            <m:sub>
                              <m:r>
                                <a:rPr lang="en-US" sz="36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3</m:t>
                              </m:r>
                            </m:sub>
                          </m:sSub>
                          <m:r>
                            <a:rPr lang="en-US" sz="36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𝐻</m:t>
                          </m:r>
                        </m:e>
                        <m:sub>
                          <m:r>
                            <a:rPr lang="en-US" sz="36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7</m:t>
                          </m:r>
                        </m:sub>
                      </m:sSub>
                    </m:oMath>
                  </m:oMathPara>
                </a14:m>
                <a:endParaRPr lang="ru-RU" sz="36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55" name="Прямоугольник 54">
                <a:extLst>
                  <a:ext uri="{FF2B5EF4-FFF2-40B4-BE49-F238E27FC236}">
                    <a16:creationId xmlns:a16="http://schemas.microsoft.com/office/drawing/2014/main" id="{11113F08-990E-439A-9619-B98B28C594B9}"/>
                  </a:ext>
                </a:extLst>
              </p:cNvPr>
              <p:cNvSpPr>
                <a:spLocks noRot="1" noChangeAspect="1" noMove="1" noResize="1" noEditPoints="1" noAdjustHandles="1" noChangeArrowheads="1" noChangeShapeType="1" noTextEdit="1"/>
              </p:cNvSpPr>
              <p:nvPr/>
            </p:nvSpPr>
            <p:spPr>
              <a:xfrm>
                <a:off x="6917301" y="4544510"/>
                <a:ext cx="1616468" cy="646331"/>
              </a:xfrm>
              <a:prstGeom prst="rect">
                <a:avLst/>
              </a:prstGeom>
              <a:blipFill>
                <a:blip r:embed="rId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7" name="Прямоугольник 56">
                <a:extLst>
                  <a:ext uri="{FF2B5EF4-FFF2-40B4-BE49-F238E27FC236}">
                    <a16:creationId xmlns:a16="http://schemas.microsoft.com/office/drawing/2014/main" id="{A99EFF68-ED5A-4C94-A2B2-DE6EB66A38A6}"/>
                  </a:ext>
                </a:extLst>
              </p:cNvPr>
              <p:cNvSpPr/>
              <p:nvPr/>
            </p:nvSpPr>
            <p:spPr>
              <a:xfrm>
                <a:off x="3581474" y="7119707"/>
                <a:ext cx="606255" cy="646331"/>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ru-RU" sz="36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О</m:t>
                      </m:r>
                    </m:oMath>
                  </m:oMathPara>
                </a14:m>
                <a:endParaRPr lang="ru-RU" sz="36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57" name="Прямоугольник 56">
                <a:extLst>
                  <a:ext uri="{FF2B5EF4-FFF2-40B4-BE49-F238E27FC236}">
                    <a16:creationId xmlns:a16="http://schemas.microsoft.com/office/drawing/2014/main" id="{A99EFF68-ED5A-4C94-A2B2-DE6EB66A38A6}"/>
                  </a:ext>
                </a:extLst>
              </p:cNvPr>
              <p:cNvSpPr>
                <a:spLocks noRot="1" noChangeAspect="1" noMove="1" noResize="1" noEditPoints="1" noAdjustHandles="1" noChangeArrowheads="1" noChangeShapeType="1" noTextEdit="1"/>
              </p:cNvSpPr>
              <p:nvPr/>
            </p:nvSpPr>
            <p:spPr>
              <a:xfrm>
                <a:off x="3581474" y="7119707"/>
                <a:ext cx="606255" cy="646331"/>
              </a:xfrm>
              <a:prstGeom prst="rect">
                <a:avLst/>
              </a:prstGeom>
              <a:blipFill>
                <a:blip r:embed="rId9"/>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9" name="Прямоугольник 58">
                <a:extLst>
                  <a:ext uri="{FF2B5EF4-FFF2-40B4-BE49-F238E27FC236}">
                    <a16:creationId xmlns:a16="http://schemas.microsoft.com/office/drawing/2014/main" id="{0C596ACC-9AD7-4D74-A812-097C60BF744D}"/>
                  </a:ext>
                </a:extLst>
              </p:cNvPr>
              <p:cNvSpPr/>
              <p:nvPr/>
            </p:nvSpPr>
            <p:spPr>
              <a:xfrm>
                <a:off x="2373010" y="6324629"/>
                <a:ext cx="1104918" cy="646331"/>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sSub>
                        <m:sSubPr>
                          <m:ctrlPr>
                            <a:rPr lang="en-US" sz="36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36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𝐶𝐻</m:t>
                          </m:r>
                        </m:e>
                        <m:sub>
                          <m:r>
                            <a:rPr lang="en-US" sz="36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2</m:t>
                          </m:r>
                        </m:sub>
                      </m:sSub>
                    </m:oMath>
                  </m:oMathPara>
                </a14:m>
                <a:endParaRPr lang="ru-RU" sz="36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59" name="Прямоугольник 58">
                <a:extLst>
                  <a:ext uri="{FF2B5EF4-FFF2-40B4-BE49-F238E27FC236}">
                    <a16:creationId xmlns:a16="http://schemas.microsoft.com/office/drawing/2014/main" id="{0C596ACC-9AD7-4D74-A812-097C60BF744D}"/>
                  </a:ext>
                </a:extLst>
              </p:cNvPr>
              <p:cNvSpPr>
                <a:spLocks noRot="1" noChangeAspect="1" noMove="1" noResize="1" noEditPoints="1" noAdjustHandles="1" noChangeArrowheads="1" noChangeShapeType="1" noTextEdit="1"/>
              </p:cNvSpPr>
              <p:nvPr/>
            </p:nvSpPr>
            <p:spPr>
              <a:xfrm>
                <a:off x="2373010" y="6324629"/>
                <a:ext cx="1104918" cy="646331"/>
              </a:xfrm>
              <a:prstGeom prst="rect">
                <a:avLst/>
              </a:prstGeom>
              <a:blipFill>
                <a:blip r:embed="rId10"/>
                <a:stretch>
                  <a:fillRect/>
                </a:stretch>
              </a:blipFill>
            </p:spPr>
            <p:txBody>
              <a:bodyPr/>
              <a:lstStyle/>
              <a:p>
                <a:r>
                  <a:rPr lang="ru-RU">
                    <a:noFill/>
                  </a:rPr>
                  <a:t> </a:t>
                </a:r>
              </a:p>
            </p:txBody>
          </p:sp>
        </mc:Fallback>
      </mc:AlternateContent>
      <p:sp>
        <p:nvSpPr>
          <p:cNvPr id="61" name="Прямоугольник 60">
            <a:extLst>
              <a:ext uri="{FF2B5EF4-FFF2-40B4-BE49-F238E27FC236}">
                <a16:creationId xmlns:a16="http://schemas.microsoft.com/office/drawing/2014/main" id="{95C595EF-9842-4B2E-8C08-37D10AE82547}"/>
              </a:ext>
            </a:extLst>
          </p:cNvPr>
          <p:cNvSpPr/>
          <p:nvPr/>
        </p:nvSpPr>
        <p:spPr>
          <a:xfrm>
            <a:off x="3586108" y="6341059"/>
            <a:ext cx="476412" cy="646331"/>
          </a:xfrm>
          <a:prstGeom prst="rect">
            <a:avLst/>
          </a:prstGeom>
          <a:noFill/>
        </p:spPr>
        <p:txBody>
          <a:bodyPr wrap="none" lIns="91440" tIns="45720" rIns="91440" bIns="45720">
            <a:spAutoFit/>
          </a:bodyPr>
          <a:lstStyle/>
          <a:p>
            <a:pPr algn="ctr"/>
            <a:r>
              <a:rPr lang="en-US" sz="36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rPr>
              <a:t>𝐶</a:t>
            </a:r>
            <a:endParaRPr lang="ru-RU" sz="36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3" name="Прямая соединительная линия 62">
            <a:extLst>
              <a:ext uri="{FF2B5EF4-FFF2-40B4-BE49-F238E27FC236}">
                <a16:creationId xmlns:a16="http://schemas.microsoft.com/office/drawing/2014/main" id="{206E5A89-91A8-4F4F-A075-C9FBDA6C8F53}"/>
              </a:ext>
            </a:extLst>
          </p:cNvPr>
          <p:cNvCxnSpPr>
            <a:cxnSpLocks/>
          </p:cNvCxnSpPr>
          <p:nvPr/>
        </p:nvCxnSpPr>
        <p:spPr>
          <a:xfrm>
            <a:off x="3794170" y="6870180"/>
            <a:ext cx="0" cy="354514"/>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cxnSp>
        <p:nvCxnSpPr>
          <p:cNvPr id="65" name="Прямая соединительная линия 64">
            <a:extLst>
              <a:ext uri="{FF2B5EF4-FFF2-40B4-BE49-F238E27FC236}">
                <a16:creationId xmlns:a16="http://schemas.microsoft.com/office/drawing/2014/main" id="{384994B3-EECF-4BFF-BDCA-62086515C7E2}"/>
              </a:ext>
            </a:extLst>
          </p:cNvPr>
          <p:cNvCxnSpPr>
            <a:cxnSpLocks/>
          </p:cNvCxnSpPr>
          <p:nvPr/>
        </p:nvCxnSpPr>
        <p:spPr>
          <a:xfrm>
            <a:off x="3857977" y="6870180"/>
            <a:ext cx="0" cy="354514"/>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cxnSp>
        <p:nvCxnSpPr>
          <p:cNvPr id="67" name="Прямая соединительная линия 66">
            <a:extLst>
              <a:ext uri="{FF2B5EF4-FFF2-40B4-BE49-F238E27FC236}">
                <a16:creationId xmlns:a16="http://schemas.microsoft.com/office/drawing/2014/main" id="{02E98D3D-C280-415E-A048-EF804D4C8AA2}"/>
              </a:ext>
            </a:extLst>
          </p:cNvPr>
          <p:cNvCxnSpPr>
            <a:cxnSpLocks/>
          </p:cNvCxnSpPr>
          <p:nvPr/>
        </p:nvCxnSpPr>
        <p:spPr>
          <a:xfrm>
            <a:off x="4114163" y="6647795"/>
            <a:ext cx="296777"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cxnSp>
        <p:nvCxnSpPr>
          <p:cNvPr id="69" name="Прямая соединительная линия 68">
            <a:extLst>
              <a:ext uri="{FF2B5EF4-FFF2-40B4-BE49-F238E27FC236}">
                <a16:creationId xmlns:a16="http://schemas.microsoft.com/office/drawing/2014/main" id="{6102AD34-3D4F-4268-9F12-F26DE68D2841}"/>
              </a:ext>
            </a:extLst>
          </p:cNvPr>
          <p:cNvCxnSpPr>
            <a:cxnSpLocks/>
          </p:cNvCxnSpPr>
          <p:nvPr/>
        </p:nvCxnSpPr>
        <p:spPr>
          <a:xfrm>
            <a:off x="3291474" y="6652743"/>
            <a:ext cx="296777"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71" name="Прямоугольник 70">
                <a:extLst>
                  <a:ext uri="{FF2B5EF4-FFF2-40B4-BE49-F238E27FC236}">
                    <a16:creationId xmlns:a16="http://schemas.microsoft.com/office/drawing/2014/main" id="{1A4B2C67-4B86-4E7B-80F3-90C0A426F088}"/>
                  </a:ext>
                </a:extLst>
              </p:cNvPr>
              <p:cNvSpPr/>
              <p:nvPr/>
            </p:nvSpPr>
            <p:spPr>
              <a:xfrm>
                <a:off x="5256188" y="6328076"/>
                <a:ext cx="1292597" cy="646331"/>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sSub>
                        <m:sSubPr>
                          <m:ctrlPr>
                            <a:rPr lang="ru-RU" sz="36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sSub>
                            <m:sSubPr>
                              <m:ctrlPr>
                                <a:rPr lang="en-US" sz="36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36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𝐶</m:t>
                              </m:r>
                            </m:e>
                            <m:sub>
                              <m:r>
                                <a:rPr lang="en-US" sz="36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2</m:t>
                              </m:r>
                            </m:sub>
                          </m:sSub>
                          <m:r>
                            <a:rPr lang="en-US" sz="36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𝐻</m:t>
                          </m:r>
                        </m:e>
                        <m:sub>
                          <m:r>
                            <a:rPr lang="en-US" sz="36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5</m:t>
                          </m:r>
                        </m:sub>
                      </m:sSub>
                    </m:oMath>
                  </m:oMathPara>
                </a14:m>
                <a:endParaRPr lang="ru-RU" sz="36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71" name="Прямоугольник 70">
                <a:extLst>
                  <a:ext uri="{FF2B5EF4-FFF2-40B4-BE49-F238E27FC236}">
                    <a16:creationId xmlns:a16="http://schemas.microsoft.com/office/drawing/2014/main" id="{1A4B2C67-4B86-4E7B-80F3-90C0A426F088}"/>
                  </a:ext>
                </a:extLst>
              </p:cNvPr>
              <p:cNvSpPr>
                <a:spLocks noRot="1" noChangeAspect="1" noMove="1" noResize="1" noEditPoints="1" noAdjustHandles="1" noChangeArrowheads="1" noChangeShapeType="1" noTextEdit="1"/>
              </p:cNvSpPr>
              <p:nvPr/>
            </p:nvSpPr>
            <p:spPr>
              <a:xfrm>
                <a:off x="5256188" y="6328076"/>
                <a:ext cx="1292597" cy="646331"/>
              </a:xfrm>
              <a:prstGeom prst="rect">
                <a:avLst/>
              </a:prstGeom>
              <a:blipFill>
                <a:blip r:embed="rId11"/>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3" name="Прямоугольник 72">
                <a:extLst>
                  <a:ext uri="{FF2B5EF4-FFF2-40B4-BE49-F238E27FC236}">
                    <a16:creationId xmlns:a16="http://schemas.microsoft.com/office/drawing/2014/main" id="{AF422BD0-0CB4-4C26-86A2-8BED4127EF39}"/>
                  </a:ext>
                </a:extLst>
              </p:cNvPr>
              <p:cNvSpPr/>
              <p:nvPr/>
            </p:nvSpPr>
            <p:spPr>
              <a:xfrm>
                <a:off x="1157543" y="6341059"/>
                <a:ext cx="1104918" cy="646331"/>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sSub>
                        <m:sSubPr>
                          <m:ctrlPr>
                            <a:rPr lang="en-US" sz="36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36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𝐶𝐻</m:t>
                          </m:r>
                        </m:e>
                        <m:sub>
                          <m:r>
                            <a:rPr lang="en-US" sz="36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3</m:t>
                          </m:r>
                        </m:sub>
                      </m:sSub>
                    </m:oMath>
                  </m:oMathPara>
                </a14:m>
                <a:endParaRPr lang="ru-RU" sz="36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73" name="Прямоугольник 72">
                <a:extLst>
                  <a:ext uri="{FF2B5EF4-FFF2-40B4-BE49-F238E27FC236}">
                    <a16:creationId xmlns:a16="http://schemas.microsoft.com/office/drawing/2014/main" id="{AF422BD0-0CB4-4C26-86A2-8BED4127EF39}"/>
                  </a:ext>
                </a:extLst>
              </p:cNvPr>
              <p:cNvSpPr>
                <a:spLocks noRot="1" noChangeAspect="1" noMove="1" noResize="1" noEditPoints="1" noAdjustHandles="1" noChangeArrowheads="1" noChangeShapeType="1" noTextEdit="1"/>
              </p:cNvSpPr>
              <p:nvPr/>
            </p:nvSpPr>
            <p:spPr>
              <a:xfrm>
                <a:off x="1157543" y="6341059"/>
                <a:ext cx="1104918" cy="646331"/>
              </a:xfrm>
              <a:prstGeom prst="rect">
                <a:avLst/>
              </a:prstGeom>
              <a:blipFill>
                <a:blip r:embed="rId12"/>
                <a:stretch>
                  <a:fillRect/>
                </a:stretch>
              </a:blipFill>
            </p:spPr>
            <p:txBody>
              <a:bodyPr/>
              <a:lstStyle/>
              <a:p>
                <a:r>
                  <a:rPr lang="ru-RU">
                    <a:noFill/>
                  </a:rPr>
                  <a:t> </a:t>
                </a:r>
              </a:p>
            </p:txBody>
          </p:sp>
        </mc:Fallback>
      </mc:AlternateContent>
      <p:cxnSp>
        <p:nvCxnSpPr>
          <p:cNvPr id="75" name="Прямая соединительная линия 74">
            <a:extLst>
              <a:ext uri="{FF2B5EF4-FFF2-40B4-BE49-F238E27FC236}">
                <a16:creationId xmlns:a16="http://schemas.microsoft.com/office/drawing/2014/main" id="{768059E6-7144-451A-AC52-28BF56610A8C}"/>
              </a:ext>
            </a:extLst>
          </p:cNvPr>
          <p:cNvCxnSpPr>
            <a:cxnSpLocks/>
          </p:cNvCxnSpPr>
          <p:nvPr/>
        </p:nvCxnSpPr>
        <p:spPr>
          <a:xfrm>
            <a:off x="2076007" y="6669173"/>
            <a:ext cx="296777"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77" name="Прямоугольник 76">
                <a:extLst>
                  <a:ext uri="{FF2B5EF4-FFF2-40B4-BE49-F238E27FC236}">
                    <a16:creationId xmlns:a16="http://schemas.microsoft.com/office/drawing/2014/main" id="{EB77D134-037C-4ECB-A350-123C1D1E3A65}"/>
                  </a:ext>
                </a:extLst>
              </p:cNvPr>
              <p:cNvSpPr/>
              <p:nvPr/>
            </p:nvSpPr>
            <p:spPr>
              <a:xfrm>
                <a:off x="4396392" y="6321779"/>
                <a:ext cx="606255" cy="646331"/>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ru-RU" sz="36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О</m:t>
                      </m:r>
                    </m:oMath>
                  </m:oMathPara>
                </a14:m>
                <a:endParaRPr lang="ru-RU" sz="36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77" name="Прямоугольник 76">
                <a:extLst>
                  <a:ext uri="{FF2B5EF4-FFF2-40B4-BE49-F238E27FC236}">
                    <a16:creationId xmlns:a16="http://schemas.microsoft.com/office/drawing/2014/main" id="{EB77D134-037C-4ECB-A350-123C1D1E3A65}"/>
                  </a:ext>
                </a:extLst>
              </p:cNvPr>
              <p:cNvSpPr>
                <a:spLocks noRot="1" noChangeAspect="1" noMove="1" noResize="1" noEditPoints="1" noAdjustHandles="1" noChangeArrowheads="1" noChangeShapeType="1" noTextEdit="1"/>
              </p:cNvSpPr>
              <p:nvPr/>
            </p:nvSpPr>
            <p:spPr>
              <a:xfrm>
                <a:off x="4396392" y="6321779"/>
                <a:ext cx="606255" cy="646331"/>
              </a:xfrm>
              <a:prstGeom prst="rect">
                <a:avLst/>
              </a:prstGeom>
              <a:blipFill>
                <a:blip r:embed="rId13"/>
                <a:stretch>
                  <a:fillRect/>
                </a:stretch>
              </a:blipFill>
            </p:spPr>
            <p:txBody>
              <a:bodyPr/>
              <a:lstStyle/>
              <a:p>
                <a:r>
                  <a:rPr lang="ru-RU">
                    <a:noFill/>
                  </a:rPr>
                  <a:t> </a:t>
                </a:r>
              </a:p>
            </p:txBody>
          </p:sp>
        </mc:Fallback>
      </mc:AlternateContent>
      <p:cxnSp>
        <p:nvCxnSpPr>
          <p:cNvPr id="79" name="Прямая соединительная линия 78">
            <a:extLst>
              <a:ext uri="{FF2B5EF4-FFF2-40B4-BE49-F238E27FC236}">
                <a16:creationId xmlns:a16="http://schemas.microsoft.com/office/drawing/2014/main" id="{92074B40-A587-4907-B85D-5ACBB53125CD}"/>
              </a:ext>
            </a:extLst>
          </p:cNvPr>
          <p:cNvCxnSpPr>
            <a:cxnSpLocks/>
          </p:cNvCxnSpPr>
          <p:nvPr/>
        </p:nvCxnSpPr>
        <p:spPr>
          <a:xfrm>
            <a:off x="4909656" y="6649468"/>
            <a:ext cx="296777"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7528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0885"/>
            <a:ext cx="9144000" cy="710552"/>
          </a:xfrm>
          <a:prstGeom prst="rect">
            <a:avLst/>
          </a:prstGeom>
          <a:noFill/>
          <a:ln>
            <a:solidFill>
              <a:schemeClr val="tx2"/>
            </a:solidFill>
          </a:ln>
        </p:spPr>
        <p:txBody>
          <a:bodyPr wrap="square" lIns="252000" tIns="108000" rIns="252000" bIns="108000" rtlCol="0">
            <a:sp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Күрделі эфирлердің изомериясы</a:t>
            </a:r>
          </a:p>
        </p:txBody>
      </p:sp>
      <p:sp>
        <p:nvSpPr>
          <p:cNvPr id="3" name="TextBox 2"/>
          <p:cNvSpPr txBox="1"/>
          <p:nvPr/>
        </p:nvSpPr>
        <p:spPr>
          <a:xfrm>
            <a:off x="284163" y="1259632"/>
            <a:ext cx="9144000" cy="1695437"/>
          </a:xfrm>
          <a:prstGeom prst="rect">
            <a:avLst/>
          </a:prstGeom>
          <a:noFill/>
          <a:ln>
            <a:solidFill>
              <a:schemeClr val="tx2"/>
            </a:solidFill>
          </a:ln>
        </p:spPr>
        <p:txBody>
          <a:bodyPr wrap="square" lIns="252000" tIns="108000" rIns="252000" bIns="108000" rtlCol="0">
            <a:spAutoFit/>
          </a:bodyPr>
          <a:lstStyle/>
          <a:p>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Күрделі эфирлерге қаныққан монокарбон қышқылдары класаралық изомерия бола алады. Мысалы, </a:t>
            </a:r>
            <a:endParaRPr lang="en-GB"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270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0885"/>
            <a:ext cx="9144000" cy="710552"/>
          </a:xfrm>
          <a:prstGeom prst="rect">
            <a:avLst/>
          </a:prstGeom>
          <a:noFill/>
          <a:ln>
            <a:solidFill>
              <a:schemeClr val="tx2"/>
            </a:solidFill>
          </a:ln>
        </p:spPr>
        <p:txBody>
          <a:bodyPr wrap="square" lIns="252000" tIns="108000" rIns="252000" bIns="108000" rtlCol="0">
            <a:sp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Күрделі эфирлердің алынуы </a:t>
            </a:r>
          </a:p>
        </p:txBody>
      </p:sp>
      <p:sp>
        <p:nvSpPr>
          <p:cNvPr id="3" name="TextBox 2"/>
          <p:cNvSpPr txBox="1"/>
          <p:nvPr/>
        </p:nvSpPr>
        <p:spPr>
          <a:xfrm>
            <a:off x="284163" y="1193622"/>
            <a:ext cx="9144000" cy="2680322"/>
          </a:xfrm>
          <a:prstGeom prst="rect">
            <a:avLst/>
          </a:prstGeom>
          <a:noFill/>
          <a:ln>
            <a:solidFill>
              <a:schemeClr val="tx2"/>
            </a:solidFill>
          </a:ln>
        </p:spPr>
        <p:txBody>
          <a:bodyPr wrap="square" lIns="252000" tIns="108000" rIns="252000" bIns="108000" rtlCol="0">
            <a:spAutoFit/>
          </a:bodyPr>
          <a:lstStyle/>
          <a:p>
            <a:pPr indent="725488"/>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Күрделі эфирлерді алудың ең кең тараған әдісі – карбон қышқылдары мен спирттердің әрекеттесіп эфир түзу реакциясы. Яғни </a:t>
            </a:r>
            <a:r>
              <a:rPr lang="kk-KZ" altLang="ru-RU"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этерификация</a:t>
            </a:r>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реакциясы.  Мысалы, </a:t>
            </a:r>
            <a:endParaRPr lang="en-GB"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095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300933"/>
            <a:ext cx="9144000" cy="710552"/>
          </a:xfrm>
          <a:prstGeom prst="rect">
            <a:avLst/>
          </a:prstGeom>
          <a:noFill/>
          <a:ln>
            <a:solidFill>
              <a:schemeClr val="tx2"/>
            </a:solidFill>
          </a:ln>
        </p:spPr>
        <p:txBody>
          <a:bodyPr wrap="square" lIns="252000" tIns="108000" rIns="252000" bIns="108000" rtlCol="0">
            <a:sp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Күрделі эфирлердің физикалық қасиеттері</a:t>
            </a:r>
          </a:p>
        </p:txBody>
      </p:sp>
      <p:sp>
        <p:nvSpPr>
          <p:cNvPr id="3" name="TextBox 2"/>
          <p:cNvSpPr txBox="1"/>
          <p:nvPr/>
        </p:nvSpPr>
        <p:spPr>
          <a:xfrm>
            <a:off x="284163" y="1311087"/>
            <a:ext cx="9144000" cy="4650092"/>
          </a:xfrm>
          <a:prstGeom prst="rect">
            <a:avLst/>
          </a:prstGeom>
          <a:noFill/>
          <a:ln>
            <a:solidFill>
              <a:schemeClr val="tx2"/>
            </a:solidFill>
          </a:ln>
        </p:spPr>
        <p:txBody>
          <a:bodyPr wrap="square" lIns="252000" tIns="108000" rIns="252000" bIns="108000" rtlCol="0">
            <a:spAutoFit/>
          </a:bodyPr>
          <a:lstStyle/>
          <a:p>
            <a:pPr indent="725488"/>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Бір негізді карбон қышқылдарының күрделі эфирлері – судан жеңіл, ұшқыш, хош иісті сұйық заттар. Мысалы, май қышқылының бутил эфирі </a:t>
            </a:r>
            <a:r>
              <a:rPr lang="kk-KZ" altLang="ru-RU"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ананас,</a:t>
            </a:r>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май қышқылының метил эфирі </a:t>
            </a:r>
            <a:r>
              <a:rPr lang="kk-KZ" altLang="ru-RU"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алма</a:t>
            </a:r>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сірке қышқылының изобутил спирті </a:t>
            </a:r>
            <a:r>
              <a:rPr lang="kk-KZ" altLang="ru-RU"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банан</a:t>
            </a:r>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иістес болып келеді. Олардың қайнау және балқу температуралалары сәйкес қышқылдармен салыстырғанда төмен. </a:t>
            </a:r>
            <a:endParaRPr lang="en-GB"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8336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300934"/>
            <a:ext cx="9144000" cy="710552"/>
          </a:xfrm>
          <a:prstGeom prst="rect">
            <a:avLst/>
          </a:prstGeom>
          <a:noFill/>
          <a:ln>
            <a:solidFill>
              <a:schemeClr val="tx2"/>
            </a:solidFill>
          </a:ln>
        </p:spPr>
        <p:txBody>
          <a:bodyPr wrap="square" lIns="252000" tIns="108000" rIns="252000" bIns="108000" rtlCol="0">
            <a:sp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Күрделі эфирлердің химиялық қасиеттері. </a:t>
            </a:r>
          </a:p>
        </p:txBody>
      </p:sp>
      <p:sp>
        <p:nvSpPr>
          <p:cNvPr id="3" name="TextBox 2"/>
          <p:cNvSpPr txBox="1"/>
          <p:nvPr/>
        </p:nvSpPr>
        <p:spPr>
          <a:xfrm>
            <a:off x="284163" y="1180459"/>
            <a:ext cx="9144000" cy="2187879"/>
          </a:xfrm>
          <a:prstGeom prst="rect">
            <a:avLst/>
          </a:prstGeom>
          <a:noFill/>
          <a:ln>
            <a:solidFill>
              <a:schemeClr val="tx2"/>
            </a:solidFill>
          </a:ln>
        </p:spPr>
        <p:txBody>
          <a:bodyPr wrap="square" lIns="252000" tIns="108000" rIns="252000" bIns="108000" rtlCol="0">
            <a:spAutoFit/>
          </a:bodyPr>
          <a:lstStyle/>
          <a:p>
            <a:pPr indent="725488"/>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Күрделі эфирдің маңызды химиялық қасиеттері – олардың </a:t>
            </a:r>
            <a:r>
              <a:rPr lang="kk-KZ" altLang="ru-RU"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гидролизденуі</a:t>
            </a:r>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Гидролиздену қышқылдық немесе  сілтілік  ортада жүреді. </a:t>
            </a:r>
            <a:endParaRPr lang="en-GB"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p:nvSpPr>
        <p:spPr>
          <a:xfrm>
            <a:off x="284163" y="6328370"/>
            <a:ext cx="9144000" cy="1202994"/>
          </a:xfrm>
          <a:prstGeom prst="rect">
            <a:avLst/>
          </a:prstGeom>
          <a:noFill/>
          <a:ln>
            <a:solidFill>
              <a:schemeClr val="tx2"/>
            </a:solidFill>
          </a:ln>
        </p:spPr>
        <p:txBody>
          <a:bodyPr wrap="square" lIns="252000" tIns="108000" rIns="252000" bIns="108000" rtlCol="0">
            <a:spAutoFit/>
          </a:bodyPr>
          <a:lstStyle/>
          <a:p>
            <a:pPr indent="725488"/>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Күрделі эфирлердің гидролизденуі </a:t>
            </a:r>
            <a:r>
              <a:rPr lang="kk-KZ" altLang="ru-RU"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сабындану</a:t>
            </a:r>
            <a:r>
              <a:rPr lang="kk-KZ"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реакциясы деп аталады. </a:t>
            </a:r>
            <a:endParaRPr lang="en-GB" alt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AlternateContent xmlns:mc="http://schemas.openxmlformats.org/markup-compatibility/2006" xmlns:a14="http://schemas.microsoft.com/office/drawing/2010/main">
        <mc:Choice Requires="a14">
          <p:sp>
            <p:nvSpPr>
              <p:cNvPr id="7" name="Прямоугольник 6">
                <a:extLst>
                  <a:ext uri="{FF2B5EF4-FFF2-40B4-BE49-F238E27FC236}">
                    <a16:creationId xmlns:a16="http://schemas.microsoft.com/office/drawing/2014/main" id="{9D2EE203-A630-4336-BC92-C21FB252BD11}"/>
                  </a:ext>
                </a:extLst>
              </p:cNvPr>
              <p:cNvSpPr/>
              <p:nvPr/>
            </p:nvSpPr>
            <p:spPr>
              <a:xfrm>
                <a:off x="1425383" y="4297539"/>
                <a:ext cx="606255" cy="646331"/>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ru-RU" sz="36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О</m:t>
                      </m:r>
                    </m:oMath>
                  </m:oMathPara>
                </a14:m>
                <a:endParaRPr lang="ru-RU" sz="36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7" name="Прямоугольник 6">
                <a:extLst>
                  <a:ext uri="{FF2B5EF4-FFF2-40B4-BE49-F238E27FC236}">
                    <a16:creationId xmlns:a16="http://schemas.microsoft.com/office/drawing/2014/main" id="{9D2EE203-A630-4336-BC92-C21FB252BD11}"/>
                  </a:ext>
                </a:extLst>
              </p:cNvPr>
              <p:cNvSpPr>
                <a:spLocks noRot="1" noChangeAspect="1" noMove="1" noResize="1" noEditPoints="1" noAdjustHandles="1" noChangeArrowheads="1" noChangeShapeType="1" noTextEdit="1"/>
              </p:cNvSpPr>
              <p:nvPr/>
            </p:nvSpPr>
            <p:spPr>
              <a:xfrm>
                <a:off x="1425383" y="4297539"/>
                <a:ext cx="606255" cy="646331"/>
              </a:xfrm>
              <a:prstGeom prst="rect">
                <a:avLst/>
              </a:prstGeom>
              <a:blipFill>
                <a:blip r:embed="rId2"/>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Прямоугольник 8">
                <a:extLst>
                  <a:ext uri="{FF2B5EF4-FFF2-40B4-BE49-F238E27FC236}">
                    <a16:creationId xmlns:a16="http://schemas.microsoft.com/office/drawing/2014/main" id="{89AAA723-EA47-4398-9B13-D554F4F2B679}"/>
                  </a:ext>
                </a:extLst>
              </p:cNvPr>
              <p:cNvSpPr/>
              <p:nvPr/>
            </p:nvSpPr>
            <p:spPr>
              <a:xfrm>
                <a:off x="3806019" y="3454723"/>
                <a:ext cx="1153073" cy="646331"/>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sSub>
                        <m:sSubPr>
                          <m:ctrlPr>
                            <a:rPr lang="en-US" sz="36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a:rPr lang="en-US" sz="36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𝐻</m:t>
                          </m:r>
                        </m:e>
                        <m:sub>
                          <m:r>
                            <a:rPr lang="en-US" sz="36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2</m:t>
                          </m:r>
                        </m:sub>
                      </m:sSub>
                      <m:r>
                        <a:rPr lang="en-US" sz="36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𝑂</m:t>
                      </m:r>
                    </m:oMath>
                  </m:oMathPara>
                </a14:m>
                <a:endParaRPr lang="ru-RU" sz="36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9" name="Прямоугольник 8">
                <a:extLst>
                  <a:ext uri="{FF2B5EF4-FFF2-40B4-BE49-F238E27FC236}">
                    <a16:creationId xmlns:a16="http://schemas.microsoft.com/office/drawing/2014/main" id="{89AAA723-EA47-4398-9B13-D554F4F2B679}"/>
                  </a:ext>
                </a:extLst>
              </p:cNvPr>
              <p:cNvSpPr>
                <a:spLocks noRot="1" noChangeAspect="1" noMove="1" noResize="1" noEditPoints="1" noAdjustHandles="1" noChangeArrowheads="1" noChangeShapeType="1" noTextEdit="1"/>
              </p:cNvSpPr>
              <p:nvPr/>
            </p:nvSpPr>
            <p:spPr>
              <a:xfrm>
                <a:off x="3806019" y="3454723"/>
                <a:ext cx="1153073" cy="646331"/>
              </a:xfrm>
              <a:prstGeom prst="rect">
                <a:avLst/>
              </a:prstGeom>
              <a:blipFill>
                <a:blip r:embed="rId3"/>
                <a:stretch>
                  <a:fillRect/>
                </a:stretch>
              </a:blipFill>
            </p:spPr>
            <p:txBody>
              <a:bodyPr/>
              <a:lstStyle/>
              <a:p>
                <a:r>
                  <a:rPr lang="ru-RU">
                    <a:noFill/>
                  </a:rPr>
                  <a:t> </a:t>
                </a:r>
              </a:p>
            </p:txBody>
          </p:sp>
        </mc:Fallback>
      </mc:AlternateContent>
      <p:sp>
        <p:nvSpPr>
          <p:cNvPr id="11" name="Прямоугольник 10">
            <a:extLst>
              <a:ext uri="{FF2B5EF4-FFF2-40B4-BE49-F238E27FC236}">
                <a16:creationId xmlns:a16="http://schemas.microsoft.com/office/drawing/2014/main" id="{4F0F3DA9-ADAD-476A-99CF-369C613F52A2}"/>
              </a:ext>
            </a:extLst>
          </p:cNvPr>
          <p:cNvSpPr/>
          <p:nvPr/>
        </p:nvSpPr>
        <p:spPr>
          <a:xfrm>
            <a:off x="1430017" y="3488747"/>
            <a:ext cx="476412" cy="646331"/>
          </a:xfrm>
          <a:prstGeom prst="rect">
            <a:avLst/>
          </a:prstGeom>
          <a:noFill/>
        </p:spPr>
        <p:txBody>
          <a:bodyPr wrap="none" lIns="91440" tIns="45720" rIns="91440" bIns="45720">
            <a:spAutoFit/>
          </a:bodyPr>
          <a:lstStyle/>
          <a:p>
            <a:pPr algn="ctr"/>
            <a:r>
              <a:rPr lang="en-US" sz="36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rPr>
              <a:t>𝐶</a:t>
            </a:r>
            <a:endParaRPr lang="ru-RU" sz="36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3" name="Прямая соединительная линия 12">
            <a:extLst>
              <a:ext uri="{FF2B5EF4-FFF2-40B4-BE49-F238E27FC236}">
                <a16:creationId xmlns:a16="http://schemas.microsoft.com/office/drawing/2014/main" id="{49AE4007-32AF-42E7-9282-376AF282D99F}"/>
              </a:ext>
            </a:extLst>
          </p:cNvPr>
          <p:cNvCxnSpPr>
            <a:cxnSpLocks/>
          </p:cNvCxnSpPr>
          <p:nvPr/>
        </p:nvCxnSpPr>
        <p:spPr>
          <a:xfrm>
            <a:off x="1638079" y="4048012"/>
            <a:ext cx="0" cy="354514"/>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cxnSp>
        <p:nvCxnSpPr>
          <p:cNvPr id="15" name="Прямая соединительная линия 14">
            <a:extLst>
              <a:ext uri="{FF2B5EF4-FFF2-40B4-BE49-F238E27FC236}">
                <a16:creationId xmlns:a16="http://schemas.microsoft.com/office/drawing/2014/main" id="{8AB3E3F6-D4BF-4A6D-A0B9-290CBCC8CF78}"/>
              </a:ext>
            </a:extLst>
          </p:cNvPr>
          <p:cNvCxnSpPr>
            <a:cxnSpLocks/>
          </p:cNvCxnSpPr>
          <p:nvPr/>
        </p:nvCxnSpPr>
        <p:spPr>
          <a:xfrm>
            <a:off x="1701886" y="4048012"/>
            <a:ext cx="0" cy="354514"/>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cxnSp>
        <p:nvCxnSpPr>
          <p:cNvPr id="19" name="Прямая соединительная линия 18">
            <a:extLst>
              <a:ext uri="{FF2B5EF4-FFF2-40B4-BE49-F238E27FC236}">
                <a16:creationId xmlns:a16="http://schemas.microsoft.com/office/drawing/2014/main" id="{292C05C6-4EB8-4F7F-9E21-F595AEF103AF}"/>
              </a:ext>
            </a:extLst>
          </p:cNvPr>
          <p:cNvCxnSpPr>
            <a:cxnSpLocks/>
          </p:cNvCxnSpPr>
          <p:nvPr/>
        </p:nvCxnSpPr>
        <p:spPr>
          <a:xfrm>
            <a:off x="3509242" y="3801395"/>
            <a:ext cx="296777"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1" name="Прямоугольник 20">
                <a:extLst>
                  <a:ext uri="{FF2B5EF4-FFF2-40B4-BE49-F238E27FC236}">
                    <a16:creationId xmlns:a16="http://schemas.microsoft.com/office/drawing/2014/main" id="{B5F0A0A1-DDD7-45E4-B27D-1F1B86F058B4}"/>
                  </a:ext>
                </a:extLst>
              </p:cNvPr>
              <p:cNvSpPr/>
              <p:nvPr/>
            </p:nvSpPr>
            <p:spPr>
              <a:xfrm>
                <a:off x="6165145" y="3517215"/>
                <a:ext cx="3166060" cy="646331"/>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en-US" sz="36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𝐶𝑂𝑂𝐻</m:t>
                      </m:r>
                      <m:r>
                        <a:rPr lang="en-US" sz="36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m:t>
                      </m:r>
                      <m:r>
                        <a:rPr lang="en-US" sz="36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𝑅</m:t>
                      </m:r>
                      <m:r>
                        <a:rPr lang="en-US" sz="36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m:t>
                      </m:r>
                      <m:r>
                        <a:rPr lang="en-US" sz="36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𝑂𝐻</m:t>
                      </m:r>
                    </m:oMath>
                  </m:oMathPara>
                </a14:m>
                <a:endParaRPr lang="ru-RU" sz="36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21" name="Прямоугольник 20">
                <a:extLst>
                  <a:ext uri="{FF2B5EF4-FFF2-40B4-BE49-F238E27FC236}">
                    <a16:creationId xmlns:a16="http://schemas.microsoft.com/office/drawing/2014/main" id="{B5F0A0A1-DDD7-45E4-B27D-1F1B86F058B4}"/>
                  </a:ext>
                </a:extLst>
              </p:cNvPr>
              <p:cNvSpPr>
                <a:spLocks noRot="1" noChangeAspect="1" noMove="1" noResize="1" noEditPoints="1" noAdjustHandles="1" noChangeArrowheads="1" noChangeShapeType="1" noTextEdit="1"/>
              </p:cNvSpPr>
              <p:nvPr/>
            </p:nvSpPr>
            <p:spPr>
              <a:xfrm>
                <a:off x="6165145" y="3517215"/>
                <a:ext cx="3166060" cy="646331"/>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3" name="Прямоугольник 22">
                <a:extLst>
                  <a:ext uri="{FF2B5EF4-FFF2-40B4-BE49-F238E27FC236}">
                    <a16:creationId xmlns:a16="http://schemas.microsoft.com/office/drawing/2014/main" id="{96B871AC-2663-44C5-B0AD-38122B3B4CC2}"/>
                  </a:ext>
                </a:extLst>
              </p:cNvPr>
              <p:cNvSpPr/>
              <p:nvPr/>
            </p:nvSpPr>
            <p:spPr>
              <a:xfrm>
                <a:off x="613165" y="3490073"/>
                <a:ext cx="613373" cy="646331"/>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en-US" sz="36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𝑅</m:t>
                      </m:r>
                    </m:oMath>
                  </m:oMathPara>
                </a14:m>
                <a:endParaRPr lang="ru-RU" sz="36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23" name="Прямоугольник 22">
                <a:extLst>
                  <a:ext uri="{FF2B5EF4-FFF2-40B4-BE49-F238E27FC236}">
                    <a16:creationId xmlns:a16="http://schemas.microsoft.com/office/drawing/2014/main" id="{96B871AC-2663-44C5-B0AD-38122B3B4CC2}"/>
                  </a:ext>
                </a:extLst>
              </p:cNvPr>
              <p:cNvSpPr>
                <a:spLocks noRot="1" noChangeAspect="1" noMove="1" noResize="1" noEditPoints="1" noAdjustHandles="1" noChangeArrowheads="1" noChangeShapeType="1" noTextEdit="1"/>
              </p:cNvSpPr>
              <p:nvPr/>
            </p:nvSpPr>
            <p:spPr>
              <a:xfrm>
                <a:off x="613165" y="3490073"/>
                <a:ext cx="613373" cy="646331"/>
              </a:xfrm>
              <a:prstGeom prst="rect">
                <a:avLst/>
              </a:prstGeom>
              <a:blipFill>
                <a:blip r:embed="rId5"/>
                <a:stretch>
                  <a:fillRect/>
                </a:stretch>
              </a:blipFill>
            </p:spPr>
            <p:txBody>
              <a:bodyPr/>
              <a:lstStyle/>
              <a:p>
                <a:r>
                  <a:rPr lang="ru-RU">
                    <a:noFill/>
                  </a:rPr>
                  <a:t> </a:t>
                </a:r>
              </a:p>
            </p:txBody>
          </p:sp>
        </mc:Fallback>
      </mc:AlternateContent>
      <p:cxnSp>
        <p:nvCxnSpPr>
          <p:cNvPr id="25" name="Прямая соединительная линия 24">
            <a:extLst>
              <a:ext uri="{FF2B5EF4-FFF2-40B4-BE49-F238E27FC236}">
                <a16:creationId xmlns:a16="http://schemas.microsoft.com/office/drawing/2014/main" id="{32AF35E0-7E6F-443B-AC75-1727D7DC11CD}"/>
              </a:ext>
            </a:extLst>
          </p:cNvPr>
          <p:cNvCxnSpPr>
            <a:cxnSpLocks/>
          </p:cNvCxnSpPr>
          <p:nvPr/>
        </p:nvCxnSpPr>
        <p:spPr>
          <a:xfrm>
            <a:off x="1081832" y="3827550"/>
            <a:ext cx="296777"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7" name="Прямоугольник 26">
                <a:extLst>
                  <a:ext uri="{FF2B5EF4-FFF2-40B4-BE49-F238E27FC236}">
                    <a16:creationId xmlns:a16="http://schemas.microsoft.com/office/drawing/2014/main" id="{39EE5214-5D96-4F4F-8891-683B2F018722}"/>
                  </a:ext>
                </a:extLst>
              </p:cNvPr>
              <p:cNvSpPr/>
              <p:nvPr/>
            </p:nvSpPr>
            <p:spPr>
              <a:xfrm>
                <a:off x="5395952" y="3509217"/>
                <a:ext cx="613373" cy="646331"/>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en-US" sz="36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𝑅</m:t>
                      </m:r>
                    </m:oMath>
                  </m:oMathPara>
                </a14:m>
                <a:endParaRPr lang="ru-RU" sz="36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27" name="Прямоугольник 26">
                <a:extLst>
                  <a:ext uri="{FF2B5EF4-FFF2-40B4-BE49-F238E27FC236}">
                    <a16:creationId xmlns:a16="http://schemas.microsoft.com/office/drawing/2014/main" id="{39EE5214-5D96-4F4F-8891-683B2F018722}"/>
                  </a:ext>
                </a:extLst>
              </p:cNvPr>
              <p:cNvSpPr>
                <a:spLocks noRot="1" noChangeAspect="1" noMove="1" noResize="1" noEditPoints="1" noAdjustHandles="1" noChangeArrowheads="1" noChangeShapeType="1" noTextEdit="1"/>
              </p:cNvSpPr>
              <p:nvPr/>
            </p:nvSpPr>
            <p:spPr>
              <a:xfrm>
                <a:off x="5395952" y="3509217"/>
                <a:ext cx="613373" cy="646331"/>
              </a:xfrm>
              <a:prstGeom prst="rect">
                <a:avLst/>
              </a:prstGeom>
              <a:blipFill>
                <a:blip r:embed="rId6"/>
                <a:stretch>
                  <a:fillRect/>
                </a:stretch>
              </a:blipFill>
            </p:spPr>
            <p:txBody>
              <a:bodyPr/>
              <a:lstStyle/>
              <a:p>
                <a:r>
                  <a:rPr lang="ru-RU">
                    <a:noFill/>
                  </a:rPr>
                  <a:t> </a:t>
                </a:r>
              </a:p>
            </p:txBody>
          </p:sp>
        </mc:Fallback>
      </mc:AlternateContent>
      <p:cxnSp>
        <p:nvCxnSpPr>
          <p:cNvPr id="29" name="Прямая соединительная линия 28">
            <a:extLst>
              <a:ext uri="{FF2B5EF4-FFF2-40B4-BE49-F238E27FC236}">
                <a16:creationId xmlns:a16="http://schemas.microsoft.com/office/drawing/2014/main" id="{E3DE6B99-844B-48BB-975F-3FB936AE3DBE}"/>
              </a:ext>
            </a:extLst>
          </p:cNvPr>
          <p:cNvCxnSpPr>
            <a:cxnSpLocks/>
          </p:cNvCxnSpPr>
          <p:nvPr/>
        </p:nvCxnSpPr>
        <p:spPr>
          <a:xfrm>
            <a:off x="5868368" y="3836934"/>
            <a:ext cx="296777"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cxnSp>
        <p:nvCxnSpPr>
          <p:cNvPr id="31" name="Прямая со стрелкой 30">
            <a:extLst>
              <a:ext uri="{FF2B5EF4-FFF2-40B4-BE49-F238E27FC236}">
                <a16:creationId xmlns:a16="http://schemas.microsoft.com/office/drawing/2014/main" id="{E2866527-8428-486B-A413-6DA9C2E03AC0}"/>
              </a:ext>
            </a:extLst>
          </p:cNvPr>
          <p:cNvCxnSpPr>
            <a:endCxn id="27" idx="1"/>
          </p:cNvCxnSpPr>
          <p:nvPr/>
        </p:nvCxnSpPr>
        <p:spPr>
          <a:xfrm>
            <a:off x="4765730" y="3832382"/>
            <a:ext cx="630222" cy="1"/>
          </a:xfrm>
          <a:prstGeom prst="straightConnector1">
            <a:avLst/>
          </a:prstGeom>
          <a:ln>
            <a:solidFill>
              <a:srgbClr val="002060"/>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7" name="Прямоугольник 56">
                <a:extLst>
                  <a:ext uri="{FF2B5EF4-FFF2-40B4-BE49-F238E27FC236}">
                    <a16:creationId xmlns:a16="http://schemas.microsoft.com/office/drawing/2014/main" id="{E93002B2-D862-4076-83AE-8E4D91A824CA}"/>
                  </a:ext>
                </a:extLst>
              </p:cNvPr>
              <p:cNvSpPr/>
              <p:nvPr/>
            </p:nvSpPr>
            <p:spPr>
              <a:xfrm>
                <a:off x="4878313" y="3378315"/>
                <a:ext cx="549446" cy="523220"/>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en-US" sz="28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𝐻</m:t>
                      </m:r>
                    </m:oMath>
                  </m:oMathPara>
                </a14:m>
                <a:endParaRPr lang="ru-RU" sz="28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57" name="Прямоугольник 56">
                <a:extLst>
                  <a:ext uri="{FF2B5EF4-FFF2-40B4-BE49-F238E27FC236}">
                    <a16:creationId xmlns:a16="http://schemas.microsoft.com/office/drawing/2014/main" id="{E93002B2-D862-4076-83AE-8E4D91A824CA}"/>
                  </a:ext>
                </a:extLst>
              </p:cNvPr>
              <p:cNvSpPr>
                <a:spLocks noRot="1" noChangeAspect="1" noMove="1" noResize="1" noEditPoints="1" noAdjustHandles="1" noChangeArrowheads="1" noChangeShapeType="1" noTextEdit="1"/>
              </p:cNvSpPr>
              <p:nvPr/>
            </p:nvSpPr>
            <p:spPr>
              <a:xfrm>
                <a:off x="4878313" y="3378315"/>
                <a:ext cx="549446" cy="523220"/>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9" name="Прямоугольник 58">
                <a:extLst>
                  <a:ext uri="{FF2B5EF4-FFF2-40B4-BE49-F238E27FC236}">
                    <a16:creationId xmlns:a16="http://schemas.microsoft.com/office/drawing/2014/main" id="{E8244051-AE72-42B4-8909-D44C1314D15F}"/>
                  </a:ext>
                </a:extLst>
              </p:cNvPr>
              <p:cNvSpPr/>
              <p:nvPr/>
            </p:nvSpPr>
            <p:spPr>
              <a:xfrm>
                <a:off x="2969303" y="3486546"/>
                <a:ext cx="718466" cy="646331"/>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en-US" sz="36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𝑅</m:t>
                      </m:r>
                      <m:r>
                        <a:rPr lang="en-US" sz="36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m:t>
                      </m:r>
                    </m:oMath>
                  </m:oMathPara>
                </a14:m>
                <a:endParaRPr lang="ru-RU" sz="36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59" name="Прямоугольник 58">
                <a:extLst>
                  <a:ext uri="{FF2B5EF4-FFF2-40B4-BE49-F238E27FC236}">
                    <a16:creationId xmlns:a16="http://schemas.microsoft.com/office/drawing/2014/main" id="{E8244051-AE72-42B4-8909-D44C1314D15F}"/>
                  </a:ext>
                </a:extLst>
              </p:cNvPr>
              <p:cNvSpPr>
                <a:spLocks noRot="1" noChangeAspect="1" noMove="1" noResize="1" noEditPoints="1" noAdjustHandles="1" noChangeArrowheads="1" noChangeShapeType="1" noTextEdit="1"/>
              </p:cNvSpPr>
              <p:nvPr/>
            </p:nvSpPr>
            <p:spPr>
              <a:xfrm>
                <a:off x="2969303" y="3486546"/>
                <a:ext cx="718466" cy="646331"/>
              </a:xfrm>
              <a:prstGeom prst="rect">
                <a:avLst/>
              </a:prstGeom>
              <a:blipFill>
                <a:blip r:embed="rId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1" name="Прямоугольник 60">
                <a:extLst>
                  <a:ext uri="{FF2B5EF4-FFF2-40B4-BE49-F238E27FC236}">
                    <a16:creationId xmlns:a16="http://schemas.microsoft.com/office/drawing/2014/main" id="{8C61D500-BADC-4C5E-A3BC-3457C341A51C}"/>
                  </a:ext>
                </a:extLst>
              </p:cNvPr>
              <p:cNvSpPr/>
              <p:nvPr/>
            </p:nvSpPr>
            <p:spPr>
              <a:xfrm>
                <a:off x="2205530" y="3496593"/>
                <a:ext cx="628762" cy="646331"/>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en-US" sz="36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𝑂</m:t>
                      </m:r>
                    </m:oMath>
                  </m:oMathPara>
                </a14:m>
                <a:endParaRPr lang="ru-RU" sz="36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61" name="Прямоугольник 60">
                <a:extLst>
                  <a:ext uri="{FF2B5EF4-FFF2-40B4-BE49-F238E27FC236}">
                    <a16:creationId xmlns:a16="http://schemas.microsoft.com/office/drawing/2014/main" id="{8C61D500-BADC-4C5E-A3BC-3457C341A51C}"/>
                  </a:ext>
                </a:extLst>
              </p:cNvPr>
              <p:cNvSpPr>
                <a:spLocks noRot="1" noChangeAspect="1" noMove="1" noResize="1" noEditPoints="1" noAdjustHandles="1" noChangeArrowheads="1" noChangeShapeType="1" noTextEdit="1"/>
              </p:cNvSpPr>
              <p:nvPr/>
            </p:nvSpPr>
            <p:spPr>
              <a:xfrm>
                <a:off x="2205530" y="3496593"/>
                <a:ext cx="628762" cy="646331"/>
              </a:xfrm>
              <a:prstGeom prst="rect">
                <a:avLst/>
              </a:prstGeom>
              <a:blipFill>
                <a:blip r:embed="rId9"/>
                <a:stretch>
                  <a:fillRect/>
                </a:stretch>
              </a:blipFill>
            </p:spPr>
            <p:txBody>
              <a:bodyPr/>
              <a:lstStyle/>
              <a:p>
                <a:r>
                  <a:rPr lang="ru-RU">
                    <a:noFill/>
                  </a:rPr>
                  <a:t> </a:t>
                </a:r>
              </a:p>
            </p:txBody>
          </p:sp>
        </mc:Fallback>
      </mc:AlternateContent>
      <p:cxnSp>
        <p:nvCxnSpPr>
          <p:cNvPr id="63" name="Прямая соединительная линия 62">
            <a:extLst>
              <a:ext uri="{FF2B5EF4-FFF2-40B4-BE49-F238E27FC236}">
                <a16:creationId xmlns:a16="http://schemas.microsoft.com/office/drawing/2014/main" id="{B3FF3ABF-7D96-4A44-914C-DD4312B42865}"/>
              </a:ext>
            </a:extLst>
          </p:cNvPr>
          <p:cNvCxnSpPr>
            <a:cxnSpLocks/>
          </p:cNvCxnSpPr>
          <p:nvPr/>
        </p:nvCxnSpPr>
        <p:spPr>
          <a:xfrm>
            <a:off x="2710492" y="3802813"/>
            <a:ext cx="296777"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cxnSp>
        <p:nvCxnSpPr>
          <p:cNvPr id="65" name="Прямая соединительная линия 64">
            <a:extLst>
              <a:ext uri="{FF2B5EF4-FFF2-40B4-BE49-F238E27FC236}">
                <a16:creationId xmlns:a16="http://schemas.microsoft.com/office/drawing/2014/main" id="{03482055-092C-4B90-BAD2-FE01357B7848}"/>
              </a:ext>
            </a:extLst>
          </p:cNvPr>
          <p:cNvCxnSpPr>
            <a:cxnSpLocks/>
          </p:cNvCxnSpPr>
          <p:nvPr/>
        </p:nvCxnSpPr>
        <p:spPr>
          <a:xfrm>
            <a:off x="1908753" y="3809076"/>
            <a:ext cx="296777"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7" name="Прямоугольник 66">
                <a:extLst>
                  <a:ext uri="{FF2B5EF4-FFF2-40B4-BE49-F238E27FC236}">
                    <a16:creationId xmlns:a16="http://schemas.microsoft.com/office/drawing/2014/main" id="{B415B916-7176-4341-8BE8-178662CF3550}"/>
                  </a:ext>
                </a:extLst>
              </p:cNvPr>
              <p:cNvSpPr/>
              <p:nvPr/>
            </p:nvSpPr>
            <p:spPr>
              <a:xfrm>
                <a:off x="1168943" y="5810579"/>
                <a:ext cx="559769" cy="584775"/>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ru-RU"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О</m:t>
                      </m:r>
                    </m:oMath>
                  </m:oMathPara>
                </a14:m>
                <a:endParaRPr lang="ru-RU" sz="32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67" name="Прямоугольник 66">
                <a:extLst>
                  <a:ext uri="{FF2B5EF4-FFF2-40B4-BE49-F238E27FC236}">
                    <a16:creationId xmlns:a16="http://schemas.microsoft.com/office/drawing/2014/main" id="{B415B916-7176-4341-8BE8-178662CF3550}"/>
                  </a:ext>
                </a:extLst>
              </p:cNvPr>
              <p:cNvSpPr>
                <a:spLocks noRot="1" noChangeAspect="1" noMove="1" noResize="1" noEditPoints="1" noAdjustHandles="1" noChangeArrowheads="1" noChangeShapeType="1" noTextEdit="1"/>
              </p:cNvSpPr>
              <p:nvPr/>
            </p:nvSpPr>
            <p:spPr>
              <a:xfrm>
                <a:off x="1168943" y="5810579"/>
                <a:ext cx="559769" cy="584775"/>
              </a:xfrm>
              <a:prstGeom prst="rect">
                <a:avLst/>
              </a:prstGeom>
              <a:blipFill>
                <a:blip r:embed="rId10"/>
                <a:stretch>
                  <a:fillRect/>
                </a:stretch>
              </a:blipFill>
            </p:spPr>
            <p:txBody>
              <a:bodyPr/>
              <a:lstStyle/>
              <a:p>
                <a:r>
                  <a:rPr lang="ru-RU">
                    <a:noFill/>
                  </a:rPr>
                  <a:t> </a:t>
                </a:r>
              </a:p>
            </p:txBody>
          </p:sp>
        </mc:Fallback>
      </mc:AlternateContent>
      <p:sp>
        <p:nvSpPr>
          <p:cNvPr id="71" name="Прямоугольник 70">
            <a:extLst>
              <a:ext uri="{FF2B5EF4-FFF2-40B4-BE49-F238E27FC236}">
                <a16:creationId xmlns:a16="http://schemas.microsoft.com/office/drawing/2014/main" id="{3CAC2203-A718-41EE-8840-BF8C34682406}"/>
              </a:ext>
            </a:extLst>
          </p:cNvPr>
          <p:cNvSpPr/>
          <p:nvPr/>
        </p:nvSpPr>
        <p:spPr>
          <a:xfrm>
            <a:off x="1173577" y="5001787"/>
            <a:ext cx="429925" cy="584775"/>
          </a:xfrm>
          <a:prstGeom prst="rect">
            <a:avLst/>
          </a:prstGeom>
          <a:noFill/>
        </p:spPr>
        <p:txBody>
          <a:bodyPr wrap="none" lIns="91440" tIns="45720" rIns="91440" bIns="45720">
            <a:spAutoFit/>
          </a:bodyPr>
          <a:lstStyle/>
          <a:p>
            <a:pPr algn="ctr"/>
            <a:r>
              <a:rPr lang="en-US" sz="32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rPr>
              <a:t>𝐶</a:t>
            </a:r>
            <a:endParaRPr lang="ru-RU" sz="32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3" name="Прямая соединительная линия 72">
            <a:extLst>
              <a:ext uri="{FF2B5EF4-FFF2-40B4-BE49-F238E27FC236}">
                <a16:creationId xmlns:a16="http://schemas.microsoft.com/office/drawing/2014/main" id="{C11B81FD-366A-4728-937C-DA6DD03E0633}"/>
              </a:ext>
            </a:extLst>
          </p:cNvPr>
          <p:cNvCxnSpPr>
            <a:cxnSpLocks/>
          </p:cNvCxnSpPr>
          <p:nvPr/>
        </p:nvCxnSpPr>
        <p:spPr>
          <a:xfrm>
            <a:off x="1358396" y="5561052"/>
            <a:ext cx="0" cy="354514"/>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cxnSp>
        <p:nvCxnSpPr>
          <p:cNvPr id="75" name="Прямая соединительная линия 74">
            <a:extLst>
              <a:ext uri="{FF2B5EF4-FFF2-40B4-BE49-F238E27FC236}">
                <a16:creationId xmlns:a16="http://schemas.microsoft.com/office/drawing/2014/main" id="{F89C2224-5194-4359-A3E0-CB0B88AB54FC}"/>
              </a:ext>
            </a:extLst>
          </p:cNvPr>
          <p:cNvCxnSpPr>
            <a:cxnSpLocks/>
          </p:cNvCxnSpPr>
          <p:nvPr/>
        </p:nvCxnSpPr>
        <p:spPr>
          <a:xfrm>
            <a:off x="1422203" y="5561052"/>
            <a:ext cx="0" cy="354514"/>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79" name="Прямоугольник 78">
                <a:extLst>
                  <a:ext uri="{FF2B5EF4-FFF2-40B4-BE49-F238E27FC236}">
                    <a16:creationId xmlns:a16="http://schemas.microsoft.com/office/drawing/2014/main" id="{65014051-C892-47B4-8F58-A8DF926AED81}"/>
                  </a:ext>
                </a:extLst>
              </p:cNvPr>
              <p:cNvSpPr/>
              <p:nvPr/>
            </p:nvSpPr>
            <p:spPr>
              <a:xfrm>
                <a:off x="6894285" y="5023465"/>
                <a:ext cx="2538708" cy="584775"/>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𝑂𝑁𝑎</m:t>
                      </m:r>
                      <m: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m:t>
                      </m:r>
                      <m: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𝑅</m:t>
                      </m:r>
                      <m: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m:t>
                      </m:r>
                      <m: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𝑂𝐻</m:t>
                      </m:r>
                    </m:oMath>
                  </m:oMathPara>
                </a14:m>
                <a:endParaRPr lang="ru-RU" sz="32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79" name="Прямоугольник 78">
                <a:extLst>
                  <a:ext uri="{FF2B5EF4-FFF2-40B4-BE49-F238E27FC236}">
                    <a16:creationId xmlns:a16="http://schemas.microsoft.com/office/drawing/2014/main" id="{65014051-C892-47B4-8F58-A8DF926AED81}"/>
                  </a:ext>
                </a:extLst>
              </p:cNvPr>
              <p:cNvSpPr>
                <a:spLocks noRot="1" noChangeAspect="1" noMove="1" noResize="1" noEditPoints="1" noAdjustHandles="1" noChangeArrowheads="1" noChangeShapeType="1" noTextEdit="1"/>
              </p:cNvSpPr>
              <p:nvPr/>
            </p:nvSpPr>
            <p:spPr>
              <a:xfrm>
                <a:off x="6894285" y="5023465"/>
                <a:ext cx="2538708" cy="584775"/>
              </a:xfrm>
              <a:prstGeom prst="rect">
                <a:avLst/>
              </a:prstGeom>
              <a:blipFill>
                <a:blip r:embed="rId11"/>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1" name="Прямоугольник 80">
                <a:extLst>
                  <a:ext uri="{FF2B5EF4-FFF2-40B4-BE49-F238E27FC236}">
                    <a16:creationId xmlns:a16="http://schemas.microsoft.com/office/drawing/2014/main" id="{453B07A6-52F8-462D-957A-183B4A9A7DC7}"/>
                  </a:ext>
                </a:extLst>
              </p:cNvPr>
              <p:cNvSpPr/>
              <p:nvPr/>
            </p:nvSpPr>
            <p:spPr>
              <a:xfrm>
                <a:off x="357463" y="5003113"/>
                <a:ext cx="565411" cy="584775"/>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en-US" sz="3200" b="0" i="1" cap="none" spc="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𝑅</m:t>
                      </m:r>
                    </m:oMath>
                  </m:oMathPara>
                </a14:m>
                <a:endParaRPr lang="ru-RU" sz="32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81" name="Прямоугольник 80">
                <a:extLst>
                  <a:ext uri="{FF2B5EF4-FFF2-40B4-BE49-F238E27FC236}">
                    <a16:creationId xmlns:a16="http://schemas.microsoft.com/office/drawing/2014/main" id="{453B07A6-52F8-462D-957A-183B4A9A7DC7}"/>
                  </a:ext>
                </a:extLst>
              </p:cNvPr>
              <p:cNvSpPr>
                <a:spLocks noRot="1" noChangeAspect="1" noMove="1" noResize="1" noEditPoints="1" noAdjustHandles="1" noChangeArrowheads="1" noChangeShapeType="1" noTextEdit="1"/>
              </p:cNvSpPr>
              <p:nvPr/>
            </p:nvSpPr>
            <p:spPr>
              <a:xfrm>
                <a:off x="357463" y="5003113"/>
                <a:ext cx="565411" cy="584775"/>
              </a:xfrm>
              <a:prstGeom prst="rect">
                <a:avLst/>
              </a:prstGeom>
              <a:blipFill>
                <a:blip r:embed="rId12"/>
                <a:stretch>
                  <a:fillRect/>
                </a:stretch>
              </a:blipFill>
            </p:spPr>
            <p:txBody>
              <a:bodyPr/>
              <a:lstStyle/>
              <a:p>
                <a:r>
                  <a:rPr lang="ru-RU">
                    <a:noFill/>
                  </a:rPr>
                  <a:t> </a:t>
                </a:r>
              </a:p>
            </p:txBody>
          </p:sp>
        </mc:Fallback>
      </mc:AlternateContent>
      <p:cxnSp>
        <p:nvCxnSpPr>
          <p:cNvPr id="83" name="Прямая соединительная линия 82">
            <a:extLst>
              <a:ext uri="{FF2B5EF4-FFF2-40B4-BE49-F238E27FC236}">
                <a16:creationId xmlns:a16="http://schemas.microsoft.com/office/drawing/2014/main" id="{F1C5ACB4-52C0-44BB-A1A5-69A5193B60FD}"/>
              </a:ext>
            </a:extLst>
          </p:cNvPr>
          <p:cNvCxnSpPr>
            <a:cxnSpLocks/>
          </p:cNvCxnSpPr>
          <p:nvPr/>
        </p:nvCxnSpPr>
        <p:spPr>
          <a:xfrm>
            <a:off x="711717" y="5340590"/>
            <a:ext cx="296777"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85" name="Прямоугольник 84">
                <a:extLst>
                  <a:ext uri="{FF2B5EF4-FFF2-40B4-BE49-F238E27FC236}">
                    <a16:creationId xmlns:a16="http://schemas.microsoft.com/office/drawing/2014/main" id="{681521E8-0354-4A22-83CC-62136D79B317}"/>
                  </a:ext>
                </a:extLst>
              </p:cNvPr>
              <p:cNvSpPr/>
              <p:nvPr/>
            </p:nvSpPr>
            <p:spPr>
              <a:xfrm>
                <a:off x="5389336" y="5003113"/>
                <a:ext cx="565411" cy="584775"/>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𝑅</m:t>
                      </m:r>
                    </m:oMath>
                  </m:oMathPara>
                </a14:m>
                <a:endParaRPr lang="ru-RU" sz="32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85" name="Прямоугольник 84">
                <a:extLst>
                  <a:ext uri="{FF2B5EF4-FFF2-40B4-BE49-F238E27FC236}">
                    <a16:creationId xmlns:a16="http://schemas.microsoft.com/office/drawing/2014/main" id="{681521E8-0354-4A22-83CC-62136D79B317}"/>
                  </a:ext>
                </a:extLst>
              </p:cNvPr>
              <p:cNvSpPr>
                <a:spLocks noRot="1" noChangeAspect="1" noMove="1" noResize="1" noEditPoints="1" noAdjustHandles="1" noChangeArrowheads="1" noChangeShapeType="1" noTextEdit="1"/>
              </p:cNvSpPr>
              <p:nvPr/>
            </p:nvSpPr>
            <p:spPr>
              <a:xfrm>
                <a:off x="5389336" y="5003113"/>
                <a:ext cx="565411" cy="584775"/>
              </a:xfrm>
              <a:prstGeom prst="rect">
                <a:avLst/>
              </a:prstGeom>
              <a:blipFill>
                <a:blip r:embed="rId13"/>
                <a:stretch>
                  <a:fillRect/>
                </a:stretch>
              </a:blipFill>
            </p:spPr>
            <p:txBody>
              <a:bodyPr/>
              <a:lstStyle/>
              <a:p>
                <a:r>
                  <a:rPr lang="ru-RU">
                    <a:noFill/>
                  </a:rPr>
                  <a:t> </a:t>
                </a:r>
              </a:p>
            </p:txBody>
          </p:sp>
        </mc:Fallback>
      </mc:AlternateContent>
      <p:cxnSp>
        <p:nvCxnSpPr>
          <p:cNvPr id="89" name="Прямая со стрелкой 88">
            <a:extLst>
              <a:ext uri="{FF2B5EF4-FFF2-40B4-BE49-F238E27FC236}">
                <a16:creationId xmlns:a16="http://schemas.microsoft.com/office/drawing/2014/main" id="{C74BB56E-1D6B-41E4-91D3-7E7A48B0CD1D}"/>
              </a:ext>
            </a:extLst>
          </p:cNvPr>
          <p:cNvCxnSpPr>
            <a:cxnSpLocks/>
          </p:cNvCxnSpPr>
          <p:nvPr/>
        </p:nvCxnSpPr>
        <p:spPr>
          <a:xfrm>
            <a:off x="4918505" y="5315853"/>
            <a:ext cx="434545" cy="0"/>
          </a:xfrm>
          <a:prstGeom prst="straightConnector1">
            <a:avLst/>
          </a:prstGeom>
          <a:ln>
            <a:solidFill>
              <a:srgbClr val="002060"/>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93" name="Прямоугольник 92">
                <a:extLst>
                  <a:ext uri="{FF2B5EF4-FFF2-40B4-BE49-F238E27FC236}">
                    <a16:creationId xmlns:a16="http://schemas.microsoft.com/office/drawing/2014/main" id="{9CE34BA7-F71B-4F30-8160-55A22F4D99B4}"/>
                  </a:ext>
                </a:extLst>
              </p:cNvPr>
              <p:cNvSpPr/>
              <p:nvPr/>
            </p:nvSpPr>
            <p:spPr>
              <a:xfrm>
                <a:off x="2838439" y="5001786"/>
                <a:ext cx="2296526" cy="584775"/>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sSup>
                        <m:sSupPr>
                          <m:ctrlP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pPr>
                        <m:e>
                          <m: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𝑅</m:t>
                          </m:r>
                        </m:e>
                        <m:sup>
                          <m: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m:t>
                          </m:r>
                        </m:sup>
                      </m:sSup>
                      <m: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m:t>
                      </m:r>
                      <m: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𝑁𝑎𝑂𝐻</m:t>
                      </m:r>
                    </m:oMath>
                  </m:oMathPara>
                </a14:m>
                <a:endParaRPr lang="ru-RU" sz="32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93" name="Прямоугольник 92">
                <a:extLst>
                  <a:ext uri="{FF2B5EF4-FFF2-40B4-BE49-F238E27FC236}">
                    <a16:creationId xmlns:a16="http://schemas.microsoft.com/office/drawing/2014/main" id="{9CE34BA7-F71B-4F30-8160-55A22F4D99B4}"/>
                  </a:ext>
                </a:extLst>
              </p:cNvPr>
              <p:cNvSpPr>
                <a:spLocks noRot="1" noChangeAspect="1" noMove="1" noResize="1" noEditPoints="1" noAdjustHandles="1" noChangeArrowheads="1" noChangeShapeType="1" noTextEdit="1"/>
              </p:cNvSpPr>
              <p:nvPr/>
            </p:nvSpPr>
            <p:spPr>
              <a:xfrm>
                <a:off x="2838439" y="5001786"/>
                <a:ext cx="2296526" cy="584775"/>
              </a:xfrm>
              <a:prstGeom prst="rect">
                <a:avLst/>
              </a:prstGeom>
              <a:blipFill>
                <a:blip r:embed="rId1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5" name="Прямоугольник 94">
                <a:extLst>
                  <a:ext uri="{FF2B5EF4-FFF2-40B4-BE49-F238E27FC236}">
                    <a16:creationId xmlns:a16="http://schemas.microsoft.com/office/drawing/2014/main" id="{8B05747A-2B26-49A6-A10C-51EF313D44D5}"/>
                  </a:ext>
                </a:extLst>
              </p:cNvPr>
              <p:cNvSpPr/>
              <p:nvPr/>
            </p:nvSpPr>
            <p:spPr>
              <a:xfrm>
                <a:off x="1950533" y="5009633"/>
                <a:ext cx="579389" cy="584775"/>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en-US"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𝑂</m:t>
                      </m:r>
                    </m:oMath>
                  </m:oMathPara>
                </a14:m>
                <a:endParaRPr lang="ru-RU" sz="32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95" name="Прямоугольник 94">
                <a:extLst>
                  <a:ext uri="{FF2B5EF4-FFF2-40B4-BE49-F238E27FC236}">
                    <a16:creationId xmlns:a16="http://schemas.microsoft.com/office/drawing/2014/main" id="{8B05747A-2B26-49A6-A10C-51EF313D44D5}"/>
                  </a:ext>
                </a:extLst>
              </p:cNvPr>
              <p:cNvSpPr>
                <a:spLocks noRot="1" noChangeAspect="1" noMove="1" noResize="1" noEditPoints="1" noAdjustHandles="1" noChangeArrowheads="1" noChangeShapeType="1" noTextEdit="1"/>
              </p:cNvSpPr>
              <p:nvPr/>
            </p:nvSpPr>
            <p:spPr>
              <a:xfrm>
                <a:off x="1950533" y="5009633"/>
                <a:ext cx="579389" cy="584775"/>
              </a:xfrm>
              <a:prstGeom prst="rect">
                <a:avLst/>
              </a:prstGeom>
              <a:blipFill>
                <a:blip r:embed="rId15"/>
                <a:stretch>
                  <a:fillRect/>
                </a:stretch>
              </a:blipFill>
            </p:spPr>
            <p:txBody>
              <a:bodyPr/>
              <a:lstStyle/>
              <a:p>
                <a:r>
                  <a:rPr lang="ru-RU">
                    <a:noFill/>
                  </a:rPr>
                  <a:t> </a:t>
                </a:r>
              </a:p>
            </p:txBody>
          </p:sp>
        </mc:Fallback>
      </mc:AlternateContent>
      <p:cxnSp>
        <p:nvCxnSpPr>
          <p:cNvPr id="97" name="Прямая соединительная линия 96">
            <a:extLst>
              <a:ext uri="{FF2B5EF4-FFF2-40B4-BE49-F238E27FC236}">
                <a16:creationId xmlns:a16="http://schemas.microsoft.com/office/drawing/2014/main" id="{2C3DD346-EB82-4253-BD4A-CA6DCCA2A1F4}"/>
              </a:ext>
            </a:extLst>
          </p:cNvPr>
          <p:cNvCxnSpPr>
            <a:cxnSpLocks/>
          </p:cNvCxnSpPr>
          <p:nvPr/>
        </p:nvCxnSpPr>
        <p:spPr>
          <a:xfrm>
            <a:off x="2340377" y="5315853"/>
            <a:ext cx="296777"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cxnSp>
        <p:nvCxnSpPr>
          <p:cNvPr id="99" name="Прямая соединительная линия 98">
            <a:extLst>
              <a:ext uri="{FF2B5EF4-FFF2-40B4-BE49-F238E27FC236}">
                <a16:creationId xmlns:a16="http://schemas.microsoft.com/office/drawing/2014/main" id="{819E2A7B-B004-4131-90C8-62CBCA6CB606}"/>
              </a:ext>
            </a:extLst>
          </p:cNvPr>
          <p:cNvCxnSpPr>
            <a:cxnSpLocks/>
          </p:cNvCxnSpPr>
          <p:nvPr/>
        </p:nvCxnSpPr>
        <p:spPr>
          <a:xfrm>
            <a:off x="1538638" y="5322116"/>
            <a:ext cx="296777"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cxnSp>
        <p:nvCxnSpPr>
          <p:cNvPr id="103" name="Прямая соединительная линия 102">
            <a:extLst>
              <a:ext uri="{FF2B5EF4-FFF2-40B4-BE49-F238E27FC236}">
                <a16:creationId xmlns:a16="http://schemas.microsoft.com/office/drawing/2014/main" id="{DE762C17-9634-4144-9C74-A65F2001504E}"/>
              </a:ext>
            </a:extLst>
          </p:cNvPr>
          <p:cNvCxnSpPr>
            <a:cxnSpLocks/>
          </p:cNvCxnSpPr>
          <p:nvPr/>
        </p:nvCxnSpPr>
        <p:spPr>
          <a:xfrm>
            <a:off x="5718425" y="5315853"/>
            <a:ext cx="296777"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05" name="Прямоугольник 104">
                <a:extLst>
                  <a:ext uri="{FF2B5EF4-FFF2-40B4-BE49-F238E27FC236}">
                    <a16:creationId xmlns:a16="http://schemas.microsoft.com/office/drawing/2014/main" id="{45B5B2E1-9230-4C1F-8F0F-96FC04D4D407}"/>
                  </a:ext>
                </a:extLst>
              </p:cNvPr>
              <p:cNvSpPr/>
              <p:nvPr/>
            </p:nvSpPr>
            <p:spPr>
              <a:xfrm>
                <a:off x="6114869" y="5809238"/>
                <a:ext cx="559769" cy="584775"/>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ru-RU" sz="3200" b="0" i="1" cap="none" spc="0" dirty="0" smtClean="0">
                          <a:ln w="0"/>
                          <a:solidFill>
                            <a:srgbClr val="002060"/>
                          </a:solidFill>
                          <a:latin typeface="Cambria Math" panose="02040503050406030204" pitchFamily="18" charset="0"/>
                          <a:ea typeface="Open Sans" panose="020B0606030504020204" pitchFamily="34" charset="0"/>
                          <a:cs typeface="Open Sans" panose="020B0606030504020204" pitchFamily="34" charset="0"/>
                        </a:rPr>
                        <m:t>О</m:t>
                      </m:r>
                    </m:oMath>
                  </m:oMathPara>
                </a14:m>
                <a:endParaRPr lang="ru-RU" sz="32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105" name="Прямоугольник 104">
                <a:extLst>
                  <a:ext uri="{FF2B5EF4-FFF2-40B4-BE49-F238E27FC236}">
                    <a16:creationId xmlns:a16="http://schemas.microsoft.com/office/drawing/2014/main" id="{45B5B2E1-9230-4C1F-8F0F-96FC04D4D407}"/>
                  </a:ext>
                </a:extLst>
              </p:cNvPr>
              <p:cNvSpPr>
                <a:spLocks noRot="1" noChangeAspect="1" noMove="1" noResize="1" noEditPoints="1" noAdjustHandles="1" noChangeArrowheads="1" noChangeShapeType="1" noTextEdit="1"/>
              </p:cNvSpPr>
              <p:nvPr/>
            </p:nvSpPr>
            <p:spPr>
              <a:xfrm>
                <a:off x="6114869" y="5809238"/>
                <a:ext cx="559769" cy="584775"/>
              </a:xfrm>
              <a:prstGeom prst="rect">
                <a:avLst/>
              </a:prstGeom>
              <a:blipFill>
                <a:blip r:embed="rId16"/>
                <a:stretch>
                  <a:fillRect/>
                </a:stretch>
              </a:blipFill>
            </p:spPr>
            <p:txBody>
              <a:bodyPr/>
              <a:lstStyle/>
              <a:p>
                <a:r>
                  <a:rPr lang="ru-RU">
                    <a:noFill/>
                  </a:rPr>
                  <a:t> </a:t>
                </a:r>
              </a:p>
            </p:txBody>
          </p:sp>
        </mc:Fallback>
      </mc:AlternateContent>
      <p:sp>
        <p:nvSpPr>
          <p:cNvPr id="107" name="Прямоугольник 106">
            <a:extLst>
              <a:ext uri="{FF2B5EF4-FFF2-40B4-BE49-F238E27FC236}">
                <a16:creationId xmlns:a16="http://schemas.microsoft.com/office/drawing/2014/main" id="{E9D84243-4D8B-4D20-AE19-E1C30189E535}"/>
              </a:ext>
            </a:extLst>
          </p:cNvPr>
          <p:cNvSpPr/>
          <p:nvPr/>
        </p:nvSpPr>
        <p:spPr>
          <a:xfrm>
            <a:off x="6119503" y="5000446"/>
            <a:ext cx="429925" cy="584775"/>
          </a:xfrm>
          <a:prstGeom prst="rect">
            <a:avLst/>
          </a:prstGeom>
          <a:noFill/>
        </p:spPr>
        <p:txBody>
          <a:bodyPr wrap="none" lIns="91440" tIns="45720" rIns="91440" bIns="45720">
            <a:spAutoFit/>
          </a:bodyPr>
          <a:lstStyle/>
          <a:p>
            <a:pPr algn="ctr"/>
            <a:r>
              <a:rPr lang="en-US" sz="32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rPr>
              <a:t>𝐶</a:t>
            </a:r>
            <a:endParaRPr lang="ru-RU" sz="3200" b="0" cap="none" spc="0" dirty="0">
              <a:ln w="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09" name="Прямая соединительная линия 108">
            <a:extLst>
              <a:ext uri="{FF2B5EF4-FFF2-40B4-BE49-F238E27FC236}">
                <a16:creationId xmlns:a16="http://schemas.microsoft.com/office/drawing/2014/main" id="{8068FE89-5EEF-4779-891A-EE2553C24EE8}"/>
              </a:ext>
            </a:extLst>
          </p:cNvPr>
          <p:cNvCxnSpPr>
            <a:cxnSpLocks/>
          </p:cNvCxnSpPr>
          <p:nvPr/>
        </p:nvCxnSpPr>
        <p:spPr>
          <a:xfrm>
            <a:off x="6304322" y="5559711"/>
            <a:ext cx="0" cy="354514"/>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cxnSp>
        <p:nvCxnSpPr>
          <p:cNvPr id="111" name="Прямая соединительная линия 110">
            <a:extLst>
              <a:ext uri="{FF2B5EF4-FFF2-40B4-BE49-F238E27FC236}">
                <a16:creationId xmlns:a16="http://schemas.microsoft.com/office/drawing/2014/main" id="{1C8F4624-DA5F-4CB3-9F97-2B62CEE66226}"/>
              </a:ext>
            </a:extLst>
          </p:cNvPr>
          <p:cNvCxnSpPr>
            <a:cxnSpLocks/>
          </p:cNvCxnSpPr>
          <p:nvPr/>
        </p:nvCxnSpPr>
        <p:spPr>
          <a:xfrm>
            <a:off x="6368129" y="5559711"/>
            <a:ext cx="0" cy="354514"/>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cxnSp>
        <p:nvCxnSpPr>
          <p:cNvPr id="113" name="Прямая соединительная линия 112">
            <a:extLst>
              <a:ext uri="{FF2B5EF4-FFF2-40B4-BE49-F238E27FC236}">
                <a16:creationId xmlns:a16="http://schemas.microsoft.com/office/drawing/2014/main" id="{9FF786D6-386B-4680-B676-649E047B41AF}"/>
              </a:ext>
            </a:extLst>
          </p:cNvPr>
          <p:cNvCxnSpPr>
            <a:cxnSpLocks/>
          </p:cNvCxnSpPr>
          <p:nvPr/>
        </p:nvCxnSpPr>
        <p:spPr>
          <a:xfrm>
            <a:off x="6459060" y="5322116"/>
            <a:ext cx="296777"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760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300934"/>
            <a:ext cx="9144000" cy="710552"/>
          </a:xfrm>
          <a:prstGeom prst="rect">
            <a:avLst/>
          </a:prstGeom>
          <a:noFill/>
          <a:ln>
            <a:solidFill>
              <a:schemeClr val="tx2"/>
            </a:solidFill>
          </a:ln>
        </p:spPr>
        <p:txBody>
          <a:bodyPr wrap="square" lIns="252000" tIns="108000" rIns="252000" bIns="108000" rtlCol="0">
            <a:sp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Күрделі эфирлердің қолданылуы</a:t>
            </a:r>
          </a:p>
        </p:txBody>
      </p:sp>
      <p:sp>
        <p:nvSpPr>
          <p:cNvPr id="4" name="Овал 3"/>
          <p:cNvSpPr/>
          <p:nvPr/>
        </p:nvSpPr>
        <p:spPr>
          <a:xfrm>
            <a:off x="740979" y="1387365"/>
            <a:ext cx="4966138" cy="173420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Органикалық еріткіш </a:t>
            </a:r>
            <a:endParaRPr lang="en-US" sz="2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Овал 4"/>
          <p:cNvSpPr/>
          <p:nvPr/>
        </p:nvSpPr>
        <p:spPr>
          <a:xfrm>
            <a:off x="3888827" y="3121572"/>
            <a:ext cx="4966138" cy="173420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Тағам өндірісінде дәмдендіргіш </a:t>
            </a:r>
            <a:endParaRPr lang="en-US" sz="2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Овал 5"/>
          <p:cNvSpPr/>
          <p:nvPr/>
        </p:nvSpPr>
        <p:spPr>
          <a:xfrm>
            <a:off x="888124" y="5228896"/>
            <a:ext cx="4966138" cy="173420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Парфюмерия </a:t>
            </a:r>
            <a:endParaRPr lang="en-US" sz="2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7189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9277</TotalTime>
  <Words>849</Words>
  <Application>Microsoft Office PowerPoint</Application>
  <PresentationFormat>Произвольный</PresentationFormat>
  <Paragraphs>137</Paragraphs>
  <Slides>21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21</vt:i4>
      </vt:variant>
    </vt:vector>
  </HeadingPairs>
  <TitlesOfParts>
    <vt:vector size="27" baseType="lpstr">
      <vt:lpstr>Arial</vt:lpstr>
      <vt:lpstr>Calibri</vt:lpstr>
      <vt:lpstr>Calibri Light</vt:lpstr>
      <vt:lpstr>Cambria Math</vt:lpstr>
      <vt:lpstr>Open Sans</vt:lpstr>
      <vt:lpstr>Тема Office</vt:lpstr>
      <vt:lpstr>11-сынып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Microsoft Office User</dc:creator>
  <cp:lastModifiedBy>Ерлан Абдиманапов</cp:lastModifiedBy>
  <cp:revision>181</cp:revision>
  <dcterms:created xsi:type="dcterms:W3CDTF">2020-07-01T14:03:46Z</dcterms:created>
  <dcterms:modified xsi:type="dcterms:W3CDTF">2020-09-22T17:00:01Z</dcterms:modified>
</cp:coreProperties>
</file>