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65"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58" r:id="rId22"/>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21"/>
  </p:normalViewPr>
  <p:slideViewPr>
    <p:cSldViewPr snapToGrid="0" snapToObjects="1">
      <p:cViewPr varScale="1">
        <p:scale>
          <a:sx n="94" d="100"/>
          <a:sy n="94" d="100"/>
        </p:scale>
        <p:origin x="728" y="200"/>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22.09.2020</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22.09.2020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22.09.2020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22.09.2020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22.09.2020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22.09.2020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22.09.2020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22.09.2020</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95263" y="535285"/>
            <a:ext cx="3882242" cy="941518"/>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b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br>
            <a:b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b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540573" y="1460239"/>
            <a:ext cx="7623968" cy="1556998"/>
          </a:xfrm>
        </p:spPr>
        <p:txBody>
          <a:bodyPr>
            <a:noAutofit/>
          </a:bodyPr>
          <a:lstStyle/>
          <a:p>
            <a:pPr algn="l">
              <a:lnSpc>
                <a:spcPct val="150000"/>
              </a:lnSpc>
            </a:pP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Этерификация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реакциясы</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эфирлер</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сабын</a:t>
            </a:r>
            <a:endPar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159323" y="661054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48366" y="172628"/>
            <a:ext cx="1170513" cy="523220"/>
          </a:xfrm>
          <a:prstGeom prst="rect">
            <a:avLst/>
          </a:prstGeom>
        </p:spPr>
        <p:txBody>
          <a:bodyPr wrap="none">
            <a:spAutoFit/>
          </a:bodyPr>
          <a:lstStyle/>
          <a:p>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002060"/>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17580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352557" y="4175310"/>
            <a:ext cx="5548576" cy="4109641"/>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mc:AlternateContent xmlns:mc="http://schemas.openxmlformats.org/markup-compatibility/2006">
        <mc:Choice xmlns:a14="http://schemas.microsoft.com/office/drawing/2010/main" Requires="a14">
          <p:sp>
            <p:nvSpPr>
              <p:cNvPr id="3" name="TextBox 2"/>
              <p:cNvSpPr txBox="1"/>
              <p:nvPr/>
            </p:nvSpPr>
            <p:spPr>
              <a:xfrm>
                <a:off x="284163" y="1180459"/>
                <a:ext cx="9144000" cy="514253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 май қышқылдарының тұздарын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деп атайды. Олардың ішіндегі ең маңыздылары пальмитин және стеарин қышқылдарының натрий және калий тұздары. </a:t>
                </a:r>
                <a14:m>
                  <m:oMath xmlns:m="http://schemas.openxmlformats.org/officeDocument/2006/math">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oMath>
                </a14:m>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GB" alt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COONa</a:t>
                </a:r>
                <a:r>
                  <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kk-KZ"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1</m:t>
                        </m:r>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7</m:t>
                        </m:r>
                      </m:sub>
                    </m:sSub>
                    <m:sSub>
                      <m:sSubPr>
                        <m:ctrlPr>
                          <a:rPr lang="kk-KZ"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3</m:t>
                        </m:r>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5</m:t>
                        </m:r>
                      </m:sub>
                    </m:sSub>
                  </m:oMath>
                </a14:m>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GB" alt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COONa</a:t>
                </a:r>
                <a:r>
                  <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Натрий сабыны қатты. Калий сабыны сұйық. Сұйық сабынды медицинада жиі қолданады, соған орай оны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медициналық сабын </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атайды.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84163" y="1180459"/>
                <a:ext cx="9144000" cy="5142534"/>
              </a:xfrm>
              <a:prstGeom prst="rect">
                <a:avLst/>
              </a:prstGeom>
              <a:blipFill>
                <a:blip r:embed="rId2"/>
                <a:stretch>
                  <a:fillRect t="-246" b="-1474"/>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143377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8987"/>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p:sp>
        <p:nvSpPr>
          <p:cNvPr id="3" name="TextBox 2"/>
          <p:cNvSpPr txBox="1"/>
          <p:nvPr/>
        </p:nvSpPr>
        <p:spPr>
          <a:xfrm>
            <a:off x="284163" y="1180459"/>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Сабын өндірудің негізгі әдісі майларды сілті ерітіндісімен гидролиздеу.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268581" y="3063066"/>
            <a:ext cx="9159582" cy="1414518"/>
          </a:xfrm>
          <a:prstGeom prst="rect">
            <a:avLst/>
          </a:prstGeom>
        </p:spPr>
      </p:pic>
      <p:sp>
        <p:nvSpPr>
          <p:cNvPr id="5" name="TextBox 4"/>
          <p:cNvSpPr txBox="1"/>
          <p:nvPr/>
        </p:nvSpPr>
        <p:spPr>
          <a:xfrm>
            <a:off x="299745" y="5157198"/>
            <a:ext cx="9144000" cy="169543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 нәтижесінде сабын түзілетіндіктен бұл реакция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сабындану</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реакциясы деп аталады.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994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8855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p:sp>
        <p:nvSpPr>
          <p:cNvPr id="3" name="TextBox 2"/>
          <p:cNvSpPr txBox="1"/>
          <p:nvPr/>
        </p:nvSpPr>
        <p:spPr>
          <a:xfrm>
            <a:off x="284163" y="1180459"/>
            <a:ext cx="9144000" cy="2187879"/>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Соңғы кездері майды сілті қатыстырмай, сумен гидролиздеп, жоғары май қышқылдарын алып, оларды содамен әрекеттестіріп, сабын алатын болды.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284162" y="4986570"/>
            <a:ext cx="9144000" cy="169543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Натрий және калий сабындары суда жақсы ериді. Ал кальций , барий және магний сабындары суда ерімейді.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Рисунок 5"/>
          <p:cNvPicPr>
            <a:picLocks noChangeAspect="1"/>
          </p:cNvPicPr>
          <p:nvPr/>
        </p:nvPicPr>
        <p:blipFill>
          <a:blip r:embed="rId2"/>
          <a:stretch>
            <a:fillRect/>
          </a:stretch>
        </p:blipFill>
        <p:spPr>
          <a:xfrm>
            <a:off x="486643" y="3696702"/>
            <a:ext cx="8739038" cy="705939"/>
          </a:xfrm>
          <a:prstGeom prst="rect">
            <a:avLst/>
          </a:prstGeom>
        </p:spPr>
      </p:pic>
    </p:spTree>
    <p:extLst>
      <p:ext uri="{BB962C8B-B14F-4D97-AF65-F5344CB8AC3E}">
        <p14:creationId xmlns:p14="http://schemas.microsoft.com/office/powerpoint/2010/main" val="389202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71691"/>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p:sp>
        <p:nvSpPr>
          <p:cNvPr id="3" name="TextBox 2"/>
          <p:cNvSpPr txBox="1"/>
          <p:nvPr/>
        </p:nvSpPr>
        <p:spPr>
          <a:xfrm>
            <a:off x="284163" y="1180459"/>
            <a:ext cx="9144000" cy="268032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Сабынның жуғыш қасиеті күрделі физикалық-химиялық процесс. Сабын әлсіз қышқыл мен күшті негізден түзілген тұз. Сондықтан ол гидролизденіп, сілтілі реакция көрсетеді.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284163" y="5390728"/>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Сабынның жуғыш қасиеті осы сілтінің әрекетімен түсіндіріледі.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1186409" y="4431309"/>
            <a:ext cx="7387289" cy="696666"/>
          </a:xfrm>
          <a:prstGeom prst="rect">
            <a:avLst/>
          </a:prstGeom>
        </p:spPr>
      </p:pic>
    </p:spTree>
    <p:extLst>
      <p:ext uri="{BB962C8B-B14F-4D97-AF65-F5344CB8AC3E}">
        <p14:creationId xmlns:p14="http://schemas.microsoft.com/office/powerpoint/2010/main" val="371759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a:t>
            </a:r>
          </a:p>
        </p:txBody>
      </p:sp>
      <mc:AlternateContent xmlns:mc="http://schemas.openxmlformats.org/markup-compatibility/2006">
        <mc:Choice xmlns:a14="http://schemas.microsoft.com/office/drawing/2010/main" Requires="a14">
          <p:sp>
            <p:nvSpPr>
              <p:cNvPr id="3" name="TextBox 2"/>
              <p:cNvSpPr txBox="1"/>
              <p:nvPr/>
            </p:nvSpPr>
            <p:spPr>
              <a:xfrm>
                <a:off x="284163" y="1180459"/>
                <a:ext cx="9144000" cy="366520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 (СЖЗ), негізінен, анионбелсенді заттар - алкилсульфат немесе алкилбензолсульфонаттардың натрий тұзынан тұрады.</a:t>
                </a:r>
                <a:r>
                  <a:rPr lang="en-US"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US"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𝑅𝑂𝑆𝑂</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oMath>
                </a14:m>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немесе </a:t>
                </a:r>
                <a14:m>
                  <m:oMath xmlns:m="http://schemas.openxmlformats.org/officeDocument/2006/math">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𝑅𝐶</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4</m:t>
                        </m:r>
                      </m:sub>
                    </m:sSub>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𝑆𝑂</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r>
                      <a:rPr lang="en-US"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𝑁</m:t>
                    </m:r>
                  </m:oMath>
                </a14:m>
                <a:r>
                  <a:rPr lang="en-US"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R</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құрамында 8-18 көміртек атомы бар көмірсутек радикалы.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84163" y="1180459"/>
                <a:ext cx="9144000" cy="3665207"/>
              </a:xfrm>
              <a:prstGeom prst="rect">
                <a:avLst/>
              </a:prstGeom>
              <a:blipFill>
                <a:blip r:embed="rId2"/>
                <a:stretch>
                  <a:fillRect t="-344" b="-2405"/>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80878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a:t>
            </a:r>
          </a:p>
        </p:txBody>
      </p:sp>
      <p:sp>
        <p:nvSpPr>
          <p:cNvPr id="3" name="TextBox 2"/>
          <p:cNvSpPr txBox="1"/>
          <p:nvPr/>
        </p:nvSpPr>
        <p:spPr>
          <a:xfrm>
            <a:off x="284163" y="1180459"/>
            <a:ext cx="9144000" cy="169543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СЖЗ алу үшін әуелі спирт пен күкірт қышқылын әрекеттестіріп, күкірт қышқылының күрделі эфирін алады: </a:t>
            </a:r>
          </a:p>
        </p:txBody>
      </p:sp>
      <p:sp>
        <p:nvSpPr>
          <p:cNvPr id="4" name="TextBox 3"/>
          <p:cNvSpPr txBox="1"/>
          <p:nvPr/>
        </p:nvSpPr>
        <p:spPr>
          <a:xfrm>
            <a:off x="284162" y="3115258"/>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Түзілген алкилсульфаттан күрделі эфирдің натрий тұзын алады: </a:t>
            </a:r>
          </a:p>
        </p:txBody>
      </p:sp>
    </p:spTree>
    <p:extLst>
      <p:ext uri="{BB962C8B-B14F-4D97-AF65-F5344CB8AC3E}">
        <p14:creationId xmlns:p14="http://schemas.microsoft.com/office/powerpoint/2010/main" val="287740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a:t>
            </a:r>
          </a:p>
        </p:txBody>
      </p:sp>
      <p:sp>
        <p:nvSpPr>
          <p:cNvPr id="3" name="TextBox 2"/>
          <p:cNvSpPr txBox="1"/>
          <p:nvPr/>
        </p:nvSpPr>
        <p:spPr>
          <a:xfrm>
            <a:off x="284163" y="1180459"/>
            <a:ext cx="9144000" cy="3542096"/>
          </a:xfrm>
          <a:prstGeom prst="rect">
            <a:avLst/>
          </a:prstGeom>
          <a:noFill/>
          <a:ln>
            <a:solidFill>
              <a:schemeClr val="tx2"/>
            </a:solidFill>
          </a:ln>
        </p:spPr>
        <p:txBody>
          <a:bodyPr wrap="square" lIns="252000" tIns="108000" rIns="252000" bIns="108000" rtlCol="0">
            <a:spAutoFit/>
          </a:bodyPr>
          <a:lstStyle/>
          <a:p>
            <a:pPr indent="725488"/>
            <a:r>
              <a:rPr lang="kk-KZ" alt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СЖЗ көмірсутектің ұзын тізбегі мен ерігіш функционалдық топтан тұратындықтан, сабын сияқты жуғыштық қасиеті жоғары, кермек суда да жуғыштық қасиетін жоймайды. </a:t>
            </a:r>
          </a:p>
        </p:txBody>
      </p:sp>
      <p:pic>
        <p:nvPicPr>
          <p:cNvPr id="5" name="Рисунок 4"/>
          <p:cNvPicPr>
            <a:picLocks noChangeAspect="1"/>
          </p:cNvPicPr>
          <p:nvPr/>
        </p:nvPicPr>
        <p:blipFill>
          <a:blip r:embed="rId2"/>
          <a:stretch>
            <a:fillRect/>
          </a:stretch>
        </p:blipFill>
        <p:spPr>
          <a:xfrm>
            <a:off x="2027047" y="5076897"/>
            <a:ext cx="5658230" cy="2633591"/>
          </a:xfrm>
          <a:prstGeom prst="rect">
            <a:avLst/>
          </a:prstGeom>
        </p:spPr>
      </p:pic>
    </p:spTree>
    <p:extLst>
      <p:ext uri="{BB962C8B-B14F-4D97-AF65-F5344CB8AC3E}">
        <p14:creationId xmlns:p14="http://schemas.microsoft.com/office/powerpoint/2010/main" val="3998022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a:t>
            </a:r>
          </a:p>
        </p:txBody>
      </p:sp>
      <p:sp>
        <p:nvSpPr>
          <p:cNvPr id="3" name="TextBox 2"/>
          <p:cNvSpPr txBox="1"/>
          <p:nvPr/>
        </p:nvSpPr>
        <p:spPr>
          <a:xfrm>
            <a:off x="284163" y="1180459"/>
            <a:ext cx="9144000" cy="317276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Биодизель - бұл биомасса энергиясы мен дәстүрлі қазба энергиясының қосындысы және оны жартылай қалпына келтіруге болады. Дизель қазбалы энергия болғанмен, оны қалпына келтіруге болмайды.</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58" y="4592585"/>
            <a:ext cx="3998341" cy="2992092"/>
          </a:xfrm>
          <a:prstGeom prst="rect">
            <a:avLst/>
          </a:prstGeom>
        </p:spPr>
      </p:pic>
      <p:pic>
        <p:nvPicPr>
          <p:cNvPr id="8" name="Рисунок 7"/>
          <p:cNvPicPr>
            <a:picLocks noChangeAspect="1"/>
          </p:cNvPicPr>
          <p:nvPr/>
        </p:nvPicPr>
        <p:blipFill>
          <a:blip r:embed="rId3"/>
          <a:stretch>
            <a:fillRect/>
          </a:stretch>
        </p:blipFill>
        <p:spPr>
          <a:xfrm>
            <a:off x="5302702" y="4592585"/>
            <a:ext cx="4125461" cy="2992092"/>
          </a:xfrm>
          <a:prstGeom prst="rect">
            <a:avLst/>
          </a:prstGeom>
        </p:spPr>
      </p:pic>
    </p:spTree>
    <p:extLst>
      <p:ext uri="{BB962C8B-B14F-4D97-AF65-F5344CB8AC3E}">
        <p14:creationId xmlns:p14="http://schemas.microsoft.com/office/powerpoint/2010/main" val="361744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a:t>
            </a:r>
          </a:p>
        </p:txBody>
      </p:sp>
      <p:sp>
        <p:nvSpPr>
          <p:cNvPr id="3" name="TextBox 2"/>
          <p:cNvSpPr txBox="1"/>
          <p:nvPr/>
        </p:nvSpPr>
        <p:spPr>
          <a:xfrm>
            <a:off x="284163" y="1245290"/>
            <a:ext cx="9144000" cy="5819643"/>
          </a:xfrm>
          <a:prstGeom prst="rect">
            <a:avLst/>
          </a:prstGeom>
          <a:noFill/>
          <a:ln>
            <a:solidFill>
              <a:schemeClr val="tx2"/>
            </a:solidFill>
          </a:ln>
        </p:spPr>
        <p:txBody>
          <a:bodyPr wrap="square" lIns="252000" tIns="108000" rIns="252000" bIns="108000" rtlCol="0">
            <a:spAutoFit/>
          </a:bodyPr>
          <a:lstStyle/>
          <a:p>
            <a:pPr indent="725488"/>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Биодизель - бұл экологиялық таза деп саналатын, әртүрлі химиялық реакциялар арқылы өңделмеген немесе пайдаланылған өсімдік майлары мен жануарлар майларынан дайындалған биоотын. Бұл биоотынды дизель сияқты қолдануға болады. Биодизельді дайындаудың ең көп таралған тәсілі - бұл трансестерификация. Май қышқылдарының эфирлері өсімдік майлары мен майлардың негізгі компоненттері болып табылатын триглицеридтердің катализаторлар қатысуымен спирттермен (әдетте метанол) реакциясы нәтижесінде түзіледі. Май қышқылдарының эфирлерінің физикалық және химиялық қасиеттері дизельдік қасиеттерге қарағанда өте жақын немесе тіпті жақсы.</a:t>
            </a:r>
          </a:p>
        </p:txBody>
      </p:sp>
    </p:spTree>
    <p:extLst>
      <p:ext uri="{BB962C8B-B14F-4D97-AF65-F5344CB8AC3E}">
        <p14:creationId xmlns:p14="http://schemas.microsoft.com/office/powerpoint/2010/main" val="149900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отындардың қолданылуы</a:t>
            </a:r>
          </a:p>
        </p:txBody>
      </p:sp>
      <p:sp>
        <p:nvSpPr>
          <p:cNvPr id="3" name="TextBox 2"/>
          <p:cNvSpPr txBox="1"/>
          <p:nvPr/>
        </p:nvSpPr>
        <p:spPr>
          <a:xfrm>
            <a:off x="284163" y="1180459"/>
            <a:ext cx="9144000" cy="4957868"/>
          </a:xfrm>
          <a:prstGeom prst="rect">
            <a:avLst/>
          </a:prstGeom>
          <a:noFill/>
          <a:ln>
            <a:solidFill>
              <a:schemeClr val="tx2"/>
            </a:solidFill>
          </a:ln>
        </p:spPr>
        <p:txBody>
          <a:bodyPr wrap="square" lIns="252000" tIns="108000" rIns="252000" bIns="108000" rtlCol="0">
            <a:spAutoFit/>
          </a:bodyPr>
          <a:lstStyle/>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Биодизельді отын ретінде қазандықтарға, турбиналарға, дизель қозғалтқыштарына және басқаларына пайдалануға болады. Майлы қышқыл метил эфирлері негізінен өнеркәсіпте қолданылады.</a:t>
            </a:r>
          </a:p>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Биодизель - бұл әр түрлі биомассадан алынатын жоғары сапалы таза дизель дизайны, сондықтан оны сарқылмайтын, таусылмайтын энергия деп айтуға болады, бүгінде барған сайын таусылып жатқан ресурстарда мұнайды алмастыратын отын ретінде алмастыру күтілуде .</a:t>
            </a:r>
          </a:p>
        </p:txBody>
      </p:sp>
    </p:spTree>
    <p:extLst>
      <p:ext uri="{BB962C8B-B14F-4D97-AF65-F5344CB8AC3E}">
        <p14:creationId xmlns:p14="http://schemas.microsoft.com/office/powerpoint/2010/main" val="373093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79401"/>
            <a:ext cx="9144000" cy="710552"/>
          </a:xfrm>
          <a:prstGeom prst="rect">
            <a:avLst/>
          </a:prstGeom>
          <a:noFill/>
          <a:ln>
            <a:solidFill>
              <a:schemeClr val="tx2"/>
            </a:solidFill>
          </a:ln>
        </p:spPr>
        <p:txBody>
          <a:bodyPr wrap="square" lIns="252000" tIns="108000" rIns="252000" bIns="108000" rtlCol="0">
            <a:spAutoFit/>
          </a:bodyPr>
          <a:lstStyle/>
          <a:p>
            <a:pPr algn="ctr"/>
            <a:r>
              <a:rPr lang="ru-RU" sz="3200" dirty="0" err="1">
                <a:solidFill>
                  <a:srgbClr val="620BFC"/>
                </a:solidFill>
                <a:latin typeface="Open Sans" panose="020B0606030504020204"/>
              </a:rPr>
              <a:t>Сабақ</a:t>
            </a:r>
            <a:r>
              <a:rPr lang="ru-RU" sz="3200" dirty="0">
                <a:solidFill>
                  <a:srgbClr val="620BFC"/>
                </a:solidFill>
                <a:latin typeface="Open Sans" panose="020B0606030504020204"/>
              </a:rPr>
              <a:t> </a:t>
            </a:r>
            <a:r>
              <a:rPr lang="ru-RU" sz="3200" dirty="0" err="1">
                <a:solidFill>
                  <a:srgbClr val="620BFC"/>
                </a:solidFill>
                <a:latin typeface="Open Sans" panose="020B0606030504020204"/>
              </a:rPr>
              <a:t>мақсаттары</a:t>
            </a:r>
            <a:r>
              <a:rPr lang="ru-RU" sz="3200" dirty="0">
                <a:solidFill>
                  <a:srgbClr val="620BFC"/>
                </a:solidFill>
                <a:latin typeface="Open Sans" panose="020B0606030504020204"/>
              </a:rPr>
              <a:t>: </a:t>
            </a:r>
          </a:p>
        </p:txBody>
      </p:sp>
      <p:sp>
        <p:nvSpPr>
          <p:cNvPr id="3" name="TextBox 2"/>
          <p:cNvSpPr txBox="1"/>
          <p:nvPr/>
        </p:nvSpPr>
        <p:spPr>
          <a:xfrm>
            <a:off x="284162" y="1347692"/>
            <a:ext cx="9144000" cy="3172764"/>
          </a:xfrm>
          <a:prstGeom prst="rect">
            <a:avLst/>
          </a:prstGeom>
          <a:noFill/>
          <a:ln>
            <a:solidFill>
              <a:schemeClr val="tx2"/>
            </a:solidFill>
          </a:ln>
        </p:spPr>
        <p:txBody>
          <a:bodyPr wrap="square" lIns="252000" tIns="108000" rIns="252000" bIns="108000" rtlCol="0">
            <a:spAutoFit/>
          </a:bodyPr>
          <a:lstStyle/>
          <a:p>
            <a:pPr indent="630238">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Этерификация реакциясының</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механизмін сипаттау;</a:t>
            </a:r>
          </a:p>
          <a:p>
            <a:pPr indent="630238">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Карбон қышқылдары, күрделі</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эфирлер, сабын, синтетикалық жуғыш</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заттар және биодизельді отындардың</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қолданылу аймағын атау.</a:t>
            </a:r>
            <a:endPar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135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отындардың қолданылуы</a:t>
            </a:r>
          </a:p>
        </p:txBody>
      </p:sp>
      <p:sp>
        <p:nvSpPr>
          <p:cNvPr id="3" name="TextBox 2"/>
          <p:cNvSpPr txBox="1"/>
          <p:nvPr/>
        </p:nvSpPr>
        <p:spPr>
          <a:xfrm>
            <a:off x="284163" y="1180459"/>
            <a:ext cx="9144000" cy="4957868"/>
          </a:xfrm>
          <a:prstGeom prst="rect">
            <a:avLst/>
          </a:prstGeom>
          <a:noFill/>
          <a:ln>
            <a:solidFill>
              <a:schemeClr val="tx2"/>
            </a:solidFill>
          </a:ln>
        </p:spPr>
        <p:txBody>
          <a:bodyPr wrap="square" lIns="252000" tIns="108000" rIns="252000" bIns="108000" rtlCol="0">
            <a:spAutoFit/>
          </a:bodyPr>
          <a:lstStyle/>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Дизель майы - жүк көліктері, тепловоздар және генераторлар сияқты көптеген ірі көліктердің негізгі қуат отыны. Бұл үлкен қуат пен төмен бағаның артықшылықтарына ие. Қытайда дизель отынына үлкен сұраныс бар. Дизельді қолданудың негізгі проблемасы - «қара түтіннің түтіні». Жолда темекі тартатын жүк көліктерін жиі кездестіреміз. Қара түтіннің негізгі себебі - толық емес жану, ауаның қатты ластануы, мысалы, шаңның көп мөлшері, жоғары СО2 шығарындылары.</a:t>
            </a:r>
          </a:p>
        </p:txBody>
      </p:sp>
    </p:spTree>
    <p:extLst>
      <p:ext uri="{BB962C8B-B14F-4D97-AF65-F5344CB8AC3E}">
        <p14:creationId xmlns:p14="http://schemas.microsoft.com/office/powerpoint/2010/main" val="36466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174116"/>
            <a:ext cx="5267102" cy="1200329"/>
          </a:xfrm>
          <a:prstGeom prst="rect">
            <a:avLst/>
          </a:prstGeom>
          <a:noFill/>
        </p:spPr>
        <p:txBody>
          <a:bodyPr wrap="square" rtlCol="0">
            <a:spAutoFit/>
          </a:bodyPr>
          <a:lstStyle/>
          <a:p>
            <a:pPr algn="ctr"/>
            <a:r>
              <a:rPr lang="kk-KZ"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772847"/>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8987"/>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 </a:t>
            </a:r>
          </a:p>
        </p:txBody>
      </p:sp>
      <p:sp>
        <p:nvSpPr>
          <p:cNvPr id="3" name="TextBox 2"/>
          <p:cNvSpPr txBox="1"/>
          <p:nvPr/>
        </p:nvSpPr>
        <p:spPr>
          <a:xfrm>
            <a:off x="284163" y="1145747"/>
            <a:ext cx="9144000" cy="710552"/>
          </a:xfrm>
          <a:prstGeom prst="rect">
            <a:avLst/>
          </a:prstGeom>
          <a:noFill/>
          <a:ln>
            <a:solidFill>
              <a:schemeClr val="tx2"/>
            </a:solidFill>
          </a:ln>
        </p:spPr>
        <p:txBody>
          <a:bodyPr wrap="square" lIns="252000" tIns="108000" rIns="252000" bIns="108000" rtlCol="0">
            <a:spAutoFit/>
          </a:bodyPr>
          <a:lstStyle/>
          <a:p>
            <a:pPr algn="ct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эфирлердің жалпы формуласы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What Is an Ester in 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51" y="2219611"/>
            <a:ext cx="2453126" cy="19625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TextBox 6"/>
              <p:cNvSpPr txBox="1"/>
              <p:nvPr/>
            </p:nvSpPr>
            <p:spPr>
              <a:xfrm>
                <a:off x="284162" y="5090427"/>
                <a:ext cx="9144000" cy="1880103"/>
              </a:xfrm>
              <a:prstGeom prst="rect">
                <a:avLst/>
              </a:prstGeom>
              <a:noFill/>
              <a:ln>
                <a:solidFill>
                  <a:schemeClr val="tx2"/>
                </a:solidFill>
              </a:ln>
            </p:spPr>
            <p:txBody>
              <a:bodyPr wrap="square" lIns="252000" tIns="108000" rIns="252000" bIns="108000" rtlCol="0">
                <a:spAutoFit/>
              </a:bodyPr>
              <a:lstStyle/>
              <a:p>
                <a:r>
                  <a:rPr lang="kk-KZ" alt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Мұндағы </a:t>
                </a:r>
                <a14:m>
                  <m:oMath xmlns:m="http://schemas.openxmlformats.org/officeDocument/2006/math">
                    <m:r>
                      <a:rPr lang="en-US" altLang="ru-RU" sz="3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r>
                      <a:rPr lang="en-US" altLang="ru-RU" sz="3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және </m:t>
                    </m:r>
                    <m:sSup>
                      <m:sSupPr>
                        <m:ctrlPr>
                          <a:rPr lang="kk-KZ" altLang="ru-RU" sz="3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pPr>
                      <m:e>
                        <m:r>
                          <a:rPr lang="en-US" altLang="ru-RU" sz="3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e>
                      <m:sup>
                        <m:r>
                          <a:rPr lang="en-US" altLang="ru-RU" sz="3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up>
                    </m:sSup>
                  </m:oMath>
                </a14:m>
                <a:r>
                  <a:rPr lang="en-GB" alt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бірдей немесе әр түрлі көмірсутек радикалдарын көрсетеді. </a:t>
                </a:r>
                <a:endParaRPr lang="en-GB" alt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84162" y="5090427"/>
                <a:ext cx="9144000" cy="1880103"/>
              </a:xfrm>
              <a:prstGeom prst="rect">
                <a:avLst/>
              </a:prstGeom>
              <a:blipFill>
                <a:blip r:embed="rId3"/>
                <a:stretch>
                  <a:fillRect l="-277" t="-1333" b="-7333"/>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256256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8987"/>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номенклатурасы </a:t>
            </a:r>
          </a:p>
        </p:txBody>
      </p:sp>
      <p:sp>
        <p:nvSpPr>
          <p:cNvPr id="3" name="TextBox 2"/>
          <p:cNvSpPr txBox="1"/>
          <p:nvPr/>
        </p:nvSpPr>
        <p:spPr>
          <a:xfrm>
            <a:off x="284163" y="1152935"/>
            <a:ext cx="9144000" cy="2187879"/>
          </a:xfrm>
          <a:prstGeom prst="rect">
            <a:avLst/>
          </a:prstGeom>
          <a:noFill/>
          <a:ln>
            <a:solidFill>
              <a:schemeClr val="tx2"/>
            </a:solidFill>
          </a:ln>
        </p:spPr>
        <p:txBody>
          <a:bodyPr wrap="square" lIns="252000" tIns="108000" rIns="252000" bIns="108000" rtlCol="0">
            <a:spAutoFit/>
          </a:bodyPr>
          <a:lstStyle/>
          <a:p>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эфирлердің атаулары молекулаларындағы қышқылдар мен спирттердің қалдықтарының атынан жасалады. Мысалы,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840881" y="3733279"/>
            <a:ext cx="3422243" cy="1374747"/>
          </a:xfrm>
          <a:prstGeom prst="rect">
            <a:avLst/>
          </a:prstGeom>
        </p:spPr>
      </p:pic>
      <p:pic>
        <p:nvPicPr>
          <p:cNvPr id="5" name="Рисунок 4"/>
          <p:cNvPicPr>
            <a:picLocks noChangeAspect="1"/>
          </p:cNvPicPr>
          <p:nvPr/>
        </p:nvPicPr>
        <p:blipFill>
          <a:blip r:embed="rId3"/>
          <a:stretch>
            <a:fillRect/>
          </a:stretch>
        </p:blipFill>
        <p:spPr>
          <a:xfrm>
            <a:off x="5329129" y="4609839"/>
            <a:ext cx="3441966" cy="1333762"/>
          </a:xfrm>
          <a:prstGeom prst="rect">
            <a:avLst/>
          </a:prstGeom>
        </p:spPr>
      </p:pic>
      <p:pic>
        <p:nvPicPr>
          <p:cNvPr id="6" name="Рисунок 5"/>
          <p:cNvPicPr>
            <a:picLocks noChangeAspect="1"/>
          </p:cNvPicPr>
          <p:nvPr/>
        </p:nvPicPr>
        <p:blipFill>
          <a:blip r:embed="rId4"/>
          <a:stretch>
            <a:fillRect/>
          </a:stretch>
        </p:blipFill>
        <p:spPr>
          <a:xfrm>
            <a:off x="1183646" y="6148552"/>
            <a:ext cx="5521012" cy="1403130"/>
          </a:xfrm>
          <a:prstGeom prst="rect">
            <a:avLst/>
          </a:prstGeom>
        </p:spPr>
      </p:pic>
    </p:spTree>
    <p:extLst>
      <p:ext uri="{BB962C8B-B14F-4D97-AF65-F5344CB8AC3E}">
        <p14:creationId xmlns:p14="http://schemas.microsoft.com/office/powerpoint/2010/main" val="67528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58043"/>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изомериясы</a:t>
            </a:r>
          </a:p>
        </p:txBody>
      </p:sp>
      <p:sp>
        <p:nvSpPr>
          <p:cNvPr id="3" name="TextBox 2"/>
          <p:cNvSpPr txBox="1"/>
          <p:nvPr/>
        </p:nvSpPr>
        <p:spPr>
          <a:xfrm>
            <a:off x="284163" y="1038570"/>
            <a:ext cx="9144000" cy="1695437"/>
          </a:xfrm>
          <a:prstGeom prst="rect">
            <a:avLst/>
          </a:prstGeom>
          <a:noFill/>
          <a:ln>
            <a:solidFill>
              <a:schemeClr val="tx2"/>
            </a:solidFill>
          </a:ln>
        </p:spPr>
        <p:txBody>
          <a:bodyPr wrap="square" lIns="252000" tIns="108000" rIns="252000" bIns="108000" rtlCol="0">
            <a:spAutoFit/>
          </a:bodyPr>
          <a:lstStyle/>
          <a:p>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эфирлерге қаныққан монокарбон қышқылдары класаралық изомерия бола алады. Мысалы,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70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алынуы </a:t>
            </a:r>
          </a:p>
        </p:txBody>
      </p:sp>
      <p:sp>
        <p:nvSpPr>
          <p:cNvPr id="3" name="TextBox 2"/>
          <p:cNvSpPr txBox="1"/>
          <p:nvPr/>
        </p:nvSpPr>
        <p:spPr>
          <a:xfrm>
            <a:off x="284163" y="1145633"/>
            <a:ext cx="9144000" cy="268032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 алудың ең кең тараған әдісі – карбон қышқылдары мен спирттердің әрекеттесіп эфир түзу реакциясы. Яғни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этерификация</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реакциясы.  Мысалы,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95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4729"/>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физикалық қасиеттері</a:t>
            </a:r>
          </a:p>
        </p:txBody>
      </p:sp>
      <p:sp>
        <p:nvSpPr>
          <p:cNvPr id="3" name="TextBox 2"/>
          <p:cNvSpPr txBox="1"/>
          <p:nvPr/>
        </p:nvSpPr>
        <p:spPr>
          <a:xfrm>
            <a:off x="284163" y="1180459"/>
            <a:ext cx="9144000" cy="465009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 негізді карбон қышқылдарының күрделі эфирлері – судан жеңіл, ұшқыш, хош иісті сұйық заттар. Мысалы, май қышқылының бутил эфирі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ананас,</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май қышқылының метил эфирі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алма</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сірке қышқылының изобутил спирті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банан</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иістес болып келеді. Олардың қайнау және балқу температуралары сәйкес қышқылдармен салыстырғанда төмен.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336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71691"/>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химиялық қасиеттері. </a:t>
            </a:r>
          </a:p>
        </p:txBody>
      </p:sp>
      <p:sp>
        <p:nvSpPr>
          <p:cNvPr id="3" name="TextBox 2"/>
          <p:cNvSpPr txBox="1"/>
          <p:nvPr/>
        </p:nvSpPr>
        <p:spPr>
          <a:xfrm>
            <a:off x="284163" y="1180459"/>
            <a:ext cx="9144000" cy="2187879"/>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эфирдің маңызды химиялық қасиеттері – олардың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гидролизденуі</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Гидролиздену қышқылдық немесе  сілтілік  ортада жүреді.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1422399" y="3862986"/>
            <a:ext cx="6867525" cy="2171700"/>
          </a:xfrm>
          <a:prstGeom prst="rect">
            <a:avLst/>
          </a:prstGeom>
        </p:spPr>
      </p:pic>
      <p:sp>
        <p:nvSpPr>
          <p:cNvPr id="5" name="TextBox 4"/>
          <p:cNvSpPr txBox="1"/>
          <p:nvPr/>
        </p:nvSpPr>
        <p:spPr>
          <a:xfrm>
            <a:off x="284163" y="6529335"/>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эфирлердің гидролизденуі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сабындану</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реакциясы деп аталады.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60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қолданылуы</a:t>
            </a:r>
          </a:p>
        </p:txBody>
      </p:sp>
      <p:sp>
        <p:nvSpPr>
          <p:cNvPr id="4" name="Овал 3"/>
          <p:cNvSpPr/>
          <p:nvPr/>
        </p:nvSpPr>
        <p:spPr>
          <a:xfrm>
            <a:off x="740979" y="1387365"/>
            <a:ext cx="4966138" cy="17342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еріткіш </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Овал 4"/>
          <p:cNvSpPr/>
          <p:nvPr/>
        </p:nvSpPr>
        <p:spPr>
          <a:xfrm>
            <a:off x="3888827" y="3121572"/>
            <a:ext cx="4966138" cy="17342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Тағам өндірісінде дәмдендіргіш </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Овал 5"/>
          <p:cNvSpPr/>
          <p:nvPr/>
        </p:nvSpPr>
        <p:spPr>
          <a:xfrm>
            <a:off x="888124" y="5228896"/>
            <a:ext cx="4966138" cy="17342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Парфюмерия </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189593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9196</TotalTime>
  <Words>710</Words>
  <Application>Microsoft Macintosh PowerPoint</Application>
  <PresentationFormat>Произвольный</PresentationFormat>
  <Paragraphs>56</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Calibri Light</vt:lpstr>
      <vt:lpstr>Cambria Math</vt:lpstr>
      <vt:lpstr>Open Sans</vt:lpstr>
      <vt:lpstr>Тема Office</vt:lpstr>
      <vt:lpstr>11-сынып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Microsoft Office User</cp:lastModifiedBy>
  <cp:revision>181</cp:revision>
  <dcterms:created xsi:type="dcterms:W3CDTF">2020-07-01T14:03:46Z</dcterms:created>
  <dcterms:modified xsi:type="dcterms:W3CDTF">2020-09-22T14:07:22Z</dcterms:modified>
</cp:coreProperties>
</file>