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0"/>
  </p:notesMasterIdLst>
  <p:sldIdLst>
    <p:sldId id="265" r:id="rId2"/>
    <p:sldId id="257" r:id="rId3"/>
    <p:sldId id="274" r:id="rId4"/>
    <p:sldId id="275" r:id="rId5"/>
    <p:sldId id="276" r:id="rId6"/>
    <p:sldId id="277" r:id="rId7"/>
    <p:sldId id="278" r:id="rId8"/>
    <p:sldId id="258" r:id="rId9"/>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21"/>
  </p:normalViewPr>
  <p:slideViewPr>
    <p:cSldViewPr snapToGrid="0" snapToObjects="1">
      <p:cViewPr varScale="1">
        <p:scale>
          <a:sx n="69" d="100"/>
          <a:sy n="69" d="100"/>
        </p:scale>
        <p:origin x="1766" y="77"/>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08.09.2020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08.09.2020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08.09.2020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08.09.2020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08.09.2020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08.09.2020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08.09.2020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08.09.2020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95263" y="535285"/>
            <a:ext cx="3882242" cy="941518"/>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b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br>
            <a:b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b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07963" y="1666808"/>
            <a:ext cx="7623968" cy="1556998"/>
          </a:xfrm>
        </p:spPr>
        <p:txBody>
          <a:bodyPr>
            <a:noAutofit/>
          </a:bodyPr>
          <a:lstStyle/>
          <a:p>
            <a:pPr algn="l">
              <a:lnSpc>
                <a:spcPct val="150000"/>
              </a:lnSpc>
            </a:pP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Бензол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және</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оның</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гомологтарының</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химиялық</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қасиеттері</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a:solidFill>
                  <a:srgbClr val="002060"/>
                </a:solidFill>
                <a:latin typeface="Open Sans" panose="020B0606030504020204" pitchFamily="34" charset="0"/>
                <a:ea typeface="Open Sans" panose="020B0606030504020204" pitchFamily="34" charset="0"/>
                <a:cs typeface="Open Sans" panose="020B0606030504020204" pitchFamily="34" charset="0"/>
              </a:rPr>
              <a:t>2-бөлім</a:t>
            </a:r>
            <a:endPar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159323" y="6610541"/>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48366" y="172628"/>
            <a:ext cx="1170513" cy="523220"/>
          </a:xfrm>
          <a:prstGeom prst="rect">
            <a:avLst/>
          </a:prstGeom>
        </p:spPr>
        <p:txBody>
          <a:bodyPr wrap="none">
            <a:spAutoFit/>
          </a:bodyPr>
          <a:lstStyle/>
          <a:p>
            <a:r>
              <a:rPr 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002060"/>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175806" y="7106413"/>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2"/>
          <a:stretch>
            <a:fillRect/>
          </a:stretch>
        </p:blipFill>
        <p:spPr>
          <a:xfrm>
            <a:off x="4352557" y="4175310"/>
            <a:ext cx="5548576" cy="4109641"/>
          </a:xfrm>
          <a:prstGeom prst="rect">
            <a:avLst/>
          </a:prstGeom>
        </p:spPr>
      </p:pic>
    </p:spTree>
    <p:extLst>
      <p:ext uri="{BB962C8B-B14F-4D97-AF65-F5344CB8AC3E}">
        <p14:creationId xmlns:p14="http://schemas.microsoft.com/office/powerpoint/2010/main" val="439337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79401"/>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a:rPr>
              <a:t>Сабақ</a:t>
            </a:r>
            <a:r>
              <a:rPr lang="ru-RU" sz="3200" dirty="0">
                <a:solidFill>
                  <a:srgbClr val="620BFC"/>
                </a:solidFill>
                <a:latin typeface="Open Sans" panose="020B0606030504020204"/>
              </a:rPr>
              <a:t> </a:t>
            </a:r>
            <a:r>
              <a:rPr lang="ru-RU" sz="3200" dirty="0" err="1">
                <a:solidFill>
                  <a:srgbClr val="620BFC"/>
                </a:solidFill>
                <a:latin typeface="Open Sans" panose="020B0606030504020204"/>
              </a:rPr>
              <a:t>мақсаттары</a:t>
            </a:r>
            <a:r>
              <a:rPr lang="ru-RU" sz="3200" dirty="0">
                <a:solidFill>
                  <a:srgbClr val="620BFC"/>
                </a:solidFill>
                <a:latin typeface="Open Sans" panose="020B0606030504020204"/>
              </a:rPr>
              <a:t>: </a:t>
            </a:r>
          </a:p>
        </p:txBody>
      </p:sp>
      <p:sp>
        <p:nvSpPr>
          <p:cNvPr id="3" name="TextBox 2"/>
          <p:cNvSpPr txBox="1"/>
          <p:nvPr/>
        </p:nvSpPr>
        <p:spPr>
          <a:xfrm>
            <a:off x="284163" y="1203215"/>
            <a:ext cx="9144000" cy="1695437"/>
          </a:xfrm>
          <a:prstGeom prst="rect">
            <a:avLst/>
          </a:prstGeom>
          <a:noFill/>
          <a:ln>
            <a:solidFill>
              <a:schemeClr val="tx2"/>
            </a:solidFill>
          </a:ln>
        </p:spPr>
        <p:txBody>
          <a:bodyPr wrap="square" lIns="252000" tIns="108000" rIns="252000" bIns="108000" rtlCol="0">
            <a:spAutoFit/>
          </a:bodyPr>
          <a:lstStyle/>
          <a:p>
            <a:pPr marL="457200" indent="-457200">
              <a:buFont typeface="Arial" panose="020B0604020202020204" pitchFamily="34" charset="0"/>
              <a:buChar char="•"/>
            </a:pP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Бензол және оның гомологтарына тән қосылу реакцияларының теңдеулерін құрастыру;</a:t>
            </a:r>
            <a:endPar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45" descr="arom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9431" y="4111133"/>
            <a:ext cx="3573463" cy="231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135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710665"/>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Арендердің физикалық қасиеті </a:t>
            </a:r>
          </a:p>
        </p:txBody>
      </p:sp>
      <p:sp>
        <p:nvSpPr>
          <p:cNvPr id="3" name="TextBox 2"/>
          <p:cNvSpPr txBox="1"/>
          <p:nvPr/>
        </p:nvSpPr>
        <p:spPr>
          <a:xfrm>
            <a:off x="284163" y="1647389"/>
            <a:ext cx="9144000" cy="5142534"/>
          </a:xfrm>
          <a:prstGeom prst="rect">
            <a:avLst/>
          </a:prstGeom>
          <a:noFill/>
          <a:ln>
            <a:solidFill>
              <a:schemeClr val="tx2"/>
            </a:solidFill>
          </a:ln>
        </p:spPr>
        <p:txBody>
          <a:bodyPr wrap="square" lIns="252000" tIns="108000" rIns="252000" bIns="108000" rtlCol="0">
            <a:spAutoFit/>
          </a:bodyPr>
          <a:lstStyle/>
          <a:p>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Арендердің бастапқы мүшелерінің өздеріне тән иістері бар, олар суда ерімейтін, судан жеңіл сұйық заттар. Сонымен бірге арендер көптеген органикалық заттарды ерітеді. Арендердің алғашқы өкілі бензол улы. Бензол буымен үнемі демалу анемия, лейкемия сияқты ауыруларға ұшыратады. Толуол мен басқа гомологтарының зияндығы бензолға қарағанда төмендеу.</a:t>
            </a:r>
            <a:endParaRPr lang="en-GB"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6256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79401"/>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Бензолдың химиялық қасиеті</a:t>
            </a:r>
          </a:p>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(қосылу реакциясы)</a:t>
            </a:r>
          </a:p>
        </p:txBody>
      </p:sp>
      <p:sp>
        <p:nvSpPr>
          <p:cNvPr id="11" name="TextBox 10"/>
          <p:cNvSpPr txBox="1"/>
          <p:nvPr/>
        </p:nvSpPr>
        <p:spPr>
          <a:xfrm>
            <a:off x="284163" y="1647389"/>
            <a:ext cx="9144000" cy="3172764"/>
          </a:xfrm>
          <a:prstGeom prst="rect">
            <a:avLst/>
          </a:prstGeom>
          <a:noFill/>
          <a:ln>
            <a:solidFill>
              <a:schemeClr val="tx2"/>
            </a:solidFill>
          </a:ln>
        </p:spPr>
        <p:txBody>
          <a:bodyPr wrap="square" lIns="252000" tIns="108000" rIns="252000" bIns="108000" rtlCol="0">
            <a:spAutoFit/>
          </a:bodyPr>
          <a:lstStyle/>
          <a:p>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Бензол қосылу реакцияларына қиын түседі. Тек қатты қыздырғанда немесе ультракүлгін саулелердің әсерінен және өршіткі қатысында бензол қанықпаған қасиет көрсетіп, сутекті, галогендерді қосып алады. </a:t>
            </a:r>
            <a:endParaRPr lang="en-GB"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53234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84163" y="740949"/>
            <a:ext cx="9144000" cy="2680322"/>
          </a:xfrm>
          <a:prstGeom prst="rect">
            <a:avLst/>
          </a:prstGeom>
          <a:noFill/>
          <a:ln>
            <a:solidFill>
              <a:schemeClr val="tx2"/>
            </a:solidFill>
          </a:ln>
        </p:spPr>
        <p:txBody>
          <a:bodyPr wrap="square" lIns="252000" tIns="108000" rIns="252000" bIns="108000" rtlCol="0">
            <a:spAutoFit/>
          </a:bodyPr>
          <a:lstStyle/>
          <a:p>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1. Гидрлену реакциясы. </a:t>
            </a: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Никел, палладий, платина сияқты өршіткілер қатысында қыздырғанда және жоғары қысымның әсерінен бензол сутекті қосып алып циклогексанға айналады. </a:t>
            </a:r>
            <a:endParaRPr lang="en-GB"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p:cNvPicPr>
            <a:picLocks noChangeAspect="1"/>
          </p:cNvPicPr>
          <p:nvPr/>
        </p:nvPicPr>
        <p:blipFill>
          <a:blip r:embed="rId2"/>
          <a:stretch>
            <a:fillRect/>
          </a:stretch>
        </p:blipFill>
        <p:spPr>
          <a:xfrm>
            <a:off x="1377809" y="3866303"/>
            <a:ext cx="6956708" cy="2108828"/>
          </a:xfrm>
          <a:prstGeom prst="rect">
            <a:avLst/>
          </a:prstGeom>
        </p:spPr>
      </p:pic>
      <p:pic>
        <p:nvPicPr>
          <p:cNvPr id="4" name="Рисунок 3"/>
          <p:cNvPicPr>
            <a:picLocks noChangeAspect="1"/>
          </p:cNvPicPr>
          <p:nvPr/>
        </p:nvPicPr>
        <p:blipFill>
          <a:blip r:embed="rId3"/>
          <a:stretch>
            <a:fillRect/>
          </a:stretch>
        </p:blipFill>
        <p:spPr>
          <a:xfrm>
            <a:off x="2442629" y="5975131"/>
            <a:ext cx="4827068" cy="1018862"/>
          </a:xfrm>
          <a:prstGeom prst="rect">
            <a:avLst/>
          </a:prstGeom>
        </p:spPr>
      </p:pic>
    </p:spTree>
    <p:extLst>
      <p:ext uri="{BB962C8B-B14F-4D97-AF65-F5344CB8AC3E}">
        <p14:creationId xmlns:p14="http://schemas.microsoft.com/office/powerpoint/2010/main" val="192851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84163" y="315280"/>
            <a:ext cx="9144000" cy="2680322"/>
          </a:xfrm>
          <a:prstGeom prst="rect">
            <a:avLst/>
          </a:prstGeom>
          <a:noFill/>
          <a:ln>
            <a:solidFill>
              <a:schemeClr val="tx2"/>
            </a:solidFill>
          </a:ln>
        </p:spPr>
        <p:txBody>
          <a:bodyPr wrap="square" lIns="252000" tIns="108000" rIns="252000" bIns="108000" rtlCol="0">
            <a:spAutoFit/>
          </a:bodyPr>
          <a:lstStyle/>
          <a:p>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2. Галогендерді қосып алу. </a:t>
            </a: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Ультракүлгін саулелердің әсерінен бензол хлордың алты атомын қосып алып, нәтижесінде гексахлорциклогексан (гексахлоран) түзіледі. </a:t>
            </a:r>
            <a:endParaRPr lang="en-GB"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Рисунок 1"/>
          <p:cNvPicPr>
            <a:picLocks noChangeAspect="1"/>
          </p:cNvPicPr>
          <p:nvPr/>
        </p:nvPicPr>
        <p:blipFill>
          <a:blip r:embed="rId2"/>
          <a:stretch>
            <a:fillRect/>
          </a:stretch>
        </p:blipFill>
        <p:spPr>
          <a:xfrm>
            <a:off x="1031875" y="3213182"/>
            <a:ext cx="7648575" cy="3152775"/>
          </a:xfrm>
          <a:prstGeom prst="rect">
            <a:avLst/>
          </a:prstGeom>
        </p:spPr>
      </p:pic>
      <p:pic>
        <p:nvPicPr>
          <p:cNvPr id="5" name="Рисунок 4"/>
          <p:cNvPicPr>
            <a:picLocks noChangeAspect="1"/>
          </p:cNvPicPr>
          <p:nvPr/>
        </p:nvPicPr>
        <p:blipFill>
          <a:blip r:embed="rId3"/>
          <a:stretch>
            <a:fillRect/>
          </a:stretch>
        </p:blipFill>
        <p:spPr>
          <a:xfrm>
            <a:off x="2202249" y="6365957"/>
            <a:ext cx="5307826" cy="854650"/>
          </a:xfrm>
          <a:prstGeom prst="rect">
            <a:avLst/>
          </a:prstGeom>
        </p:spPr>
      </p:pic>
    </p:spTree>
    <p:extLst>
      <p:ext uri="{BB962C8B-B14F-4D97-AF65-F5344CB8AC3E}">
        <p14:creationId xmlns:p14="http://schemas.microsoft.com/office/powerpoint/2010/main" val="1517488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1" name="TextBox 10"/>
              <p:cNvSpPr txBox="1"/>
              <p:nvPr/>
            </p:nvSpPr>
            <p:spPr>
              <a:xfrm>
                <a:off x="284163" y="740949"/>
                <a:ext cx="9144000" cy="3911428"/>
              </a:xfrm>
              <a:prstGeom prst="rect">
                <a:avLst/>
              </a:prstGeom>
              <a:noFill/>
              <a:ln>
                <a:solidFill>
                  <a:schemeClr val="tx2"/>
                </a:solidFill>
              </a:ln>
            </p:spPr>
            <p:txBody>
              <a:bodyPr wrap="square" lIns="252000" tIns="108000" rIns="252000" bIns="108000" rtlCol="0">
                <a:spAutoFit/>
              </a:bodyPr>
              <a:lstStyle/>
              <a:p>
                <a:pPr indent="725488"/>
                <a:r>
                  <a:rPr lang="kk-KZ" alt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Гексахлоран (</a:t>
                </a:r>
                <a14:m>
                  <m:oMath xmlns:m="http://schemas.openxmlformats.org/officeDocument/2006/math">
                    <m:sSub>
                      <m:sSubPr>
                        <m:ctrlPr>
                          <a:rPr lang="kk-KZ" altLang="ru-RU" sz="40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altLang="ru-RU" sz="40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𝐶</m:t>
                        </m:r>
                      </m:e>
                      <m:sub>
                        <m:r>
                          <a:rPr lang="en-US" altLang="ru-RU" sz="40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6</m:t>
                        </m:r>
                      </m:sub>
                    </m:sSub>
                    <m:sSub>
                      <m:sSubPr>
                        <m:ctrlPr>
                          <a:rPr lang="kk-KZ" altLang="ru-RU" sz="40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altLang="ru-RU" sz="40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𝐻</m:t>
                        </m:r>
                      </m:e>
                      <m:sub>
                        <m:r>
                          <a:rPr lang="en-US" altLang="ru-RU" sz="40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6</m:t>
                        </m:r>
                      </m:sub>
                    </m:sSub>
                    <m:sSub>
                      <m:sSubPr>
                        <m:ctrlPr>
                          <a:rPr lang="kk-KZ" altLang="ru-RU" sz="40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altLang="ru-RU" sz="40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𝐶𝑙</m:t>
                        </m:r>
                      </m:e>
                      <m:sub>
                        <m:r>
                          <a:rPr lang="en-US" altLang="ru-RU" sz="40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6</m:t>
                        </m:r>
                      </m:sub>
                    </m:sSub>
                    <m:r>
                      <a:rPr lang="kk-KZ" altLang="ru-RU" sz="4000" b="0" i="0"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oMath>
                </a14:m>
                <a:r>
                  <a:rPr lang="kk-KZ" alt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altLang="ru-RU" sz="4000">
                    <a:solidFill>
                      <a:srgbClr val="002060"/>
                    </a:solidFill>
                    <a:latin typeface="Open Sans" panose="020B0606030504020204" pitchFamily="34" charset="0"/>
                    <a:ea typeface="Open Sans" panose="020B0606030504020204" pitchFamily="34" charset="0"/>
                    <a:cs typeface="Open Sans" panose="020B0606030504020204" pitchFamily="34" charset="0"/>
                  </a:rPr>
                  <a:t>ауылшаруашылығында улы </a:t>
                </a:r>
                <a:r>
                  <a:rPr lang="kk-KZ" alt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rPr>
                  <a:t>зат ретінде қолданылады. </a:t>
                </a:r>
                <a:endParaRPr lang="en-US" alt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indent="725488"/>
                <a:r>
                  <a:rPr lang="kk-KZ" alt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rPr>
                  <a:t>Ароматты көмірсутектер галогенсутекпен, сумен қосылу реакцияларына түспейді. </a:t>
                </a:r>
                <a:endParaRPr lang="en-GB" alt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1" name="TextBox 10"/>
              <p:cNvSpPr txBox="1">
                <a:spLocks noRot="1" noChangeAspect="1" noMove="1" noResize="1" noEditPoints="1" noAdjustHandles="1" noChangeArrowheads="1" noChangeShapeType="1" noTextEdit="1"/>
              </p:cNvSpPr>
              <p:nvPr/>
            </p:nvSpPr>
            <p:spPr>
              <a:xfrm>
                <a:off x="284163" y="740949"/>
                <a:ext cx="9144000" cy="3911428"/>
              </a:xfrm>
              <a:prstGeom prst="rect">
                <a:avLst/>
              </a:prstGeom>
              <a:blipFill>
                <a:blip r:embed="rId2"/>
                <a:stretch>
                  <a:fillRect l="-599" t="-1089" b="-3888"/>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1562558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174116"/>
            <a:ext cx="5267102" cy="1200329"/>
          </a:xfrm>
          <a:prstGeom prst="rect">
            <a:avLst/>
          </a:prstGeom>
          <a:noFill/>
        </p:spPr>
        <p:txBody>
          <a:bodyPr wrap="square" rtlCol="0">
            <a:spAutoFit/>
          </a:bodyPr>
          <a:lstStyle/>
          <a:p>
            <a:pPr algn="ctr"/>
            <a:r>
              <a:rPr lang="kk-KZ"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6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a:stretch>
            <a:fillRect/>
          </a:stretch>
        </p:blipFill>
        <p:spPr>
          <a:xfrm>
            <a:off x="2616056" y="2772847"/>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3059</TotalTime>
  <Words>196</Words>
  <Application>Microsoft Office PowerPoint</Application>
  <PresentationFormat>Произвольный</PresentationFormat>
  <Paragraphs>18</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Cambria Math</vt:lpstr>
      <vt:lpstr>Open Sans</vt:lpstr>
      <vt:lpstr>Тема Office</vt:lpstr>
      <vt:lpstr>11-сынып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Yerkebulan Rysdauletov</cp:lastModifiedBy>
  <cp:revision>105</cp:revision>
  <dcterms:created xsi:type="dcterms:W3CDTF">2020-07-01T14:03:46Z</dcterms:created>
  <dcterms:modified xsi:type="dcterms:W3CDTF">2020-09-08T15:34:13Z</dcterms:modified>
</cp:coreProperties>
</file>