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265" r:id="rId2"/>
    <p:sldId id="296" r:id="rId3"/>
    <p:sldId id="297" r:id="rId4"/>
    <p:sldId id="284" r:id="rId5"/>
    <p:sldId id="298" r:id="rId6"/>
    <p:sldId id="299" r:id="rId7"/>
    <p:sldId id="30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58" r:id="rId18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21"/>
  </p:normalViewPr>
  <p:slideViewPr>
    <p:cSldViewPr snapToGrid="0" snapToObjects="1">
      <p:cViewPr varScale="1">
        <p:scale>
          <a:sx n="95" d="100"/>
          <a:sy n="95" d="100"/>
        </p:scale>
        <p:origin x="1854" y="96"/>
      </p:cViewPr>
      <p:guideLst>
        <p:guide orient="horz" pos="184"/>
        <p:guide pos="179"/>
        <p:guide pos="5939"/>
        <p:guide orient="horz" pos="4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13.11.2020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16" y="260584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70113-B385-2C41-BC76-ADDE2EDA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70" y="2062761"/>
            <a:ext cx="9144000" cy="1440616"/>
          </a:xfrm>
        </p:spPr>
        <p:txBody>
          <a:bodyPr lIns="252000" tIns="108000" rIns="252000" bIns="108000"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Көмірсулар. Моносахаридтер. </a:t>
            </a:r>
            <a:endParaRPr lang="en-US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kk-KZ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Құрылысы, қасиеттері және қолданылуы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58427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77471" y="182333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36" y="4082909"/>
            <a:ext cx="4897726" cy="36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6846F9-E30A-464E-8D16-7C54C2D83F46}"/>
                  </a:ext>
                </a:extLst>
              </p:cNvPr>
              <p:cNvSpPr txBox="1"/>
              <p:nvPr/>
            </p:nvSpPr>
            <p:spPr>
              <a:xfrm>
                <a:off x="295509" y="2915989"/>
                <a:ext cx="9138017" cy="16554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:endParaRPr lang="en-US" altLang="ru-RU" sz="2800" dirty="0">
                  <a:solidFill>
                    <a:srgbClr val="002060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altLang="ru-RU" sz="3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ru-RU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 </m:t>
                              </m:r>
                              <m:r>
                                <a:rPr lang="en-US" altLang="ru-RU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Ca</m:t>
                              </m:r>
                              <m:sSub>
                                <m:sSubPr>
                                  <m:ctrlPr>
                                    <a:rPr lang="en-US" altLang="ru-RU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OH</m:t>
                                  </m:r>
                                  <m:r>
                                    <a:rPr lang="en-US" altLang="ru-RU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altLang="ru-RU" sz="32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2     </m:t>
                                  </m:r>
                                </m:sub>
                              </m:sSub>
                            </m:e>
                          </m:groupChr>
                          <m:r>
                            <a:rPr lang="en-US" altLang="ru-RU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altLang="ru-RU" sz="32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32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32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32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ru-RU" sz="2100" b="0" dirty="0">
                  <a:solidFill>
                    <a:srgbClr val="002060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endParaRPr lang="en-US" altLang="ru-RU" sz="2100" b="0" dirty="0">
                  <a:solidFill>
                    <a:srgbClr val="002060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6846F9-E30A-464E-8D16-7C54C2D8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9" y="2915989"/>
                <a:ext cx="9138017" cy="1655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алынуы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509" y="1203707"/>
            <a:ext cx="9144000" cy="1418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Қантты заттарды (моносахаридтерді), ең алғаш </a:t>
            </a:r>
            <a:r>
              <a:rPr lang="en-US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  <a:r>
              <a:rPr lang="kk-KZ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А.М.</a:t>
            </a:r>
            <a:r>
              <a:rPr lang="en-US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Бутлеров (1861 ж.) кальций гидроксиді қатысында формальдегидтен синтездеді:</a:t>
            </a:r>
            <a:endParaRPr lang="en-GB" altLang="ru-RU" sz="2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509" y="4787499"/>
            <a:ext cx="9144000" cy="1418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Қышқылдар немесе ферменттердің қатысуында ди- және полисахаридтерді гидролиздеу арқылы моносахаридтер алады:</a:t>
            </a:r>
            <a:endParaRPr lang="en-GB" altLang="ru-RU" sz="2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60695"/>
          <a:stretch/>
        </p:blipFill>
        <p:spPr>
          <a:xfrm>
            <a:off x="1391562" y="3159161"/>
            <a:ext cx="1632991" cy="1269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739FE-F8A4-4431-AA50-B37153BA3C38}"/>
                  </a:ext>
                </a:extLst>
              </p:cNvPr>
              <p:cNvSpPr txBox="1"/>
              <p:nvPr/>
            </p:nvSpPr>
            <p:spPr>
              <a:xfrm>
                <a:off x="295509" y="6376866"/>
                <a:ext cx="9138017" cy="120299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a</m:t>
                        </m:r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</m:t>
                        </m:r>
                      </m:e>
                      <m:sub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11</m:t>
                        </m:r>
                      </m:sub>
                    </m:sSub>
                    <m:r>
                      <a:rPr lang="en-US" altLang="ru-RU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altLang="ru-RU" sz="32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ru-RU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  <m:r>
                      <a:rPr lang="en-US" altLang="ru-RU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→2</m:t>
                    </m:r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ru-RU" sz="3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32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ru-RU" sz="32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altLang="ru-RU" sz="3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32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ru-RU" sz="32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  <m:r>
                              <a:rPr lang="en-US" altLang="ru-RU" sz="320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</m:oMath>
                </a14:m>
                <a:endParaRPr lang="en-US" altLang="ru-RU" sz="32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ru-KZ" altLang="ru-RU" sz="32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KZ" altLang="ru-RU" sz="32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KZ" altLang="ru-RU" sz="3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32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kk-KZ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ru-RU" sz="32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kk-KZ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ru-RU" sz="32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kk-KZ" altLang="ru-RU" sz="32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</m:t>
                        </m:r>
                      </m:sub>
                    </m:sSub>
                    <m:r>
                      <a:rPr lang="en-US" altLang="ru-RU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</m:oMath>
                </a14:m>
                <a:r>
                  <a:rPr lang="en-US" altLang="ru-RU" sz="3200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ru-RU" sz="32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  <m:r>
                      <a:rPr lang="en-US" altLang="ru-RU" sz="32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→</m:t>
                    </m:r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</m:t>
                        </m:r>
                      </m:e>
                      <m:sub>
                        <m:r>
                          <a:rPr lang="kk-KZ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kk-KZ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3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3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ru-RU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</m:oMath>
                </a14:m>
                <a:endParaRPr lang="en-US" altLang="ru-RU" sz="3200" b="0" dirty="0">
                  <a:solidFill>
                    <a:srgbClr val="002060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739FE-F8A4-4431-AA50-B37153BA3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9" y="6376866"/>
                <a:ext cx="9138017" cy="1202994"/>
              </a:xfrm>
              <a:prstGeom prst="rect">
                <a:avLst/>
              </a:prstGeom>
              <a:blipFill>
                <a:blip r:embed="rId4"/>
                <a:stretch>
                  <a:fillRect b="-904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64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химиялық қасиеттері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065796"/>
            <a:ext cx="9144000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 құрамында 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альдегидтік топ 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пен 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спирттік топ 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болғандықтан, альдегидтерге және көпатомды спирттерге тән 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екіжақтылы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қасиет көрсетеді.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63" y="3290296"/>
            <a:ext cx="9144000" cy="1695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Глюкоза - күшті тотықсыздандырғыш, әлсіз тотықтырғыштардың әсерінен, мысалы, күміс оксидінің аммиактағы ерітіндісімен альдегид тобы ғана тотығып, глюкон қышқылына айналады: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163" y="25166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Альдегид тобына тән реакциялар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DCA56-6CBC-4D7F-9B48-4C479772A0ED}"/>
              </a:ext>
            </a:extLst>
          </p:cNvPr>
          <p:cNvSpPr txBox="1"/>
          <p:nvPr/>
        </p:nvSpPr>
        <p:spPr>
          <a:xfrm>
            <a:off x="284163" y="7173797"/>
            <a:ext cx="914400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                        </a:t>
            </a:r>
            <a:r>
              <a:rPr lang="kk-KZ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глюкон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қышқылы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A6A48-5305-42F8-BBB7-81965C64E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15" y="5033307"/>
            <a:ext cx="422489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4309"/>
          <a:stretch/>
        </p:blipFill>
        <p:spPr>
          <a:xfrm>
            <a:off x="3367057" y="5379982"/>
            <a:ext cx="2978210" cy="1734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химиялық қасиеттері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163" y="1017118"/>
            <a:ext cx="9144000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Мыс (ІІ) гидроксидімен қыздырғанда да альдегид тобы тотығып, карбоксил тобына айналады және мыс (І) оксидінің қызыл түсті тұнбасы түзіледі: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4643"/>
          <a:stretch/>
        </p:blipFill>
        <p:spPr>
          <a:xfrm>
            <a:off x="2965272" y="2361730"/>
            <a:ext cx="3593184" cy="1155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162" y="4205823"/>
            <a:ext cx="9144000" cy="1141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Глюкозаның альдегид тобы тотықсыздану реакциясына да түседі. Өршіткі қатысында сутекпен тотықсызданғанда, глюкоза алты атомды спирт – сорбит түзеді:</a:t>
            </a:r>
            <a:endParaRPr lang="en-GB" altLang="ru-R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4F19B-3AA2-46C7-9C07-77499D00C29C}"/>
              </a:ext>
            </a:extLst>
          </p:cNvPr>
          <p:cNvSpPr txBox="1"/>
          <p:nvPr/>
        </p:nvSpPr>
        <p:spPr>
          <a:xfrm>
            <a:off x="284163" y="3540849"/>
            <a:ext cx="914400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                        </a:t>
            </a:r>
            <a:r>
              <a:rPr lang="kk-KZ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глюкон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қышқылы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BA58A-A5D8-4342-B202-84523F34E010}"/>
              </a:ext>
            </a:extLst>
          </p:cNvPr>
          <p:cNvSpPr txBox="1"/>
          <p:nvPr/>
        </p:nvSpPr>
        <p:spPr>
          <a:xfrm>
            <a:off x="284162" y="7184602"/>
            <a:ext cx="9144000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D-</a:t>
            </a:r>
            <a:r>
              <a:rPr lang="kk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                       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D-</a:t>
            </a:r>
            <a:r>
              <a:rPr lang="ru-KZ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сорбит</a:t>
            </a:r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9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Көп атомды спирттерге тән реакциялар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163" y="1171856"/>
            <a:ext cx="9144000" cy="56041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457200" indent="-457200">
              <a:buAutoNum type="arabicPeriod"/>
            </a:pP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Бөлме температурасында глюкоза мыс (ІІ) гидроксидімен әрекеттескенде, ашық көк түсті ерітінді түзіледі, бұл глюкозаның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көпатомды спирт 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екендігін дәлелдейді.</a:t>
            </a:r>
          </a:p>
          <a:p>
            <a:pPr marL="457200" indent="-457200">
              <a:buAutoNum type="arabicPeriod"/>
            </a:pP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Қанттардың гидроксил топтары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этерификация реакциясына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оңай түседі. Мысалы, глюкоза сірке ангидридімен мырыш хлориді қатысында әрекеттесіп,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пентаацетилглюкоза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түзеді. Бұл реакция глюкозаның құрамында бес гидроксил тобы бар екенін дәлелдейді.</a:t>
            </a:r>
          </a:p>
          <a:p>
            <a:pPr marL="457200" indent="-457200">
              <a:buAutoNum type="arabicPeriod"/>
            </a:pP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Спирттік ашу. 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Ашытқы ферменті әсерінен ашып, глюкозадан этанол түзіледі. Бұл процестің химизмі өте күрделі. Жүретін процесті қысқаша былай өрнектейміз:</a:t>
            </a:r>
            <a:endParaRPr lang="en-US" altLang="ru-RU" sz="25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35CA3E-DF4A-422D-B126-F275485201DE}"/>
                  </a:ext>
                </a:extLst>
              </p:cNvPr>
              <p:cNvSpPr txBox="1"/>
              <p:nvPr/>
            </p:nvSpPr>
            <p:spPr>
              <a:xfrm>
                <a:off x="284161" y="6928712"/>
                <a:ext cx="9144002" cy="64899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80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altLang="ru-RU" sz="28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ru-RU" sz="2800" b="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ru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ru-RU" sz="2800" i="1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ru-RU" sz="2800" i="1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28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ru-KZ" altLang="ru-RU" sz="2800" b="0" i="0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ru-RU" sz="2800" i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KZ" altLang="ru-RU" sz="2800" b="0" i="0" smtClean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5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OH</m:t>
                          </m:r>
                          <m:r>
                            <a:rPr lang="en-US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+ 2</m:t>
                          </m:r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35CA3E-DF4A-422D-B126-F27548520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1" y="6928712"/>
                <a:ext cx="9144002" cy="648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5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Көп атомды спирттерге тән реакциялар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163" y="1240604"/>
            <a:ext cx="9144000" cy="1510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Сүт қышқылды ашу.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Процесс сүт қышқылды бактерия ферменттерінің әсерінен жүріп, глюкозадан сүт қышқылы түзіледі:</a:t>
            </a:r>
            <a:endParaRPr lang="en-GB" altLang="ru-RU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165" y="5251213"/>
            <a:ext cx="9144000" cy="1510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Тотығуы.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 органикалық қосылыс болғандықтан толық тотығады. Ең соңғы өнім ретінде көміртек (</a:t>
            </a:r>
            <a:r>
              <a:rPr lang="en-US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IV)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оксидімен су түзіледі:</a:t>
            </a:r>
            <a:endParaRPr lang="en-GB" altLang="ru-RU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418051-4C13-4C96-80D9-3A678AA3C13A}"/>
                  </a:ext>
                </a:extLst>
              </p:cNvPr>
              <p:cNvSpPr txBox="1"/>
              <p:nvPr/>
            </p:nvSpPr>
            <p:spPr>
              <a:xfrm>
                <a:off x="284163" y="7015453"/>
                <a:ext cx="9144002" cy="64899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80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altLang="ru-RU" sz="28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+6</m:t>
                      </m:r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8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a:rPr lang="en-US" altLang="ru-RU" sz="280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ru-RU" sz="2800" i="1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280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CO</m:t>
                              </m:r>
                            </m:e>
                            <m:sub>
                              <m:r>
                                <a:rPr lang="ru-KZ" altLang="ru-RU" sz="280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ru-RU" sz="28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+6</m:t>
                          </m:r>
                          <m:r>
                            <m:rPr>
                              <m:sty m:val="p"/>
                            </m:rPr>
                            <a:rPr lang="en-US" altLang="ru-RU" sz="28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8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80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a:rPr lang="en-US" altLang="ru-RU" sz="28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Q</m:t>
                      </m:r>
                    </m:oMath>
                  </m:oMathPara>
                </a14:m>
                <a:endParaRPr lang="en-GB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418051-4C13-4C96-80D9-3A678AA3C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7015453"/>
                <a:ext cx="9144002" cy="648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F35F9B-487B-44A1-B760-BBEAF9F877F1}"/>
                  </a:ext>
                </a:extLst>
              </p:cNvPr>
              <p:cNvSpPr txBox="1"/>
              <p:nvPr/>
            </p:nvSpPr>
            <p:spPr>
              <a:xfrm>
                <a:off x="284165" y="3001339"/>
                <a:ext cx="9144002" cy="188010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800" i="1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altLang="ru-RU" sz="280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ru-RU" sz="2800" i="1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8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ru-RU" sz="28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sz="280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CH</m:t>
                      </m:r>
                      <m:r>
                        <a:rPr lang="en-US" altLang="ru-RU" sz="28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en-US" altLang="ru-RU" sz="2800" b="0" i="1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OOH</m:t>
                      </m:r>
                    </m:oMath>
                  </m:oMathPara>
                </a14:m>
                <a:endParaRPr lang="en-GB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933950" indent="90488"/>
                <a:r>
                  <a:rPr lang="en-GB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|</a:t>
                </a:r>
              </a:p>
              <a:p>
                <a:pPr marL="4933950" indent="904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</m:oMath>
                  </m:oMathPara>
                </a14:m>
                <a:endParaRPr lang="en-GB" altLang="ru-RU" sz="28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4843463"/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сүт қышқылы</a:t>
                </a:r>
                <a:endParaRPr lang="en-GB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F35F9B-487B-44A1-B760-BBEAF9F8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5" y="3001339"/>
                <a:ext cx="9144002" cy="1880103"/>
              </a:xfrm>
              <a:prstGeom prst="rect">
                <a:avLst/>
              </a:prstGeom>
              <a:blipFill>
                <a:blip r:embed="rId3"/>
                <a:stretch>
                  <a:fillRect b="-28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Фруктоза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163" y="1089878"/>
                <a:ext cx="9144000" cy="169543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Молекулалық формуласы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k-KZ" altLang="ru-RU" sz="240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C</m:t>
                    </m:r>
                    <m:r>
                      <a:rPr lang="kk-KZ" altLang="ru-RU" sz="2400" i="0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lang="kk-KZ" altLang="ru-RU" sz="240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kk-KZ" altLang="ru-RU" sz="2400" i="0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12</m:t>
                    </m:r>
                    <m:r>
                      <m:rPr>
                        <m:sty m:val="p"/>
                      </m:rPr>
                      <a:rPr lang="kk-KZ" altLang="ru-RU" sz="2400" i="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  <m:r>
                      <a:rPr lang="kk-KZ" altLang="ru-RU" sz="2400" i="0" baseline="-25000" dirty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6</m:t>
                    </m:r>
                  </m:oMath>
                </a14:m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–ға сай глюкозаның бірнеше изомері бар. Соның бірі – </a:t>
                </a:r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фруктоза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Фруктоза құрамында карбонил және гидроксил топтары бар көп атомды </a:t>
                </a:r>
                <a:r>
                  <a:rPr lang="kk-KZ" altLang="ru-RU" sz="24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кетоспиртке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жатады. </a:t>
                </a:r>
                <a:endParaRPr lang="en-GB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089878"/>
                <a:ext cx="9144000" cy="1695437"/>
              </a:xfrm>
              <a:prstGeom prst="rect">
                <a:avLst/>
              </a:prstGeom>
              <a:blipFill>
                <a:blip r:embed="rId2"/>
                <a:stretch>
                  <a:fillRect b="-321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731" y="2857388"/>
            <a:ext cx="4023219" cy="1695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CE1F84D9-C6A4-4FF6-8F9A-D2CBBD5F21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142152"/>
                  </p:ext>
                </p:extLst>
              </p:nvPr>
            </p:nvGraphicFramePr>
            <p:xfrm>
              <a:off x="282291" y="5269025"/>
              <a:ext cx="9144000" cy="24299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3711020829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1093306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0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заттар</a:t>
                          </a:r>
                          <a:endParaRPr lang="ru-KZ" sz="20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Салыстырмалы тәттілігі</a:t>
                          </a:r>
                          <a:endParaRPr lang="ru-KZ" sz="20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936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лактоза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ru-RU" sz="2400" i="1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altLang="ru-RU" sz="2400" b="0" i="0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ru-RU" sz="2400" b="0" i="0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24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kk-KZ" altLang="ru-RU" sz="2400" b="0" i="0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ru-RU" sz="2400" i="1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24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kk-KZ" altLang="ru-RU" sz="2400" b="0" i="0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  <m:r>
                                    <a:rPr lang="en-US" altLang="ru-RU" sz="24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ru-RU" sz="2400" i="1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24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kk-KZ" altLang="ru-RU" sz="2400" b="0" i="0" smtClean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(сүт қанты)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16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34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глицерин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48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155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глюкоза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74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93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сахароза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100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8804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фруктоза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173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3788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CE1F84D9-C6A4-4FF6-8F9A-D2CBBD5F21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142152"/>
                  </p:ext>
                </p:extLst>
              </p:nvPr>
            </p:nvGraphicFramePr>
            <p:xfrm>
              <a:off x="282291" y="5269025"/>
              <a:ext cx="9144000" cy="24299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3711020829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109330618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kk-KZ" sz="20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заттар</a:t>
                          </a:r>
                          <a:endParaRPr lang="ru-KZ" sz="20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b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Салыстырмалы тәттілігі</a:t>
                          </a:r>
                          <a:endParaRPr lang="ru-KZ" sz="2000" b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936738"/>
                      </a:ext>
                    </a:extLst>
                  </a:tr>
                  <a:tr h="44875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3" t="-94595" r="-100133" b="-375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16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345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глицерин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48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1555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глюкоза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74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9359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сахароза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100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88040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фруктоза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0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173</a:t>
                          </a:r>
                          <a:endParaRPr lang="ru-KZ" sz="20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252000" marR="25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37885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6C5DA3-2CBE-4695-9205-B361F6CCB599}"/>
              </a:ext>
            </a:extLst>
          </p:cNvPr>
          <p:cNvSpPr txBox="1"/>
          <p:nvPr/>
        </p:nvSpPr>
        <p:spPr>
          <a:xfrm>
            <a:off x="284163" y="4624899"/>
            <a:ext cx="9144000" cy="5720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Органикалық заттардың салыстырмалы тәттілігі </a:t>
            </a:r>
          </a:p>
        </p:txBody>
      </p:sp>
    </p:spTree>
    <p:extLst>
      <p:ext uri="{BB962C8B-B14F-4D97-AF65-F5344CB8AC3E}">
        <p14:creationId xmlns:p14="http://schemas.microsoft.com/office/powerpoint/2010/main" val="399953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2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Рибоза мен дезоксирибоза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162" y="1134467"/>
            <a:ext cx="9144000" cy="3418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Моносахарид пентозалардың өкілдері. Олар биологиялық нуклеин қышқылдарының құрамына кіреді. 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Рибоза (𝐶</a:t>
            </a:r>
            <a:r>
              <a:rPr lang="kk-KZ" altLang="ru-RU" sz="26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𝐻</a:t>
            </a:r>
            <a:r>
              <a:rPr lang="kk-KZ" altLang="ru-RU" sz="26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𝑂</a:t>
            </a:r>
            <a:r>
              <a:rPr lang="kk-KZ" altLang="ru-RU" sz="26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мен дезоксирибоза (𝐶</a:t>
            </a:r>
            <a:r>
              <a:rPr lang="kk-KZ" altLang="ru-RU" sz="26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𝐻</a:t>
            </a:r>
            <a:r>
              <a:rPr lang="kk-KZ" altLang="ru-RU" sz="26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𝑂</a:t>
            </a:r>
            <a:r>
              <a:rPr lang="kk-KZ" altLang="ru-RU" sz="2600" baseline="-25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kk-KZ" altLang="ru-RU" sz="26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kk-KZ" altLang="ru-RU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суда жақсы еритін, тәтті кристалл заттар. Дезоксирибозада бір көміртек атомында гидроксил тобы жоқ, оның орнында сутек атомы бар. Глюкоза сияқты пентозалар да ашық және тұйық формада болады:</a:t>
            </a:r>
            <a:endParaRPr lang="en-GB" altLang="ru-RU" sz="2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4078" b="9443"/>
          <a:stretch/>
        </p:blipFill>
        <p:spPr>
          <a:xfrm>
            <a:off x="608519" y="6290341"/>
            <a:ext cx="5303612" cy="1155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DF203-98E1-4150-8F90-2E883B126382}"/>
              </a:ext>
            </a:extLst>
          </p:cNvPr>
          <p:cNvSpPr txBox="1"/>
          <p:nvPr/>
        </p:nvSpPr>
        <p:spPr>
          <a:xfrm>
            <a:off x="6684961" y="5045358"/>
            <a:ext cx="2743201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рибоза</a:t>
            </a:r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E157C-2602-4C7F-A8B5-768E1B106048}"/>
              </a:ext>
            </a:extLst>
          </p:cNvPr>
          <p:cNvSpPr txBox="1"/>
          <p:nvPr/>
        </p:nvSpPr>
        <p:spPr>
          <a:xfrm>
            <a:off x="6684960" y="6743133"/>
            <a:ext cx="2743202" cy="52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дезоксирибоза</a:t>
            </a:r>
            <a:endParaRPr lang="kk-KZ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3D5E9-22BE-40AD-9ED2-01340545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68"/>
          <a:stretch/>
        </p:blipFill>
        <p:spPr>
          <a:xfrm>
            <a:off x="516057" y="4792602"/>
            <a:ext cx="5303611" cy="12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297438"/>
            <a:ext cx="52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EFABA-E912-4556-A852-921559C1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2" y="1467193"/>
            <a:ext cx="9144000" cy="4566735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marL="361950" indent="-361950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Глюкоза, фруктоза, рибоза,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дезоксирибоза молекулаларының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сызықты және циклді формасын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құрастыру;</a:t>
            </a:r>
            <a:endParaRPr lang="en-US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indent="-361950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функционалдық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топтарын тәжірибе жүзінде анықтау;</a:t>
            </a:r>
            <a:endParaRPr lang="en-US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indent="-361950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спирттік, сүт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қышқылды, май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қышқылды ашу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реакцияларының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теңдеулерін</a:t>
            </a:r>
            <a:r>
              <a:rPr lang="en-US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құрастыру.</a:t>
            </a:r>
          </a:p>
        </p:txBody>
      </p:sp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Көмірсулар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163" y="1119429"/>
                <a:ext cx="9144000" cy="280343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Көмірсулар – химиялық құрамы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Cm</m:t>
                    </m:r>
                    <m:sSub>
                      <m:sSubPr>
                        <m:ctrlPr>
                          <a:rPr lang="en-US" altLang="ru-RU" sz="28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altLang="ru-RU" sz="2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altLang="ru-RU" sz="2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ru-RU" sz="2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ru-RU" sz="28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  <m:r>
                      <a:rPr lang="kk-KZ" altLang="ru-RU" sz="2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ru-RU" sz="2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n</m:t>
                    </m:r>
                  </m:oMath>
                </a14:m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формуласымен өрнектелетін табиғи органикалық қосылыстар. Көмірсулар өсімдік және жануарлар организмінде кең таралған. Өсімдіктің 75%-ы көмірсулардан тұрады. Көмірсулар фотосинтез процесі нәтижесінде түзіледі.</a:t>
                </a:r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19429"/>
                <a:ext cx="9144000" cy="2803433"/>
              </a:xfrm>
              <a:prstGeom prst="rect">
                <a:avLst/>
              </a:prstGeom>
              <a:blipFill>
                <a:blip r:embed="rId2"/>
                <a:stretch>
                  <a:fillRect b="-25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A75D18-030E-4295-95F9-7499F836D1AE}"/>
                  </a:ext>
                </a:extLst>
              </p:cNvPr>
              <p:cNvSpPr txBox="1"/>
              <p:nvPr/>
            </p:nvSpPr>
            <p:spPr>
              <a:xfrm>
                <a:off x="284163" y="4471793"/>
                <a:ext cx="9144000" cy="323002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n</m:t>
                      </m:r>
                      <m:sSub>
                        <m:sSubPr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CO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n</m:t>
                      </m:r>
                      <m:sSub>
                        <m:sSubPr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a:rPr lang="ru-KZ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v</m:t>
                          </m:r>
                        </m:e>
                      </m:groupChr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</m:t>
                      </m:r>
                      <m:r>
                        <a:rPr lang="ru-KZ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  </m:t>
                      </m:r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n</m:t>
                          </m:r>
                        </m:sub>
                      </m:sSub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nO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↑</m:t>
                      </m:r>
                    </m:oMath>
                  </m:oMathPara>
                </a14:m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</a:t>
                </a:r>
              </a:p>
              <a:p>
                <a:pPr indent="3225800"/>
                <a:endParaRPr lang="ru-KZ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</a:t>
                </a:r>
                <a:r>
                  <a:rPr lang="ru-KZ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немесе</a:t>
                </a:r>
                <a:endParaRPr lang="en-US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:endParaRPr lang="en-GB" alt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KZ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sSub>
                        <m:sSubPr>
                          <m:ctrlPr>
                            <a:rPr lang="ru-KZ" altLang="ru-RU" sz="2800" b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CO</m:t>
                          </m:r>
                        </m:e>
                        <m:sub>
                          <m:r>
                            <a:rPr lang="ru-KZ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a:rPr lang="ru-KZ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ru-RU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  <m:brk m:alnAt="2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v</m:t>
                          </m:r>
                        </m:e>
                      </m:groupChr>
                      <m:r>
                        <a:rPr lang="en-US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</m:t>
                      </m:r>
                      <m:r>
                        <a:rPr lang="ru-KZ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 </m:t>
                      </m:r>
                      <m:r>
                        <a:rPr lang="en-US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altLang="ru-RU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80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8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en-US" altLang="ru-RU" sz="2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↑</m:t>
                      </m:r>
                      <m: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ϱ</m:t>
                      </m:r>
                    </m:oMath>
                  </m:oMathPara>
                </a14:m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2959100"/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х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о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</a:t>
                </a:r>
                <a:r>
                  <a:rPr lang="kk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л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A75D18-030E-4295-95F9-7499F836D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4471793"/>
                <a:ext cx="9144000" cy="3230024"/>
              </a:xfrm>
              <a:prstGeom prst="rect">
                <a:avLst/>
              </a:prstGeom>
              <a:blipFill>
                <a:blip r:embed="rId3"/>
                <a:stretch>
                  <a:fillRect b="-56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Көмірсулар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015556"/>
            <a:ext cx="9144000" cy="1572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Құрамы мен құрылысына байланысты көмірсулар </a:t>
            </a:r>
            <a:r>
              <a:rPr lang="kk-KZ" altLang="ru-RU" sz="2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моносахаридтер, дисахаридтер және полисахаридтер </a:t>
            </a:r>
            <a:r>
              <a:rPr lang="kk-KZ" altLang="ru-RU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болып бөлінеді. Көмірсулардың жіктелуі мен мысалдарын төмендегі сызба арқылы көруге болады.</a:t>
            </a:r>
            <a:endParaRPr lang="en-GB" altLang="ru-RU" sz="2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163" y="6394757"/>
            <a:ext cx="9144000" cy="1449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Моносахаридтер – гидролизденбейтін қарапайым қатты заттар. Дисахаридтер гидролизденіп, моносахаридтердің екі молекуласына ыдырайды. Ал полисахаридтер гидролизденгенде, моносахаридтердің көп молекуласын түзеді.</a:t>
            </a:r>
            <a:endParaRPr lang="en-GB" altLang="ru-R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9A28CB-F9A6-4ED2-AEE8-B4C8F4D70149}"/>
                  </a:ext>
                </a:extLst>
              </p:cNvPr>
              <p:cNvSpPr txBox="1"/>
              <p:nvPr/>
            </p:nvSpPr>
            <p:spPr>
              <a:xfrm>
                <a:off x="284163" y="2655915"/>
                <a:ext cx="9144000" cy="368906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altLang="ru-RU" sz="17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Көмірсулар</m:t>
                      </m:r>
                      <m:d>
                        <m:dPr>
                          <m:begChr m:val="{"/>
                          <m:endChr m:val=""/>
                          <m:ctrlPr>
                            <a:rPr lang="kk-KZ" altLang="ru-RU" sz="17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k-KZ" altLang="ru-RU" sz="17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eqArrPr>
                            <m:e>
                              <m:r>
                                <a:rPr lang="kk-KZ" altLang="ru-RU" sz="17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Моносахаридтер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kk-KZ" altLang="ru-RU" sz="17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kk-KZ" altLang="ru-RU" sz="1700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kk-KZ" altLang="ru-RU" sz="1700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Пентоза</m:t>
                                      </m:r>
                                      <m:d>
                                        <m:dPr>
                                          <m:begChr m:val="{"/>
                                          <m:endChr m:val=""/>
                                          <m:ctrlPr>
                                            <a:rPr lang="kk-KZ" altLang="ru-RU" sz="1700" b="0" i="1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Тетроза</m:t>
                                              </m:r>
                                              <m:r>
                                                <a:rPr lang="en-US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e>
                                              <m: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Рибоза</m:t>
                                              </m:r>
                                              <m:r>
                                                <a:rPr lang="en-US" altLang="ru-RU" sz="1700" i="1" dirty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kk-KZ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kk-KZ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10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kk-KZ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ru-RU" sz="1700" i="1" dirty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e>
                                              <m: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Дезоксирибоза</m:t>
                                              </m:r>
                                              <m:r>
                                                <a:rPr lang="en-US" altLang="ru-RU" sz="1700" i="1" dirty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kk-KZ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kk-KZ" altLang="ru-RU" sz="1700" b="0" i="1" dirty="0" smtClean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10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ru-RU" sz="1700" i="1" dirty="0">
                                                      <a:solidFill>
                                                        <a:srgbClr val="00206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Open Sans" panose="020B0606030504020204" pitchFamily="34" charset="0"/>
                                                      <a:cs typeface="Open Sans" panose="020B0606030504020204" pitchFamily="34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ru-RU" sz="1700" i="1" dirty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e>
                                      <m:r>
                                        <a:rPr lang="kk-KZ" altLang="ru-RU" sz="1700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Гексоза</m:t>
                                      </m:r>
                                      <m: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ru-RU" sz="1700" i="1" dirty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ru-RU" sz="1700" i="1" dirty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kk-KZ" altLang="ru-RU" sz="1700" b="0" i="1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ru-RU" sz="1700" i="1" dirty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ru-RU" sz="1700" i="1" dirty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kk-KZ" altLang="ru-RU" sz="1700" b="0" i="1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ru-RU" sz="1700" i="1" dirty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ru-RU" sz="1700" i="1" dirty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kk-KZ" altLang="ru-RU" sz="1700" b="0" i="1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  <m: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)</m:t>
                                      </m:r>
                                      <m:d>
                                        <m:dPr>
                                          <m:begChr m:val="{"/>
                                          <m:endChr m:val=""/>
                                          <m:ctrlPr>
                                            <a:rPr lang="en-US" altLang="ru-RU" sz="1700" i="1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Open Sans" panose="020B0606030504020204" pitchFamily="34" charset="0"/>
                                              <a:cs typeface="Open Sans" panose="020B0606030504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altLang="ru-RU" sz="170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Глюкоза</m:t>
                                              </m:r>
                                            </m:e>
                                            <m:e>
                                              <m: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Галактоза</m:t>
                                              </m:r>
                                            </m:e>
                                            <m:e>
                                              <m:r>
                                                <a:rPr lang="kk-KZ" altLang="ru-RU" sz="1700" b="0" i="1" dirty="0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Open Sans" panose="020B0606030504020204" pitchFamily="34" charset="0"/>
                                                  <a:cs typeface="Open Sans" panose="020B0606030504020204" pitchFamily="34" charset="0"/>
                                                </a:rPr>
                                                <m:t>Фруктоза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  <m:r>
                                        <a:rPr lang="en-US" altLang="ru-RU" sz="17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 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kk-KZ" altLang="ru-RU" sz="17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Дисахаридтер</m:t>
                              </m:r>
                              <m:r>
                                <a:rPr lang="en-US" altLang="ru-RU" sz="17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kk-KZ" altLang="ru-RU" sz="17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kk-KZ" altLang="ru-RU" sz="17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kk-KZ" altLang="ru-RU" sz="17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ru-RU" sz="17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)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Малтоза</m:t>
                                      </m:r>
                                    </m:e>
                                    <m:e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Лактоза</m:t>
                                      </m:r>
                                    </m:e>
                                    <m:e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Са</m:t>
                                      </m:r>
                                      <m:r>
                                        <a:rPr lang="kk-KZ" altLang="ru-RU" sz="1700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х</m:t>
                                      </m:r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ароза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kk-KZ" altLang="ru-RU" sz="17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Полисахаридтер</m:t>
                              </m:r>
                              <m:sSub>
                                <m:sSubPr>
                                  <m:ctrlPr>
                                    <a:rPr lang="en-US" altLang="ru-RU" sz="17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kk-KZ" altLang="ru-RU" sz="1700" i="1" dirty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lang="en-US" altLang="ru-RU" sz="17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altLang="ru-RU" sz="17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ru-RU" sz="17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ru-RU" sz="17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kk-KZ" altLang="ru-RU" sz="1700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Крахмал</m:t>
                                      </m:r>
                                    </m:e>
                                    <m:e>
                                      <m:r>
                                        <a:rPr lang="kk-KZ" altLang="ru-RU" sz="1700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Целлюлоза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altLang="ru-RU" sz="17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9A28CB-F9A6-4ED2-AEE8-B4C8F4D7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655915"/>
                <a:ext cx="9144000" cy="36890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55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1D2F4F-EB9F-46FB-9A7B-940B3C6ED9D7}"/>
                  </a:ext>
                </a:extLst>
              </p:cNvPr>
              <p:cNvSpPr txBox="1"/>
              <p:nvPr/>
            </p:nvSpPr>
            <p:spPr>
              <a:xfrm>
                <a:off x="284163" y="3641886"/>
                <a:ext cx="9144000" cy="181854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ru-KZ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Тетрозалар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</a:t>
                </a:r>
                <a:r>
                  <a:rPr lang="ru-KZ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Альдозалар</a:t>
                </a:r>
                <a:r>
                  <a:rPr lang="ru-KZ" altLang="ru-RU" sz="24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</a:t>
                </a:r>
                <a:r>
                  <a:rPr lang="ru-KZ" altLang="ru-RU" sz="2400" dirty="0" err="1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Кетозалар</a:t>
                </a:r>
                <a:endParaRPr lang="en-GB" altLang="ru-RU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ru-KZ" altLang="ru-RU" sz="2400" dirty="0">
                  <a:solidFill>
                    <a:srgbClr val="002060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</m:t>
                        </m:r>
                      </m:e>
                      <m:sub>
                        <m:r>
                          <a:rPr lang="kk-KZ" altLang="ru-RU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alt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kk-KZ" altLang="ru-RU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8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ru-R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</m:t>
                    </m:r>
                  </m:oMath>
                </a14:m>
                <a:r>
                  <a:rPr lang="en-US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kk-KZ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1D2F4F-EB9F-46FB-9A7B-940B3C6ED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3641886"/>
                <a:ext cx="9144000" cy="1818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892FC8-5F3C-4AA7-9AB8-8457FB36FB63}"/>
                  </a:ext>
                </a:extLst>
              </p:cNvPr>
              <p:cNvSpPr txBox="1"/>
              <p:nvPr/>
            </p:nvSpPr>
            <p:spPr>
              <a:xfrm>
                <a:off x="284162" y="5981300"/>
                <a:ext cx="9144000" cy="13261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indent="3225800"/>
                <a:endParaRPr lang="en-GB" alt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kk-KZ" altLang="ru-RU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40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kk-KZ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indent="3225800"/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892FC8-5F3C-4AA7-9AB8-8457FB36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5981300"/>
                <a:ext cx="9144000" cy="1326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Көмірсулар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293465"/>
            <a:ext cx="9144000" cy="1941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Құрамында альдегид тобы бар моносахаридтер </a:t>
            </a: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альдегидоспирттерге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(альдозаларға), карбонил тобы барлары </a:t>
            </a: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кетоспирттерге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(кетозаларға) жатады.</a:t>
            </a:r>
            <a:endParaRPr lang="en-GB" altLang="ru-RU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6198" t="27714" r="1359"/>
          <a:stretch/>
        </p:blipFill>
        <p:spPr>
          <a:xfrm>
            <a:off x="2703809" y="4159072"/>
            <a:ext cx="6430945" cy="1142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1088" t="11170" b="15532"/>
          <a:stretch/>
        </p:blipFill>
        <p:spPr>
          <a:xfrm>
            <a:off x="2101624" y="6106765"/>
            <a:ext cx="7193188" cy="10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Көмірсулар. Моносахаридтер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4163" y="1340487"/>
                <a:ext cx="9144000" cy="366520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Глюкоза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ru-KZ" altLang="ru-RU" sz="28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ru-RU" sz="28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</m:t>
                        </m:r>
                      </m:e>
                      <m:sub>
                        <m:r>
                          <a:rPr lang="ru-KZ" altLang="ru-RU" sz="28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ru-RU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8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ru-KZ" altLang="ru-RU" sz="28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altLang="ru-RU" sz="2800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8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</m:t>
                        </m:r>
                      </m:e>
                      <m:sub>
                        <m:r>
                          <a:rPr lang="ru-KZ" altLang="ru-RU" sz="28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  <m:r>
                      <a:rPr lang="ru-KZ" altLang="ru-RU" sz="2800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– гексозалардың өкілі, кең таралған моносахарид. Ол көп мөлшерде жүзім шырынында және піскен жемістер мен балдың құрамында кездеседі. Глюкозаны </a:t>
                </a:r>
                <a:r>
                  <a:rPr lang="kk-KZ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жүзім қанты 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деп те атайды. Глюкоза </a:t>
                </a:r>
                <a:r>
                  <a:rPr lang="kk-KZ" altLang="ru-RU" sz="28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альдегидоспирт. </a:t>
                </a:r>
                <a:r>
                  <a:rPr lang="kk-KZ" altLang="ru-RU" sz="28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Глюкозаны төмендегі формуламен өрнектеуге болады. Тізбек альдегид тобындағы көміртектен бастап нөмірленеді.</a:t>
                </a:r>
                <a:endParaRPr lang="en-GB" altLang="ru-RU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340487"/>
                <a:ext cx="9144000" cy="3665207"/>
              </a:xfrm>
              <a:prstGeom prst="rect">
                <a:avLst/>
              </a:prstGeom>
              <a:blipFill>
                <a:blip r:embed="rId2"/>
                <a:stretch>
                  <a:fillRect r="-399" b="-182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5328238"/>
            <a:ext cx="4409794" cy="15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Көмірсулар. Моносахаридтер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1" y="1106986"/>
            <a:ext cx="9144000" cy="9567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циклді формасын Хеуорс формуласымен өрнектеуге болады.  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322" b="12740"/>
          <a:stretch/>
        </p:blipFill>
        <p:spPr>
          <a:xfrm>
            <a:off x="5717512" y="2123555"/>
            <a:ext cx="1873287" cy="1538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4160" y="4147295"/>
                <a:ext cx="9144000" cy="175699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Егер 1 және 2 көміртегіндегі гидроксидтер сақинаның бір жағында болса, оны </a:t>
                </a:r>
                <a14:m>
                  <m:oMath xmlns:m="http://schemas.openxmlformats.org/officeDocument/2006/math">
                    <m:r>
                      <a:rPr lang="kk-KZ" altLang="ru-RU" sz="20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kk-KZ" alt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-форма </a:t>
                </a: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дейді, егер екі жағында болса оны </a:t>
                </a:r>
                <a14:m>
                  <m:oMath xmlns:m="http://schemas.openxmlformats.org/officeDocument/2006/math">
                    <m:r>
                      <a:rPr lang="kk-KZ" altLang="ru-RU" sz="200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𝛽</m:t>
                    </m:r>
                  </m:oMath>
                </a14:m>
                <a:r>
                  <a:rPr lang="kk-KZ" altLang="ru-RU" sz="2000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-форма </a:t>
                </a:r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дейді. Крситалды глюкоза </a:t>
                </a:r>
                <a14:m>
                  <m:oMath xmlns:m="http://schemas.openxmlformats.org/officeDocument/2006/math">
                    <m:r>
                      <a:rPr lang="kk-KZ" altLang="ru-R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-формадан тұрады. Глюкозаның судағы ерітіндісі    </a:t>
                </a:r>
                <a14:m>
                  <m:oMath xmlns:m="http://schemas.openxmlformats.org/officeDocument/2006/math">
                    <m:r>
                      <a:rPr lang="kk-KZ" altLang="ru-RU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𝛽</m:t>
                    </m:r>
                  </m:oMath>
                </a14:m>
                <a:r>
                  <a:rPr lang="kk-KZ" altLang="ru-RU" sz="20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-формадан тұрады. Олардың бір-біріне айналуы аралық альдегидті формасымен жүреді.  </a:t>
                </a:r>
                <a:endParaRPr lang="en-GB" altLang="ru-RU" sz="2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0" y="4147295"/>
                <a:ext cx="9144000" cy="1756992"/>
              </a:xfrm>
              <a:prstGeom prst="rect">
                <a:avLst/>
              </a:prstGeom>
              <a:blipFill>
                <a:blip r:embed="rId3"/>
                <a:stretch>
                  <a:fillRect b="-171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4160" y="6876825"/>
            <a:ext cx="9144000" cy="833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өзара тепе-теңдікте болып, бір-біріне айналатын тізбекті және циклді изомерлер түрлері </a:t>
            </a:r>
            <a:r>
              <a:rPr lang="kk-KZ" altLang="ru-RU" sz="20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таутомерлер</a:t>
            </a:r>
            <a:r>
              <a:rPr lang="kk-KZ" altLang="ru-R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деп аталады.   </a:t>
            </a:r>
            <a:endParaRPr lang="en-GB" altLang="ru-R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1515DFC-EB83-4F09-83E7-6FBF3C6FB355}"/>
                  </a:ext>
                </a:extLst>
              </p:cNvPr>
              <p:cNvSpPr/>
              <p:nvPr/>
            </p:nvSpPr>
            <p:spPr>
              <a:xfrm>
                <a:off x="889932" y="3669101"/>
                <a:ext cx="2938946" cy="36933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kk-KZ" altLang="ru-RU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глюкозаның </a:t>
                </a:r>
                <a14:m>
                  <m:oMath xmlns:m="http://schemas.openxmlformats.org/officeDocument/2006/math">
                    <m:r>
                      <a:rPr lang="kk-KZ" altLang="ru-RU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kk-KZ" altLang="ru-RU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-формасы </a:t>
                </a:r>
                <a:endParaRPr lang="ru-KZ" dirty="0">
                  <a:solidFill>
                    <a:srgbClr val="620BFC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1515DFC-EB83-4F09-83E7-6FBF3C6FB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32" y="3669101"/>
                <a:ext cx="2938946" cy="369332"/>
              </a:xfrm>
              <a:prstGeom prst="rect">
                <a:avLst/>
              </a:prstGeom>
              <a:blipFill>
                <a:blip r:embed="rId5"/>
                <a:stretch>
                  <a:fillRect l="-1653" t="-8065" r="-620" b="-2419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67B8D4-CB87-4C1C-923D-D5B128DC6A10}"/>
              </a:ext>
            </a:extLst>
          </p:cNvPr>
          <p:cNvSpPr/>
          <p:nvPr/>
        </p:nvSpPr>
        <p:spPr>
          <a:xfrm>
            <a:off x="5258761" y="3682259"/>
            <a:ext cx="2933560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𝛽-формасы </a:t>
            </a:r>
            <a:endParaRPr lang="ru-KZ" dirty="0">
              <a:solidFill>
                <a:srgbClr val="620BFC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6963B6-60CA-43F3-BE42-337E9F07D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" r="59916" b="14869"/>
          <a:stretch/>
        </p:blipFill>
        <p:spPr>
          <a:xfrm>
            <a:off x="1630899" y="2136791"/>
            <a:ext cx="1698172" cy="1501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EC4AF7B-4AF6-4DC8-9C1F-DFC92A326A22}"/>
                  </a:ext>
                </a:extLst>
              </p:cNvPr>
              <p:cNvSpPr/>
              <p:nvPr/>
            </p:nvSpPr>
            <p:spPr>
              <a:xfrm>
                <a:off x="284160" y="6013149"/>
                <a:ext cx="9144000" cy="772107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 lIns="252000" tIns="108000" rIns="252000" bIns="108000">
                <a:spAutoFit/>
              </a:bodyPr>
              <a:lstStyle/>
              <a:p>
                <a:r>
                  <a:rPr lang="kk-KZ" altLang="ru-RU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глюкозаның                             </a:t>
                </a:r>
                <a:r>
                  <a:rPr lang="kk-KZ" altLang="ru-RU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глюкозаның</a:t>
                </a:r>
                <a:r>
                  <a:rPr lang="kk-KZ" altLang="ru-RU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                      </a:t>
                </a:r>
                <a:r>
                  <a:rPr lang="kk-KZ" altLang="ru-RU" dirty="0" err="1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глюкозаның</a:t>
                </a:r>
                <a:endParaRPr lang="kk-KZ" altLang="ru-RU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kk-KZ" altLang="ru-RU" i="1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kk-KZ" altLang="ru-RU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-формасы                              альдегидті-формасы                               𝛽-формасы </a:t>
                </a:r>
                <a:endParaRPr lang="ru-KZ" dirty="0">
                  <a:solidFill>
                    <a:srgbClr val="620BFC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EC4AF7B-4AF6-4DC8-9C1F-DFC92A326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0" y="6013149"/>
                <a:ext cx="9144000" cy="772107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21AE08-C3E6-4303-AF2B-FC03DE631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485" y="6267816"/>
            <a:ext cx="835224" cy="256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5DA702-3E9D-4817-8D5D-75C039C64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929" y="6285687"/>
            <a:ext cx="83522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314627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Глюкозаның құрылысын анықтау реакциялары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2" y="1163949"/>
            <a:ext cx="9144000" cy="1695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Глюкозаның көміртек қаңқасында ешқандай тармақталудың жоқ екенін дәлелдеу үшін, оны 𝐻𝐼–пен тотықсыздандырған. Нәтижесінде тотықсыздану өнімі 2-иодгексан болған: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62" y="3620911"/>
            <a:ext cx="9144000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Глюкозаны жұмсақ жағдайларда тотықтырған кезде, глюкон қышқылын түзді. Бұл реакция глюкозада альдегидтік тобының бар екендігін дәлелдеді: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162" y="5710456"/>
            <a:ext cx="9144000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Глюкозаны ацилдеу және алкилдеу реакцияларына түсіру арқылы глюкоза молекуласында бос гидроксил топтары бар екендігін дәлелдеді: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23589-6394-40D8-B4AA-B97F9BDC94B3}"/>
                  </a:ext>
                </a:extLst>
              </p:cNvPr>
              <p:cNvSpPr txBox="1"/>
              <p:nvPr/>
            </p:nvSpPr>
            <p:spPr>
              <a:xfrm>
                <a:off x="301715" y="2969511"/>
                <a:ext cx="9144000" cy="54127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10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kk-KZ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+13</m:t>
                      </m:r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HI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→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CHI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I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6</m:t>
                      </m:r>
                      <m:sSub>
                        <m:sSubPr>
                          <m:ctrlPr>
                            <a:rPr lang="en-US" altLang="ru-RU" sz="210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0</m:t>
                      </m:r>
                    </m:oMath>
                  </m:oMathPara>
                </a14:m>
                <a:endParaRPr lang="en-GB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23589-6394-40D8-B4AA-B97F9BDC9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15" y="2969511"/>
                <a:ext cx="9144000" cy="541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059170-AF6F-4CFB-8638-6CD069371E33}"/>
                  </a:ext>
                </a:extLst>
              </p:cNvPr>
              <p:cNvSpPr txBox="1"/>
              <p:nvPr/>
            </p:nvSpPr>
            <p:spPr>
              <a:xfrm>
                <a:off x="284162" y="5078531"/>
                <a:ext cx="9144000" cy="54127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10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kk-KZ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kk-KZ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</m:d>
                      <m: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CHOH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CHOH</m:t>
                      </m:r>
                      <m: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CHOH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CHOH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CHOH</m:t>
                      </m:r>
                    </m:oMath>
                  </m:oMathPara>
                </a14:m>
                <a:endParaRPr lang="en-GB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059170-AF6F-4CFB-8638-6CD069371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5078531"/>
                <a:ext cx="9144000" cy="541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BDCE6-5DF3-42AF-9FB3-065A884C3414}"/>
                  </a:ext>
                </a:extLst>
              </p:cNvPr>
              <p:cNvSpPr txBox="1"/>
              <p:nvPr/>
            </p:nvSpPr>
            <p:spPr>
              <a:xfrm>
                <a:off x="291441" y="7146686"/>
                <a:ext cx="9136722" cy="54127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10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kk-KZ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5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ru-RU" sz="210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ru-RU" sz="210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21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CH</m:t>
                                  </m:r>
                                </m:e>
                                <m:sub>
                                  <m:r>
                                    <a:rPr lang="en-US" altLang="ru-RU" sz="21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ru-RU" sz="2100" i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CO</m:t>
                              </m:r>
                            </m:e>
                          </m:d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7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ru-RU" sz="21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ru-RU" sz="210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ru-RU" sz="210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21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OCOCH</m:t>
                                  </m:r>
                                </m:e>
                                <m:sub>
                                  <m:r>
                                    <a:rPr lang="en-US" altLang="ru-RU" sz="2100" i="0">
                                      <a:solidFill>
                                        <a:srgbClr val="620BFC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ru-RU" sz="21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altLang="ru-RU" sz="21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+5</m:t>
                      </m:r>
                      <m:sSub>
                        <m:sSubPr>
                          <m:ctrlPr>
                            <a:rPr lang="en-US" altLang="ru-RU" sz="21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en-US" altLang="ru-RU" sz="21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ru-RU" sz="21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CHOH</m:t>
                      </m:r>
                    </m:oMath>
                  </m:oMathPara>
                </a14:m>
                <a:endParaRPr lang="en-GB" altLang="ru-RU" sz="21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BDCE6-5DF3-42AF-9FB3-065A884C3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1" y="7146686"/>
                <a:ext cx="9136722" cy="541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47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Фруктозаның құрылысын анықтау реакциялары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3" y="1065796"/>
            <a:ext cx="9144000" cy="1695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Фруктозаның көміртек қаңқасында ешқандай тармақталудың жоқ екенін дәлелдеу үшін, оны 𝐻𝐼–пен тотықсыздандырған. Нәтижесінде тотықсыздану өнімі иодгексан болған: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299" y="3698394"/>
            <a:ext cx="9144000" cy="9567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Фруктозаның тізбекті үзе отырып тотығуы, оның кетоза екендігін көрсетті: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99" y="6363433"/>
            <a:ext cx="9144000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Фруктоза глюкозаға ұқсас сірке ангидридінің бес молекуласымен реакцияласады. Бұл реакция онда бес гидроксил тобы бар екендігін дәлелдейді.</a:t>
            </a:r>
            <a:endParaRPr lang="en-GB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6B2ADD-48D1-4EEB-AD8F-50CC44450943}"/>
                  </a:ext>
                </a:extLst>
              </p:cNvPr>
              <p:cNvSpPr txBox="1"/>
              <p:nvPr/>
            </p:nvSpPr>
            <p:spPr>
              <a:xfrm>
                <a:off x="289299" y="2927734"/>
                <a:ext cx="9154275" cy="58744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</m:t>
                        </m:r>
                      </m:e>
                      <m:sub>
                        <m:r>
                          <a:rPr lang="kk-KZ" altLang="ru-RU" sz="24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e>
                      <m:sub>
                        <m:r>
                          <a:rPr lang="kk-KZ" altLang="ru-RU" sz="24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  <m: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O</m:t>
                        </m:r>
                      </m:e>
                      <m:sub>
                        <m:r>
                          <a:rPr lang="kk-KZ" altLang="ru-RU" sz="24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6</m:t>
                        </m:r>
                      </m:sub>
                    </m:sSub>
                    <m:r>
                      <a:rPr lang="kk-KZ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HI</m:t>
                    </m:r>
                    <m:r>
                      <a:rPr lang="en-US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CH</m:t>
                        </m:r>
                      </m:e>
                      <m:sub>
                        <m: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CHI</m:t>
                    </m:r>
                    <m:r>
                      <a:rPr lang="en-US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CH</m:t>
                        </m:r>
                      </m:e>
                      <m:sub>
                        <m:r>
                          <a:rPr lang="en-US" altLang="ru-RU" sz="24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RU" sz="2400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CH</m:t>
                        </m:r>
                      </m:e>
                      <m:sub>
                        <m: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RU" sz="240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CH</m:t>
                        </m:r>
                      </m:e>
                      <m:sub>
                        <m: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RU" sz="2400" i="0" dirty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</m:t>
                    </m:r>
                  </m:oMath>
                </a14:m>
                <a:r>
                  <a:rPr lang="en-US" altLang="ru-RU" sz="2400" dirty="0">
                    <a:solidFill>
                      <a:srgbClr val="620BFC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CH</m:t>
                        </m:r>
                      </m:e>
                      <m:sub>
                        <m: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RU" sz="240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ru-RU" sz="240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400" i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CH</m:t>
                        </m:r>
                      </m:e>
                      <m:sub>
                        <m:r>
                          <a:rPr lang="en-US" altLang="ru-RU" sz="2400" b="0" i="0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ru-RU" sz="2100" b="0" dirty="0">
                  <a:solidFill>
                    <a:srgbClr val="620BFC"/>
                  </a:solidFill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6B2ADD-48D1-4EEB-AD8F-50CC4445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99" y="2927734"/>
                <a:ext cx="9154275" cy="587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66C36D-C87F-4A8C-9824-E29CDC24705A}"/>
                  </a:ext>
                </a:extLst>
              </p:cNvPr>
              <p:cNvSpPr txBox="1"/>
              <p:nvPr/>
            </p:nvSpPr>
            <p:spPr>
              <a:xfrm>
                <a:off x="289299" y="4837495"/>
                <a:ext cx="9144000" cy="134361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20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2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kk-KZ" altLang="ru-RU" sz="22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ru-RU" sz="22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2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kk-KZ" altLang="ru-RU" sz="22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  <m:r>
                            <a:rPr lang="en-US" altLang="ru-RU" sz="22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20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200" i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kk-KZ" altLang="ru-RU" sz="2200" b="0" i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kk-KZ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kk-KZ" altLang="ru-RU" sz="2200" b="0" smtClean="0">
                              <a:solidFill>
                                <a:srgbClr val="620BFC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groupChr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kk-KZ" altLang="ru-RU" sz="220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2200" i="0">
                                  <a:solidFill>
                                    <a:srgbClr val="620BFC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O</m:t>
                              </m:r>
                            </m:e>
                          </m:d>
                        </m:e>
                      </m:groupCh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  <m: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COOH</m:t>
                      </m:r>
                      <m: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  <m: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  <m: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  <m:r>
                        <a:rPr lang="en-US" altLang="ru-RU" sz="220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ru-RU" sz="2200" b="0" i="0" smtClean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altLang="ru-RU" sz="2200" i="0">
                          <a:solidFill>
                            <a:srgbClr val="620BFC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OH</m:t>
                      </m:r>
                    </m:oMath>
                  </m:oMathPara>
                </a14:m>
                <a:endParaRPr lang="en-US" altLang="ru-RU" sz="2200" dirty="0">
                  <a:solidFill>
                    <a:srgbClr val="620BF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фруктоза         қымыздық                            шарап</a:t>
                </a:r>
              </a:p>
              <a:p>
                <a:r>
                  <a:rPr lang="kk-KZ" altLang="ru-RU" sz="2100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  қышқылы                          қышқылы</a:t>
                </a:r>
                <a:endParaRPr lang="en-GB" altLang="ru-RU" sz="21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66C36D-C87F-4A8C-9824-E29CDC24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99" y="4837495"/>
                <a:ext cx="9144000" cy="1343610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611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13254</TotalTime>
  <Words>1059</Words>
  <Application>Microsoft Office PowerPoint</Application>
  <PresentationFormat>Произвольный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Open Sans</vt:lpstr>
      <vt:lpstr>Тема Office</vt:lpstr>
      <vt:lpstr>11-сынып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DO_Edit_1</cp:lastModifiedBy>
  <cp:revision>286</cp:revision>
  <dcterms:created xsi:type="dcterms:W3CDTF">2020-07-01T14:03:46Z</dcterms:created>
  <dcterms:modified xsi:type="dcterms:W3CDTF">2020-11-13T12:00:26Z</dcterms:modified>
</cp:coreProperties>
</file>