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5"/>
  </p:notesMasterIdLst>
  <p:sldIdLst>
    <p:sldId id="265" r:id="rId2"/>
    <p:sldId id="296" r:id="rId3"/>
    <p:sldId id="297" r:id="rId4"/>
    <p:sldId id="298" r:id="rId5"/>
    <p:sldId id="299" r:id="rId6"/>
    <p:sldId id="315"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6" r:id="rId23"/>
    <p:sldId id="258" r:id="rId24"/>
  </p:sldIdLst>
  <p:sldSz cx="9712325" cy="8002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 userDrawn="1">
          <p15:clr>
            <a:srgbClr val="A4A3A4"/>
          </p15:clr>
        </p15:guide>
        <p15:guide id="2" pos="179" userDrawn="1">
          <p15:clr>
            <a:srgbClr val="A4A3A4"/>
          </p15:clr>
        </p15:guide>
        <p15:guide id="3" pos="5939" userDrawn="1">
          <p15:clr>
            <a:srgbClr val="A4A3A4"/>
          </p15:clr>
        </p15:guide>
        <p15:guide id="4" orient="horz" pos="48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0B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21"/>
  </p:normalViewPr>
  <p:slideViewPr>
    <p:cSldViewPr snapToGrid="0" snapToObjects="1">
      <p:cViewPr varScale="1">
        <p:scale>
          <a:sx n="95" d="100"/>
          <a:sy n="95" d="100"/>
        </p:scale>
        <p:origin x="1854" y="96"/>
      </p:cViewPr>
      <p:guideLst>
        <p:guide orient="horz" pos="184"/>
        <p:guide pos="179"/>
        <p:guide pos="5939"/>
        <p:guide orient="horz" pos="485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E6712-1DF3-144B-8AEB-AA2EA0DC6E3F}" type="datetimeFigureOut">
              <a:rPr lang="x-none" smtClean="0"/>
              <a:t>13.11.2020</a:t>
            </a:fld>
            <a:endParaRPr lang="x-none"/>
          </a:p>
        </p:txBody>
      </p:sp>
      <p:sp>
        <p:nvSpPr>
          <p:cNvPr id="4" name="Образ слайда 3"/>
          <p:cNvSpPr>
            <a:spLocks noGrp="1" noRot="1" noChangeAspect="1"/>
          </p:cNvSpPr>
          <p:nvPr>
            <p:ph type="sldImg" idx="2"/>
          </p:nvPr>
        </p:nvSpPr>
        <p:spPr>
          <a:xfrm>
            <a:off x="1555750" y="1143000"/>
            <a:ext cx="37465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97FD9-0A9C-1B45-95DB-6830A7212849}" type="slidenum">
              <a:rPr lang="x-none" smtClean="0"/>
              <a:t>‹#›</a:t>
            </a:fld>
            <a:endParaRPr lang="x-none"/>
          </a:p>
        </p:txBody>
      </p:sp>
    </p:spTree>
    <p:extLst>
      <p:ext uri="{BB962C8B-B14F-4D97-AF65-F5344CB8AC3E}">
        <p14:creationId xmlns:p14="http://schemas.microsoft.com/office/powerpoint/2010/main" val="3686477387"/>
      </p:ext>
    </p:extLst>
  </p:cSld>
  <p:clrMap bg1="lt1" tx1="dk1" bg2="lt2" tx2="dk2" accent1="accent1" accent2="accent2" accent3="accent3" accent4="accent4" accent5="accent5" accent6="accent6" hlink="hlink" folHlink="folHlink"/>
  <p:notesStyle>
    <a:lvl1pPr marL="0" algn="l" defTabSz="718627" rtl="0" eaLnBrk="1" latinLnBrk="0" hangingPunct="1">
      <a:defRPr sz="943" kern="1200">
        <a:solidFill>
          <a:schemeClr val="tx1"/>
        </a:solidFill>
        <a:latin typeface="+mn-lt"/>
        <a:ea typeface="+mn-ea"/>
        <a:cs typeface="+mn-cs"/>
      </a:defRPr>
    </a:lvl1pPr>
    <a:lvl2pPr marL="359313" algn="l" defTabSz="718627" rtl="0" eaLnBrk="1" latinLnBrk="0" hangingPunct="1">
      <a:defRPr sz="943" kern="1200">
        <a:solidFill>
          <a:schemeClr val="tx1"/>
        </a:solidFill>
        <a:latin typeface="+mn-lt"/>
        <a:ea typeface="+mn-ea"/>
        <a:cs typeface="+mn-cs"/>
      </a:defRPr>
    </a:lvl2pPr>
    <a:lvl3pPr marL="718627" algn="l" defTabSz="718627" rtl="0" eaLnBrk="1" latinLnBrk="0" hangingPunct="1">
      <a:defRPr sz="943" kern="1200">
        <a:solidFill>
          <a:schemeClr val="tx1"/>
        </a:solidFill>
        <a:latin typeface="+mn-lt"/>
        <a:ea typeface="+mn-ea"/>
        <a:cs typeface="+mn-cs"/>
      </a:defRPr>
    </a:lvl3pPr>
    <a:lvl4pPr marL="1077940" algn="l" defTabSz="718627" rtl="0" eaLnBrk="1" latinLnBrk="0" hangingPunct="1">
      <a:defRPr sz="943" kern="1200">
        <a:solidFill>
          <a:schemeClr val="tx1"/>
        </a:solidFill>
        <a:latin typeface="+mn-lt"/>
        <a:ea typeface="+mn-ea"/>
        <a:cs typeface="+mn-cs"/>
      </a:defRPr>
    </a:lvl4pPr>
    <a:lvl5pPr marL="1437254" algn="l" defTabSz="718627" rtl="0" eaLnBrk="1" latinLnBrk="0" hangingPunct="1">
      <a:defRPr sz="943" kern="1200">
        <a:solidFill>
          <a:schemeClr val="tx1"/>
        </a:solidFill>
        <a:latin typeface="+mn-lt"/>
        <a:ea typeface="+mn-ea"/>
        <a:cs typeface="+mn-cs"/>
      </a:defRPr>
    </a:lvl5pPr>
    <a:lvl6pPr marL="1796567" algn="l" defTabSz="718627" rtl="0" eaLnBrk="1" latinLnBrk="0" hangingPunct="1">
      <a:defRPr sz="943" kern="1200">
        <a:solidFill>
          <a:schemeClr val="tx1"/>
        </a:solidFill>
        <a:latin typeface="+mn-lt"/>
        <a:ea typeface="+mn-ea"/>
        <a:cs typeface="+mn-cs"/>
      </a:defRPr>
    </a:lvl6pPr>
    <a:lvl7pPr marL="2155881" algn="l" defTabSz="718627" rtl="0" eaLnBrk="1" latinLnBrk="0" hangingPunct="1">
      <a:defRPr sz="943" kern="1200">
        <a:solidFill>
          <a:schemeClr val="tx1"/>
        </a:solidFill>
        <a:latin typeface="+mn-lt"/>
        <a:ea typeface="+mn-ea"/>
        <a:cs typeface="+mn-cs"/>
      </a:defRPr>
    </a:lvl7pPr>
    <a:lvl8pPr marL="2515194" algn="l" defTabSz="718627" rtl="0" eaLnBrk="1" latinLnBrk="0" hangingPunct="1">
      <a:defRPr sz="943" kern="1200">
        <a:solidFill>
          <a:schemeClr val="tx1"/>
        </a:solidFill>
        <a:latin typeface="+mn-lt"/>
        <a:ea typeface="+mn-ea"/>
        <a:cs typeface="+mn-cs"/>
      </a:defRPr>
    </a:lvl8pPr>
    <a:lvl9pPr marL="2874508" algn="l" defTabSz="718627" rtl="0" eaLnBrk="1" latinLnBrk="0" hangingPunct="1">
      <a:defRPr sz="94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28425" y="1309683"/>
            <a:ext cx="8255476" cy="2786086"/>
          </a:xfrm>
        </p:spPr>
        <p:txBody>
          <a:bodyPr anchor="b"/>
          <a:lstStyle>
            <a:lvl1pPr algn="ctr">
              <a:defRPr sz="6373"/>
            </a:lvl1pPr>
          </a:lstStyle>
          <a:p>
            <a:r>
              <a:rPr lang="ru-RU"/>
              <a:t>Образец заголовка</a:t>
            </a:r>
            <a:endParaRPr lang="en-US" dirty="0"/>
          </a:p>
        </p:txBody>
      </p:sp>
      <p:sp>
        <p:nvSpPr>
          <p:cNvPr id="3" name="Subtitle 2"/>
          <p:cNvSpPr>
            <a:spLocks noGrp="1"/>
          </p:cNvSpPr>
          <p:nvPr>
            <p:ph type="subTitle" idx="1"/>
          </p:nvPr>
        </p:nvSpPr>
        <p:spPr>
          <a:xfrm>
            <a:off x="1214041" y="4203212"/>
            <a:ext cx="7284244" cy="1932106"/>
          </a:xfrm>
        </p:spPr>
        <p:txBody>
          <a:bodyPr/>
          <a:lstStyle>
            <a:lvl1pPr marL="0" indent="0" algn="ctr">
              <a:buNone/>
              <a:defRPr sz="2549"/>
            </a:lvl1pPr>
            <a:lvl2pPr marL="485638" indent="0" algn="ctr">
              <a:buNone/>
              <a:defRPr sz="2124"/>
            </a:lvl2pPr>
            <a:lvl3pPr marL="971276" indent="0" algn="ctr">
              <a:buNone/>
              <a:defRPr sz="1912"/>
            </a:lvl3pPr>
            <a:lvl4pPr marL="1456914" indent="0" algn="ctr">
              <a:buNone/>
              <a:defRPr sz="1700"/>
            </a:lvl4pPr>
            <a:lvl5pPr marL="1942551" indent="0" algn="ctr">
              <a:buNone/>
              <a:defRPr sz="1700"/>
            </a:lvl5pPr>
            <a:lvl6pPr marL="2428189" indent="0" algn="ctr">
              <a:buNone/>
              <a:defRPr sz="1700"/>
            </a:lvl6pPr>
            <a:lvl7pPr marL="2913827" indent="0" algn="ctr">
              <a:buNone/>
              <a:defRPr sz="1700"/>
            </a:lvl7pPr>
            <a:lvl8pPr marL="3399465" indent="0" algn="ctr">
              <a:buNone/>
              <a:defRPr sz="1700"/>
            </a:lvl8pPr>
            <a:lvl9pPr marL="3885103" indent="0" algn="ctr">
              <a:buNone/>
              <a:defRPr sz="17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7A2D208-432E-AA48-8D25-AC6E1033EED1}" type="datetimeFigureOut">
              <a:rPr lang="x-none" smtClean="0"/>
              <a:t>13.11.2020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42631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7A2D208-432E-AA48-8D25-AC6E1033EED1}" type="datetimeFigureOut">
              <a:rPr lang="x-none" smtClean="0"/>
              <a:t>13.11.2020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802458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0383" y="426064"/>
            <a:ext cx="2094220" cy="6781823"/>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67723" y="426064"/>
            <a:ext cx="6161256" cy="678182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7A2D208-432E-AA48-8D25-AC6E1033EED1}" type="datetimeFigureOut">
              <a:rPr lang="x-none" smtClean="0"/>
              <a:t>13.11.2020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354561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7A2D208-432E-AA48-8D25-AC6E1033EED1}" type="datetimeFigureOut">
              <a:rPr lang="x-none" smtClean="0"/>
              <a:t>13.11.2020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2687809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62665" y="1995092"/>
            <a:ext cx="8376880" cy="3328854"/>
          </a:xfrm>
        </p:spPr>
        <p:txBody>
          <a:bodyPr anchor="b"/>
          <a:lstStyle>
            <a:lvl1pPr>
              <a:defRPr sz="6373"/>
            </a:lvl1pPr>
          </a:lstStyle>
          <a:p>
            <a:r>
              <a:rPr lang="ru-RU"/>
              <a:t>Образец заголовка</a:t>
            </a:r>
            <a:endParaRPr lang="en-US" dirty="0"/>
          </a:p>
        </p:txBody>
      </p:sp>
      <p:sp>
        <p:nvSpPr>
          <p:cNvPr id="3" name="Text Placeholder 2"/>
          <p:cNvSpPr>
            <a:spLocks noGrp="1"/>
          </p:cNvSpPr>
          <p:nvPr>
            <p:ph type="body" idx="1"/>
          </p:nvPr>
        </p:nvSpPr>
        <p:spPr>
          <a:xfrm>
            <a:off x="662665" y="5355438"/>
            <a:ext cx="8376880" cy="1750566"/>
          </a:xfrm>
        </p:spPr>
        <p:txBody>
          <a:bodyPr/>
          <a:lstStyle>
            <a:lvl1pPr marL="0" indent="0">
              <a:buNone/>
              <a:defRPr sz="2549">
                <a:solidFill>
                  <a:schemeClr val="tx1"/>
                </a:solidFill>
              </a:defRPr>
            </a:lvl1pPr>
            <a:lvl2pPr marL="485638" indent="0">
              <a:buNone/>
              <a:defRPr sz="2124">
                <a:solidFill>
                  <a:schemeClr val="tx1">
                    <a:tint val="75000"/>
                  </a:schemeClr>
                </a:solidFill>
              </a:defRPr>
            </a:lvl2pPr>
            <a:lvl3pPr marL="971276" indent="0">
              <a:buNone/>
              <a:defRPr sz="1912">
                <a:solidFill>
                  <a:schemeClr val="tx1">
                    <a:tint val="75000"/>
                  </a:schemeClr>
                </a:solidFill>
              </a:defRPr>
            </a:lvl3pPr>
            <a:lvl4pPr marL="1456914" indent="0">
              <a:buNone/>
              <a:defRPr sz="1700">
                <a:solidFill>
                  <a:schemeClr val="tx1">
                    <a:tint val="75000"/>
                  </a:schemeClr>
                </a:solidFill>
              </a:defRPr>
            </a:lvl4pPr>
            <a:lvl5pPr marL="1942551" indent="0">
              <a:buNone/>
              <a:defRPr sz="1700">
                <a:solidFill>
                  <a:schemeClr val="tx1">
                    <a:tint val="75000"/>
                  </a:schemeClr>
                </a:solidFill>
              </a:defRPr>
            </a:lvl5pPr>
            <a:lvl6pPr marL="2428189" indent="0">
              <a:buNone/>
              <a:defRPr sz="1700">
                <a:solidFill>
                  <a:schemeClr val="tx1">
                    <a:tint val="75000"/>
                  </a:schemeClr>
                </a:solidFill>
              </a:defRPr>
            </a:lvl6pPr>
            <a:lvl7pPr marL="2913827" indent="0">
              <a:buNone/>
              <a:defRPr sz="1700">
                <a:solidFill>
                  <a:schemeClr val="tx1">
                    <a:tint val="75000"/>
                  </a:schemeClr>
                </a:solidFill>
              </a:defRPr>
            </a:lvl7pPr>
            <a:lvl8pPr marL="3399465" indent="0">
              <a:buNone/>
              <a:defRPr sz="1700">
                <a:solidFill>
                  <a:schemeClr val="tx1">
                    <a:tint val="75000"/>
                  </a:schemeClr>
                </a:solidFill>
              </a:defRPr>
            </a:lvl8pPr>
            <a:lvl9pPr marL="3885103" indent="0">
              <a:buNone/>
              <a:defRPr sz="17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7A2D208-432E-AA48-8D25-AC6E1033EED1}" type="datetimeFigureOut">
              <a:rPr lang="x-none" smtClean="0"/>
              <a:t>13.11.2020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275565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67722" y="2130318"/>
            <a:ext cx="4127738" cy="507756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916865" y="2130318"/>
            <a:ext cx="4127738" cy="507756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7A2D208-432E-AA48-8D25-AC6E1033EED1}" type="datetimeFigureOut">
              <a:rPr lang="x-none" smtClean="0"/>
              <a:t>13.11.2020</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957389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68988" y="426066"/>
            <a:ext cx="8376880" cy="154679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68988" y="1961746"/>
            <a:ext cx="4108768" cy="961421"/>
          </a:xfrm>
        </p:spPr>
        <p:txBody>
          <a:bodyPr anchor="b"/>
          <a:lstStyle>
            <a:lvl1pPr marL="0" indent="0">
              <a:buNone/>
              <a:defRPr sz="2549" b="1"/>
            </a:lvl1pPr>
            <a:lvl2pPr marL="485638" indent="0">
              <a:buNone/>
              <a:defRPr sz="2124" b="1"/>
            </a:lvl2pPr>
            <a:lvl3pPr marL="971276" indent="0">
              <a:buNone/>
              <a:defRPr sz="1912" b="1"/>
            </a:lvl3pPr>
            <a:lvl4pPr marL="1456914" indent="0">
              <a:buNone/>
              <a:defRPr sz="1700" b="1"/>
            </a:lvl4pPr>
            <a:lvl5pPr marL="1942551" indent="0">
              <a:buNone/>
              <a:defRPr sz="1700" b="1"/>
            </a:lvl5pPr>
            <a:lvl6pPr marL="2428189" indent="0">
              <a:buNone/>
              <a:defRPr sz="1700" b="1"/>
            </a:lvl6pPr>
            <a:lvl7pPr marL="2913827" indent="0">
              <a:buNone/>
              <a:defRPr sz="1700" b="1"/>
            </a:lvl7pPr>
            <a:lvl8pPr marL="3399465" indent="0">
              <a:buNone/>
              <a:defRPr sz="1700" b="1"/>
            </a:lvl8pPr>
            <a:lvl9pPr marL="3885103" indent="0">
              <a:buNone/>
              <a:defRPr sz="1700" b="1"/>
            </a:lvl9pPr>
          </a:lstStyle>
          <a:p>
            <a:pPr lvl="0"/>
            <a:r>
              <a:rPr lang="ru-RU"/>
              <a:t>Образец текста</a:t>
            </a:r>
          </a:p>
        </p:txBody>
      </p:sp>
      <p:sp>
        <p:nvSpPr>
          <p:cNvPr id="4" name="Content Placeholder 3"/>
          <p:cNvSpPr>
            <a:spLocks noGrp="1"/>
          </p:cNvSpPr>
          <p:nvPr>
            <p:ph sz="half" idx="2"/>
          </p:nvPr>
        </p:nvSpPr>
        <p:spPr>
          <a:xfrm>
            <a:off x="668988" y="2923168"/>
            <a:ext cx="4108768" cy="42995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916865" y="1961746"/>
            <a:ext cx="4129003" cy="961421"/>
          </a:xfrm>
        </p:spPr>
        <p:txBody>
          <a:bodyPr anchor="b"/>
          <a:lstStyle>
            <a:lvl1pPr marL="0" indent="0">
              <a:buNone/>
              <a:defRPr sz="2549" b="1"/>
            </a:lvl1pPr>
            <a:lvl2pPr marL="485638" indent="0">
              <a:buNone/>
              <a:defRPr sz="2124" b="1"/>
            </a:lvl2pPr>
            <a:lvl3pPr marL="971276" indent="0">
              <a:buNone/>
              <a:defRPr sz="1912" b="1"/>
            </a:lvl3pPr>
            <a:lvl4pPr marL="1456914" indent="0">
              <a:buNone/>
              <a:defRPr sz="1700" b="1"/>
            </a:lvl4pPr>
            <a:lvl5pPr marL="1942551" indent="0">
              <a:buNone/>
              <a:defRPr sz="1700" b="1"/>
            </a:lvl5pPr>
            <a:lvl6pPr marL="2428189" indent="0">
              <a:buNone/>
              <a:defRPr sz="1700" b="1"/>
            </a:lvl6pPr>
            <a:lvl7pPr marL="2913827" indent="0">
              <a:buNone/>
              <a:defRPr sz="1700" b="1"/>
            </a:lvl7pPr>
            <a:lvl8pPr marL="3399465" indent="0">
              <a:buNone/>
              <a:defRPr sz="1700" b="1"/>
            </a:lvl8pPr>
            <a:lvl9pPr marL="3885103" indent="0">
              <a:buNone/>
              <a:defRPr sz="1700" b="1"/>
            </a:lvl9pPr>
          </a:lstStyle>
          <a:p>
            <a:pPr lvl="0"/>
            <a:r>
              <a:rPr lang="ru-RU"/>
              <a:t>Образец текста</a:t>
            </a:r>
          </a:p>
        </p:txBody>
      </p:sp>
      <p:sp>
        <p:nvSpPr>
          <p:cNvPr id="6" name="Content Placeholder 5"/>
          <p:cNvSpPr>
            <a:spLocks noGrp="1"/>
          </p:cNvSpPr>
          <p:nvPr>
            <p:ph sz="quarter" idx="4"/>
          </p:nvPr>
        </p:nvSpPr>
        <p:spPr>
          <a:xfrm>
            <a:off x="4916865" y="2923168"/>
            <a:ext cx="4129003" cy="42995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7A2D208-432E-AA48-8D25-AC6E1033EED1}" type="datetimeFigureOut">
              <a:rPr lang="x-none" smtClean="0"/>
              <a:t>13.11.2020</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201197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7A2D208-432E-AA48-8D25-AC6E1033EED1}" type="datetimeFigureOut">
              <a:rPr lang="x-none" smtClean="0"/>
              <a:t>13.11.2020</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249414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A2D208-432E-AA48-8D25-AC6E1033EED1}" type="datetimeFigureOut">
              <a:rPr lang="x-none" smtClean="0"/>
              <a:t>13.11.2020</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1958954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68987" y="533506"/>
            <a:ext cx="3132478" cy="1867271"/>
          </a:xfrm>
        </p:spPr>
        <p:txBody>
          <a:bodyPr anchor="b"/>
          <a:lstStyle>
            <a:lvl1pPr>
              <a:defRPr sz="3399"/>
            </a:lvl1pPr>
          </a:lstStyle>
          <a:p>
            <a:r>
              <a:rPr lang="ru-RU"/>
              <a:t>Образец заголовка</a:t>
            </a:r>
            <a:endParaRPr lang="en-US" dirty="0"/>
          </a:p>
        </p:txBody>
      </p:sp>
      <p:sp>
        <p:nvSpPr>
          <p:cNvPr id="3" name="Content Placeholder 2"/>
          <p:cNvSpPr>
            <a:spLocks noGrp="1"/>
          </p:cNvSpPr>
          <p:nvPr>
            <p:ph idx="1"/>
          </p:nvPr>
        </p:nvSpPr>
        <p:spPr>
          <a:xfrm>
            <a:off x="4129003" y="1152226"/>
            <a:ext cx="4916865" cy="5687024"/>
          </a:xfrm>
        </p:spPr>
        <p:txBody>
          <a:bodyPr/>
          <a:lstStyle>
            <a:lvl1pPr>
              <a:defRPr sz="3399"/>
            </a:lvl1pPr>
            <a:lvl2pPr>
              <a:defRPr sz="2974"/>
            </a:lvl2pPr>
            <a:lvl3pPr>
              <a:defRPr sz="2549"/>
            </a:lvl3pPr>
            <a:lvl4pPr>
              <a:defRPr sz="2124"/>
            </a:lvl4pPr>
            <a:lvl5pPr>
              <a:defRPr sz="2124"/>
            </a:lvl5pPr>
            <a:lvl6pPr>
              <a:defRPr sz="2124"/>
            </a:lvl6pPr>
            <a:lvl7pPr>
              <a:defRPr sz="2124"/>
            </a:lvl7pPr>
            <a:lvl8pPr>
              <a:defRPr sz="2124"/>
            </a:lvl8pPr>
            <a:lvl9pPr>
              <a:defRPr sz="212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68987" y="2400777"/>
            <a:ext cx="3132478" cy="4447735"/>
          </a:xfrm>
        </p:spPr>
        <p:txBody>
          <a:bodyPr/>
          <a:lstStyle>
            <a:lvl1pPr marL="0" indent="0">
              <a:buNone/>
              <a:defRPr sz="1700"/>
            </a:lvl1pPr>
            <a:lvl2pPr marL="485638" indent="0">
              <a:buNone/>
              <a:defRPr sz="1487"/>
            </a:lvl2pPr>
            <a:lvl3pPr marL="971276" indent="0">
              <a:buNone/>
              <a:defRPr sz="1275"/>
            </a:lvl3pPr>
            <a:lvl4pPr marL="1456914" indent="0">
              <a:buNone/>
              <a:defRPr sz="1062"/>
            </a:lvl4pPr>
            <a:lvl5pPr marL="1942551" indent="0">
              <a:buNone/>
              <a:defRPr sz="1062"/>
            </a:lvl5pPr>
            <a:lvl6pPr marL="2428189" indent="0">
              <a:buNone/>
              <a:defRPr sz="1062"/>
            </a:lvl6pPr>
            <a:lvl7pPr marL="2913827" indent="0">
              <a:buNone/>
              <a:defRPr sz="1062"/>
            </a:lvl7pPr>
            <a:lvl8pPr marL="3399465" indent="0">
              <a:buNone/>
              <a:defRPr sz="1062"/>
            </a:lvl8pPr>
            <a:lvl9pPr marL="3885103" indent="0">
              <a:buNone/>
              <a:defRPr sz="1062"/>
            </a:lvl9pPr>
          </a:lstStyle>
          <a:p>
            <a:pPr lvl="0"/>
            <a:r>
              <a:rPr lang="ru-RU"/>
              <a:t>Образец текста</a:t>
            </a:r>
          </a:p>
        </p:txBody>
      </p:sp>
      <p:sp>
        <p:nvSpPr>
          <p:cNvPr id="5" name="Date Placeholder 4"/>
          <p:cNvSpPr>
            <a:spLocks noGrp="1"/>
          </p:cNvSpPr>
          <p:nvPr>
            <p:ph type="dt" sz="half" idx="10"/>
          </p:nvPr>
        </p:nvSpPr>
        <p:spPr/>
        <p:txBody>
          <a:bodyPr/>
          <a:lstStyle/>
          <a:p>
            <a:fld id="{B7A2D208-432E-AA48-8D25-AC6E1033EED1}" type="datetimeFigureOut">
              <a:rPr lang="x-none" smtClean="0"/>
              <a:t>13.11.2020</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2134277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68987" y="533506"/>
            <a:ext cx="3132478" cy="1867271"/>
          </a:xfrm>
        </p:spPr>
        <p:txBody>
          <a:bodyPr anchor="b"/>
          <a:lstStyle>
            <a:lvl1pPr>
              <a:defRPr sz="3399"/>
            </a:lvl1pPr>
          </a:lstStyle>
          <a:p>
            <a:r>
              <a:rPr lang="ru-RU"/>
              <a:t>Образец заголовка</a:t>
            </a:r>
            <a:endParaRPr lang="en-US" dirty="0"/>
          </a:p>
        </p:txBody>
      </p:sp>
      <p:sp>
        <p:nvSpPr>
          <p:cNvPr id="3" name="Picture Placeholder 2"/>
          <p:cNvSpPr>
            <a:spLocks noGrp="1" noChangeAspect="1"/>
          </p:cNvSpPr>
          <p:nvPr>
            <p:ph type="pic" idx="1"/>
          </p:nvPr>
        </p:nvSpPr>
        <p:spPr>
          <a:xfrm>
            <a:off x="4129003" y="1152226"/>
            <a:ext cx="4916865" cy="5687024"/>
          </a:xfrm>
        </p:spPr>
        <p:txBody>
          <a:bodyPr anchor="t"/>
          <a:lstStyle>
            <a:lvl1pPr marL="0" indent="0">
              <a:buNone/>
              <a:defRPr sz="3399"/>
            </a:lvl1pPr>
            <a:lvl2pPr marL="485638" indent="0">
              <a:buNone/>
              <a:defRPr sz="2974"/>
            </a:lvl2pPr>
            <a:lvl3pPr marL="971276" indent="0">
              <a:buNone/>
              <a:defRPr sz="2549"/>
            </a:lvl3pPr>
            <a:lvl4pPr marL="1456914" indent="0">
              <a:buNone/>
              <a:defRPr sz="2124"/>
            </a:lvl4pPr>
            <a:lvl5pPr marL="1942551" indent="0">
              <a:buNone/>
              <a:defRPr sz="2124"/>
            </a:lvl5pPr>
            <a:lvl6pPr marL="2428189" indent="0">
              <a:buNone/>
              <a:defRPr sz="2124"/>
            </a:lvl6pPr>
            <a:lvl7pPr marL="2913827" indent="0">
              <a:buNone/>
              <a:defRPr sz="2124"/>
            </a:lvl7pPr>
            <a:lvl8pPr marL="3399465" indent="0">
              <a:buNone/>
              <a:defRPr sz="2124"/>
            </a:lvl8pPr>
            <a:lvl9pPr marL="3885103" indent="0">
              <a:buNone/>
              <a:defRPr sz="2124"/>
            </a:lvl9pPr>
          </a:lstStyle>
          <a:p>
            <a:r>
              <a:rPr lang="ru-RU"/>
              <a:t>Вставка рисунка</a:t>
            </a:r>
            <a:endParaRPr lang="en-US" dirty="0"/>
          </a:p>
        </p:txBody>
      </p:sp>
      <p:sp>
        <p:nvSpPr>
          <p:cNvPr id="4" name="Text Placeholder 3"/>
          <p:cNvSpPr>
            <a:spLocks noGrp="1"/>
          </p:cNvSpPr>
          <p:nvPr>
            <p:ph type="body" sz="half" idx="2"/>
          </p:nvPr>
        </p:nvSpPr>
        <p:spPr>
          <a:xfrm>
            <a:off x="668987" y="2400777"/>
            <a:ext cx="3132478" cy="4447735"/>
          </a:xfrm>
        </p:spPr>
        <p:txBody>
          <a:bodyPr/>
          <a:lstStyle>
            <a:lvl1pPr marL="0" indent="0">
              <a:buNone/>
              <a:defRPr sz="1700"/>
            </a:lvl1pPr>
            <a:lvl2pPr marL="485638" indent="0">
              <a:buNone/>
              <a:defRPr sz="1487"/>
            </a:lvl2pPr>
            <a:lvl3pPr marL="971276" indent="0">
              <a:buNone/>
              <a:defRPr sz="1275"/>
            </a:lvl3pPr>
            <a:lvl4pPr marL="1456914" indent="0">
              <a:buNone/>
              <a:defRPr sz="1062"/>
            </a:lvl4pPr>
            <a:lvl5pPr marL="1942551" indent="0">
              <a:buNone/>
              <a:defRPr sz="1062"/>
            </a:lvl5pPr>
            <a:lvl6pPr marL="2428189" indent="0">
              <a:buNone/>
              <a:defRPr sz="1062"/>
            </a:lvl6pPr>
            <a:lvl7pPr marL="2913827" indent="0">
              <a:buNone/>
              <a:defRPr sz="1062"/>
            </a:lvl7pPr>
            <a:lvl8pPr marL="3399465" indent="0">
              <a:buNone/>
              <a:defRPr sz="1062"/>
            </a:lvl8pPr>
            <a:lvl9pPr marL="3885103" indent="0">
              <a:buNone/>
              <a:defRPr sz="1062"/>
            </a:lvl9pPr>
          </a:lstStyle>
          <a:p>
            <a:pPr lvl="0"/>
            <a:r>
              <a:rPr lang="ru-RU"/>
              <a:t>Образец текста</a:t>
            </a:r>
          </a:p>
        </p:txBody>
      </p:sp>
      <p:sp>
        <p:nvSpPr>
          <p:cNvPr id="5" name="Date Placeholder 4"/>
          <p:cNvSpPr>
            <a:spLocks noGrp="1"/>
          </p:cNvSpPr>
          <p:nvPr>
            <p:ph type="dt" sz="half" idx="10"/>
          </p:nvPr>
        </p:nvSpPr>
        <p:spPr/>
        <p:txBody>
          <a:bodyPr/>
          <a:lstStyle/>
          <a:p>
            <a:fld id="{B7A2D208-432E-AA48-8D25-AC6E1033EED1}" type="datetimeFigureOut">
              <a:rPr lang="x-none" smtClean="0"/>
              <a:t>13.11.2020</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62128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7723" y="426066"/>
            <a:ext cx="8376880" cy="154679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67723" y="2130318"/>
            <a:ext cx="8376880" cy="5077569"/>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67722" y="7417215"/>
            <a:ext cx="2185273" cy="426064"/>
          </a:xfrm>
          <a:prstGeom prst="rect">
            <a:avLst/>
          </a:prstGeom>
        </p:spPr>
        <p:txBody>
          <a:bodyPr vert="horz" lIns="91440" tIns="45720" rIns="91440" bIns="45720" rtlCol="0" anchor="ctr"/>
          <a:lstStyle>
            <a:lvl1pPr algn="l">
              <a:defRPr sz="1275">
                <a:solidFill>
                  <a:schemeClr val="tx1">
                    <a:tint val="75000"/>
                  </a:schemeClr>
                </a:solidFill>
              </a:defRPr>
            </a:lvl1pPr>
          </a:lstStyle>
          <a:p>
            <a:fld id="{B7A2D208-432E-AA48-8D25-AC6E1033EED1}" type="datetimeFigureOut">
              <a:rPr lang="x-none" smtClean="0"/>
              <a:t>13.11.2020</a:t>
            </a:fld>
            <a:endParaRPr lang="x-none"/>
          </a:p>
        </p:txBody>
      </p:sp>
      <p:sp>
        <p:nvSpPr>
          <p:cNvPr id="5" name="Footer Placeholder 4"/>
          <p:cNvSpPr>
            <a:spLocks noGrp="1"/>
          </p:cNvSpPr>
          <p:nvPr>
            <p:ph type="ftr" sz="quarter" idx="3"/>
          </p:nvPr>
        </p:nvSpPr>
        <p:spPr>
          <a:xfrm>
            <a:off x="3217208" y="7417215"/>
            <a:ext cx="3277910" cy="426064"/>
          </a:xfrm>
          <a:prstGeom prst="rect">
            <a:avLst/>
          </a:prstGeom>
        </p:spPr>
        <p:txBody>
          <a:bodyPr vert="horz" lIns="91440" tIns="45720" rIns="91440" bIns="45720" rtlCol="0" anchor="ctr"/>
          <a:lstStyle>
            <a:lvl1pPr algn="ctr">
              <a:defRPr sz="1275">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859330" y="7417215"/>
            <a:ext cx="2185273" cy="426064"/>
          </a:xfrm>
          <a:prstGeom prst="rect">
            <a:avLst/>
          </a:prstGeom>
        </p:spPr>
        <p:txBody>
          <a:bodyPr vert="horz" lIns="91440" tIns="45720" rIns="91440" bIns="45720" rtlCol="0" anchor="ctr"/>
          <a:lstStyle>
            <a:lvl1pPr algn="r">
              <a:defRPr sz="1275">
                <a:solidFill>
                  <a:schemeClr val="tx1">
                    <a:tint val="75000"/>
                  </a:schemeClr>
                </a:solidFill>
              </a:defRPr>
            </a:lvl1pPr>
          </a:lstStyle>
          <a:p>
            <a:fld id="{40A21B68-98B7-4E40-B0F8-C095EA97D726}" type="slidenum">
              <a:rPr lang="x-none" smtClean="0"/>
              <a:t>‹#›</a:t>
            </a:fld>
            <a:endParaRPr lang="x-none"/>
          </a:p>
        </p:txBody>
      </p:sp>
    </p:spTree>
    <p:extLst>
      <p:ext uri="{BB962C8B-B14F-4D97-AF65-F5344CB8AC3E}">
        <p14:creationId xmlns:p14="http://schemas.microsoft.com/office/powerpoint/2010/main" val="38175577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71276" rtl="0" eaLnBrk="1" latinLnBrk="0" hangingPunct="1">
        <a:lnSpc>
          <a:spcPct val="90000"/>
        </a:lnSpc>
        <a:spcBef>
          <a:spcPct val="0"/>
        </a:spcBef>
        <a:buNone/>
        <a:defRPr sz="4674" kern="1200">
          <a:solidFill>
            <a:schemeClr val="tx1"/>
          </a:solidFill>
          <a:latin typeface="+mj-lt"/>
          <a:ea typeface="+mj-ea"/>
          <a:cs typeface="+mj-cs"/>
        </a:defRPr>
      </a:lvl1pPr>
    </p:titleStyle>
    <p:bodyStyle>
      <a:lvl1pPr marL="242819" indent="-242819" algn="l" defTabSz="971276" rtl="0" eaLnBrk="1" latinLnBrk="0" hangingPunct="1">
        <a:lnSpc>
          <a:spcPct val="90000"/>
        </a:lnSpc>
        <a:spcBef>
          <a:spcPts val="1062"/>
        </a:spcBef>
        <a:buFont typeface="Arial" panose="020B0604020202020204" pitchFamily="34" charset="0"/>
        <a:buChar char="•"/>
        <a:defRPr sz="2974" kern="1200">
          <a:solidFill>
            <a:schemeClr val="tx1"/>
          </a:solidFill>
          <a:latin typeface="+mn-lt"/>
          <a:ea typeface="+mn-ea"/>
          <a:cs typeface="+mn-cs"/>
        </a:defRPr>
      </a:lvl1pPr>
      <a:lvl2pPr marL="728457" indent="-242819" algn="l" defTabSz="971276" rtl="0" eaLnBrk="1" latinLnBrk="0" hangingPunct="1">
        <a:lnSpc>
          <a:spcPct val="90000"/>
        </a:lnSpc>
        <a:spcBef>
          <a:spcPts val="531"/>
        </a:spcBef>
        <a:buFont typeface="Arial" panose="020B0604020202020204" pitchFamily="34" charset="0"/>
        <a:buChar char="•"/>
        <a:defRPr sz="2549" kern="1200">
          <a:solidFill>
            <a:schemeClr val="tx1"/>
          </a:solidFill>
          <a:latin typeface="+mn-lt"/>
          <a:ea typeface="+mn-ea"/>
          <a:cs typeface="+mn-cs"/>
        </a:defRPr>
      </a:lvl2pPr>
      <a:lvl3pPr marL="1214095" indent="-242819" algn="l" defTabSz="971276" rtl="0" eaLnBrk="1" latinLnBrk="0" hangingPunct="1">
        <a:lnSpc>
          <a:spcPct val="90000"/>
        </a:lnSpc>
        <a:spcBef>
          <a:spcPts val="531"/>
        </a:spcBef>
        <a:buFont typeface="Arial" panose="020B0604020202020204" pitchFamily="34" charset="0"/>
        <a:buChar char="•"/>
        <a:defRPr sz="2124" kern="1200">
          <a:solidFill>
            <a:schemeClr val="tx1"/>
          </a:solidFill>
          <a:latin typeface="+mn-lt"/>
          <a:ea typeface="+mn-ea"/>
          <a:cs typeface="+mn-cs"/>
        </a:defRPr>
      </a:lvl3pPr>
      <a:lvl4pPr marL="1699732"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4pPr>
      <a:lvl5pPr marL="2185370"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5pPr>
      <a:lvl6pPr marL="2671008"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6pPr>
      <a:lvl7pPr marL="3156646"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7pPr>
      <a:lvl8pPr marL="3642284"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8pPr>
      <a:lvl9pPr marL="4127922"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9pPr>
    </p:bodyStyle>
    <p:otherStyle>
      <a:defPPr>
        <a:defRPr lang="en-US"/>
      </a:defPPr>
      <a:lvl1pPr marL="0" algn="l" defTabSz="971276" rtl="0" eaLnBrk="1" latinLnBrk="0" hangingPunct="1">
        <a:defRPr sz="1912" kern="1200">
          <a:solidFill>
            <a:schemeClr val="tx1"/>
          </a:solidFill>
          <a:latin typeface="+mn-lt"/>
          <a:ea typeface="+mn-ea"/>
          <a:cs typeface="+mn-cs"/>
        </a:defRPr>
      </a:lvl1pPr>
      <a:lvl2pPr marL="485638" algn="l" defTabSz="971276" rtl="0" eaLnBrk="1" latinLnBrk="0" hangingPunct="1">
        <a:defRPr sz="1912" kern="1200">
          <a:solidFill>
            <a:schemeClr val="tx1"/>
          </a:solidFill>
          <a:latin typeface="+mn-lt"/>
          <a:ea typeface="+mn-ea"/>
          <a:cs typeface="+mn-cs"/>
        </a:defRPr>
      </a:lvl2pPr>
      <a:lvl3pPr marL="971276" algn="l" defTabSz="971276" rtl="0" eaLnBrk="1" latinLnBrk="0" hangingPunct="1">
        <a:defRPr sz="1912" kern="1200">
          <a:solidFill>
            <a:schemeClr val="tx1"/>
          </a:solidFill>
          <a:latin typeface="+mn-lt"/>
          <a:ea typeface="+mn-ea"/>
          <a:cs typeface="+mn-cs"/>
        </a:defRPr>
      </a:lvl3pPr>
      <a:lvl4pPr marL="1456914" algn="l" defTabSz="971276" rtl="0" eaLnBrk="1" latinLnBrk="0" hangingPunct="1">
        <a:defRPr sz="1912" kern="1200">
          <a:solidFill>
            <a:schemeClr val="tx1"/>
          </a:solidFill>
          <a:latin typeface="+mn-lt"/>
          <a:ea typeface="+mn-ea"/>
          <a:cs typeface="+mn-cs"/>
        </a:defRPr>
      </a:lvl4pPr>
      <a:lvl5pPr marL="1942551" algn="l" defTabSz="971276" rtl="0" eaLnBrk="1" latinLnBrk="0" hangingPunct="1">
        <a:defRPr sz="1912" kern="1200">
          <a:solidFill>
            <a:schemeClr val="tx1"/>
          </a:solidFill>
          <a:latin typeface="+mn-lt"/>
          <a:ea typeface="+mn-ea"/>
          <a:cs typeface="+mn-cs"/>
        </a:defRPr>
      </a:lvl5pPr>
      <a:lvl6pPr marL="2428189" algn="l" defTabSz="971276" rtl="0" eaLnBrk="1" latinLnBrk="0" hangingPunct="1">
        <a:defRPr sz="1912" kern="1200">
          <a:solidFill>
            <a:schemeClr val="tx1"/>
          </a:solidFill>
          <a:latin typeface="+mn-lt"/>
          <a:ea typeface="+mn-ea"/>
          <a:cs typeface="+mn-cs"/>
        </a:defRPr>
      </a:lvl6pPr>
      <a:lvl7pPr marL="2913827" algn="l" defTabSz="971276" rtl="0" eaLnBrk="1" latinLnBrk="0" hangingPunct="1">
        <a:defRPr sz="1912" kern="1200">
          <a:solidFill>
            <a:schemeClr val="tx1"/>
          </a:solidFill>
          <a:latin typeface="+mn-lt"/>
          <a:ea typeface="+mn-ea"/>
          <a:cs typeface="+mn-cs"/>
        </a:defRPr>
      </a:lvl7pPr>
      <a:lvl8pPr marL="3399465" algn="l" defTabSz="971276" rtl="0" eaLnBrk="1" latinLnBrk="0" hangingPunct="1">
        <a:defRPr sz="1912" kern="1200">
          <a:solidFill>
            <a:schemeClr val="tx1"/>
          </a:solidFill>
          <a:latin typeface="+mn-lt"/>
          <a:ea typeface="+mn-ea"/>
          <a:cs typeface="+mn-cs"/>
        </a:defRPr>
      </a:lvl8pPr>
      <a:lvl9pPr marL="3885103" algn="l" defTabSz="971276" rtl="0" eaLnBrk="1" latinLnBrk="0" hangingPunct="1">
        <a:defRPr sz="19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7F2C24-7A65-284B-9419-683059C3D5B8}"/>
              </a:ext>
            </a:extLst>
          </p:cNvPr>
          <p:cNvSpPr>
            <a:spLocks noGrp="1"/>
          </p:cNvSpPr>
          <p:nvPr>
            <p:ph type="ctrTitle"/>
          </p:nvPr>
        </p:nvSpPr>
        <p:spPr>
          <a:xfrm>
            <a:off x="185168" y="260584"/>
            <a:ext cx="2132301" cy="429082"/>
          </a:xfrm>
        </p:spPr>
        <p:txBody>
          <a:bodyPr>
            <a:noAutofit/>
          </a:bodyPr>
          <a:lstStyle/>
          <a:p>
            <a:pPr algn="l"/>
            <a:r>
              <a:rPr lang="en-US"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1</a:t>
            </a: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1</a:t>
            </a:r>
            <a:r>
              <a:rPr lang="en-US"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a:t>
            </a: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сынып</a:t>
            </a:r>
            <a:endParaRPr 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Подзаголовок 2">
            <a:extLst>
              <a:ext uri="{FF2B5EF4-FFF2-40B4-BE49-F238E27FC236}">
                <a16:creationId xmlns:a16="http://schemas.microsoft.com/office/drawing/2014/main" id="{DE370113-B385-2C41-BC76-ADDE2EDA2B26}"/>
              </a:ext>
            </a:extLst>
          </p:cNvPr>
          <p:cNvSpPr>
            <a:spLocks noGrp="1"/>
          </p:cNvSpPr>
          <p:nvPr>
            <p:ph type="subTitle" idx="1"/>
          </p:nvPr>
        </p:nvSpPr>
        <p:spPr>
          <a:xfrm>
            <a:off x="293764" y="2560678"/>
            <a:ext cx="9144000" cy="1440616"/>
          </a:xfrm>
        </p:spPr>
        <p:txBody>
          <a:bodyPr lIns="252000" tIns="108000" rIns="252000" bIns="108000">
            <a:noAutofit/>
          </a:bodyPr>
          <a:lstStyle/>
          <a:p>
            <a:pPr algn="l">
              <a:lnSpc>
                <a:spcPct val="100000"/>
              </a:lnSpc>
            </a:pPr>
            <a:r>
              <a:rPr lang="kk-KZ" sz="3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Дисахаридтер және полисахаридтер.  Құрылысы, қасиеттері және қолданылуы</a:t>
            </a:r>
            <a:endParaRPr lang="ru-RU" sz="32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Прямоугольник 3">
            <a:extLst>
              <a:ext uri="{FF2B5EF4-FFF2-40B4-BE49-F238E27FC236}">
                <a16:creationId xmlns:a16="http://schemas.microsoft.com/office/drawing/2014/main" id="{4F0CA0B7-653C-B64A-9B2C-9B4676D5BCA3}"/>
              </a:ext>
            </a:extLst>
          </p:cNvPr>
          <p:cNvSpPr/>
          <p:nvPr/>
        </p:nvSpPr>
        <p:spPr>
          <a:xfrm>
            <a:off x="258427" y="6610541"/>
            <a:ext cx="3525837" cy="669735"/>
          </a:xfrm>
          <a:prstGeom prst="rect">
            <a:avLst/>
          </a:prstGeom>
        </p:spPr>
        <p:txBody>
          <a:bodyPr wrap="square">
            <a:spAutoFit/>
          </a:bodyPr>
          <a:lstStyle/>
          <a:p>
            <a:pPr>
              <a:lnSpc>
                <a:spcPct val="150000"/>
              </a:lnSpc>
            </a:pPr>
            <a:r>
              <a:rPr lang="ru-RU" sz="2800" noProof="1">
                <a:solidFill>
                  <a:srgbClr val="620BFC"/>
                </a:solidFill>
                <a:latin typeface="Open Sans" panose="020B0606030504020204" pitchFamily="34" charset="0"/>
                <a:ea typeface="Open Sans" panose="020B0606030504020204" pitchFamily="34" charset="0"/>
                <a:cs typeface="Open Sans" panose="020B0606030504020204" pitchFamily="34" charset="0"/>
              </a:rPr>
              <a:t>Мұғалім:</a:t>
            </a:r>
            <a:endParaRPr lang="ru-RU" sz="2800" noProof="1">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Прямоугольник 4">
            <a:extLst>
              <a:ext uri="{FF2B5EF4-FFF2-40B4-BE49-F238E27FC236}">
                <a16:creationId xmlns:a16="http://schemas.microsoft.com/office/drawing/2014/main" id="{24967B1B-68B8-C84C-8B8B-86329E258C0C}"/>
              </a:ext>
            </a:extLst>
          </p:cNvPr>
          <p:cNvSpPr/>
          <p:nvPr/>
        </p:nvSpPr>
        <p:spPr>
          <a:xfrm>
            <a:off x="8278510" y="182333"/>
            <a:ext cx="1309974" cy="523220"/>
          </a:xfrm>
          <a:prstGeom prst="rect">
            <a:avLst/>
          </a:prstGeom>
        </p:spPr>
        <p:txBody>
          <a:bodyPr wrap="none">
            <a:spAutoFit/>
          </a:bodyPr>
          <a:lstStyle/>
          <a:p>
            <a:r>
              <a:rPr 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Химия</a:t>
            </a:r>
            <a:endParaRPr lang="x-none" sz="2800" dirty="0">
              <a:solidFill>
                <a:srgbClr val="620BFC"/>
              </a:solidFill>
            </a:endParaRPr>
          </a:p>
        </p:txBody>
      </p:sp>
      <p:sp>
        <p:nvSpPr>
          <p:cNvPr id="8" name="Прямоугольник 7">
            <a:extLst>
              <a:ext uri="{FF2B5EF4-FFF2-40B4-BE49-F238E27FC236}">
                <a16:creationId xmlns:a16="http://schemas.microsoft.com/office/drawing/2014/main" id="{F6501872-5065-E749-A9FA-589EEBC4B910}"/>
              </a:ext>
            </a:extLst>
          </p:cNvPr>
          <p:cNvSpPr/>
          <p:nvPr/>
        </p:nvSpPr>
        <p:spPr>
          <a:xfrm>
            <a:off x="258426" y="7106413"/>
            <a:ext cx="3525837" cy="669735"/>
          </a:xfrm>
          <a:prstGeom prst="rect">
            <a:avLst/>
          </a:prstGeom>
        </p:spPr>
        <p:txBody>
          <a:bodyPr wrap="square">
            <a:spAutoFit/>
          </a:bodyPr>
          <a:lstStyle/>
          <a:p>
            <a:pPr>
              <a:lnSpc>
                <a:spcPct val="150000"/>
              </a:lnSpc>
            </a:pPr>
            <a:r>
              <a:rPr lang="ru-RU" sz="2800" noProof="1">
                <a:solidFill>
                  <a:srgbClr val="002060"/>
                </a:solidFill>
                <a:latin typeface="Open Sans" panose="020B0606030504020204" pitchFamily="34" charset="0"/>
                <a:ea typeface="Open Sans" panose="020B0606030504020204" pitchFamily="34" charset="0"/>
                <a:cs typeface="Open Sans" panose="020B0606030504020204" pitchFamily="34" charset="0"/>
              </a:rPr>
              <a:t>Әбеу Нұргелді</a:t>
            </a:r>
          </a:p>
        </p:txBody>
      </p:sp>
      <p:pic>
        <p:nvPicPr>
          <p:cNvPr id="9" name="Рисунок 8">
            <a:extLst>
              <a:ext uri="{FF2B5EF4-FFF2-40B4-BE49-F238E27FC236}">
                <a16:creationId xmlns:a16="http://schemas.microsoft.com/office/drawing/2014/main" id="{B9B4B7D6-D546-AC4E-9322-50A39B657CE7}"/>
              </a:ext>
            </a:extLst>
          </p:cNvPr>
          <p:cNvPicPr>
            <a:picLocks noChangeAspect="1"/>
          </p:cNvPicPr>
          <p:nvPr/>
        </p:nvPicPr>
        <p:blipFill>
          <a:blip r:embed="rId2"/>
          <a:stretch>
            <a:fillRect/>
          </a:stretch>
        </p:blipFill>
        <p:spPr>
          <a:xfrm>
            <a:off x="4530436" y="4082909"/>
            <a:ext cx="4897726" cy="3627579"/>
          </a:xfrm>
          <a:prstGeom prst="rect">
            <a:avLst/>
          </a:prstGeom>
        </p:spPr>
      </p:pic>
    </p:spTree>
    <p:extLst>
      <p:ext uri="{BB962C8B-B14F-4D97-AF65-F5344CB8AC3E}">
        <p14:creationId xmlns:p14="http://schemas.microsoft.com/office/powerpoint/2010/main" val="439337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81804"/>
            <a:ext cx="9144000" cy="710552"/>
          </a:xfrm>
          <a:prstGeom prst="rect">
            <a:avLst/>
          </a:prstGeom>
          <a:noFill/>
          <a:ln>
            <a:solidFill>
              <a:schemeClr val="tx2"/>
            </a:solidFill>
          </a:ln>
        </p:spPr>
        <p:txBody>
          <a:bodyPr wrap="square" lIns="252000" tIns="108000" rIns="252000" bIns="108000" rtlCol="0">
            <a:sp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Крахмал </a:t>
            </a:r>
          </a:p>
        </p:txBody>
      </p:sp>
      <mc:AlternateContent xmlns:mc="http://schemas.openxmlformats.org/markup-compatibility/2006" xmlns:a14="http://schemas.microsoft.com/office/drawing/2010/main">
        <mc:Choice Requires="a14">
          <p:sp>
            <p:nvSpPr>
              <p:cNvPr id="3" name="TextBox 2"/>
              <p:cNvSpPr txBox="1"/>
              <p:nvPr/>
            </p:nvSpPr>
            <p:spPr>
              <a:xfrm>
                <a:off x="284163" y="1205128"/>
                <a:ext cx="9144000" cy="3499970"/>
              </a:xfrm>
              <a:prstGeom prst="rect">
                <a:avLst/>
              </a:prstGeom>
              <a:noFill/>
              <a:ln>
                <a:solidFill>
                  <a:schemeClr val="tx2"/>
                </a:solidFill>
              </a:ln>
            </p:spPr>
            <p:txBody>
              <a:bodyPr wrap="square" lIns="252000" tIns="108000" rIns="252000" bIns="108000" rtlCol="0">
                <a:spAutoFit/>
              </a:bodyPr>
              <a:lstStyle/>
              <a:p>
                <a:pPr marL="457200" indent="-457200">
                  <a:buFont typeface="Arial" panose="020B0604020202020204" pitchFamily="34" charset="0"/>
                  <a:buChar char="•"/>
                </a:pPr>
                <a:r>
                  <a:rPr lang="kk-KZ" altLang="ru-RU" sz="2600" dirty="0">
                    <a:solidFill>
                      <a:srgbClr val="620BFC"/>
                    </a:solidFill>
                    <a:latin typeface="Open Sans" panose="020B0606030504020204" pitchFamily="34" charset="0"/>
                    <a:ea typeface="Open Sans" panose="020B0606030504020204" pitchFamily="34" charset="0"/>
                    <a:cs typeface="Open Sans" panose="020B0606030504020204" pitchFamily="34" charset="0"/>
                  </a:rPr>
                  <a:t>Крахмал</a:t>
                </a:r>
                <a:r>
                  <a:rPr lang="ru-KZ" altLang="ru-RU" sz="26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sSub>
                      <m:sSubPr>
                        <m:ctrlPr>
                          <a:rPr lang="en-US" altLang="ru-RU" sz="2800" i="1">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m:rPr>
                            <m:nor/>
                          </m:rPr>
                          <a:rPr lang="en-US"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m:t>(</m:t>
                        </m:r>
                        <m:sSub>
                          <m:sSubPr>
                            <m:ctrlPr>
                              <a:rPr lang="en-US" altLang="ru-RU" sz="2800" i="1">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altLang="ru-RU" sz="2800" i="0">
                                <a:solidFill>
                                  <a:srgbClr val="620BFC"/>
                                </a:solidFill>
                                <a:latin typeface="Cambria Math" panose="02040503050406030204" pitchFamily="18" charset="0"/>
                                <a:ea typeface="Open Sans" panose="020B0606030504020204" pitchFamily="34" charset="0"/>
                                <a:cs typeface="Open Sans" panose="020B0606030504020204" pitchFamily="34" charset="0"/>
                              </a:rPr>
                              <m:t>C</m:t>
                            </m:r>
                          </m:e>
                          <m:sub>
                            <m:r>
                              <a:rPr lang="en-US" altLang="ru-RU" sz="2800" i="0">
                                <a:solidFill>
                                  <a:srgbClr val="620BFC"/>
                                </a:solidFill>
                                <a:latin typeface="Cambria Math" panose="02040503050406030204" pitchFamily="18" charset="0"/>
                                <a:ea typeface="Open Sans" panose="020B0606030504020204" pitchFamily="34" charset="0"/>
                                <a:cs typeface="Open Sans" panose="020B0606030504020204" pitchFamily="34" charset="0"/>
                              </a:rPr>
                              <m:t>6</m:t>
                            </m:r>
                          </m:sub>
                        </m:sSub>
                        <m:sSub>
                          <m:sSubPr>
                            <m:ctrlPr>
                              <a:rPr lang="en-US" altLang="ru-RU" sz="2800" i="1">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altLang="ru-RU" sz="2800" i="0">
                                <a:solidFill>
                                  <a:srgbClr val="620BFC"/>
                                </a:solidFill>
                                <a:latin typeface="Cambria Math" panose="02040503050406030204" pitchFamily="18" charset="0"/>
                                <a:ea typeface="Open Sans" panose="020B0606030504020204" pitchFamily="34" charset="0"/>
                                <a:cs typeface="Open Sans" panose="020B0606030504020204" pitchFamily="34" charset="0"/>
                              </a:rPr>
                              <m:t>H</m:t>
                            </m:r>
                          </m:e>
                          <m:sub>
                            <m:r>
                              <a:rPr lang="en-US" altLang="ru-RU" sz="2800" i="0">
                                <a:solidFill>
                                  <a:srgbClr val="620BFC"/>
                                </a:solidFill>
                                <a:latin typeface="Cambria Math" panose="02040503050406030204" pitchFamily="18" charset="0"/>
                                <a:ea typeface="Open Sans" panose="020B0606030504020204" pitchFamily="34" charset="0"/>
                                <a:cs typeface="Open Sans" panose="020B0606030504020204" pitchFamily="34" charset="0"/>
                              </a:rPr>
                              <m:t>10</m:t>
                            </m:r>
                          </m:sub>
                        </m:sSub>
                        <m:sSub>
                          <m:sSubPr>
                            <m:ctrlPr>
                              <a:rPr lang="en-US" altLang="ru-RU" sz="2800" i="1">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altLang="ru-RU" sz="2800" i="0">
                                <a:solidFill>
                                  <a:srgbClr val="620BFC"/>
                                </a:solidFill>
                                <a:latin typeface="Cambria Math" panose="02040503050406030204" pitchFamily="18" charset="0"/>
                                <a:ea typeface="Open Sans" panose="020B0606030504020204" pitchFamily="34" charset="0"/>
                                <a:cs typeface="Open Sans" panose="020B0606030504020204" pitchFamily="34" charset="0"/>
                              </a:rPr>
                              <m:t>O</m:t>
                            </m:r>
                          </m:e>
                          <m:sub>
                            <m:r>
                              <a:rPr lang="en-US" altLang="ru-RU" sz="2800" i="0">
                                <a:solidFill>
                                  <a:srgbClr val="620BFC"/>
                                </a:solidFill>
                                <a:latin typeface="Cambria Math" panose="02040503050406030204" pitchFamily="18" charset="0"/>
                                <a:ea typeface="Open Sans" panose="020B0606030504020204" pitchFamily="34" charset="0"/>
                                <a:cs typeface="Open Sans" panose="020B0606030504020204" pitchFamily="34" charset="0"/>
                              </a:rPr>
                              <m:t>5</m:t>
                            </m:r>
                          </m:sub>
                        </m:sSub>
                        <m:r>
                          <a:rPr lang="en-US" altLang="ru-RU" sz="2800" i="0">
                            <a:solidFill>
                              <a:srgbClr val="620BFC"/>
                            </a:solidFill>
                            <a:latin typeface="Cambria Math" panose="02040503050406030204" pitchFamily="18" charset="0"/>
                            <a:ea typeface="Open Sans" panose="020B0606030504020204" pitchFamily="34" charset="0"/>
                            <a:cs typeface="Open Sans" panose="020B0606030504020204" pitchFamily="34" charset="0"/>
                          </a:rPr>
                          <m:t>)</m:t>
                        </m:r>
                      </m:e>
                      <m:sub>
                        <m:r>
                          <m:rPr>
                            <m:sty m:val="p"/>
                          </m:rPr>
                          <a:rPr lang="en-US" altLang="ru-RU" sz="2800" i="0">
                            <a:solidFill>
                              <a:srgbClr val="620BFC"/>
                            </a:solidFill>
                            <a:latin typeface="Cambria Math" panose="02040503050406030204" pitchFamily="18" charset="0"/>
                            <a:ea typeface="Open Sans" panose="020B0606030504020204" pitchFamily="34" charset="0"/>
                            <a:cs typeface="Open Sans" panose="020B0606030504020204" pitchFamily="34" charset="0"/>
                          </a:rPr>
                          <m:t>n</m:t>
                        </m:r>
                      </m:sub>
                    </m:sSub>
                  </m:oMath>
                </a14:m>
                <a:r>
                  <a:rPr lang="kk-KZ" altLang="ru-RU"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 Табиғатта кең таралған полисахарид. Күріште 80%-ға дейін, бидай мен жүгеріде 70-75%, картоп түйіндерінде 20% крахмал болады. </a:t>
                </a:r>
                <a:endParaRPr lang="en-US" altLang="ru-RU" sz="26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kk-KZ" altLang="ru-RU" sz="2600" dirty="0">
                    <a:solidFill>
                      <a:srgbClr val="620BFC"/>
                    </a:solidFill>
                    <a:latin typeface="Open Sans" panose="020B0606030504020204" pitchFamily="34" charset="0"/>
                    <a:ea typeface="Open Sans" panose="020B0606030504020204" pitchFamily="34" charset="0"/>
                    <a:cs typeface="Open Sans" panose="020B0606030504020204" pitchFamily="34" charset="0"/>
                  </a:rPr>
                  <a:t>Крахмалдың құрылысы. </a:t>
                </a:r>
                <a:r>
                  <a:rPr lang="kk-KZ" altLang="ru-RU"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Крахмал - табиғи полимер. Ол екі полисахаридтен: амилоза мен аминопектиннен тұрады. Амилоза (түзу тізбекті), аминопектин (тармақты) болады.</a:t>
                </a:r>
                <a:endParaRPr lang="en-GB" altLang="ru-RU" sz="26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84163" y="1205128"/>
                <a:ext cx="9144000" cy="3499970"/>
              </a:xfrm>
              <a:prstGeom prst="rect">
                <a:avLst/>
              </a:prstGeom>
              <a:blipFill>
                <a:blip r:embed="rId2"/>
                <a:stretch>
                  <a:fillRect/>
                </a:stretch>
              </a:blipFill>
              <a:ln>
                <a:solidFill>
                  <a:schemeClr val="tx2"/>
                </a:solidFill>
              </a:ln>
            </p:spPr>
            <p:txBody>
              <a:bodyPr/>
              <a:lstStyle/>
              <a:p>
                <a:r>
                  <a:rPr lang="ru-RU">
                    <a:noFill/>
                  </a:rPr>
                  <a:t> </a:t>
                </a:r>
              </a:p>
            </p:txBody>
          </p:sp>
        </mc:Fallback>
      </mc:AlternateContent>
      <p:pic>
        <p:nvPicPr>
          <p:cNvPr id="5" name="Рисунок 4"/>
          <p:cNvPicPr>
            <a:picLocks noChangeAspect="1"/>
          </p:cNvPicPr>
          <p:nvPr/>
        </p:nvPicPr>
        <p:blipFill rotWithShape="1">
          <a:blip r:embed="rId3"/>
          <a:srcRect t="1016" b="10117"/>
          <a:stretch/>
        </p:blipFill>
        <p:spPr>
          <a:xfrm>
            <a:off x="3055317" y="4730273"/>
            <a:ext cx="3601690" cy="2331218"/>
          </a:xfrm>
          <a:prstGeom prst="rect">
            <a:avLst/>
          </a:prstGeom>
        </p:spPr>
      </p:pic>
      <p:sp>
        <p:nvSpPr>
          <p:cNvPr id="6" name="TextBox 5">
            <a:extLst>
              <a:ext uri="{FF2B5EF4-FFF2-40B4-BE49-F238E27FC236}">
                <a16:creationId xmlns:a16="http://schemas.microsoft.com/office/drawing/2014/main" id="{1E8C36CE-AFBC-4A18-9673-E5A00FE82E3D}"/>
              </a:ext>
            </a:extLst>
          </p:cNvPr>
          <p:cNvSpPr txBox="1"/>
          <p:nvPr/>
        </p:nvSpPr>
        <p:spPr>
          <a:xfrm>
            <a:off x="284162" y="7061491"/>
            <a:ext cx="9144000" cy="648997"/>
          </a:xfrm>
          <a:prstGeom prst="rect">
            <a:avLst/>
          </a:prstGeom>
          <a:noFill/>
          <a:ln>
            <a:solidFill>
              <a:schemeClr val="tx2"/>
            </a:solidFill>
          </a:ln>
        </p:spPr>
        <p:txBody>
          <a:bodyPr wrap="square" lIns="252000" tIns="108000" rIns="252000" bIns="108000" rtlCol="0">
            <a:spAutoFit/>
          </a:bodyPr>
          <a:lstStyle/>
          <a:p>
            <a:pPr algn="ctr"/>
            <a:r>
              <a:rPr lang="ru-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А</a:t>
            </a: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м</a:t>
            </a:r>
            <a:r>
              <a:rPr lang="ru-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и</a:t>
            </a: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л</a:t>
            </a:r>
            <a:r>
              <a:rPr lang="ru-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о</a:t>
            </a: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з</a:t>
            </a:r>
            <a:r>
              <a:rPr lang="ru-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а             </a:t>
            </a: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А</a:t>
            </a:r>
            <a:r>
              <a:rPr lang="ru-KZ" sz="2800" dirty="0" err="1">
                <a:solidFill>
                  <a:srgbClr val="620BFC"/>
                </a:solidFill>
                <a:latin typeface="Open Sans" panose="020B0606030504020204" pitchFamily="34" charset="0"/>
                <a:ea typeface="Open Sans" panose="020B0606030504020204" pitchFamily="34" charset="0"/>
                <a:cs typeface="Open Sans" panose="020B0606030504020204" pitchFamily="34" charset="0"/>
              </a:rPr>
              <a:t>милопектин</a:t>
            </a: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4064092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81804"/>
            <a:ext cx="9144000" cy="710552"/>
          </a:xfrm>
          <a:prstGeom prst="rect">
            <a:avLst/>
          </a:prstGeom>
          <a:noFill/>
          <a:ln>
            <a:solidFill>
              <a:schemeClr val="tx2"/>
            </a:solidFill>
          </a:ln>
        </p:spPr>
        <p:txBody>
          <a:bodyPr wrap="square" lIns="252000" tIns="108000" rIns="252000" bIns="108000" rtlCol="0">
            <a:sp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Крахмалдың алынуы</a:t>
            </a:r>
          </a:p>
        </p:txBody>
      </p:sp>
      <p:sp>
        <p:nvSpPr>
          <p:cNvPr id="3" name="TextBox 2"/>
          <p:cNvSpPr txBox="1"/>
          <p:nvPr/>
        </p:nvSpPr>
        <p:spPr>
          <a:xfrm>
            <a:off x="284163" y="1385652"/>
            <a:ext cx="9144000" cy="2803433"/>
          </a:xfrm>
          <a:prstGeom prst="rect">
            <a:avLst/>
          </a:prstGeom>
          <a:noFill/>
          <a:ln>
            <a:solidFill>
              <a:schemeClr val="tx2"/>
            </a:solidFill>
          </a:ln>
        </p:spPr>
        <p:txBody>
          <a:bodyPr wrap="square" lIns="252000" tIns="108000" rIns="252000" bIns="108000" rtlCol="0">
            <a:spAutoFit/>
          </a:bodyPr>
          <a:lstStyle/>
          <a:p>
            <a:r>
              <a:rPr lang="kk-KZ"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Крахмалдың алынуы</a:t>
            </a: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Өндірісте крахмалды картоптан немесе жүгеріден алады.</a:t>
            </a:r>
          </a:p>
          <a:p>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Картоптан крахмал алу үшін оны ұнтақтап турап, сүзгіге салып, сумен шаяды. Сумен шайылған крахмалды ыдыстарда тұнғаннан кейін бөліп алып кептіреді.</a:t>
            </a:r>
            <a:endParaRPr lang="en-GB"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57451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81804"/>
            <a:ext cx="9144000" cy="710552"/>
          </a:xfrm>
          <a:prstGeom prst="rect">
            <a:avLst/>
          </a:prstGeom>
          <a:noFill/>
          <a:ln>
            <a:solidFill>
              <a:schemeClr val="tx2"/>
            </a:solidFill>
          </a:ln>
        </p:spPr>
        <p:txBody>
          <a:bodyPr wrap="square" lIns="252000" tIns="108000" rIns="252000" bIns="108000" rtlCol="0">
            <a:sp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Крахмалдың қасиеттері</a:t>
            </a:r>
          </a:p>
        </p:txBody>
      </p:sp>
      <mc:AlternateContent xmlns:mc="http://schemas.openxmlformats.org/markup-compatibility/2006" xmlns:a14="http://schemas.microsoft.com/office/drawing/2010/main">
        <mc:Choice Requires="a14">
          <p:sp>
            <p:nvSpPr>
              <p:cNvPr id="3" name="TextBox 2"/>
              <p:cNvSpPr txBox="1"/>
              <p:nvPr/>
            </p:nvSpPr>
            <p:spPr>
              <a:xfrm>
                <a:off x="284163" y="1325495"/>
                <a:ext cx="9144000" cy="5450311"/>
              </a:xfrm>
              <a:prstGeom prst="rect">
                <a:avLst/>
              </a:prstGeom>
              <a:noFill/>
              <a:ln>
                <a:solidFill>
                  <a:schemeClr val="tx2"/>
                </a:solidFill>
              </a:ln>
            </p:spPr>
            <p:txBody>
              <a:bodyPr wrap="square" lIns="252000" tIns="108000" rIns="252000" bIns="108000" rtlCol="0">
                <a:spAutoFit/>
              </a:bodyPr>
              <a:lstStyle/>
              <a:p>
                <a:r>
                  <a:rPr lang="kk-KZ" altLang="ru-RU" sz="2600" dirty="0">
                    <a:solidFill>
                      <a:srgbClr val="620BFC"/>
                    </a:solidFill>
                    <a:latin typeface="Open Sans" panose="020B0606030504020204" pitchFamily="34" charset="0"/>
                    <a:ea typeface="Open Sans" panose="020B0606030504020204" pitchFamily="34" charset="0"/>
                    <a:cs typeface="Open Sans" panose="020B0606030504020204" pitchFamily="34" charset="0"/>
                  </a:rPr>
                  <a:t>Крахмалдың қасиеттері. </a:t>
                </a:r>
                <a:r>
                  <a:rPr lang="kk-KZ" altLang="ru-RU"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Крахмал салқын суда ерімейтін, ақ түсті ұнтақ зат. Ыстық суда ісініп, коллойд ерітінді </a:t>
                </a:r>
                <a:r>
                  <a:rPr lang="kk-KZ" altLang="ru-RU" sz="2600" dirty="0">
                    <a:solidFill>
                      <a:srgbClr val="620BFC"/>
                    </a:solidFill>
                    <a:latin typeface="Open Sans" panose="020B0606030504020204" pitchFamily="34" charset="0"/>
                    <a:ea typeface="Open Sans" panose="020B0606030504020204" pitchFamily="34" charset="0"/>
                    <a:cs typeface="Open Sans" panose="020B0606030504020204" pitchFamily="34" charset="0"/>
                  </a:rPr>
                  <a:t>клейстер</a:t>
                </a:r>
                <a:r>
                  <a:rPr lang="kk-KZ" altLang="ru-RU"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 түзеді.</a:t>
                </a:r>
              </a:p>
              <a:p>
                <a:r>
                  <a:rPr lang="kk-KZ" altLang="ru-RU"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Крахмал химиялық белсенділігі төмен зат.</a:t>
                </a:r>
              </a:p>
              <a:p>
                <a:r>
                  <a:rPr lang="kk-KZ" altLang="ru-RU"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1) Крахмалдың маңызды химиялық қасиеттерінің бірі – йодпен әрекеттескенде көк түстің пайда болуы. Оны картоптың немесе ақ нанның кесегінде, крахмал клейстеріне йод ерітіндісін тамызып көруге болады. Бұл реакция тағам өнімдерінде крахмалдың бар-жоқтығын анықтау үшін қолданылады.</a:t>
                </a:r>
              </a:p>
              <a:p>
                <a:r>
                  <a:rPr lang="kk-KZ" altLang="ru-RU"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2) Крахмал минерал қышқылдың немесе ферменттердің әсерінен гидролизденіп, глюкоза түзеді:</a:t>
                </a:r>
              </a:p>
              <a:p>
                <a:pPr indent="725488"/>
                <a14:m>
                  <m:oMathPara xmlns:m="http://schemas.openxmlformats.org/officeDocument/2006/math">
                    <m:oMathParaPr>
                      <m:jc m:val="centerGroup"/>
                    </m:oMathParaPr>
                    <m:oMath xmlns:m="http://schemas.openxmlformats.org/officeDocument/2006/math">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a:solidFill>
                                    <a:srgbClr val="620BFC"/>
                                  </a:solidFill>
                                  <a:latin typeface="Cambria Math" panose="02040503050406030204" pitchFamily="18" charset="0"/>
                                  <a:ea typeface="Cambria Math" panose="02040503050406030204" pitchFamily="18" charset="0"/>
                                  <a:cs typeface="Open Sans" panose="020B0606030504020204" pitchFamily="34" charset="0"/>
                                </a:rPr>
                                <m:t>C</m:t>
                              </m:r>
                            </m:e>
                            <m:sub>
                              <m:r>
                                <a:rPr lang="en-US" altLang="ru-RU" sz="2800">
                                  <a:solidFill>
                                    <a:srgbClr val="620BFC"/>
                                  </a:solidFill>
                                  <a:latin typeface="Cambria Math" panose="02040503050406030204" pitchFamily="18" charset="0"/>
                                  <a:ea typeface="Cambria Math" panose="02040503050406030204" pitchFamily="18" charset="0"/>
                                  <a:cs typeface="Open Sans" panose="020B0606030504020204" pitchFamily="34" charset="0"/>
                                </a:rPr>
                                <m:t>6</m:t>
                              </m:r>
                            </m:sub>
                          </m:sSub>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a:solidFill>
                                    <a:srgbClr val="620BFC"/>
                                  </a:solidFill>
                                  <a:latin typeface="Cambria Math" panose="02040503050406030204" pitchFamily="18" charset="0"/>
                                  <a:ea typeface="Cambria Math" panose="02040503050406030204" pitchFamily="18" charset="0"/>
                                  <a:cs typeface="Open Sans" panose="020B0606030504020204" pitchFamily="34" charset="0"/>
                                </a:rPr>
                                <m:t>H</m:t>
                              </m:r>
                            </m:e>
                            <m:sub>
                              <m:r>
                                <a:rPr lang="en-US" altLang="ru-RU" sz="2800">
                                  <a:solidFill>
                                    <a:srgbClr val="620BFC"/>
                                  </a:solidFill>
                                  <a:latin typeface="Cambria Math" panose="02040503050406030204" pitchFamily="18" charset="0"/>
                                  <a:ea typeface="Cambria Math" panose="02040503050406030204" pitchFamily="18" charset="0"/>
                                  <a:cs typeface="Open Sans" panose="020B0606030504020204" pitchFamily="34" charset="0"/>
                                </a:rPr>
                                <m:t>1</m:t>
                              </m:r>
                              <m:r>
                                <a:rPr lang="en-US" altLang="ru-RU" sz="2800" b="0" i="1"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0</m:t>
                              </m:r>
                            </m:sub>
                          </m:sSub>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a:solidFill>
                                    <a:srgbClr val="620BFC"/>
                                  </a:solidFill>
                                  <a:latin typeface="Cambria Math" panose="02040503050406030204" pitchFamily="18" charset="0"/>
                                  <a:ea typeface="Cambria Math" panose="02040503050406030204" pitchFamily="18" charset="0"/>
                                  <a:cs typeface="Open Sans" panose="020B0606030504020204" pitchFamily="34" charset="0"/>
                                </a:rPr>
                                <m:t>O</m:t>
                              </m:r>
                            </m:e>
                            <m:sub>
                              <m:r>
                                <a:rPr lang="en-US" altLang="ru-RU" sz="28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5</m:t>
                              </m:r>
                            </m:sub>
                          </m:sSub>
                          <m: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e>
                        <m:sub>
                          <m: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t>𝑛</m:t>
                          </m:r>
                        </m:sub>
                      </m:sSub>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e>
                            <m:sub>
                              <m: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t>𝑛</m:t>
                              </m:r>
                            </m:sub>
                          </m:sSub>
                          <m: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t>𝐻</m:t>
                          </m:r>
                        </m:e>
                        <m:sub>
                          <m: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t>2</m:t>
                          </m:r>
                        </m:sub>
                      </m:sSub>
                      <m:r>
                        <a:rPr lang="en-US" altLang="ru-RU" sz="2800" b="0" i="1"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𝑂</m:t>
                      </m:r>
                      <m:r>
                        <a:rPr lang="en-US" altLang="ru-RU" sz="2800" i="1"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t>𝑛</m:t>
                          </m:r>
                          <m:r>
                            <m:rPr>
                              <m:sty m:val="p"/>
                            </m:rPr>
                            <a:rPr lang="en-US" altLang="ru-RU" sz="2800">
                              <a:solidFill>
                                <a:srgbClr val="620BFC"/>
                              </a:solidFill>
                              <a:latin typeface="Cambria Math" panose="02040503050406030204" pitchFamily="18" charset="0"/>
                              <a:ea typeface="Cambria Math" panose="02040503050406030204" pitchFamily="18" charset="0"/>
                              <a:cs typeface="Open Sans" panose="020B0606030504020204" pitchFamily="34" charset="0"/>
                            </a:rPr>
                            <m:t>C</m:t>
                          </m:r>
                        </m:e>
                        <m:sub>
                          <m:r>
                            <a:rPr lang="en-US" altLang="ru-RU" sz="2800">
                              <a:solidFill>
                                <a:srgbClr val="620BFC"/>
                              </a:solidFill>
                              <a:latin typeface="Cambria Math" panose="02040503050406030204" pitchFamily="18" charset="0"/>
                              <a:ea typeface="Cambria Math" panose="02040503050406030204" pitchFamily="18" charset="0"/>
                              <a:cs typeface="Open Sans" panose="020B0606030504020204" pitchFamily="34" charset="0"/>
                            </a:rPr>
                            <m:t>6</m:t>
                          </m:r>
                        </m:sub>
                      </m:sSub>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a:solidFill>
                                <a:srgbClr val="620BFC"/>
                              </a:solidFill>
                              <a:latin typeface="Cambria Math" panose="02040503050406030204" pitchFamily="18" charset="0"/>
                              <a:ea typeface="Cambria Math" panose="02040503050406030204" pitchFamily="18" charset="0"/>
                              <a:cs typeface="Open Sans" panose="020B0606030504020204" pitchFamily="34" charset="0"/>
                            </a:rPr>
                            <m:t>H</m:t>
                          </m:r>
                        </m:e>
                        <m:sub>
                          <m:r>
                            <a:rPr lang="en-US" altLang="ru-RU" sz="2800">
                              <a:solidFill>
                                <a:srgbClr val="620BFC"/>
                              </a:solidFill>
                              <a:latin typeface="Cambria Math" panose="02040503050406030204" pitchFamily="18" charset="0"/>
                              <a:ea typeface="Cambria Math" panose="02040503050406030204" pitchFamily="18" charset="0"/>
                              <a:cs typeface="Open Sans" panose="020B0606030504020204" pitchFamily="34" charset="0"/>
                            </a:rPr>
                            <m:t>12</m:t>
                          </m:r>
                        </m:sub>
                      </m:sSub>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a:solidFill>
                                <a:srgbClr val="620BFC"/>
                              </a:solidFill>
                              <a:latin typeface="Cambria Math" panose="02040503050406030204" pitchFamily="18" charset="0"/>
                              <a:ea typeface="Cambria Math" panose="02040503050406030204" pitchFamily="18" charset="0"/>
                              <a:cs typeface="Open Sans" panose="020B0606030504020204" pitchFamily="34" charset="0"/>
                            </a:rPr>
                            <m:t>O</m:t>
                          </m:r>
                        </m:e>
                        <m:sub>
                          <m:r>
                            <a:rPr lang="en-US" altLang="ru-RU" sz="2800">
                              <a:solidFill>
                                <a:srgbClr val="620BFC"/>
                              </a:solidFill>
                              <a:latin typeface="Cambria Math" panose="02040503050406030204" pitchFamily="18" charset="0"/>
                              <a:ea typeface="Cambria Math" panose="02040503050406030204" pitchFamily="18" charset="0"/>
                              <a:cs typeface="Open Sans" panose="020B0606030504020204" pitchFamily="34" charset="0"/>
                            </a:rPr>
                            <m:t>6</m:t>
                          </m:r>
                        </m:sub>
                      </m:sSub>
                    </m:oMath>
                  </m:oMathPara>
                </a14:m>
                <a:endPar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84163" y="1325495"/>
                <a:ext cx="9144000" cy="5450311"/>
              </a:xfrm>
              <a:prstGeom prst="rect">
                <a:avLst/>
              </a:prstGeom>
              <a:blipFill>
                <a:blip r:embed="rId2"/>
                <a:stretch>
                  <a:fillRect/>
                </a:stretch>
              </a:blipFill>
              <a:ln>
                <a:solidFill>
                  <a:schemeClr val="tx2"/>
                </a:solidFill>
              </a:ln>
            </p:spPr>
            <p:txBody>
              <a:bodyPr/>
              <a:lstStyle/>
              <a:p>
                <a:r>
                  <a:rPr lang="ru-RU">
                    <a:noFill/>
                  </a:rPr>
                  <a:t> </a:t>
                </a:r>
              </a:p>
            </p:txBody>
          </p:sp>
        </mc:Fallback>
      </mc:AlternateContent>
    </p:spTree>
    <p:extLst>
      <p:ext uri="{BB962C8B-B14F-4D97-AF65-F5344CB8AC3E}">
        <p14:creationId xmlns:p14="http://schemas.microsoft.com/office/powerpoint/2010/main" val="42650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81804"/>
            <a:ext cx="9144000" cy="710552"/>
          </a:xfrm>
          <a:prstGeom prst="rect">
            <a:avLst/>
          </a:prstGeom>
          <a:noFill/>
          <a:ln>
            <a:solidFill>
              <a:schemeClr val="tx2"/>
            </a:solidFill>
          </a:ln>
        </p:spPr>
        <p:txBody>
          <a:bodyPr wrap="square" lIns="252000" tIns="108000" rIns="252000" bIns="108000" rtlCol="0">
            <a:sp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Крахмалдың қасиеттері</a:t>
            </a:r>
          </a:p>
        </p:txBody>
      </p:sp>
      <mc:AlternateContent xmlns:mc="http://schemas.openxmlformats.org/markup-compatibility/2006" xmlns:a14="http://schemas.microsoft.com/office/drawing/2010/main">
        <mc:Choice Requires="a14">
          <p:sp>
            <p:nvSpPr>
              <p:cNvPr id="3" name="TextBox 2"/>
              <p:cNvSpPr txBox="1"/>
              <p:nvPr/>
            </p:nvSpPr>
            <p:spPr>
              <a:xfrm>
                <a:off x="284163" y="1444169"/>
                <a:ext cx="9144000" cy="3542096"/>
              </a:xfrm>
              <a:prstGeom prst="rect">
                <a:avLst/>
              </a:prstGeom>
              <a:noFill/>
              <a:ln>
                <a:solidFill>
                  <a:schemeClr val="tx2"/>
                </a:solidFill>
              </a:ln>
            </p:spPr>
            <p:txBody>
              <a:bodyPr wrap="square" lIns="252000" tIns="108000" rIns="252000" bIns="108000" rtlCol="0">
                <a:spAutoFit/>
              </a:bodyPr>
              <a:lstStyle/>
              <a:p>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Макромолекулалық ыдырауы біртіндеп іске асады. Әуелі ірі молекулалық қосылыс </a:t>
                </a:r>
                <a:r>
                  <a:rPr lang="kk-KZ"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декстрин</a:t>
                </a: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содан кейін </a:t>
                </a:r>
                <a:r>
                  <a:rPr lang="kk-KZ"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дисахарид мальтоза </a:t>
                </a: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және гидролиздің соңғы өнімі </a:t>
                </a:r>
                <a:r>
                  <a:rPr lang="kk-KZ"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глюкоза</a:t>
                </a: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түзіледі.</a:t>
                </a:r>
              </a:p>
              <a:p>
                <a:pPr indent="725488" algn="just"/>
                <a:endPar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ctr"/>
                <a14:m>
                  <m:oMath xmlns:m="http://schemas.openxmlformats.org/officeDocument/2006/math">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C</m:t>
                            </m:r>
                          </m:e>
                          <m:sub>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6</m:t>
                            </m:r>
                          </m:sub>
                        </m:sSub>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H</m:t>
                            </m:r>
                          </m:e>
                          <m:sub>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1</m:t>
                            </m:r>
                            <m:r>
                              <a:rPr lang="en-US" altLang="ru-RU" sz="28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0</m:t>
                            </m:r>
                          </m:sub>
                        </m:sSub>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O</m:t>
                            </m:r>
                          </m:e>
                          <m:sub>
                            <m:r>
                              <a:rPr lang="en-US" altLang="ru-RU" sz="28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5</m:t>
                            </m:r>
                          </m:sub>
                        </m:sSub>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e>
                      <m:sub>
                        <m:r>
                          <m:rPr>
                            <m:sty m:val="p"/>
                          </m:rP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n</m:t>
                        </m:r>
                      </m:sub>
                    </m:sSub>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C</m:t>
                            </m:r>
                          </m:e>
                          <m:sub>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6</m:t>
                            </m:r>
                          </m:sub>
                        </m:sSub>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H</m:t>
                            </m:r>
                          </m:e>
                          <m:sub>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10</m:t>
                            </m:r>
                          </m:sub>
                        </m:sSub>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O</m:t>
                            </m:r>
                          </m:e>
                          <m:sub>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5</m:t>
                            </m:r>
                          </m:sub>
                        </m:sSub>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e>
                      <m:sub>
                        <m:r>
                          <m:rPr>
                            <m:sty m:val="p"/>
                          </m:rP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n</m:t>
                        </m:r>
                      </m:sub>
                    </m:sSub>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x</m:t>
                        </m:r>
                        <m:r>
                          <m:rPr>
                            <m:sty m:val="p"/>
                          </m:rP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C</m:t>
                        </m:r>
                      </m:e>
                      <m:sub>
                        <m:r>
                          <a:rPr lang="en-US" altLang="ru-RU" sz="28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12</m:t>
                        </m:r>
                      </m:sub>
                    </m:sSub>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H</m:t>
                        </m:r>
                      </m:e>
                      <m:sub>
                        <m:r>
                          <a:rPr lang="en-US" altLang="ru-RU" sz="28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2</m:t>
                        </m:r>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2</m:t>
                        </m:r>
                      </m:sub>
                    </m:sSub>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O</m:t>
                        </m:r>
                      </m:e>
                      <m:sub>
                        <m:r>
                          <a:rPr lang="en-US" altLang="ru-RU" sz="28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11</m:t>
                        </m:r>
                      </m:sub>
                    </m:sSub>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oMath>
                </a14:m>
                <a:r>
                  <a:rPr lang="en-US" altLang="ru-RU" sz="2800" dirty="0">
                    <a:solidFill>
                      <a:srgbClr val="620BFC"/>
                    </a:solidFill>
                    <a:ea typeface="Cambria Math" panose="02040503050406030204" pitchFamily="18" charset="0"/>
                    <a:cs typeface="Open Sans" panose="020B0606030504020204" pitchFamily="34" charset="0"/>
                  </a:rPr>
                  <a:t> </a:t>
                </a:r>
                <a14:m>
                  <m:oMath xmlns:m="http://schemas.openxmlformats.org/officeDocument/2006/math">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n</m:t>
                        </m:r>
                        <m:r>
                          <m:rPr>
                            <m:sty m:val="p"/>
                          </m:rP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C</m:t>
                        </m:r>
                      </m:e>
                      <m:sub>
                        <m:r>
                          <a:rPr lang="en-US" altLang="ru-RU" sz="28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6</m:t>
                        </m:r>
                      </m:sub>
                    </m:sSub>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H</m:t>
                        </m:r>
                      </m:e>
                      <m:sub>
                        <m:r>
                          <a:rPr lang="en-US" altLang="ru-RU" sz="28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1</m:t>
                        </m:r>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2</m:t>
                        </m:r>
                      </m:sub>
                    </m:sSub>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O</m:t>
                        </m:r>
                      </m:e>
                      <m:sub>
                        <m:r>
                          <a:rPr lang="en-US" altLang="ru-RU" sz="28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6</m:t>
                        </m:r>
                      </m:sub>
                    </m:sSub>
                  </m:oMath>
                </a14:m>
                <a:endParaRPr lang="kk-KZ" altLang="ru-RU" sz="2800" dirty="0">
                  <a:solidFill>
                    <a:srgbClr val="620BFC"/>
                  </a:solidFill>
                  <a:ea typeface="Cambria Math" panose="02040503050406030204" pitchFamily="18" charset="0"/>
                  <a:cs typeface="Open Sans" panose="020B0606030504020204" pitchFamily="34" charset="0"/>
                </a:endParaRPr>
              </a:p>
              <a:p>
                <a:pPr algn="ctr"/>
                <a:r>
                  <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крахмал</a:t>
                </a:r>
                <a:r>
                  <a:rPr lang="en-US" altLang="ru-RU" sz="2400" dirty="0">
                    <a:solidFill>
                      <a:srgbClr val="002060"/>
                    </a:solidFill>
                    <a:ea typeface="Cambria Math" panose="02040503050406030204" pitchFamily="18" charset="0"/>
                    <a:cs typeface="Open Sans" panose="020B0606030504020204" pitchFamily="34" charset="0"/>
                  </a:rPr>
                  <a:t> </a:t>
                </a:r>
                <a14:m>
                  <m:oMath xmlns:m="http://schemas.openxmlformats.org/officeDocument/2006/math">
                    <m:r>
                      <a:rPr lang="en-US" altLang="ru-RU" sz="2400" i="0" smtClean="0">
                        <a:solidFill>
                          <a:srgbClr val="002060"/>
                        </a:solidFill>
                        <a:latin typeface="Cambria Math" panose="02040503050406030204" pitchFamily="18" charset="0"/>
                        <a:ea typeface="Cambria Math" panose="02040503050406030204" pitchFamily="18" charset="0"/>
                        <a:cs typeface="Open Sans" panose="020B0606030504020204" pitchFamily="34" charset="0"/>
                      </a:rPr>
                      <m:t>→</m:t>
                    </m:r>
                  </m:oMath>
                </a14:m>
                <a:r>
                  <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декстрин</a:t>
                </a:r>
                <a:r>
                  <a:rPr lang="en-US" altLang="ru-RU" sz="2400" dirty="0">
                    <a:solidFill>
                      <a:srgbClr val="002060"/>
                    </a:solidFill>
                    <a:ea typeface="Cambria Math" panose="02040503050406030204" pitchFamily="18" charset="0"/>
                    <a:cs typeface="Open Sans" panose="020B0606030504020204" pitchFamily="34" charset="0"/>
                  </a:rPr>
                  <a:t> </a:t>
                </a:r>
                <a14:m>
                  <m:oMath xmlns:m="http://schemas.openxmlformats.org/officeDocument/2006/math">
                    <m:r>
                      <a:rPr lang="en-US" altLang="ru-RU" sz="2400" i="0" smtClean="0">
                        <a:solidFill>
                          <a:srgbClr val="002060"/>
                        </a:solidFill>
                        <a:latin typeface="Cambria Math" panose="02040503050406030204" pitchFamily="18" charset="0"/>
                        <a:ea typeface="Cambria Math" panose="02040503050406030204" pitchFamily="18" charset="0"/>
                        <a:cs typeface="Open Sans" panose="020B0606030504020204" pitchFamily="34" charset="0"/>
                      </a:rPr>
                      <m:t>→</m:t>
                    </m:r>
                  </m:oMath>
                </a14:m>
                <a:r>
                  <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мальтоза</a:t>
                </a:r>
                <a:r>
                  <a:rPr lang="en-US" altLang="ru-RU" sz="2400" dirty="0">
                    <a:solidFill>
                      <a:srgbClr val="002060"/>
                    </a:solidFill>
                    <a:ea typeface="Cambria Math" panose="02040503050406030204" pitchFamily="18" charset="0"/>
                    <a:cs typeface="Open Sans" panose="020B0606030504020204" pitchFamily="34" charset="0"/>
                  </a:rPr>
                  <a:t> </a:t>
                </a:r>
                <a14:m>
                  <m:oMath xmlns:m="http://schemas.openxmlformats.org/officeDocument/2006/math">
                    <m:r>
                      <a:rPr lang="en-US" altLang="ru-RU" sz="2400" i="0" smtClean="0">
                        <a:solidFill>
                          <a:srgbClr val="002060"/>
                        </a:solidFill>
                        <a:latin typeface="Cambria Math" panose="02040503050406030204" pitchFamily="18" charset="0"/>
                        <a:ea typeface="Cambria Math" panose="02040503050406030204" pitchFamily="18" charset="0"/>
                        <a:cs typeface="Open Sans" panose="020B0606030504020204" pitchFamily="34" charset="0"/>
                      </a:rPr>
                      <m:t>→</m:t>
                    </m:r>
                  </m:oMath>
                </a14:m>
                <a:r>
                  <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глюкоза </a:t>
                </a:r>
              </a:p>
              <a:p>
                <a:pPr indent="725488" algn="just"/>
                <a:endParaRPr lang="en-GB"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84163" y="1444169"/>
                <a:ext cx="9144000" cy="3542096"/>
              </a:xfrm>
              <a:prstGeom prst="rect">
                <a:avLst/>
              </a:prstGeom>
              <a:blipFill>
                <a:blip r:embed="rId2"/>
                <a:stretch>
                  <a:fillRect/>
                </a:stretch>
              </a:blipFill>
              <a:ln>
                <a:solidFill>
                  <a:schemeClr val="tx2"/>
                </a:solidFill>
              </a:ln>
            </p:spPr>
            <p:txBody>
              <a:bodyPr/>
              <a:lstStyle/>
              <a:p>
                <a:r>
                  <a:rPr lang="ru-RU">
                    <a:noFill/>
                  </a:rPr>
                  <a:t> </a:t>
                </a:r>
              </a:p>
            </p:txBody>
          </p:sp>
        </mc:Fallback>
      </mc:AlternateContent>
    </p:spTree>
    <p:extLst>
      <p:ext uri="{BB962C8B-B14F-4D97-AF65-F5344CB8AC3E}">
        <p14:creationId xmlns:p14="http://schemas.microsoft.com/office/powerpoint/2010/main" val="1595120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81804"/>
            <a:ext cx="9144000" cy="710552"/>
          </a:xfrm>
          <a:prstGeom prst="rect">
            <a:avLst/>
          </a:prstGeom>
          <a:noFill/>
          <a:ln>
            <a:solidFill>
              <a:schemeClr val="tx2"/>
            </a:solidFill>
          </a:ln>
        </p:spPr>
        <p:txBody>
          <a:bodyPr wrap="square" lIns="252000" tIns="108000" rIns="252000" bIns="108000" rtlCol="0">
            <a:sp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Крахмалдың қолданылуы</a:t>
            </a:r>
          </a:p>
        </p:txBody>
      </p:sp>
      <p:sp>
        <p:nvSpPr>
          <p:cNvPr id="3" name="TextBox 2"/>
          <p:cNvSpPr txBox="1"/>
          <p:nvPr/>
        </p:nvSpPr>
        <p:spPr>
          <a:xfrm>
            <a:off x="284162" y="1194311"/>
            <a:ext cx="9144000" cy="6496751"/>
          </a:xfrm>
          <a:prstGeom prst="rect">
            <a:avLst/>
          </a:prstGeom>
          <a:noFill/>
          <a:ln>
            <a:solidFill>
              <a:schemeClr val="tx2"/>
            </a:solidFill>
          </a:ln>
        </p:spPr>
        <p:txBody>
          <a:bodyPr wrap="square" lIns="252000" tIns="108000" rIns="252000" bIns="108000" rtlCol="0">
            <a:spAutoFit/>
          </a:bodyPr>
          <a:lstStyle/>
          <a:p>
            <a:pPr marL="342900" indent="-342900">
              <a:buFont typeface="Arial" panose="020B0604020202020204" pitchFamily="34" charset="0"/>
              <a:buChar char="•"/>
            </a:pPr>
            <a:r>
              <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Крахмал негізгі азығымыздың бірі. Бірақ оны организм бірден сіңіре алмайды. Тағамның құрамындағы крахмал майлар сияқты әуелі </a:t>
            </a:r>
            <a:r>
              <a:rPr lang="kk-KZ" altLang="ru-RU"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гидролизге ұшырайды</a:t>
            </a:r>
            <a:r>
              <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Гидролиздену процесі тамақты шайнағанда сілекеймен бөлінетін ферменттердің әсерінен ауызда басталады. Гидролиздену одан ары асқазан мен ішекте жалғасады. Түзілген глюкоза ішектен қанға сіңіп, одан бүкіл организмге тарайды. Глюкозаның артық мөлшері </a:t>
            </a:r>
            <a:r>
              <a:rPr lang="kk-KZ" altLang="ru-RU"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гликогенге «жануар крахмалына»</a:t>
            </a:r>
            <a:r>
              <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айналып, бауырда қор болып жиналады. Оның құрамы крахмал сияқты бірақ, крахмалдың құрылысы тармақты және молекулалық массасы да үлкен болады.</a:t>
            </a:r>
          </a:p>
          <a:p>
            <a:pPr marL="342900" indent="-342900">
              <a:buFont typeface="Arial" panose="020B0604020202020204" pitchFamily="34" charset="0"/>
              <a:buChar char="•"/>
            </a:pPr>
            <a:r>
              <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Крахмал гидролизінің аралық өнімдері </a:t>
            </a:r>
            <a:r>
              <a:rPr lang="kk-KZ" altLang="ru-RU"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декстрин </a:t>
            </a:r>
            <a:r>
              <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және </a:t>
            </a:r>
            <a:r>
              <a:rPr lang="kk-KZ" altLang="ru-RU"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мальтозаны</a:t>
            </a:r>
            <a:r>
              <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организм оңай сіңіреді. Тамақ дайындаған кезде, крахмал декстринге айналады. Нан өнімдерін және картопты пісірген кезде, крахмалдың аздап гидролизденуінен декстрин түзіледі.</a:t>
            </a:r>
          </a:p>
        </p:txBody>
      </p:sp>
    </p:spTree>
    <p:extLst>
      <p:ext uri="{BB962C8B-B14F-4D97-AF65-F5344CB8AC3E}">
        <p14:creationId xmlns:p14="http://schemas.microsoft.com/office/powerpoint/2010/main" val="3851921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81804"/>
            <a:ext cx="9144000" cy="710552"/>
          </a:xfrm>
          <a:prstGeom prst="rect">
            <a:avLst/>
          </a:prstGeom>
          <a:noFill/>
          <a:ln>
            <a:solidFill>
              <a:schemeClr val="tx2"/>
            </a:solidFill>
          </a:ln>
        </p:spPr>
        <p:txBody>
          <a:bodyPr wrap="square" lIns="252000" tIns="108000" rIns="252000" bIns="108000" rtlCol="0">
            <a:sp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Крахмалдың қолданылуы</a:t>
            </a:r>
          </a:p>
        </p:txBody>
      </p:sp>
      <p:sp>
        <p:nvSpPr>
          <p:cNvPr id="3" name="TextBox 2"/>
          <p:cNvSpPr txBox="1"/>
          <p:nvPr/>
        </p:nvSpPr>
        <p:spPr>
          <a:xfrm>
            <a:off x="284162" y="1296908"/>
            <a:ext cx="9144000" cy="4096094"/>
          </a:xfrm>
          <a:prstGeom prst="rect">
            <a:avLst/>
          </a:prstGeom>
          <a:noFill/>
          <a:ln>
            <a:solidFill>
              <a:schemeClr val="tx2"/>
            </a:solidFill>
          </a:ln>
        </p:spPr>
        <p:txBody>
          <a:bodyPr wrap="square" lIns="252000" tIns="108000" rIns="252000" bIns="108000" rtlCol="0">
            <a:spAutoFit/>
          </a:bodyPr>
          <a:lstStyle/>
          <a:p>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Өнеркәсіпте крахмалды гидролиздеп, </a:t>
            </a:r>
            <a:r>
              <a:rPr lang="kk-KZ"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сірне және глюкозаға </a:t>
            </a: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айналдырады. Ол үшін крахмалға сұйытылған күкірт қышқылын қосып қыздырады. Күкірт қышқылының артық мөлшерін броммен бейтараптап, кальций сульфатына айналдырып, бөліп тастайды. Егер гидролизді соңына дейін жүргізбесе, </a:t>
            </a:r>
            <a:r>
              <a:rPr lang="kk-KZ"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декстрин мен глюкозаның </a:t>
            </a: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қоспасы сірне алынады. Сірнеден </a:t>
            </a:r>
            <a:r>
              <a:rPr lang="kk-KZ"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кондитер тағамдарын, конфеттер, мармелад және тосап </a:t>
            </a: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жасайды.</a:t>
            </a:r>
          </a:p>
        </p:txBody>
      </p:sp>
    </p:spTree>
    <p:extLst>
      <p:ext uri="{BB962C8B-B14F-4D97-AF65-F5344CB8AC3E}">
        <p14:creationId xmlns:p14="http://schemas.microsoft.com/office/powerpoint/2010/main" val="738882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81804"/>
            <a:ext cx="9144000" cy="710552"/>
          </a:xfrm>
          <a:prstGeom prst="rect">
            <a:avLst/>
          </a:prstGeom>
          <a:noFill/>
          <a:ln>
            <a:solidFill>
              <a:schemeClr val="tx2"/>
            </a:solidFill>
          </a:ln>
        </p:spPr>
        <p:txBody>
          <a:bodyPr wrap="square" lIns="252000" tIns="108000" rIns="252000" bIns="108000" rtlCol="0">
            <a:sp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Целлюлоза </a:t>
            </a:r>
          </a:p>
        </p:txBody>
      </p:sp>
      <mc:AlternateContent xmlns:mc="http://schemas.openxmlformats.org/markup-compatibility/2006" xmlns:a14="http://schemas.microsoft.com/office/drawing/2010/main">
        <mc:Choice Requires="a14">
          <p:sp>
            <p:nvSpPr>
              <p:cNvPr id="3" name="TextBox 2"/>
              <p:cNvSpPr txBox="1"/>
              <p:nvPr/>
            </p:nvSpPr>
            <p:spPr>
              <a:xfrm>
                <a:off x="284162" y="1393753"/>
                <a:ext cx="9144000" cy="4526981"/>
              </a:xfrm>
              <a:prstGeom prst="rect">
                <a:avLst/>
              </a:prstGeom>
              <a:noFill/>
              <a:ln>
                <a:solidFill>
                  <a:schemeClr val="tx2"/>
                </a:solidFill>
              </a:ln>
            </p:spPr>
            <p:txBody>
              <a:bodyPr wrap="square" lIns="252000" tIns="108000" rIns="252000" bIns="108000" rtlCol="0">
                <a:spAutoFit/>
              </a:bodyPr>
              <a:lstStyle/>
              <a:p>
                <a:r>
                  <a:rPr lang="kk-KZ"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Целлюлоза. </a:t>
                </a: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Целлюлоза да крахмал сияқты табиғи полимер — </a:t>
                </a:r>
                <a:r>
                  <a:rPr lang="kk-KZ"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полисахарид.</a:t>
                </a: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Оның молекулалық формуласы да крахмалдікі сияқты </a:t>
                </a:r>
                <a14:m>
                  <m:oMath xmlns:m="http://schemas.openxmlformats.org/officeDocument/2006/math">
                    <m:r>
                      <a:rPr lang="kk-KZ" altLang="ru-RU" sz="28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m:t>
                    </m:r>
                    <m:r>
                      <a:rPr lang="kk-KZ" altLang="ru-RU" sz="28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𝐶</m:t>
                    </m:r>
                    <m:r>
                      <a:rPr lang="kk-KZ" altLang="ru-RU" sz="2800" i="1" baseline="-25000" dirty="0">
                        <a:solidFill>
                          <a:srgbClr val="002060"/>
                        </a:solidFill>
                        <a:latin typeface="Cambria Math" panose="02040503050406030204" pitchFamily="18" charset="0"/>
                        <a:ea typeface="Open Sans" panose="020B0606030504020204" pitchFamily="34" charset="0"/>
                        <a:cs typeface="Open Sans" panose="020B0606030504020204" pitchFamily="34" charset="0"/>
                      </a:rPr>
                      <m:t>6</m:t>
                    </m:r>
                    <m:r>
                      <a:rPr lang="kk-KZ" altLang="ru-RU" sz="2800" i="1" dirty="0">
                        <a:solidFill>
                          <a:srgbClr val="002060"/>
                        </a:solidFill>
                        <a:latin typeface="Cambria Math" panose="02040503050406030204" pitchFamily="18" charset="0"/>
                        <a:ea typeface="Open Sans" panose="020B0606030504020204" pitchFamily="34" charset="0"/>
                        <a:cs typeface="Open Sans" panose="020B0606030504020204" pitchFamily="34" charset="0"/>
                      </a:rPr>
                      <m:t>𝐻</m:t>
                    </m:r>
                    <m:r>
                      <a:rPr lang="kk-KZ" altLang="ru-RU" sz="2800" i="1" baseline="-25000" dirty="0">
                        <a:solidFill>
                          <a:srgbClr val="002060"/>
                        </a:solidFill>
                        <a:latin typeface="Cambria Math" panose="02040503050406030204" pitchFamily="18" charset="0"/>
                        <a:ea typeface="Open Sans" panose="020B0606030504020204" pitchFamily="34" charset="0"/>
                        <a:cs typeface="Open Sans" panose="020B0606030504020204" pitchFamily="34" charset="0"/>
                      </a:rPr>
                      <m:t>12</m:t>
                    </m:r>
                    <m:r>
                      <a:rPr lang="kk-KZ" altLang="ru-RU" sz="2800" i="1" dirty="0">
                        <a:solidFill>
                          <a:srgbClr val="002060"/>
                        </a:solidFill>
                        <a:latin typeface="Cambria Math" panose="02040503050406030204" pitchFamily="18" charset="0"/>
                        <a:ea typeface="Open Sans" panose="020B0606030504020204" pitchFamily="34" charset="0"/>
                        <a:cs typeface="Open Sans" panose="020B0606030504020204" pitchFamily="34" charset="0"/>
                      </a:rPr>
                      <m:t>𝑂</m:t>
                    </m:r>
                    <m:r>
                      <a:rPr lang="kk-KZ" altLang="ru-RU" sz="2800" i="1" baseline="-25000" dirty="0">
                        <a:solidFill>
                          <a:srgbClr val="002060"/>
                        </a:solidFill>
                        <a:latin typeface="Cambria Math" panose="02040503050406030204" pitchFamily="18" charset="0"/>
                        <a:ea typeface="Open Sans" panose="020B0606030504020204" pitchFamily="34" charset="0"/>
                        <a:cs typeface="Open Sans" panose="020B0606030504020204" pitchFamily="34" charset="0"/>
                      </a:rPr>
                      <m:t>6</m:t>
                    </m:r>
                    <m:r>
                      <a:rPr lang="kk-KZ" altLang="ru-RU" sz="2800" i="1" dirty="0">
                        <a:solidFill>
                          <a:srgbClr val="002060"/>
                        </a:solidFill>
                        <a:latin typeface="Cambria Math" panose="02040503050406030204" pitchFamily="18" charset="0"/>
                        <a:ea typeface="Open Sans" panose="020B0606030504020204" pitchFamily="34" charset="0"/>
                        <a:cs typeface="Open Sans" panose="020B0606030504020204" pitchFamily="34" charset="0"/>
                      </a:rPr>
                      <m:t>)</m:t>
                    </m:r>
                    <m:r>
                      <a:rPr lang="kk-KZ" altLang="ru-RU" sz="2800" i="1" baseline="-25000" dirty="0">
                        <a:solidFill>
                          <a:srgbClr val="002060"/>
                        </a:solidFill>
                        <a:latin typeface="Cambria Math" panose="02040503050406030204" pitchFamily="18" charset="0"/>
                        <a:ea typeface="Open Sans" panose="020B0606030504020204" pitchFamily="34" charset="0"/>
                        <a:cs typeface="Open Sans" panose="020B0606030504020204" pitchFamily="34" charset="0"/>
                      </a:rPr>
                      <m:t>𝑛</m:t>
                    </m:r>
                    <m:r>
                      <a:rPr lang="kk-KZ" altLang="ru-RU" sz="2800" i="1" dirty="0">
                        <a:solidFill>
                          <a:srgbClr val="002060"/>
                        </a:solidFill>
                        <a:latin typeface="Cambria Math" panose="02040503050406030204" pitchFamily="18" charset="0"/>
                        <a:ea typeface="Open Sans" panose="020B0606030504020204" pitchFamily="34" charset="0"/>
                        <a:cs typeface="Open Sans" panose="020B0606030504020204" pitchFamily="34" charset="0"/>
                      </a:rPr>
                      <m:t>.</m:t>
                    </m:r>
                  </m:oMath>
                </a14:m>
                <a:endPar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Целлюлозаны клетчатка деп те айтады. Ол – өсімдіктер клеткасы кабықшасының негізгі құрам бөлігі. Едәуір көп таралған биополимер. Мақта талшығында 98%-ға дейін, ағаш сүрегінде 50%-ға жуық, жасыл жапырақтарда, шөпте (10-25%) болады.</a:t>
                </a:r>
                <a:endParaRPr lang="en-GB"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84162" y="1393753"/>
                <a:ext cx="9144000" cy="4526981"/>
              </a:xfrm>
              <a:prstGeom prst="rect">
                <a:avLst/>
              </a:prstGeom>
              <a:blipFill>
                <a:blip r:embed="rId2"/>
                <a:stretch>
                  <a:fillRect r="-333" b="-1344"/>
                </a:stretch>
              </a:blipFill>
              <a:ln>
                <a:solidFill>
                  <a:schemeClr val="tx2"/>
                </a:solidFill>
              </a:ln>
            </p:spPr>
            <p:txBody>
              <a:bodyPr/>
              <a:lstStyle/>
              <a:p>
                <a:r>
                  <a:rPr lang="ru-KZ">
                    <a:noFill/>
                  </a:rPr>
                  <a:t> </a:t>
                </a:r>
              </a:p>
            </p:txBody>
          </p:sp>
        </mc:Fallback>
      </mc:AlternateContent>
    </p:spTree>
    <p:extLst>
      <p:ext uri="{BB962C8B-B14F-4D97-AF65-F5344CB8AC3E}">
        <p14:creationId xmlns:p14="http://schemas.microsoft.com/office/powerpoint/2010/main" val="951325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81804"/>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Целлюлозаның құрылысы</a:t>
            </a:r>
          </a:p>
        </p:txBody>
      </p:sp>
      <mc:AlternateContent xmlns:mc="http://schemas.openxmlformats.org/markup-compatibility/2006" xmlns:a14="http://schemas.microsoft.com/office/drawing/2010/main">
        <mc:Choice Requires="a14">
          <p:sp>
            <p:nvSpPr>
              <p:cNvPr id="3" name="TextBox 2"/>
              <p:cNvSpPr txBox="1"/>
              <p:nvPr/>
            </p:nvSpPr>
            <p:spPr>
              <a:xfrm>
                <a:off x="282537" y="1294330"/>
                <a:ext cx="9144000" cy="6127419"/>
              </a:xfrm>
              <a:prstGeom prst="rect">
                <a:avLst/>
              </a:prstGeom>
              <a:noFill/>
              <a:ln>
                <a:solidFill>
                  <a:schemeClr val="tx2"/>
                </a:solidFill>
              </a:ln>
            </p:spPr>
            <p:txBody>
              <a:bodyPr wrap="square" lIns="252000" tIns="108000" rIns="252000" bIns="108000" rtlCol="0">
                <a:spAutoFit/>
              </a:bodyPr>
              <a:lstStyle/>
              <a:p>
                <a:r>
                  <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Целлюлозаның макромолекуласы циклді (3-глюкозаның қалдықтарынан тұрады, түзу құрылымды. Целлюлозаның макромолекулалары бір бағытта орналасқандықтан, талшық (зығыр, мақта, кендір, т.б.) түзеді:</a:t>
                </a:r>
              </a:p>
              <a:p>
                <a:pPr indent="725488"/>
                <a:endPar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indent="725488"/>
                <a:endPar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indent="725488"/>
                <a:endPar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indent="725488"/>
                <a:endPar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indent="725488"/>
                <a:endPar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Целлюлозаның қарапайым буыны крахмалдікі сияқты - </a:t>
                </a:r>
                <a14:m>
                  <m:oMath xmlns:m="http://schemas.openxmlformats.org/officeDocument/2006/math">
                    <m:r>
                      <a:rPr lang="kk-KZ" altLang="ru-RU" sz="24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С</m:t>
                    </m:r>
                    <m:r>
                      <a:rPr lang="kk-KZ" altLang="ru-RU" sz="2400" i="1" baseline="-25000" dirty="0">
                        <a:solidFill>
                          <a:srgbClr val="002060"/>
                        </a:solidFill>
                        <a:latin typeface="Cambria Math" panose="02040503050406030204" pitchFamily="18" charset="0"/>
                        <a:ea typeface="Open Sans" panose="020B0606030504020204" pitchFamily="34" charset="0"/>
                        <a:cs typeface="Open Sans" panose="020B0606030504020204" pitchFamily="34" charset="0"/>
                      </a:rPr>
                      <m:t>6</m:t>
                    </m:r>
                    <m:r>
                      <a:rPr lang="kk-KZ" altLang="ru-RU" sz="2400" i="1" dirty="0">
                        <a:solidFill>
                          <a:srgbClr val="002060"/>
                        </a:solidFill>
                        <a:latin typeface="Cambria Math" panose="02040503050406030204" pitchFamily="18" charset="0"/>
                        <a:ea typeface="Open Sans" panose="020B0606030504020204" pitchFamily="34" charset="0"/>
                        <a:cs typeface="Open Sans" panose="020B0606030504020204" pitchFamily="34" charset="0"/>
                      </a:rPr>
                      <m:t>Н</m:t>
                    </m:r>
                    <m:r>
                      <a:rPr lang="kk-KZ" altLang="ru-RU" sz="2400" i="1" baseline="-25000" dirty="0">
                        <a:solidFill>
                          <a:srgbClr val="002060"/>
                        </a:solidFill>
                        <a:latin typeface="Cambria Math" panose="02040503050406030204" pitchFamily="18" charset="0"/>
                        <a:ea typeface="Open Sans" panose="020B0606030504020204" pitchFamily="34" charset="0"/>
                        <a:cs typeface="Open Sans" panose="020B0606030504020204" pitchFamily="34" charset="0"/>
                      </a:rPr>
                      <m:t>10</m:t>
                    </m:r>
                    <m:r>
                      <a:rPr lang="kk-KZ" altLang="ru-RU" sz="2400" i="1" dirty="0">
                        <a:solidFill>
                          <a:srgbClr val="002060"/>
                        </a:solidFill>
                        <a:latin typeface="Cambria Math" panose="02040503050406030204" pitchFamily="18" charset="0"/>
                        <a:ea typeface="Open Sans" panose="020B0606030504020204" pitchFamily="34" charset="0"/>
                        <a:cs typeface="Open Sans" panose="020B0606030504020204" pitchFamily="34" charset="0"/>
                      </a:rPr>
                      <m:t>О</m:t>
                    </m:r>
                    <m:r>
                      <a:rPr lang="kk-KZ" altLang="ru-RU" sz="2400" i="1" baseline="-25000" dirty="0">
                        <a:solidFill>
                          <a:srgbClr val="002060"/>
                        </a:solidFill>
                        <a:latin typeface="Cambria Math" panose="02040503050406030204" pitchFamily="18" charset="0"/>
                        <a:ea typeface="Open Sans" panose="020B0606030504020204" pitchFamily="34" charset="0"/>
                        <a:cs typeface="Open Sans" panose="020B0606030504020204" pitchFamily="34" charset="0"/>
                      </a:rPr>
                      <m:t>5</m:t>
                    </m:r>
                  </m:oMath>
                </a14:m>
                <a:r>
                  <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 бірақ, </a:t>
                </a:r>
                <a14:m>
                  <m:oMath xmlns:m="http://schemas.openxmlformats.org/officeDocument/2006/math">
                    <m:r>
                      <a:rPr lang="el-GR" altLang="ru-RU" sz="24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𝛽</m:t>
                    </m:r>
                  </m:oMath>
                </a14:m>
                <a:r>
                  <a:rPr lang="el-GR"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r>
                  <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глюкозаның қалдығынан құралған:</a:t>
                </a:r>
              </a:p>
              <a:p>
                <a:pPr indent="725488"/>
                <a:endPar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indent="725488"/>
                <a:endPar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indent="725488"/>
                <a:endPar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indent="725488"/>
                <a:endPar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indent="725488"/>
                <a:endParaRPr lang="en-GB"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82537" y="1294330"/>
                <a:ext cx="9144000" cy="6127419"/>
              </a:xfrm>
              <a:prstGeom prst="rect">
                <a:avLst/>
              </a:prstGeom>
              <a:blipFill>
                <a:blip r:embed="rId2"/>
                <a:stretch>
                  <a:fillRect/>
                </a:stretch>
              </a:blipFill>
              <a:ln>
                <a:solidFill>
                  <a:schemeClr val="tx2"/>
                </a:solidFill>
              </a:ln>
            </p:spPr>
            <p:txBody>
              <a:bodyPr/>
              <a:lstStyle/>
              <a:p>
                <a:r>
                  <a:rPr lang="ru-RU">
                    <a:noFill/>
                  </a:rPr>
                  <a:t> </a:t>
                </a:r>
              </a:p>
            </p:txBody>
          </p:sp>
        </mc:Fallback>
      </mc:AlternateContent>
      <p:pic>
        <p:nvPicPr>
          <p:cNvPr id="4" name="Рисунок 3"/>
          <p:cNvPicPr>
            <a:picLocks noChangeAspect="1"/>
          </p:cNvPicPr>
          <p:nvPr/>
        </p:nvPicPr>
        <p:blipFill>
          <a:blip r:embed="rId3"/>
          <a:stretch>
            <a:fillRect/>
          </a:stretch>
        </p:blipFill>
        <p:spPr>
          <a:xfrm>
            <a:off x="2154539" y="3029590"/>
            <a:ext cx="5399996" cy="1649998"/>
          </a:xfrm>
          <a:prstGeom prst="rect">
            <a:avLst/>
          </a:prstGeom>
        </p:spPr>
      </p:pic>
      <p:pic>
        <p:nvPicPr>
          <p:cNvPr id="5" name="Рисунок 4"/>
          <p:cNvPicPr>
            <a:picLocks noChangeAspect="1"/>
          </p:cNvPicPr>
          <p:nvPr/>
        </p:nvPicPr>
        <p:blipFill>
          <a:blip r:embed="rId4"/>
          <a:stretch>
            <a:fillRect/>
          </a:stretch>
        </p:blipFill>
        <p:spPr>
          <a:xfrm>
            <a:off x="3805434" y="5589849"/>
            <a:ext cx="2101457" cy="1649998"/>
          </a:xfrm>
          <a:prstGeom prst="rect">
            <a:avLst/>
          </a:prstGeom>
        </p:spPr>
      </p:pic>
    </p:spTree>
    <p:extLst>
      <p:ext uri="{BB962C8B-B14F-4D97-AF65-F5344CB8AC3E}">
        <p14:creationId xmlns:p14="http://schemas.microsoft.com/office/powerpoint/2010/main" val="3691836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81804"/>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Целлюлозаның қасиеттері</a:t>
            </a:r>
          </a:p>
        </p:txBody>
      </p:sp>
      <mc:AlternateContent xmlns:mc="http://schemas.openxmlformats.org/markup-compatibility/2006" xmlns:a14="http://schemas.microsoft.com/office/drawing/2010/main">
        <mc:Choice Requires="a14">
          <p:sp>
            <p:nvSpPr>
              <p:cNvPr id="3" name="TextBox 2"/>
              <p:cNvSpPr txBox="1"/>
              <p:nvPr/>
            </p:nvSpPr>
            <p:spPr>
              <a:xfrm>
                <a:off x="284163" y="1027968"/>
                <a:ext cx="9144000" cy="6817545"/>
              </a:xfrm>
              <a:prstGeom prst="rect">
                <a:avLst/>
              </a:prstGeom>
              <a:noFill/>
              <a:ln>
                <a:solidFill>
                  <a:schemeClr val="tx2"/>
                </a:solidFill>
              </a:ln>
            </p:spPr>
            <p:txBody>
              <a:bodyPr wrap="square" lIns="252000" tIns="108000" rIns="252000" bIns="108000" rtlCol="0">
                <a:spAutoFit/>
              </a:bodyPr>
              <a:lstStyle/>
              <a:p>
                <a:r>
                  <a:rPr lang="kk-KZ" altLang="ru-RU"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Целлюлоза –</a:t>
                </a:r>
                <a:r>
                  <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ақ немесе сұр түсті талшықты, қатты механикалық берік зат. Целлюлоза суда, спиртте, эфирде, ацетонда және т.б. органикалық еріткіштерде ерімейді.</a:t>
                </a:r>
              </a:p>
              <a:p>
                <a:pPr marL="342900" indent="-342900">
                  <a:buFont typeface="Arial" panose="020B0604020202020204" pitchFamily="34" charset="0"/>
                  <a:buChar char="•"/>
                </a:pPr>
                <a:r>
                  <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Целлюлоза жақсы жанады.</a:t>
                </a:r>
              </a:p>
              <a:p>
                <a:pPr marL="342900" indent="-342900">
                  <a:buFont typeface="Arial" panose="020B0604020202020204" pitchFamily="34" charset="0"/>
                  <a:buChar char="•"/>
                </a:pPr>
                <a:r>
                  <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Целлюлоза крахмалға қарағанда қиын гидролизденеді. Минерал қышқылдар қатысында, ұзақ уақыт қыздырғанда бірнеше аралық өнімдер түзеді:</a:t>
                </a:r>
              </a:p>
              <a:p>
                <a:pPr algn="ctr"/>
                <a14:m>
                  <m:oMath xmlns:m="http://schemas.openxmlformats.org/officeDocument/2006/math">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C</m:t>
                        </m:r>
                      </m:e>
                      <m:sub>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6</m:t>
                        </m:r>
                      </m:sub>
                    </m:sSub>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H</m:t>
                        </m:r>
                      </m:e>
                      <m:sub>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10</m:t>
                        </m:r>
                      </m:sub>
                    </m:sSub>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O</m:t>
                        </m:r>
                      </m:e>
                      <m:sub>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5</m:t>
                        </m:r>
                      </m:sub>
                    </m:sSub>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 </m:t>
                    </m:r>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C</m:t>
                            </m:r>
                          </m:e>
                          <m:sub>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6</m:t>
                            </m:r>
                          </m:sub>
                        </m:sSub>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H</m:t>
                            </m:r>
                          </m:e>
                          <m:sub>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10</m:t>
                            </m:r>
                          </m:sub>
                        </m:sSub>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O</m:t>
                            </m:r>
                          </m:e>
                          <m:sub>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5</m:t>
                            </m:r>
                          </m:sub>
                        </m:sSub>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e>
                      <m:sub>
                        <m:r>
                          <m:rPr>
                            <m:sty m:val="p"/>
                          </m:rPr>
                          <a:rPr lang="en-US" altLang="ru-RU" sz="28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x</m:t>
                        </m:r>
                      </m:sub>
                    </m:sSub>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f>
                      <m:fPr>
                        <m:ctrlPr>
                          <a:rPr lang="en-US" altLang="ru-RU" sz="2800" i="1"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fPr>
                      <m:num>
                        <m:r>
                          <m:rPr>
                            <m:sty m:val="p"/>
                          </m:rPr>
                          <a:rPr lang="en-US" altLang="ru-RU" sz="28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n</m:t>
                        </m:r>
                      </m:num>
                      <m:den>
                        <m:r>
                          <a:rPr lang="en-US" altLang="ru-RU" sz="28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2</m:t>
                        </m:r>
                      </m:den>
                    </m:f>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C</m:t>
                        </m:r>
                      </m:e>
                      <m:sub>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12</m:t>
                        </m:r>
                      </m:sub>
                    </m:sSub>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H</m:t>
                        </m:r>
                      </m:e>
                      <m:sub>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22</m:t>
                        </m:r>
                      </m:sub>
                    </m:sSub>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O</m:t>
                        </m:r>
                      </m:e>
                      <m:sub>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11</m:t>
                        </m:r>
                      </m:sub>
                    </m:sSub>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oMath>
                </a14:m>
                <a:r>
                  <a:rPr lang="en-US" altLang="ru-RU" sz="2800" dirty="0">
                    <a:solidFill>
                      <a:srgbClr val="620BFC"/>
                    </a:solidFill>
                    <a:ea typeface="Cambria Math" panose="02040503050406030204" pitchFamily="18" charset="0"/>
                    <a:cs typeface="Open Sans" panose="020B0606030504020204" pitchFamily="34" charset="0"/>
                  </a:rPr>
                  <a:t> </a:t>
                </a:r>
                <a14:m>
                  <m:oMath xmlns:m="http://schemas.openxmlformats.org/officeDocument/2006/math">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nC</m:t>
                        </m:r>
                      </m:e>
                      <m:sub>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6</m:t>
                        </m:r>
                      </m:sub>
                    </m:sSub>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H</m:t>
                        </m:r>
                      </m:e>
                      <m:sub>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12</m:t>
                        </m:r>
                      </m:sub>
                    </m:sSub>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O</m:t>
                        </m:r>
                      </m:e>
                      <m:sub>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6</m:t>
                        </m:r>
                      </m:sub>
                    </m:sSub>
                  </m:oMath>
                </a14:m>
                <a:endParaRPr lang="kk-KZ" altLang="ru-RU" sz="2800" dirty="0">
                  <a:solidFill>
                    <a:srgbClr val="620BFC"/>
                  </a:solidFill>
                  <a:ea typeface="Cambria Math" panose="02040503050406030204" pitchFamily="18" charset="0"/>
                  <a:cs typeface="Open Sans" panose="020B0606030504020204" pitchFamily="34" charset="0"/>
                </a:endParaRPr>
              </a:p>
              <a:p>
                <a:r>
                  <a:rPr lang="kk-KZ" altLang="ru-RU" sz="2800" dirty="0">
                    <a:solidFill>
                      <a:srgbClr val="620BFC"/>
                    </a:solidFill>
                    <a:latin typeface="Open Sans" panose="020B0606030504020204" pitchFamily="34" charset="0"/>
                    <a:ea typeface="Cambria Math" panose="02040503050406030204" pitchFamily="18" charset="0"/>
                    <a:cs typeface="Open Sans" panose="020B0606030504020204" pitchFamily="34" charset="0"/>
                  </a:rPr>
                  <a:t>     </a:t>
                </a:r>
                <a:r>
                  <a:rPr lang="kk-KZ" alt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целлюлоза            </a:t>
                </a:r>
                <a:r>
                  <a:rPr lang="kk-KZ" altLang="ru-RU" sz="20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амилойд</a:t>
                </a:r>
                <a:r>
                  <a:rPr lang="kk-KZ" alt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altLang="ru-RU" sz="20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целлобизон</a:t>
                </a:r>
                <a:r>
                  <a:rPr lang="kk-KZ" alt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altLang="ru-RU" sz="2000" dirty="0">
                    <a:solidFill>
                      <a:srgbClr val="002060"/>
                    </a:solidFill>
                    <a:ea typeface="Cambria Math" panose="02040503050406030204" pitchFamily="18" charset="0"/>
                    <a:cs typeface="Open Sans" panose="020B0606030504020204" pitchFamily="34" charset="0"/>
                  </a:rPr>
                  <a:t> </a:t>
                </a:r>
                <a:r>
                  <a:rPr lang="kk-KZ" altLang="ru-RU" sz="2000" dirty="0">
                    <a:solidFill>
                      <a:srgbClr val="002060"/>
                    </a:solidFill>
                    <a:ea typeface="Cambria Math" panose="02040503050406030204" pitchFamily="18" charset="0"/>
                    <a:cs typeface="Open Sans" panose="020B0606030504020204" pitchFamily="34" charset="0"/>
                  </a:rPr>
                  <a:t>    </a:t>
                </a:r>
                <a:r>
                  <a:rPr lang="kk-KZ" alt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глюкоза </a:t>
                </a:r>
              </a:p>
              <a:p>
                <a:pPr marL="4752975" algn="just"/>
                <a:r>
                  <a:rPr lang="kk-KZ" alt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r>
                  <a:rPr lang="kk-KZ" altLang="ru-RU" sz="20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дисахарид</a:t>
                </a:r>
                <a:r>
                  <a:rPr lang="kk-KZ" alt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endPar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Целлюлозаның гидроксил топтары арқылы әр түрлі эфирлерін алуға болады. Целлюлозаның қарапайым буыны құрамындағы глюкозаның әр қалдығында үш гидроксил тобынан болады:</a:t>
                </a:r>
              </a:p>
              <a:p>
                <a:pPr indent="725488" algn="ctr"/>
                <a14:m>
                  <m:oMath xmlns:m="http://schemas.openxmlformats.org/officeDocument/2006/math">
                    <m:sSub>
                      <m:sSubPr>
                        <m:ctrlPr>
                          <a:rPr lang="ru-KZ" sz="2400" i="1" smtClean="0">
                            <a:solidFill>
                              <a:srgbClr val="620BFC"/>
                            </a:solidFill>
                            <a:latin typeface="Cambria Math" panose="02040503050406030204" pitchFamily="18" charset="0"/>
                          </a:rPr>
                        </m:ctrlPr>
                      </m:sSubPr>
                      <m:e>
                        <m:d>
                          <m:dPr>
                            <m:begChr m:val="["/>
                            <m:endChr m:val="]"/>
                            <m:ctrlPr>
                              <a:rPr lang="ru-KZ" sz="2400" i="1">
                                <a:solidFill>
                                  <a:srgbClr val="620BFC"/>
                                </a:solidFill>
                                <a:latin typeface="Cambria Math" panose="02040503050406030204" pitchFamily="18" charset="0"/>
                              </a:rPr>
                            </m:ctrlPr>
                          </m:dPr>
                          <m:e>
                            <m:sSub>
                              <m:sSubPr>
                                <m:ctrlPr>
                                  <a:rPr lang="ru-KZ" sz="2400" i="1">
                                    <a:solidFill>
                                      <a:srgbClr val="620BFC"/>
                                    </a:solidFill>
                                    <a:latin typeface="Cambria Math" panose="02040503050406030204" pitchFamily="18" charset="0"/>
                                  </a:rPr>
                                </m:ctrlPr>
                              </m:sSubPr>
                              <m:e>
                                <m:r>
                                  <m:rPr>
                                    <m:sty m:val="p"/>
                                  </m:rPr>
                                  <a:rPr lang="en-US" sz="2400" i="0" smtClean="0">
                                    <a:solidFill>
                                      <a:srgbClr val="620BFC"/>
                                    </a:solidFill>
                                    <a:latin typeface="Cambria Math" panose="02040503050406030204" pitchFamily="18" charset="0"/>
                                  </a:rPr>
                                  <m:t>C</m:t>
                                </m:r>
                              </m:e>
                              <m:sub>
                                <m:r>
                                  <a:rPr lang="en-US" sz="2400" i="0" smtClean="0">
                                    <a:solidFill>
                                      <a:srgbClr val="620BFC"/>
                                    </a:solidFill>
                                    <a:latin typeface="Cambria Math" panose="02040503050406030204" pitchFamily="18" charset="0"/>
                                  </a:rPr>
                                  <m:t>6</m:t>
                                </m:r>
                              </m:sub>
                            </m:sSub>
                            <m:sSub>
                              <m:sSubPr>
                                <m:ctrlPr>
                                  <a:rPr lang="ru-KZ" sz="2400" i="1">
                                    <a:solidFill>
                                      <a:srgbClr val="620BFC"/>
                                    </a:solidFill>
                                    <a:latin typeface="Cambria Math" panose="02040503050406030204" pitchFamily="18" charset="0"/>
                                  </a:rPr>
                                </m:ctrlPr>
                              </m:sSubPr>
                              <m:e>
                                <m:r>
                                  <m:rPr>
                                    <m:sty m:val="p"/>
                                  </m:rPr>
                                  <a:rPr lang="en-US" sz="2400" i="0" smtClean="0">
                                    <a:solidFill>
                                      <a:srgbClr val="620BFC"/>
                                    </a:solidFill>
                                    <a:latin typeface="Cambria Math" panose="02040503050406030204" pitchFamily="18" charset="0"/>
                                  </a:rPr>
                                  <m:t>H</m:t>
                                </m:r>
                              </m:e>
                              <m:sub>
                                <m:r>
                                  <a:rPr lang="en-US" sz="2400" i="0" smtClean="0">
                                    <a:solidFill>
                                      <a:srgbClr val="620BFC"/>
                                    </a:solidFill>
                                    <a:latin typeface="Cambria Math" panose="02040503050406030204" pitchFamily="18" charset="0"/>
                                  </a:rPr>
                                  <m:t>7</m:t>
                                </m:r>
                              </m:sub>
                            </m:sSub>
                            <m:sSub>
                              <m:sSubPr>
                                <m:ctrlPr>
                                  <a:rPr lang="ru-KZ" sz="2400" i="1">
                                    <a:solidFill>
                                      <a:srgbClr val="620BFC"/>
                                    </a:solidFill>
                                    <a:latin typeface="Cambria Math" panose="02040503050406030204" pitchFamily="18" charset="0"/>
                                  </a:rPr>
                                </m:ctrlPr>
                              </m:sSubPr>
                              <m:e>
                                <m:r>
                                  <m:rPr>
                                    <m:sty m:val="p"/>
                                  </m:rPr>
                                  <a:rPr lang="en-US" sz="2400" i="0" smtClean="0">
                                    <a:solidFill>
                                      <a:srgbClr val="620BFC"/>
                                    </a:solidFill>
                                    <a:latin typeface="Cambria Math" panose="02040503050406030204" pitchFamily="18" charset="0"/>
                                  </a:rPr>
                                  <m:t>O</m:t>
                                </m:r>
                              </m:e>
                              <m:sub>
                                <m:r>
                                  <a:rPr lang="en-US" sz="2400" i="0" smtClean="0">
                                    <a:solidFill>
                                      <a:srgbClr val="620BFC"/>
                                    </a:solidFill>
                                    <a:latin typeface="Cambria Math" panose="02040503050406030204" pitchFamily="18" charset="0"/>
                                  </a:rPr>
                                  <m:t>2  </m:t>
                                </m:r>
                              </m:sub>
                            </m:sSub>
                            <m:m>
                              <m:mPr>
                                <m:mcs>
                                  <m:mc>
                                    <m:mcPr>
                                      <m:count m:val="1"/>
                                      <m:mcJc m:val="center"/>
                                    </m:mcPr>
                                  </m:mc>
                                </m:mcs>
                                <m:ctrlPr>
                                  <a:rPr lang="ru-KZ" sz="2400" i="1">
                                    <a:solidFill>
                                      <a:srgbClr val="620BFC"/>
                                    </a:solidFill>
                                    <a:latin typeface="Cambria Math" panose="02040503050406030204" pitchFamily="18" charset="0"/>
                                  </a:rPr>
                                </m:ctrlPr>
                              </m:mPr>
                              <m:mr>
                                <m:e>
                                  <m:r>
                                    <m:rPr>
                                      <m:brk m:alnAt="7"/>
                                    </m:rPr>
                                    <a:rPr lang="ru-KZ" sz="2400" i="0" smtClean="0">
                                      <a:solidFill>
                                        <a:srgbClr val="620BFC"/>
                                      </a:solidFill>
                                      <a:latin typeface="Cambria Math" panose="02040503050406030204" pitchFamily="18" charset="0"/>
                                      <a:ea typeface="Cambria Math" panose="02040503050406030204" pitchFamily="18" charset="0"/>
                                    </a:rPr>
                                    <m:t>∕</m:t>
                                  </m:r>
                                  <m:r>
                                    <m:rPr>
                                      <m:sty m:val="p"/>
                                    </m:rPr>
                                    <a:rPr lang="en-US" sz="2400" i="0" smtClean="0">
                                      <a:solidFill>
                                        <a:srgbClr val="620BFC"/>
                                      </a:solidFill>
                                      <a:latin typeface="Cambria Math" panose="02040503050406030204" pitchFamily="18" charset="0"/>
                                      <a:ea typeface="Cambria Math" panose="02040503050406030204" pitchFamily="18" charset="0"/>
                                    </a:rPr>
                                    <m:t>OH</m:t>
                                  </m:r>
                                </m:e>
                              </m:mr>
                              <m:mr>
                                <m:e>
                                  <m:r>
                                    <a:rPr lang="ru-KZ" sz="2400" i="0" smtClean="0">
                                      <a:solidFill>
                                        <a:srgbClr val="620BFC"/>
                                      </a:solidFill>
                                      <a:latin typeface="Cambria Math" panose="02040503050406030204" pitchFamily="18" charset="0"/>
                                      <a:ea typeface="Cambria Math" panose="02040503050406030204" pitchFamily="18" charset="0"/>
                                    </a:rPr>
                                    <m:t>−</m:t>
                                  </m:r>
                                  <m:r>
                                    <m:rPr>
                                      <m:sty m:val="p"/>
                                    </m:rPr>
                                    <a:rPr lang="en-US" sz="2400" i="0" smtClean="0">
                                      <a:solidFill>
                                        <a:srgbClr val="620BFC"/>
                                      </a:solidFill>
                                      <a:latin typeface="Cambria Math" panose="02040503050406030204" pitchFamily="18" charset="0"/>
                                      <a:ea typeface="Cambria Math" panose="02040503050406030204" pitchFamily="18" charset="0"/>
                                    </a:rPr>
                                    <m:t>OH</m:t>
                                  </m:r>
                                </m:e>
                              </m:mr>
                              <m:mr>
                                <m:e>
                                  <m:r>
                                    <a:rPr lang="ru-KZ" sz="2400" i="0" smtClean="0">
                                      <a:solidFill>
                                        <a:srgbClr val="620BFC"/>
                                      </a:solidFill>
                                      <a:latin typeface="Cambria Math" panose="02040503050406030204" pitchFamily="18" charset="0"/>
                                      <a:ea typeface="Cambria Math" panose="02040503050406030204" pitchFamily="18" charset="0"/>
                                    </a:rPr>
                                    <m:t>∖</m:t>
                                  </m:r>
                                  <m:r>
                                    <m:rPr>
                                      <m:sty m:val="p"/>
                                    </m:rPr>
                                    <a:rPr lang="en-US" sz="2400" i="0" smtClean="0">
                                      <a:solidFill>
                                        <a:srgbClr val="620BFC"/>
                                      </a:solidFill>
                                      <a:latin typeface="Cambria Math" panose="02040503050406030204" pitchFamily="18" charset="0"/>
                                      <a:ea typeface="Cambria Math" panose="02040503050406030204" pitchFamily="18" charset="0"/>
                                    </a:rPr>
                                    <m:t>OH</m:t>
                                  </m:r>
                                </m:e>
                              </m:mr>
                            </m:m>
                          </m:e>
                        </m:d>
                      </m:e>
                      <m:sub>
                        <m:r>
                          <m:rPr>
                            <m:sty m:val="p"/>
                          </m:rPr>
                          <a:rPr lang="en-US" sz="2400" i="0" smtClean="0">
                            <a:solidFill>
                              <a:srgbClr val="620BFC"/>
                            </a:solidFill>
                            <a:latin typeface="Cambria Math" panose="02040503050406030204" pitchFamily="18" charset="0"/>
                          </a:rPr>
                          <m:t>n</m:t>
                        </m:r>
                      </m:sub>
                    </m:sSub>
                  </m:oMath>
                </a14:m>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немесе</a:t>
                </a:r>
                <a:r>
                  <a:rPr lang="en-US" sz="2400" dirty="0">
                    <a:solidFill>
                      <a:srgbClr val="620BFC"/>
                    </a:solidFill>
                  </a:rPr>
                  <a:t> </a:t>
                </a:r>
                <a14:m>
                  <m:oMath xmlns:m="http://schemas.openxmlformats.org/officeDocument/2006/math">
                    <m:sSub>
                      <m:sSubPr>
                        <m:ctrlPr>
                          <a:rPr lang="ru-KZ" sz="2400" i="1">
                            <a:solidFill>
                              <a:srgbClr val="620BFC"/>
                            </a:solidFill>
                            <a:latin typeface="Cambria Math" panose="02040503050406030204" pitchFamily="18" charset="0"/>
                          </a:rPr>
                        </m:ctrlPr>
                      </m:sSubPr>
                      <m:e>
                        <m:d>
                          <m:dPr>
                            <m:begChr m:val="["/>
                            <m:endChr m:val="]"/>
                            <m:ctrlPr>
                              <a:rPr lang="ru-KZ" sz="2400" i="1">
                                <a:solidFill>
                                  <a:srgbClr val="620BFC"/>
                                </a:solidFill>
                                <a:latin typeface="Cambria Math" panose="02040503050406030204" pitchFamily="18" charset="0"/>
                              </a:rPr>
                            </m:ctrlPr>
                          </m:dPr>
                          <m:e>
                            <m:sSub>
                              <m:sSubPr>
                                <m:ctrlPr>
                                  <a:rPr lang="ru-KZ" sz="2400" i="1">
                                    <a:solidFill>
                                      <a:srgbClr val="620BFC"/>
                                    </a:solidFill>
                                    <a:latin typeface="Cambria Math" panose="02040503050406030204" pitchFamily="18" charset="0"/>
                                  </a:rPr>
                                </m:ctrlPr>
                              </m:sSubPr>
                              <m:e>
                                <m:r>
                                  <m:rPr>
                                    <m:sty m:val="p"/>
                                  </m:rPr>
                                  <a:rPr lang="en-US" sz="2400" i="0" smtClean="0">
                                    <a:solidFill>
                                      <a:srgbClr val="620BFC"/>
                                    </a:solidFill>
                                    <a:latin typeface="Cambria Math" panose="02040503050406030204" pitchFamily="18" charset="0"/>
                                  </a:rPr>
                                  <m:t>C</m:t>
                                </m:r>
                              </m:e>
                              <m:sub>
                                <m:r>
                                  <a:rPr lang="en-US" sz="2400" i="0" smtClean="0">
                                    <a:solidFill>
                                      <a:srgbClr val="620BFC"/>
                                    </a:solidFill>
                                    <a:latin typeface="Cambria Math" panose="02040503050406030204" pitchFamily="18" charset="0"/>
                                  </a:rPr>
                                  <m:t>6</m:t>
                                </m:r>
                              </m:sub>
                            </m:sSub>
                            <m:sSub>
                              <m:sSubPr>
                                <m:ctrlPr>
                                  <a:rPr lang="ru-KZ" sz="2400" i="1">
                                    <a:solidFill>
                                      <a:srgbClr val="620BFC"/>
                                    </a:solidFill>
                                    <a:latin typeface="Cambria Math" panose="02040503050406030204" pitchFamily="18" charset="0"/>
                                  </a:rPr>
                                </m:ctrlPr>
                              </m:sSubPr>
                              <m:e>
                                <m:r>
                                  <m:rPr>
                                    <m:sty m:val="p"/>
                                  </m:rPr>
                                  <a:rPr lang="en-US" sz="2400" i="0" smtClean="0">
                                    <a:solidFill>
                                      <a:srgbClr val="620BFC"/>
                                    </a:solidFill>
                                    <a:latin typeface="Cambria Math" panose="02040503050406030204" pitchFamily="18" charset="0"/>
                                  </a:rPr>
                                  <m:t>H</m:t>
                                </m:r>
                              </m:e>
                              <m:sub>
                                <m:r>
                                  <a:rPr lang="en-US" sz="2400" i="0" smtClean="0">
                                    <a:solidFill>
                                      <a:srgbClr val="620BFC"/>
                                    </a:solidFill>
                                    <a:latin typeface="Cambria Math" panose="02040503050406030204" pitchFamily="18" charset="0"/>
                                  </a:rPr>
                                  <m:t>7</m:t>
                                </m:r>
                              </m:sub>
                            </m:sSub>
                            <m:sSub>
                              <m:sSubPr>
                                <m:ctrlPr>
                                  <a:rPr lang="ru-KZ" sz="2400" i="1">
                                    <a:solidFill>
                                      <a:srgbClr val="620BFC"/>
                                    </a:solidFill>
                                    <a:latin typeface="Cambria Math" panose="02040503050406030204" pitchFamily="18" charset="0"/>
                                  </a:rPr>
                                </m:ctrlPr>
                              </m:sSubPr>
                              <m:e>
                                <m:r>
                                  <m:rPr>
                                    <m:sty m:val="p"/>
                                  </m:rPr>
                                  <a:rPr lang="en-US" sz="2400" i="0" smtClean="0">
                                    <a:solidFill>
                                      <a:srgbClr val="620BFC"/>
                                    </a:solidFill>
                                    <a:latin typeface="Cambria Math" panose="02040503050406030204" pitchFamily="18" charset="0"/>
                                  </a:rPr>
                                  <m:t>O</m:t>
                                </m:r>
                              </m:e>
                              <m:sub>
                                <m:r>
                                  <a:rPr lang="en-US" sz="2400" i="0" smtClean="0">
                                    <a:solidFill>
                                      <a:srgbClr val="620BFC"/>
                                    </a:solidFill>
                                    <a:latin typeface="Cambria Math" panose="02040503050406030204" pitchFamily="18" charset="0"/>
                                  </a:rPr>
                                  <m:t>2  </m:t>
                                </m:r>
                              </m:sub>
                            </m:sSub>
                            <m:sSub>
                              <m:sSubPr>
                                <m:ctrlPr>
                                  <a:rPr lang="en-US" sz="2400" i="1">
                                    <a:solidFill>
                                      <a:srgbClr val="620BFC"/>
                                    </a:solidFill>
                                    <a:latin typeface="Cambria Math" panose="02040503050406030204" pitchFamily="18" charset="0"/>
                                  </a:rPr>
                                </m:ctrlPr>
                              </m:sSubPr>
                              <m:e>
                                <m:d>
                                  <m:dPr>
                                    <m:ctrlPr>
                                      <a:rPr lang="en-US" sz="2400" i="1">
                                        <a:solidFill>
                                          <a:srgbClr val="620BFC"/>
                                        </a:solidFill>
                                        <a:latin typeface="Cambria Math" panose="02040503050406030204" pitchFamily="18" charset="0"/>
                                      </a:rPr>
                                    </m:ctrlPr>
                                  </m:dPr>
                                  <m:e>
                                    <m:r>
                                      <m:rPr>
                                        <m:sty m:val="p"/>
                                      </m:rPr>
                                      <a:rPr lang="en-US" sz="2400" i="0" smtClean="0">
                                        <a:solidFill>
                                          <a:srgbClr val="620BFC"/>
                                        </a:solidFill>
                                        <a:latin typeface="Cambria Math" panose="02040503050406030204" pitchFamily="18" charset="0"/>
                                      </a:rPr>
                                      <m:t>OH</m:t>
                                    </m:r>
                                  </m:e>
                                </m:d>
                              </m:e>
                              <m:sub>
                                <m:r>
                                  <a:rPr lang="en-US" sz="2400" i="0" smtClean="0">
                                    <a:solidFill>
                                      <a:srgbClr val="620BFC"/>
                                    </a:solidFill>
                                    <a:latin typeface="Cambria Math" panose="02040503050406030204" pitchFamily="18" charset="0"/>
                                  </a:rPr>
                                  <m:t>3</m:t>
                                </m:r>
                              </m:sub>
                            </m:sSub>
                          </m:e>
                        </m:d>
                      </m:e>
                      <m:sub>
                        <m:r>
                          <m:rPr>
                            <m:sty m:val="p"/>
                          </m:rPr>
                          <a:rPr lang="en-US" sz="2400" i="0" smtClean="0">
                            <a:solidFill>
                              <a:srgbClr val="620BFC"/>
                            </a:solidFill>
                            <a:latin typeface="Cambria Math" panose="02040503050406030204" pitchFamily="18" charset="0"/>
                          </a:rPr>
                          <m:t>n</m:t>
                        </m:r>
                      </m:sub>
                    </m:sSub>
                  </m:oMath>
                </a14:m>
                <a:endPar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84163" y="1027968"/>
                <a:ext cx="9144000" cy="6817545"/>
              </a:xfrm>
              <a:prstGeom prst="rect">
                <a:avLst/>
              </a:prstGeom>
              <a:blipFill>
                <a:blip r:embed="rId2"/>
                <a:stretch>
                  <a:fillRect/>
                </a:stretch>
              </a:blipFill>
              <a:ln>
                <a:solidFill>
                  <a:schemeClr val="tx2"/>
                </a:solidFill>
              </a:ln>
            </p:spPr>
            <p:txBody>
              <a:bodyPr/>
              <a:lstStyle/>
              <a:p>
                <a:r>
                  <a:rPr lang="ru-RU">
                    <a:noFill/>
                  </a:rPr>
                  <a:t> </a:t>
                </a:r>
              </a:p>
            </p:txBody>
          </p:sp>
        </mc:Fallback>
      </mc:AlternateContent>
    </p:spTree>
    <p:extLst>
      <p:ext uri="{BB962C8B-B14F-4D97-AF65-F5344CB8AC3E}">
        <p14:creationId xmlns:p14="http://schemas.microsoft.com/office/powerpoint/2010/main" val="48740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81804"/>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Целлюлозаның қасиеттері</a:t>
            </a:r>
          </a:p>
        </p:txBody>
      </p:sp>
      <mc:AlternateContent xmlns:mc="http://schemas.openxmlformats.org/markup-compatibility/2006">
        <mc:Choice xmlns:a14="http://schemas.microsoft.com/office/drawing/2010/main" Requires="a14">
          <p:sp>
            <p:nvSpPr>
              <p:cNvPr id="3" name="TextBox 2"/>
              <p:cNvSpPr txBox="1"/>
              <p:nvPr/>
            </p:nvSpPr>
            <p:spPr>
              <a:xfrm>
                <a:off x="284163" y="1078208"/>
                <a:ext cx="9144000" cy="6782983"/>
              </a:xfrm>
              <a:prstGeom prst="rect">
                <a:avLst/>
              </a:prstGeom>
              <a:noFill/>
              <a:ln>
                <a:solidFill>
                  <a:schemeClr val="tx2"/>
                </a:solidFill>
              </a:ln>
            </p:spPr>
            <p:txBody>
              <a:bodyPr wrap="square" lIns="252000" tIns="108000" rIns="252000" bIns="108000" rtlCol="0">
                <a:spAutoFit/>
              </a:bodyPr>
              <a:lstStyle/>
              <a:p>
                <a:r>
                  <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Реакцияның жүру жағдайына байланысты целлюлозаның әр түрлі нитраттары </a:t>
                </a:r>
                <a:r>
                  <a:rPr lang="kk-KZ" altLang="ru-RU"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(нитроцеллюлоза, динитроцеллюлоза, тринитроцеллюлоза) </a:t>
                </a:r>
                <a:r>
                  <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алынады:</a:t>
                </a:r>
              </a:p>
              <a:p>
                <a:pPr indent="725488" algn="just"/>
                <a14:m>
                  <m:oMath xmlns:m="http://schemas.openxmlformats.org/officeDocument/2006/math">
                    <m:sSub>
                      <m:sSubPr>
                        <m:ctrlPr>
                          <a:rPr lang="ru-KZ" sz="2400" i="1">
                            <a:solidFill>
                              <a:srgbClr val="620BFC"/>
                            </a:solidFill>
                            <a:latin typeface="Cambria Math" panose="02040503050406030204" pitchFamily="18" charset="0"/>
                          </a:rPr>
                        </m:ctrlPr>
                      </m:sSubPr>
                      <m:e>
                        <m:d>
                          <m:dPr>
                            <m:begChr m:val="["/>
                            <m:endChr m:val="]"/>
                            <m:ctrlPr>
                              <a:rPr lang="ru-KZ" sz="2400" i="1">
                                <a:solidFill>
                                  <a:srgbClr val="620BFC"/>
                                </a:solidFill>
                                <a:latin typeface="Cambria Math" panose="02040503050406030204" pitchFamily="18" charset="0"/>
                              </a:rPr>
                            </m:ctrlPr>
                          </m:dPr>
                          <m:e>
                            <m:sSub>
                              <m:sSubPr>
                                <m:ctrlPr>
                                  <a:rPr lang="ru-KZ" sz="2400" i="1">
                                    <a:solidFill>
                                      <a:srgbClr val="620BFC"/>
                                    </a:solidFill>
                                    <a:latin typeface="Cambria Math" panose="02040503050406030204" pitchFamily="18" charset="0"/>
                                  </a:rPr>
                                </m:ctrlPr>
                              </m:sSubPr>
                              <m:e>
                                <m:r>
                                  <m:rPr>
                                    <m:sty m:val="p"/>
                                  </m:rPr>
                                  <a:rPr lang="en-US" sz="2400" i="0" smtClean="0">
                                    <a:solidFill>
                                      <a:srgbClr val="620BFC"/>
                                    </a:solidFill>
                                    <a:latin typeface="Cambria Math" panose="02040503050406030204" pitchFamily="18" charset="0"/>
                                  </a:rPr>
                                  <m:t>C</m:t>
                                </m:r>
                              </m:e>
                              <m:sub>
                                <m:r>
                                  <a:rPr lang="en-US" sz="2400" i="0" smtClean="0">
                                    <a:solidFill>
                                      <a:srgbClr val="620BFC"/>
                                    </a:solidFill>
                                    <a:latin typeface="Cambria Math" panose="02040503050406030204" pitchFamily="18" charset="0"/>
                                  </a:rPr>
                                  <m:t>6</m:t>
                                </m:r>
                              </m:sub>
                            </m:sSub>
                            <m:sSub>
                              <m:sSubPr>
                                <m:ctrlPr>
                                  <a:rPr lang="ru-KZ" sz="2400" i="1">
                                    <a:solidFill>
                                      <a:srgbClr val="620BFC"/>
                                    </a:solidFill>
                                    <a:latin typeface="Cambria Math" panose="02040503050406030204" pitchFamily="18" charset="0"/>
                                  </a:rPr>
                                </m:ctrlPr>
                              </m:sSubPr>
                              <m:e>
                                <m:r>
                                  <m:rPr>
                                    <m:sty m:val="p"/>
                                  </m:rPr>
                                  <a:rPr lang="en-US" sz="2400" i="0" smtClean="0">
                                    <a:solidFill>
                                      <a:srgbClr val="620BFC"/>
                                    </a:solidFill>
                                    <a:latin typeface="Cambria Math" panose="02040503050406030204" pitchFamily="18" charset="0"/>
                                  </a:rPr>
                                  <m:t>H</m:t>
                                </m:r>
                              </m:e>
                              <m:sub>
                                <m:r>
                                  <a:rPr lang="en-US" sz="2400" i="0" smtClean="0">
                                    <a:solidFill>
                                      <a:srgbClr val="620BFC"/>
                                    </a:solidFill>
                                    <a:latin typeface="Cambria Math" panose="02040503050406030204" pitchFamily="18" charset="0"/>
                                  </a:rPr>
                                  <m:t>7</m:t>
                                </m:r>
                              </m:sub>
                            </m:sSub>
                            <m:sSub>
                              <m:sSubPr>
                                <m:ctrlPr>
                                  <a:rPr lang="ru-KZ" sz="2400" i="1">
                                    <a:solidFill>
                                      <a:srgbClr val="620BFC"/>
                                    </a:solidFill>
                                    <a:latin typeface="Cambria Math" panose="02040503050406030204" pitchFamily="18" charset="0"/>
                                  </a:rPr>
                                </m:ctrlPr>
                              </m:sSubPr>
                              <m:e>
                                <m:r>
                                  <m:rPr>
                                    <m:sty m:val="p"/>
                                  </m:rPr>
                                  <a:rPr lang="en-US" sz="2400" i="0" smtClean="0">
                                    <a:solidFill>
                                      <a:srgbClr val="620BFC"/>
                                    </a:solidFill>
                                    <a:latin typeface="Cambria Math" panose="02040503050406030204" pitchFamily="18" charset="0"/>
                                  </a:rPr>
                                  <m:t>O</m:t>
                                </m:r>
                              </m:e>
                              <m:sub>
                                <m:r>
                                  <a:rPr lang="en-US" sz="2400" i="0" smtClean="0">
                                    <a:solidFill>
                                      <a:srgbClr val="620BFC"/>
                                    </a:solidFill>
                                    <a:latin typeface="Cambria Math" panose="02040503050406030204" pitchFamily="18" charset="0"/>
                                  </a:rPr>
                                  <m:t>2  </m:t>
                                </m:r>
                              </m:sub>
                            </m:sSub>
                            <m:m>
                              <m:mPr>
                                <m:mcs>
                                  <m:mc>
                                    <m:mcPr>
                                      <m:count m:val="1"/>
                                      <m:mcJc m:val="center"/>
                                    </m:mcPr>
                                  </m:mc>
                                </m:mcs>
                                <m:ctrlPr>
                                  <a:rPr lang="ru-KZ" sz="2400" i="1">
                                    <a:solidFill>
                                      <a:srgbClr val="620BFC"/>
                                    </a:solidFill>
                                    <a:latin typeface="Cambria Math" panose="02040503050406030204" pitchFamily="18" charset="0"/>
                                  </a:rPr>
                                </m:ctrlPr>
                              </m:mPr>
                              <m:mr>
                                <m:e>
                                  <m:r>
                                    <m:rPr>
                                      <m:brk m:alnAt="7"/>
                                    </m:rPr>
                                    <a:rPr lang="ru-KZ" sz="2400" i="0" smtClean="0">
                                      <a:solidFill>
                                        <a:srgbClr val="620BFC"/>
                                      </a:solidFill>
                                      <a:latin typeface="Cambria Math" panose="02040503050406030204" pitchFamily="18" charset="0"/>
                                      <a:ea typeface="Cambria Math" panose="02040503050406030204" pitchFamily="18" charset="0"/>
                                    </a:rPr>
                                    <m:t>∕</m:t>
                                  </m:r>
                                  <m:r>
                                    <m:rPr>
                                      <m:sty m:val="p"/>
                                    </m:rPr>
                                    <a:rPr lang="en-US" sz="2400" i="0" smtClean="0">
                                      <a:solidFill>
                                        <a:srgbClr val="620BFC"/>
                                      </a:solidFill>
                                      <a:latin typeface="Cambria Math" panose="02040503050406030204" pitchFamily="18" charset="0"/>
                                      <a:ea typeface="Cambria Math" panose="02040503050406030204" pitchFamily="18" charset="0"/>
                                    </a:rPr>
                                    <m:t>OH</m:t>
                                  </m:r>
                                </m:e>
                              </m:mr>
                              <m:mr>
                                <m:e>
                                  <m:r>
                                    <a:rPr lang="ru-KZ" sz="2400" i="0" smtClean="0">
                                      <a:solidFill>
                                        <a:srgbClr val="620BFC"/>
                                      </a:solidFill>
                                      <a:latin typeface="Cambria Math" panose="02040503050406030204" pitchFamily="18" charset="0"/>
                                      <a:ea typeface="Cambria Math" panose="02040503050406030204" pitchFamily="18" charset="0"/>
                                    </a:rPr>
                                    <m:t>−</m:t>
                                  </m:r>
                                  <m:r>
                                    <m:rPr>
                                      <m:sty m:val="p"/>
                                    </m:rPr>
                                    <a:rPr lang="en-US" sz="2400" i="0" smtClean="0">
                                      <a:solidFill>
                                        <a:srgbClr val="620BFC"/>
                                      </a:solidFill>
                                      <a:latin typeface="Cambria Math" panose="02040503050406030204" pitchFamily="18" charset="0"/>
                                      <a:ea typeface="Cambria Math" panose="02040503050406030204" pitchFamily="18" charset="0"/>
                                    </a:rPr>
                                    <m:t>OH</m:t>
                                  </m:r>
                                </m:e>
                              </m:mr>
                              <m:mr>
                                <m:e>
                                  <m:r>
                                    <a:rPr lang="ru-KZ" sz="2400" i="0" smtClean="0">
                                      <a:solidFill>
                                        <a:srgbClr val="620BFC"/>
                                      </a:solidFill>
                                      <a:latin typeface="Cambria Math" panose="02040503050406030204" pitchFamily="18" charset="0"/>
                                      <a:ea typeface="Cambria Math" panose="02040503050406030204" pitchFamily="18" charset="0"/>
                                    </a:rPr>
                                    <m:t>∖</m:t>
                                  </m:r>
                                  <m:r>
                                    <m:rPr>
                                      <m:sty m:val="p"/>
                                    </m:rPr>
                                    <a:rPr lang="en-US" sz="2400" i="0" smtClean="0">
                                      <a:solidFill>
                                        <a:srgbClr val="620BFC"/>
                                      </a:solidFill>
                                      <a:latin typeface="Cambria Math" panose="02040503050406030204" pitchFamily="18" charset="0"/>
                                      <a:ea typeface="Cambria Math" panose="02040503050406030204" pitchFamily="18" charset="0"/>
                                    </a:rPr>
                                    <m:t>OH</m:t>
                                  </m:r>
                                </m:e>
                              </m:mr>
                            </m:m>
                          </m:e>
                        </m:d>
                      </m:e>
                      <m:sub>
                        <m:r>
                          <m:rPr>
                            <m:sty m:val="p"/>
                          </m:rPr>
                          <a:rPr lang="en-US" sz="2400" i="0" smtClean="0">
                            <a:solidFill>
                              <a:srgbClr val="620BFC"/>
                            </a:solidFill>
                            <a:latin typeface="Cambria Math" panose="02040503050406030204" pitchFamily="18" charset="0"/>
                          </a:rPr>
                          <m:t>n</m:t>
                        </m:r>
                      </m:sub>
                    </m:sSub>
                    <m:r>
                      <a:rPr lang="en-US" sz="2400" b="0" i="0" smtClean="0">
                        <a:solidFill>
                          <a:srgbClr val="620BFC"/>
                        </a:solidFill>
                        <a:latin typeface="Cambria Math" panose="02040503050406030204" pitchFamily="18" charset="0"/>
                      </a:rPr>
                      <m:t>+</m:t>
                    </m:r>
                  </m:oMath>
                </a14:m>
                <a:r>
                  <a:rPr lang="en-US" altLang="ru-RU" sz="2400" dirty="0">
                    <a:solidFill>
                      <a:srgbClr val="620BFC"/>
                    </a:solidFill>
                    <a:ea typeface="Cambria Math" panose="02040503050406030204" pitchFamily="18" charset="0"/>
                    <a:cs typeface="Open Sans" panose="020B0606030504020204" pitchFamily="34" charset="0"/>
                  </a:rPr>
                  <a:t> </a:t>
                </a:r>
                <a14:m>
                  <m:oMath xmlns:m="http://schemas.openxmlformats.org/officeDocument/2006/math">
                    <m:sSub>
                      <m:sSubPr>
                        <m:ctrlPr>
                          <a:rPr lang="en-US" altLang="ru-RU" sz="24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4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n</m:t>
                        </m:r>
                        <m:r>
                          <m:rPr>
                            <m:sty m:val="p"/>
                          </m:rPr>
                          <a:rPr lang="en-US" altLang="ru-RU" sz="24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HNO</m:t>
                        </m:r>
                      </m:e>
                      <m:sub>
                        <m:r>
                          <a:rPr lang="en-US" altLang="ru-RU" sz="24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3</m:t>
                        </m:r>
                      </m:sub>
                    </m:sSub>
                    <m:r>
                      <a:rPr lang="en-US" altLang="ru-RU" sz="24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oMath>
                </a14:m>
                <a:r>
                  <a:rPr lang="ru-KZ" sz="2400" dirty="0">
                    <a:solidFill>
                      <a:srgbClr val="620BFC"/>
                    </a:solidFill>
                  </a:rPr>
                  <a:t> </a:t>
                </a:r>
                <a:r>
                  <a:rPr lang="en-US" sz="2400" dirty="0">
                    <a:solidFill>
                      <a:srgbClr val="620BFC"/>
                    </a:solidFill>
                  </a:rPr>
                  <a:t>  </a:t>
                </a:r>
                <a14:m>
                  <m:oMath xmlns:m="http://schemas.openxmlformats.org/officeDocument/2006/math">
                    <m:sSub>
                      <m:sSubPr>
                        <m:ctrlPr>
                          <a:rPr lang="ru-KZ" sz="2400" i="1">
                            <a:solidFill>
                              <a:srgbClr val="620BFC"/>
                            </a:solidFill>
                            <a:latin typeface="Cambria Math" panose="02040503050406030204" pitchFamily="18" charset="0"/>
                          </a:rPr>
                        </m:ctrlPr>
                      </m:sSubPr>
                      <m:e>
                        <m:d>
                          <m:dPr>
                            <m:begChr m:val="["/>
                            <m:endChr m:val="]"/>
                            <m:ctrlPr>
                              <a:rPr lang="ru-KZ" sz="2400" i="1">
                                <a:solidFill>
                                  <a:srgbClr val="620BFC"/>
                                </a:solidFill>
                                <a:latin typeface="Cambria Math" panose="02040503050406030204" pitchFamily="18" charset="0"/>
                              </a:rPr>
                            </m:ctrlPr>
                          </m:dPr>
                          <m:e>
                            <m:sSub>
                              <m:sSubPr>
                                <m:ctrlPr>
                                  <a:rPr lang="ru-KZ" sz="2400" i="1">
                                    <a:solidFill>
                                      <a:srgbClr val="620BFC"/>
                                    </a:solidFill>
                                    <a:latin typeface="Cambria Math" panose="02040503050406030204" pitchFamily="18" charset="0"/>
                                  </a:rPr>
                                </m:ctrlPr>
                              </m:sSubPr>
                              <m:e>
                                <m:r>
                                  <m:rPr>
                                    <m:sty m:val="p"/>
                                  </m:rPr>
                                  <a:rPr lang="en-US" sz="2400" i="0" smtClean="0">
                                    <a:solidFill>
                                      <a:srgbClr val="620BFC"/>
                                    </a:solidFill>
                                    <a:latin typeface="Cambria Math" panose="02040503050406030204" pitchFamily="18" charset="0"/>
                                  </a:rPr>
                                  <m:t>C</m:t>
                                </m:r>
                              </m:e>
                              <m:sub>
                                <m:r>
                                  <a:rPr lang="en-US" sz="2400" i="0" smtClean="0">
                                    <a:solidFill>
                                      <a:srgbClr val="620BFC"/>
                                    </a:solidFill>
                                    <a:latin typeface="Cambria Math" panose="02040503050406030204" pitchFamily="18" charset="0"/>
                                  </a:rPr>
                                  <m:t>6</m:t>
                                </m:r>
                              </m:sub>
                            </m:sSub>
                            <m:sSub>
                              <m:sSubPr>
                                <m:ctrlPr>
                                  <a:rPr lang="ru-KZ" sz="2400" i="1">
                                    <a:solidFill>
                                      <a:srgbClr val="620BFC"/>
                                    </a:solidFill>
                                    <a:latin typeface="Cambria Math" panose="02040503050406030204" pitchFamily="18" charset="0"/>
                                  </a:rPr>
                                </m:ctrlPr>
                              </m:sSubPr>
                              <m:e>
                                <m:r>
                                  <m:rPr>
                                    <m:sty m:val="p"/>
                                  </m:rPr>
                                  <a:rPr lang="en-US" sz="2400" i="0" smtClean="0">
                                    <a:solidFill>
                                      <a:srgbClr val="620BFC"/>
                                    </a:solidFill>
                                    <a:latin typeface="Cambria Math" panose="02040503050406030204" pitchFamily="18" charset="0"/>
                                  </a:rPr>
                                  <m:t>H</m:t>
                                </m:r>
                              </m:e>
                              <m:sub>
                                <m:r>
                                  <a:rPr lang="en-US" sz="2400" i="0" smtClean="0">
                                    <a:solidFill>
                                      <a:srgbClr val="620BFC"/>
                                    </a:solidFill>
                                    <a:latin typeface="Cambria Math" panose="02040503050406030204" pitchFamily="18" charset="0"/>
                                  </a:rPr>
                                  <m:t>7</m:t>
                                </m:r>
                              </m:sub>
                            </m:sSub>
                            <m:sSub>
                              <m:sSubPr>
                                <m:ctrlPr>
                                  <a:rPr lang="ru-KZ" sz="2400" i="1">
                                    <a:solidFill>
                                      <a:srgbClr val="620BFC"/>
                                    </a:solidFill>
                                    <a:latin typeface="Cambria Math" panose="02040503050406030204" pitchFamily="18" charset="0"/>
                                  </a:rPr>
                                </m:ctrlPr>
                              </m:sSubPr>
                              <m:e>
                                <m:r>
                                  <m:rPr>
                                    <m:sty m:val="p"/>
                                  </m:rPr>
                                  <a:rPr lang="en-US" sz="2400" i="0" smtClean="0">
                                    <a:solidFill>
                                      <a:srgbClr val="620BFC"/>
                                    </a:solidFill>
                                    <a:latin typeface="Cambria Math" panose="02040503050406030204" pitchFamily="18" charset="0"/>
                                  </a:rPr>
                                  <m:t>O</m:t>
                                </m:r>
                              </m:e>
                              <m:sub>
                                <m:r>
                                  <a:rPr lang="en-US" sz="2400" i="0" smtClean="0">
                                    <a:solidFill>
                                      <a:srgbClr val="620BFC"/>
                                    </a:solidFill>
                                    <a:latin typeface="Cambria Math" panose="02040503050406030204" pitchFamily="18" charset="0"/>
                                  </a:rPr>
                                  <m:t>2  </m:t>
                                </m:r>
                              </m:sub>
                            </m:sSub>
                            <m:m>
                              <m:mPr>
                                <m:mcs>
                                  <m:mc>
                                    <m:mcPr>
                                      <m:count m:val="1"/>
                                      <m:mcJc m:val="center"/>
                                    </m:mcPr>
                                  </m:mc>
                                </m:mcs>
                                <m:ctrlPr>
                                  <a:rPr lang="ru-KZ" sz="2400" i="1">
                                    <a:solidFill>
                                      <a:srgbClr val="620BFC"/>
                                    </a:solidFill>
                                    <a:latin typeface="Cambria Math" panose="02040503050406030204" pitchFamily="18" charset="0"/>
                                  </a:rPr>
                                </m:ctrlPr>
                              </m:mPr>
                              <m:mr>
                                <m:e>
                                  <m:r>
                                    <m:rPr>
                                      <m:brk m:alnAt="7"/>
                                    </m:rPr>
                                    <a:rPr lang="ru-KZ" sz="2400" i="0" smtClean="0">
                                      <a:solidFill>
                                        <a:srgbClr val="620BFC"/>
                                      </a:solidFill>
                                      <a:latin typeface="Cambria Math" panose="02040503050406030204" pitchFamily="18" charset="0"/>
                                      <a:ea typeface="Cambria Math" panose="02040503050406030204" pitchFamily="18" charset="0"/>
                                    </a:rPr>
                                    <m:t>∕</m:t>
                                  </m:r>
                                  <m:r>
                                    <m:rPr>
                                      <m:sty m:val="p"/>
                                    </m:rPr>
                                    <a:rPr lang="en-US" sz="2400" i="0" smtClean="0">
                                      <a:solidFill>
                                        <a:srgbClr val="620BFC"/>
                                      </a:solidFill>
                                      <a:latin typeface="Cambria Math" panose="02040503050406030204" pitchFamily="18" charset="0"/>
                                      <a:ea typeface="Cambria Math" panose="02040503050406030204" pitchFamily="18" charset="0"/>
                                    </a:rPr>
                                    <m:t>OH</m:t>
                                  </m:r>
                                </m:e>
                              </m:mr>
                              <m:mr>
                                <m:e>
                                  <m:r>
                                    <a:rPr lang="ru-KZ" sz="2400" i="0" smtClean="0">
                                      <a:solidFill>
                                        <a:srgbClr val="620BFC"/>
                                      </a:solidFill>
                                      <a:latin typeface="Cambria Math" panose="02040503050406030204" pitchFamily="18" charset="0"/>
                                      <a:ea typeface="Cambria Math" panose="02040503050406030204" pitchFamily="18" charset="0"/>
                                    </a:rPr>
                                    <m:t>−</m:t>
                                  </m:r>
                                  <m:r>
                                    <m:rPr>
                                      <m:sty m:val="p"/>
                                    </m:rPr>
                                    <a:rPr lang="en-US" sz="2400" i="0" smtClean="0">
                                      <a:solidFill>
                                        <a:srgbClr val="620BFC"/>
                                      </a:solidFill>
                                      <a:latin typeface="Cambria Math" panose="02040503050406030204" pitchFamily="18" charset="0"/>
                                      <a:ea typeface="Cambria Math" panose="02040503050406030204" pitchFamily="18" charset="0"/>
                                    </a:rPr>
                                    <m:t>OH</m:t>
                                  </m:r>
                                  <m:r>
                                    <a:rPr lang="en-US" sz="2400" b="0" i="0" smtClean="0">
                                      <a:solidFill>
                                        <a:srgbClr val="620BFC"/>
                                      </a:solidFill>
                                      <a:latin typeface="Cambria Math" panose="02040503050406030204" pitchFamily="18" charset="0"/>
                                      <a:ea typeface="Cambria Math" panose="02040503050406030204" pitchFamily="18" charset="0"/>
                                    </a:rPr>
                                    <m:t> </m:t>
                                  </m:r>
                                </m:e>
                              </m:mr>
                              <m:mr>
                                <m:e>
                                  <m:r>
                                    <a:rPr lang="en-US" sz="2400" b="0" i="0" smtClean="0">
                                      <a:solidFill>
                                        <a:srgbClr val="620BFC"/>
                                      </a:solidFill>
                                      <a:latin typeface="Cambria Math" panose="02040503050406030204" pitchFamily="18" charset="0"/>
                                      <a:ea typeface="Cambria Math" panose="02040503050406030204" pitchFamily="18" charset="0"/>
                                    </a:rPr>
                                    <m:t> </m:t>
                                  </m:r>
                                  <m:r>
                                    <a:rPr lang="ru-KZ" sz="2400" i="0" smtClean="0">
                                      <a:solidFill>
                                        <a:srgbClr val="620BFC"/>
                                      </a:solidFill>
                                      <a:latin typeface="Cambria Math" panose="02040503050406030204" pitchFamily="18" charset="0"/>
                                      <a:ea typeface="Cambria Math" panose="02040503050406030204" pitchFamily="18" charset="0"/>
                                    </a:rPr>
                                    <m:t>∖</m:t>
                                  </m:r>
                                  <m:r>
                                    <m:rPr>
                                      <m:sty m:val="p"/>
                                    </m:rPr>
                                    <a:rPr lang="en-US" sz="2400" i="0" smtClean="0">
                                      <a:solidFill>
                                        <a:srgbClr val="620BFC"/>
                                      </a:solidFill>
                                      <a:latin typeface="Cambria Math" panose="02040503050406030204" pitchFamily="18" charset="0"/>
                                      <a:ea typeface="Cambria Math" panose="02040503050406030204" pitchFamily="18" charset="0"/>
                                    </a:rPr>
                                    <m:t>O</m:t>
                                  </m:r>
                                  <m:sSub>
                                    <m:sSubPr>
                                      <m:ctrlPr>
                                        <a:rPr lang="en-US" sz="2400" i="1" smtClean="0">
                                          <a:solidFill>
                                            <a:srgbClr val="620BFC"/>
                                          </a:solidFill>
                                          <a:latin typeface="Cambria Math" panose="02040503050406030204" pitchFamily="18" charset="0"/>
                                          <a:ea typeface="Cambria Math" panose="02040503050406030204" pitchFamily="18" charset="0"/>
                                        </a:rPr>
                                      </m:ctrlPr>
                                    </m:sSubPr>
                                    <m:e>
                                      <m:r>
                                        <m:rPr>
                                          <m:sty m:val="p"/>
                                        </m:rPr>
                                        <a:rPr lang="en-US" sz="2400" b="0" i="0" smtClean="0">
                                          <a:solidFill>
                                            <a:srgbClr val="620BFC"/>
                                          </a:solidFill>
                                          <a:latin typeface="Cambria Math" panose="02040503050406030204" pitchFamily="18" charset="0"/>
                                          <a:ea typeface="Cambria Math" panose="02040503050406030204" pitchFamily="18" charset="0"/>
                                        </a:rPr>
                                        <m:t>NO</m:t>
                                      </m:r>
                                    </m:e>
                                    <m:sub>
                                      <m:r>
                                        <a:rPr lang="en-US" sz="2400" b="0" i="0" smtClean="0">
                                          <a:solidFill>
                                            <a:srgbClr val="620BFC"/>
                                          </a:solidFill>
                                          <a:latin typeface="Cambria Math" panose="02040503050406030204" pitchFamily="18" charset="0"/>
                                          <a:ea typeface="Cambria Math" panose="02040503050406030204" pitchFamily="18" charset="0"/>
                                        </a:rPr>
                                        <m:t>2</m:t>
                                      </m:r>
                                    </m:sub>
                                  </m:sSub>
                                </m:e>
                              </m:mr>
                            </m:m>
                          </m:e>
                        </m:d>
                      </m:e>
                      <m:sub>
                        <m:r>
                          <m:rPr>
                            <m:sty m:val="p"/>
                          </m:rPr>
                          <a:rPr lang="en-US" sz="2400" i="0" smtClean="0">
                            <a:solidFill>
                              <a:srgbClr val="620BFC"/>
                            </a:solidFill>
                            <a:latin typeface="Cambria Math" panose="02040503050406030204" pitchFamily="18" charset="0"/>
                          </a:rPr>
                          <m:t>n</m:t>
                        </m:r>
                      </m:sub>
                    </m:sSub>
                    <m:r>
                      <a:rPr lang="en-US" sz="2400" b="0" i="0" smtClean="0">
                        <a:solidFill>
                          <a:srgbClr val="620BFC"/>
                        </a:solidFill>
                        <a:latin typeface="Cambria Math" panose="02040503050406030204" pitchFamily="18" charset="0"/>
                      </a:rPr>
                      <m:t>+</m:t>
                    </m:r>
                  </m:oMath>
                </a14:m>
                <a:r>
                  <a:rPr lang="en-US" altLang="ru-RU" sz="2400" dirty="0">
                    <a:solidFill>
                      <a:srgbClr val="620BFC"/>
                    </a:solidFill>
                    <a:ea typeface="Cambria Math" panose="02040503050406030204" pitchFamily="18" charset="0"/>
                    <a:cs typeface="Open Sans" panose="020B0606030504020204" pitchFamily="34" charset="0"/>
                  </a:rPr>
                  <a:t> </a:t>
                </a:r>
                <a14:m>
                  <m:oMath xmlns:m="http://schemas.openxmlformats.org/officeDocument/2006/math">
                    <m:sSub>
                      <m:sSubPr>
                        <m:ctrlPr>
                          <a:rPr lang="en-US" altLang="ru-RU" sz="24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4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n</m:t>
                        </m:r>
                        <m:r>
                          <m:rPr>
                            <m:sty m:val="p"/>
                          </m:rPr>
                          <a:rPr lang="en-US" altLang="ru-RU" sz="24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H</m:t>
                        </m:r>
                      </m:e>
                      <m:sub>
                        <m:r>
                          <a:rPr lang="en-US" altLang="ru-RU" sz="24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2</m:t>
                        </m:r>
                      </m:sub>
                    </m:sSub>
                    <m:r>
                      <m:rPr>
                        <m:sty m:val="p"/>
                      </m:rPr>
                      <a:rPr lang="en-US" altLang="ru-RU" sz="24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O</m:t>
                    </m:r>
                  </m:oMath>
                </a14:m>
                <a:endPar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indent="725488" algn="just"/>
                <a14:m>
                  <m:oMath xmlns:m="http://schemas.openxmlformats.org/officeDocument/2006/math">
                    <m:sSub>
                      <m:sSubPr>
                        <m:ctrlPr>
                          <a:rPr lang="ru-KZ" sz="2400" i="1">
                            <a:solidFill>
                              <a:srgbClr val="620BFC"/>
                            </a:solidFill>
                            <a:latin typeface="Cambria Math" panose="02040503050406030204" pitchFamily="18" charset="0"/>
                          </a:rPr>
                        </m:ctrlPr>
                      </m:sSubPr>
                      <m:e>
                        <m:d>
                          <m:dPr>
                            <m:begChr m:val="["/>
                            <m:endChr m:val="]"/>
                            <m:ctrlPr>
                              <a:rPr lang="ru-KZ" sz="2400" i="1">
                                <a:solidFill>
                                  <a:srgbClr val="620BFC"/>
                                </a:solidFill>
                                <a:latin typeface="Cambria Math" panose="02040503050406030204" pitchFamily="18" charset="0"/>
                              </a:rPr>
                            </m:ctrlPr>
                          </m:dPr>
                          <m:e>
                            <m:sSub>
                              <m:sSubPr>
                                <m:ctrlPr>
                                  <a:rPr lang="ru-KZ" sz="2400" i="1">
                                    <a:solidFill>
                                      <a:srgbClr val="620BFC"/>
                                    </a:solidFill>
                                    <a:latin typeface="Cambria Math" panose="02040503050406030204" pitchFamily="18" charset="0"/>
                                  </a:rPr>
                                </m:ctrlPr>
                              </m:sSubPr>
                              <m:e>
                                <m:r>
                                  <m:rPr>
                                    <m:sty m:val="p"/>
                                  </m:rPr>
                                  <a:rPr lang="en-US" sz="2400" i="0" smtClean="0">
                                    <a:solidFill>
                                      <a:srgbClr val="620BFC"/>
                                    </a:solidFill>
                                    <a:latin typeface="Cambria Math" panose="02040503050406030204" pitchFamily="18" charset="0"/>
                                  </a:rPr>
                                  <m:t>C</m:t>
                                </m:r>
                              </m:e>
                              <m:sub>
                                <m:r>
                                  <a:rPr lang="en-US" sz="2400" i="0" smtClean="0">
                                    <a:solidFill>
                                      <a:srgbClr val="620BFC"/>
                                    </a:solidFill>
                                    <a:latin typeface="Cambria Math" panose="02040503050406030204" pitchFamily="18" charset="0"/>
                                  </a:rPr>
                                  <m:t>6</m:t>
                                </m:r>
                              </m:sub>
                            </m:sSub>
                            <m:sSub>
                              <m:sSubPr>
                                <m:ctrlPr>
                                  <a:rPr lang="ru-KZ" sz="2400" i="1">
                                    <a:solidFill>
                                      <a:srgbClr val="620BFC"/>
                                    </a:solidFill>
                                    <a:latin typeface="Cambria Math" panose="02040503050406030204" pitchFamily="18" charset="0"/>
                                  </a:rPr>
                                </m:ctrlPr>
                              </m:sSubPr>
                              <m:e>
                                <m:r>
                                  <m:rPr>
                                    <m:sty m:val="p"/>
                                  </m:rPr>
                                  <a:rPr lang="en-US" sz="2400" i="0" smtClean="0">
                                    <a:solidFill>
                                      <a:srgbClr val="620BFC"/>
                                    </a:solidFill>
                                    <a:latin typeface="Cambria Math" panose="02040503050406030204" pitchFamily="18" charset="0"/>
                                  </a:rPr>
                                  <m:t>H</m:t>
                                </m:r>
                              </m:e>
                              <m:sub>
                                <m:r>
                                  <a:rPr lang="en-US" sz="2400" i="0" smtClean="0">
                                    <a:solidFill>
                                      <a:srgbClr val="620BFC"/>
                                    </a:solidFill>
                                    <a:latin typeface="Cambria Math" panose="02040503050406030204" pitchFamily="18" charset="0"/>
                                  </a:rPr>
                                  <m:t>7</m:t>
                                </m:r>
                              </m:sub>
                            </m:sSub>
                            <m:sSub>
                              <m:sSubPr>
                                <m:ctrlPr>
                                  <a:rPr lang="ru-KZ" sz="2400" i="1">
                                    <a:solidFill>
                                      <a:srgbClr val="620BFC"/>
                                    </a:solidFill>
                                    <a:latin typeface="Cambria Math" panose="02040503050406030204" pitchFamily="18" charset="0"/>
                                  </a:rPr>
                                </m:ctrlPr>
                              </m:sSubPr>
                              <m:e>
                                <m:r>
                                  <m:rPr>
                                    <m:sty m:val="p"/>
                                  </m:rPr>
                                  <a:rPr lang="en-US" sz="2400" i="0" smtClean="0">
                                    <a:solidFill>
                                      <a:srgbClr val="620BFC"/>
                                    </a:solidFill>
                                    <a:latin typeface="Cambria Math" panose="02040503050406030204" pitchFamily="18" charset="0"/>
                                  </a:rPr>
                                  <m:t>O</m:t>
                                </m:r>
                              </m:e>
                              <m:sub>
                                <m:r>
                                  <a:rPr lang="en-US" sz="2400" i="0" smtClean="0">
                                    <a:solidFill>
                                      <a:srgbClr val="620BFC"/>
                                    </a:solidFill>
                                    <a:latin typeface="Cambria Math" panose="02040503050406030204" pitchFamily="18" charset="0"/>
                                  </a:rPr>
                                  <m:t>2  </m:t>
                                </m:r>
                              </m:sub>
                            </m:sSub>
                            <m:m>
                              <m:mPr>
                                <m:mcs>
                                  <m:mc>
                                    <m:mcPr>
                                      <m:count m:val="1"/>
                                      <m:mcJc m:val="center"/>
                                    </m:mcPr>
                                  </m:mc>
                                </m:mcs>
                                <m:ctrlPr>
                                  <a:rPr lang="ru-KZ" sz="2400" i="1">
                                    <a:solidFill>
                                      <a:srgbClr val="620BFC"/>
                                    </a:solidFill>
                                    <a:latin typeface="Cambria Math" panose="02040503050406030204" pitchFamily="18" charset="0"/>
                                  </a:rPr>
                                </m:ctrlPr>
                              </m:mPr>
                              <m:mr>
                                <m:e>
                                  <m:r>
                                    <m:rPr>
                                      <m:brk m:alnAt="7"/>
                                    </m:rPr>
                                    <a:rPr lang="ru-KZ" sz="2400" i="0" smtClean="0">
                                      <a:solidFill>
                                        <a:srgbClr val="620BFC"/>
                                      </a:solidFill>
                                      <a:latin typeface="Cambria Math" panose="02040503050406030204" pitchFamily="18" charset="0"/>
                                      <a:ea typeface="Cambria Math" panose="02040503050406030204" pitchFamily="18" charset="0"/>
                                    </a:rPr>
                                    <m:t>∕</m:t>
                                  </m:r>
                                  <m:r>
                                    <m:rPr>
                                      <m:sty m:val="p"/>
                                    </m:rPr>
                                    <a:rPr lang="en-US" sz="2400" i="0" smtClean="0">
                                      <a:solidFill>
                                        <a:srgbClr val="620BFC"/>
                                      </a:solidFill>
                                      <a:latin typeface="Cambria Math" panose="02040503050406030204" pitchFamily="18" charset="0"/>
                                      <a:ea typeface="Cambria Math" panose="02040503050406030204" pitchFamily="18" charset="0"/>
                                    </a:rPr>
                                    <m:t>OH</m:t>
                                  </m:r>
                                </m:e>
                              </m:mr>
                              <m:mr>
                                <m:e>
                                  <m:r>
                                    <a:rPr lang="ru-KZ" sz="2400" i="0" smtClean="0">
                                      <a:solidFill>
                                        <a:srgbClr val="620BFC"/>
                                      </a:solidFill>
                                      <a:latin typeface="Cambria Math" panose="02040503050406030204" pitchFamily="18" charset="0"/>
                                      <a:ea typeface="Cambria Math" panose="02040503050406030204" pitchFamily="18" charset="0"/>
                                    </a:rPr>
                                    <m:t>−</m:t>
                                  </m:r>
                                  <m:r>
                                    <m:rPr>
                                      <m:sty m:val="p"/>
                                    </m:rPr>
                                    <a:rPr lang="en-US" sz="2400" i="0" smtClean="0">
                                      <a:solidFill>
                                        <a:srgbClr val="620BFC"/>
                                      </a:solidFill>
                                      <a:latin typeface="Cambria Math" panose="02040503050406030204" pitchFamily="18" charset="0"/>
                                      <a:ea typeface="Cambria Math" panose="02040503050406030204" pitchFamily="18" charset="0"/>
                                    </a:rPr>
                                    <m:t>OH</m:t>
                                  </m:r>
                                </m:e>
                              </m:mr>
                              <m:mr>
                                <m:e>
                                  <m:r>
                                    <a:rPr lang="ru-KZ" sz="2400" i="0" smtClean="0">
                                      <a:solidFill>
                                        <a:srgbClr val="620BFC"/>
                                      </a:solidFill>
                                      <a:latin typeface="Cambria Math" panose="02040503050406030204" pitchFamily="18" charset="0"/>
                                      <a:ea typeface="Cambria Math" panose="02040503050406030204" pitchFamily="18" charset="0"/>
                                    </a:rPr>
                                    <m:t>∖</m:t>
                                  </m:r>
                                  <m:r>
                                    <m:rPr>
                                      <m:sty m:val="p"/>
                                    </m:rPr>
                                    <a:rPr lang="en-US" sz="2400" i="0" smtClean="0">
                                      <a:solidFill>
                                        <a:srgbClr val="620BFC"/>
                                      </a:solidFill>
                                      <a:latin typeface="Cambria Math" panose="02040503050406030204" pitchFamily="18" charset="0"/>
                                      <a:ea typeface="Cambria Math" panose="02040503050406030204" pitchFamily="18" charset="0"/>
                                    </a:rPr>
                                    <m:t>OH</m:t>
                                  </m:r>
                                </m:e>
                              </m:mr>
                            </m:m>
                          </m:e>
                        </m:d>
                      </m:e>
                      <m:sub>
                        <m:r>
                          <m:rPr>
                            <m:sty m:val="p"/>
                          </m:rPr>
                          <a:rPr lang="en-US" sz="2400" i="0" smtClean="0">
                            <a:solidFill>
                              <a:srgbClr val="620BFC"/>
                            </a:solidFill>
                            <a:latin typeface="Cambria Math" panose="02040503050406030204" pitchFamily="18" charset="0"/>
                          </a:rPr>
                          <m:t>n</m:t>
                        </m:r>
                      </m:sub>
                    </m:sSub>
                    <m:r>
                      <a:rPr lang="en-US" sz="2400" i="0" smtClean="0">
                        <a:solidFill>
                          <a:srgbClr val="620BFC"/>
                        </a:solidFill>
                        <a:latin typeface="Cambria Math" panose="02040503050406030204" pitchFamily="18" charset="0"/>
                      </a:rPr>
                      <m:t>+</m:t>
                    </m:r>
                  </m:oMath>
                </a14:m>
                <a:r>
                  <a:rPr lang="en-US" altLang="ru-RU" sz="2400" dirty="0">
                    <a:solidFill>
                      <a:srgbClr val="620BFC"/>
                    </a:solidFill>
                    <a:ea typeface="Cambria Math" panose="02040503050406030204" pitchFamily="18" charset="0"/>
                    <a:cs typeface="Open Sans" panose="020B0606030504020204" pitchFamily="34" charset="0"/>
                  </a:rPr>
                  <a:t> </a:t>
                </a:r>
                <a14:m>
                  <m:oMath xmlns:m="http://schemas.openxmlformats.org/officeDocument/2006/math">
                    <m:sSub>
                      <m:sSubPr>
                        <m:ctrlPr>
                          <a:rPr lang="en-US" altLang="ru-RU" sz="24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a:rPr lang="en-US" altLang="ru-RU" sz="24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2</m:t>
                        </m:r>
                        <m:r>
                          <m:rPr>
                            <m:sty m:val="p"/>
                          </m:rPr>
                          <a:rPr lang="en-US" altLang="ru-RU" sz="24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nHNO</m:t>
                        </m:r>
                      </m:e>
                      <m:sub>
                        <m:r>
                          <a:rPr lang="en-US" altLang="ru-RU" sz="24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3</m:t>
                        </m:r>
                      </m:sub>
                    </m:sSub>
                    <m:r>
                      <a:rPr lang="en-US" altLang="ru-RU" sz="24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oMath>
                </a14:m>
                <a:r>
                  <a:rPr lang="ru-KZ" sz="2400" dirty="0">
                    <a:solidFill>
                      <a:srgbClr val="620BFC"/>
                    </a:solidFill>
                  </a:rPr>
                  <a:t> </a:t>
                </a:r>
                <a14:m>
                  <m:oMath xmlns:m="http://schemas.openxmlformats.org/officeDocument/2006/math">
                    <m:sSub>
                      <m:sSubPr>
                        <m:ctrlPr>
                          <a:rPr lang="ru-KZ" sz="2400" i="1">
                            <a:solidFill>
                              <a:srgbClr val="620BFC"/>
                            </a:solidFill>
                            <a:latin typeface="Cambria Math" panose="02040503050406030204" pitchFamily="18" charset="0"/>
                          </a:rPr>
                        </m:ctrlPr>
                      </m:sSubPr>
                      <m:e>
                        <m:d>
                          <m:dPr>
                            <m:begChr m:val="["/>
                            <m:endChr m:val="]"/>
                            <m:ctrlPr>
                              <a:rPr lang="ru-KZ" sz="2400" i="1">
                                <a:solidFill>
                                  <a:srgbClr val="620BFC"/>
                                </a:solidFill>
                                <a:latin typeface="Cambria Math" panose="02040503050406030204" pitchFamily="18" charset="0"/>
                              </a:rPr>
                            </m:ctrlPr>
                          </m:dPr>
                          <m:e>
                            <m:sSub>
                              <m:sSubPr>
                                <m:ctrlPr>
                                  <a:rPr lang="ru-KZ" sz="2400" i="1">
                                    <a:solidFill>
                                      <a:srgbClr val="620BFC"/>
                                    </a:solidFill>
                                    <a:latin typeface="Cambria Math" panose="02040503050406030204" pitchFamily="18" charset="0"/>
                                  </a:rPr>
                                </m:ctrlPr>
                              </m:sSubPr>
                              <m:e>
                                <m:r>
                                  <m:rPr>
                                    <m:sty m:val="p"/>
                                  </m:rPr>
                                  <a:rPr lang="en-US" sz="2400" i="0" smtClean="0">
                                    <a:solidFill>
                                      <a:srgbClr val="620BFC"/>
                                    </a:solidFill>
                                    <a:latin typeface="Cambria Math" panose="02040503050406030204" pitchFamily="18" charset="0"/>
                                  </a:rPr>
                                  <m:t>C</m:t>
                                </m:r>
                              </m:e>
                              <m:sub>
                                <m:r>
                                  <a:rPr lang="en-US" sz="2400" i="0" smtClean="0">
                                    <a:solidFill>
                                      <a:srgbClr val="620BFC"/>
                                    </a:solidFill>
                                    <a:latin typeface="Cambria Math" panose="02040503050406030204" pitchFamily="18" charset="0"/>
                                  </a:rPr>
                                  <m:t>6</m:t>
                                </m:r>
                              </m:sub>
                            </m:sSub>
                            <m:sSub>
                              <m:sSubPr>
                                <m:ctrlPr>
                                  <a:rPr lang="ru-KZ" sz="2400" i="1">
                                    <a:solidFill>
                                      <a:srgbClr val="620BFC"/>
                                    </a:solidFill>
                                    <a:latin typeface="Cambria Math" panose="02040503050406030204" pitchFamily="18" charset="0"/>
                                  </a:rPr>
                                </m:ctrlPr>
                              </m:sSubPr>
                              <m:e>
                                <m:r>
                                  <m:rPr>
                                    <m:sty m:val="p"/>
                                  </m:rPr>
                                  <a:rPr lang="en-US" sz="2400" i="0" smtClean="0">
                                    <a:solidFill>
                                      <a:srgbClr val="620BFC"/>
                                    </a:solidFill>
                                    <a:latin typeface="Cambria Math" panose="02040503050406030204" pitchFamily="18" charset="0"/>
                                  </a:rPr>
                                  <m:t>H</m:t>
                                </m:r>
                              </m:e>
                              <m:sub>
                                <m:r>
                                  <a:rPr lang="en-US" sz="2400" i="0" smtClean="0">
                                    <a:solidFill>
                                      <a:srgbClr val="620BFC"/>
                                    </a:solidFill>
                                    <a:latin typeface="Cambria Math" panose="02040503050406030204" pitchFamily="18" charset="0"/>
                                  </a:rPr>
                                  <m:t>7</m:t>
                                </m:r>
                              </m:sub>
                            </m:sSub>
                            <m:sSub>
                              <m:sSubPr>
                                <m:ctrlPr>
                                  <a:rPr lang="ru-KZ" sz="2400" i="1">
                                    <a:solidFill>
                                      <a:srgbClr val="620BFC"/>
                                    </a:solidFill>
                                    <a:latin typeface="Cambria Math" panose="02040503050406030204" pitchFamily="18" charset="0"/>
                                  </a:rPr>
                                </m:ctrlPr>
                              </m:sSubPr>
                              <m:e>
                                <m:r>
                                  <m:rPr>
                                    <m:sty m:val="p"/>
                                  </m:rPr>
                                  <a:rPr lang="en-US" sz="2400" i="0" smtClean="0">
                                    <a:solidFill>
                                      <a:srgbClr val="620BFC"/>
                                    </a:solidFill>
                                    <a:latin typeface="Cambria Math" panose="02040503050406030204" pitchFamily="18" charset="0"/>
                                  </a:rPr>
                                  <m:t>O</m:t>
                                </m:r>
                              </m:e>
                              <m:sub>
                                <m:r>
                                  <a:rPr lang="en-US" sz="2400" i="0" smtClean="0">
                                    <a:solidFill>
                                      <a:srgbClr val="620BFC"/>
                                    </a:solidFill>
                                    <a:latin typeface="Cambria Math" panose="02040503050406030204" pitchFamily="18" charset="0"/>
                                  </a:rPr>
                                  <m:t>2  </m:t>
                                </m:r>
                              </m:sub>
                            </m:sSub>
                            <m:m>
                              <m:mPr>
                                <m:mcs>
                                  <m:mc>
                                    <m:mcPr>
                                      <m:count m:val="1"/>
                                      <m:mcJc m:val="center"/>
                                    </m:mcPr>
                                  </m:mc>
                                </m:mcs>
                                <m:ctrlPr>
                                  <a:rPr lang="ru-KZ" sz="2400" i="1">
                                    <a:solidFill>
                                      <a:srgbClr val="620BFC"/>
                                    </a:solidFill>
                                    <a:latin typeface="Cambria Math" panose="02040503050406030204" pitchFamily="18" charset="0"/>
                                  </a:rPr>
                                </m:ctrlPr>
                              </m:mPr>
                              <m:mr>
                                <m:e>
                                  <m:r>
                                    <m:rPr>
                                      <m:brk m:alnAt="7"/>
                                    </m:rPr>
                                    <a:rPr lang="ru-KZ" sz="2400" i="0" smtClean="0">
                                      <a:solidFill>
                                        <a:srgbClr val="620BFC"/>
                                      </a:solidFill>
                                      <a:latin typeface="Cambria Math" panose="02040503050406030204" pitchFamily="18" charset="0"/>
                                      <a:ea typeface="Cambria Math" panose="02040503050406030204" pitchFamily="18" charset="0"/>
                                    </a:rPr>
                                    <m:t>∕</m:t>
                                  </m:r>
                                  <m:r>
                                    <m:rPr>
                                      <m:sty m:val="p"/>
                                    </m:rPr>
                                    <a:rPr lang="en-US" sz="2400" i="0" smtClean="0">
                                      <a:solidFill>
                                        <a:srgbClr val="620BFC"/>
                                      </a:solidFill>
                                      <a:latin typeface="Cambria Math" panose="02040503050406030204" pitchFamily="18" charset="0"/>
                                      <a:ea typeface="Cambria Math" panose="02040503050406030204" pitchFamily="18" charset="0"/>
                                    </a:rPr>
                                    <m:t>OH</m:t>
                                  </m:r>
                                </m:e>
                              </m:mr>
                              <m:mr>
                                <m:e>
                                  <m:r>
                                    <a:rPr lang="ru-KZ" sz="2400" i="0" smtClean="0">
                                      <a:solidFill>
                                        <a:srgbClr val="620BFC"/>
                                      </a:solidFill>
                                      <a:latin typeface="Cambria Math" panose="02040503050406030204" pitchFamily="18" charset="0"/>
                                      <a:ea typeface="Cambria Math" panose="02040503050406030204" pitchFamily="18" charset="0"/>
                                    </a:rPr>
                                    <m:t>−</m:t>
                                  </m:r>
                                  <m:r>
                                    <m:rPr>
                                      <m:sty m:val="p"/>
                                    </m:rPr>
                                    <a:rPr lang="en-US" sz="2400" i="0" smtClean="0">
                                      <a:solidFill>
                                        <a:srgbClr val="620BFC"/>
                                      </a:solidFill>
                                      <a:latin typeface="Cambria Math" panose="02040503050406030204" pitchFamily="18" charset="0"/>
                                      <a:ea typeface="Cambria Math" panose="02040503050406030204" pitchFamily="18" charset="0"/>
                                    </a:rPr>
                                    <m:t>O</m:t>
                                  </m:r>
                                  <m:r>
                                    <m:rPr>
                                      <m:sty m:val="p"/>
                                    </m:rPr>
                                    <a:rPr lang="en-US" sz="2400" b="0" i="0" smtClean="0">
                                      <a:solidFill>
                                        <a:srgbClr val="620BFC"/>
                                      </a:solidFill>
                                      <a:latin typeface="Cambria Math" panose="02040503050406030204" pitchFamily="18" charset="0"/>
                                      <a:ea typeface="Cambria Math" panose="02040503050406030204" pitchFamily="18" charset="0"/>
                                    </a:rPr>
                                    <m:t>N</m:t>
                                  </m:r>
                                  <m:sSub>
                                    <m:sSubPr>
                                      <m:ctrlPr>
                                        <a:rPr lang="en-US" sz="2400" i="1" smtClean="0">
                                          <a:solidFill>
                                            <a:srgbClr val="620BFC"/>
                                          </a:solidFill>
                                          <a:latin typeface="Cambria Math" panose="02040503050406030204" pitchFamily="18" charset="0"/>
                                          <a:ea typeface="Cambria Math" panose="02040503050406030204" pitchFamily="18" charset="0"/>
                                        </a:rPr>
                                      </m:ctrlPr>
                                    </m:sSubPr>
                                    <m:e>
                                      <m:r>
                                        <m:rPr>
                                          <m:sty m:val="p"/>
                                        </m:rPr>
                                        <a:rPr lang="en-US" sz="2400" b="0" i="0" smtClean="0">
                                          <a:solidFill>
                                            <a:srgbClr val="620BFC"/>
                                          </a:solidFill>
                                          <a:latin typeface="Cambria Math" panose="02040503050406030204" pitchFamily="18" charset="0"/>
                                          <a:ea typeface="Cambria Math" panose="02040503050406030204" pitchFamily="18" charset="0"/>
                                        </a:rPr>
                                        <m:t>O</m:t>
                                      </m:r>
                                    </m:e>
                                    <m:sub>
                                      <m:r>
                                        <a:rPr lang="en-US" sz="2400" b="0" i="0" smtClean="0">
                                          <a:solidFill>
                                            <a:srgbClr val="620BFC"/>
                                          </a:solidFill>
                                          <a:latin typeface="Cambria Math" panose="02040503050406030204" pitchFamily="18" charset="0"/>
                                          <a:ea typeface="Cambria Math" panose="02040503050406030204" pitchFamily="18" charset="0"/>
                                        </a:rPr>
                                        <m:t>2</m:t>
                                      </m:r>
                                    </m:sub>
                                  </m:sSub>
                                  <m:r>
                                    <a:rPr lang="en-US" sz="2400" b="0" i="0" smtClean="0">
                                      <a:solidFill>
                                        <a:srgbClr val="620BFC"/>
                                      </a:solidFill>
                                      <a:latin typeface="Cambria Math" panose="02040503050406030204" pitchFamily="18" charset="0"/>
                                      <a:ea typeface="Cambria Math" panose="02040503050406030204" pitchFamily="18" charset="0"/>
                                    </a:rPr>
                                    <m:t> </m:t>
                                  </m:r>
                                </m:e>
                              </m:mr>
                              <m:mr>
                                <m:e>
                                  <m:r>
                                    <a:rPr lang="ru-KZ" sz="2400" i="0" smtClean="0">
                                      <a:solidFill>
                                        <a:srgbClr val="620BFC"/>
                                      </a:solidFill>
                                      <a:latin typeface="Cambria Math" panose="02040503050406030204" pitchFamily="18" charset="0"/>
                                      <a:ea typeface="Cambria Math" panose="02040503050406030204" pitchFamily="18" charset="0"/>
                                    </a:rPr>
                                    <m:t>∖</m:t>
                                  </m:r>
                                  <m:r>
                                    <m:rPr>
                                      <m:sty m:val="p"/>
                                    </m:rPr>
                                    <a:rPr lang="en-US" sz="2400" i="0" smtClean="0">
                                      <a:solidFill>
                                        <a:srgbClr val="620BFC"/>
                                      </a:solidFill>
                                      <a:latin typeface="Cambria Math" panose="02040503050406030204" pitchFamily="18" charset="0"/>
                                      <a:ea typeface="Cambria Math" panose="02040503050406030204" pitchFamily="18" charset="0"/>
                                    </a:rPr>
                                    <m:t>O</m:t>
                                  </m:r>
                                  <m:r>
                                    <m:rPr>
                                      <m:sty m:val="p"/>
                                    </m:rPr>
                                    <a:rPr lang="en-US" sz="2400" b="0" i="0" smtClean="0">
                                      <a:solidFill>
                                        <a:srgbClr val="620BFC"/>
                                      </a:solidFill>
                                      <a:latin typeface="Cambria Math" panose="02040503050406030204" pitchFamily="18" charset="0"/>
                                      <a:ea typeface="Cambria Math" panose="02040503050406030204" pitchFamily="18" charset="0"/>
                                    </a:rPr>
                                    <m:t>N</m:t>
                                  </m:r>
                                  <m:sSub>
                                    <m:sSubPr>
                                      <m:ctrlPr>
                                        <a:rPr lang="en-US" sz="2400" i="1">
                                          <a:solidFill>
                                            <a:srgbClr val="620BFC"/>
                                          </a:solidFill>
                                          <a:latin typeface="Cambria Math" panose="02040503050406030204" pitchFamily="18" charset="0"/>
                                          <a:ea typeface="Cambria Math" panose="02040503050406030204" pitchFamily="18" charset="0"/>
                                        </a:rPr>
                                      </m:ctrlPr>
                                    </m:sSubPr>
                                    <m:e>
                                      <m:r>
                                        <m:rPr>
                                          <m:sty m:val="p"/>
                                        </m:rPr>
                                        <a:rPr lang="en-US" sz="2400" i="0" smtClean="0">
                                          <a:solidFill>
                                            <a:srgbClr val="620BFC"/>
                                          </a:solidFill>
                                          <a:latin typeface="Cambria Math" panose="02040503050406030204" pitchFamily="18" charset="0"/>
                                          <a:ea typeface="Cambria Math" panose="02040503050406030204" pitchFamily="18" charset="0"/>
                                        </a:rPr>
                                        <m:t>O</m:t>
                                      </m:r>
                                    </m:e>
                                    <m:sub>
                                      <m:r>
                                        <a:rPr lang="en-US" sz="2400" i="0" smtClean="0">
                                          <a:solidFill>
                                            <a:srgbClr val="620BFC"/>
                                          </a:solidFill>
                                          <a:latin typeface="Cambria Math" panose="02040503050406030204" pitchFamily="18" charset="0"/>
                                          <a:ea typeface="Cambria Math" panose="02040503050406030204" pitchFamily="18" charset="0"/>
                                        </a:rPr>
                                        <m:t>2</m:t>
                                      </m:r>
                                    </m:sub>
                                  </m:sSub>
                                </m:e>
                              </m:mr>
                            </m:m>
                          </m:e>
                        </m:d>
                      </m:e>
                      <m:sub>
                        <m:r>
                          <m:rPr>
                            <m:sty m:val="p"/>
                          </m:rPr>
                          <a:rPr lang="en-US" sz="2400" i="0" smtClean="0">
                            <a:solidFill>
                              <a:srgbClr val="620BFC"/>
                            </a:solidFill>
                            <a:latin typeface="Cambria Math" panose="02040503050406030204" pitchFamily="18" charset="0"/>
                          </a:rPr>
                          <m:t>n</m:t>
                        </m:r>
                      </m:sub>
                    </m:sSub>
                    <m:r>
                      <a:rPr lang="en-US" sz="2400" i="0" smtClean="0">
                        <a:solidFill>
                          <a:srgbClr val="620BFC"/>
                        </a:solidFill>
                        <a:latin typeface="Cambria Math" panose="02040503050406030204" pitchFamily="18" charset="0"/>
                      </a:rPr>
                      <m:t>+</m:t>
                    </m:r>
                  </m:oMath>
                </a14:m>
                <a:r>
                  <a:rPr lang="en-US" altLang="ru-RU" sz="2400" dirty="0">
                    <a:solidFill>
                      <a:srgbClr val="620BFC"/>
                    </a:solidFill>
                    <a:ea typeface="Cambria Math" panose="02040503050406030204" pitchFamily="18" charset="0"/>
                    <a:cs typeface="Open Sans" panose="020B0606030504020204" pitchFamily="34" charset="0"/>
                  </a:rPr>
                  <a:t> </a:t>
                </a:r>
                <a14:m>
                  <m:oMath xmlns:m="http://schemas.openxmlformats.org/officeDocument/2006/math">
                    <m:sSub>
                      <m:sSubPr>
                        <m:ctrlPr>
                          <a:rPr lang="en-US" altLang="ru-RU" sz="24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a:rPr lang="en-US" altLang="ru-RU" sz="24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2</m:t>
                        </m:r>
                        <m:r>
                          <m:rPr>
                            <m:sty m:val="p"/>
                          </m:rPr>
                          <a:rPr lang="en-US" altLang="ru-RU" sz="24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nH</m:t>
                        </m:r>
                      </m:e>
                      <m:sub>
                        <m:r>
                          <a:rPr lang="en-US" altLang="ru-RU" sz="24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2</m:t>
                        </m:r>
                      </m:sub>
                    </m:sSub>
                    <m:r>
                      <m:rPr>
                        <m:sty m:val="p"/>
                      </m:rPr>
                      <a:rPr lang="en-US" altLang="ru-RU" sz="24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O</m:t>
                    </m:r>
                  </m:oMath>
                </a14:m>
                <a:endPar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indent="725488" algn="just"/>
                <a14:m>
                  <m:oMath xmlns:m="http://schemas.openxmlformats.org/officeDocument/2006/math">
                    <m:sSub>
                      <m:sSubPr>
                        <m:ctrlPr>
                          <a:rPr lang="ru-KZ" sz="2400" i="1">
                            <a:solidFill>
                              <a:srgbClr val="620BFC"/>
                            </a:solidFill>
                            <a:latin typeface="Cambria Math" panose="02040503050406030204" pitchFamily="18" charset="0"/>
                          </a:rPr>
                        </m:ctrlPr>
                      </m:sSubPr>
                      <m:e>
                        <m:d>
                          <m:dPr>
                            <m:begChr m:val="["/>
                            <m:endChr m:val="]"/>
                            <m:ctrlPr>
                              <a:rPr lang="ru-KZ" sz="2400" i="1">
                                <a:solidFill>
                                  <a:srgbClr val="620BFC"/>
                                </a:solidFill>
                                <a:latin typeface="Cambria Math" panose="02040503050406030204" pitchFamily="18" charset="0"/>
                              </a:rPr>
                            </m:ctrlPr>
                          </m:dPr>
                          <m:e>
                            <m:sSub>
                              <m:sSubPr>
                                <m:ctrlPr>
                                  <a:rPr lang="ru-KZ" sz="2400" i="1">
                                    <a:solidFill>
                                      <a:srgbClr val="620BFC"/>
                                    </a:solidFill>
                                    <a:latin typeface="Cambria Math" panose="02040503050406030204" pitchFamily="18" charset="0"/>
                                  </a:rPr>
                                </m:ctrlPr>
                              </m:sSubPr>
                              <m:e>
                                <m:r>
                                  <m:rPr>
                                    <m:sty m:val="p"/>
                                  </m:rPr>
                                  <a:rPr lang="en-US" sz="2400" i="0" smtClean="0">
                                    <a:solidFill>
                                      <a:srgbClr val="620BFC"/>
                                    </a:solidFill>
                                    <a:latin typeface="Cambria Math" panose="02040503050406030204" pitchFamily="18" charset="0"/>
                                  </a:rPr>
                                  <m:t>C</m:t>
                                </m:r>
                              </m:e>
                              <m:sub>
                                <m:r>
                                  <a:rPr lang="en-US" sz="2400" i="0" smtClean="0">
                                    <a:solidFill>
                                      <a:srgbClr val="620BFC"/>
                                    </a:solidFill>
                                    <a:latin typeface="Cambria Math" panose="02040503050406030204" pitchFamily="18" charset="0"/>
                                  </a:rPr>
                                  <m:t>6</m:t>
                                </m:r>
                              </m:sub>
                            </m:sSub>
                            <m:sSub>
                              <m:sSubPr>
                                <m:ctrlPr>
                                  <a:rPr lang="ru-KZ" sz="2400" i="1">
                                    <a:solidFill>
                                      <a:srgbClr val="620BFC"/>
                                    </a:solidFill>
                                    <a:latin typeface="Cambria Math" panose="02040503050406030204" pitchFamily="18" charset="0"/>
                                  </a:rPr>
                                </m:ctrlPr>
                              </m:sSubPr>
                              <m:e>
                                <m:r>
                                  <m:rPr>
                                    <m:sty m:val="p"/>
                                  </m:rPr>
                                  <a:rPr lang="en-US" sz="2400" i="0" smtClean="0">
                                    <a:solidFill>
                                      <a:srgbClr val="620BFC"/>
                                    </a:solidFill>
                                    <a:latin typeface="Cambria Math" panose="02040503050406030204" pitchFamily="18" charset="0"/>
                                  </a:rPr>
                                  <m:t>H</m:t>
                                </m:r>
                              </m:e>
                              <m:sub>
                                <m:r>
                                  <a:rPr lang="en-US" sz="2400" i="0" smtClean="0">
                                    <a:solidFill>
                                      <a:srgbClr val="620BFC"/>
                                    </a:solidFill>
                                    <a:latin typeface="Cambria Math" panose="02040503050406030204" pitchFamily="18" charset="0"/>
                                  </a:rPr>
                                  <m:t>7</m:t>
                                </m:r>
                              </m:sub>
                            </m:sSub>
                            <m:sSub>
                              <m:sSubPr>
                                <m:ctrlPr>
                                  <a:rPr lang="ru-KZ" sz="2400" i="1">
                                    <a:solidFill>
                                      <a:srgbClr val="620BFC"/>
                                    </a:solidFill>
                                    <a:latin typeface="Cambria Math" panose="02040503050406030204" pitchFamily="18" charset="0"/>
                                  </a:rPr>
                                </m:ctrlPr>
                              </m:sSubPr>
                              <m:e>
                                <m:r>
                                  <m:rPr>
                                    <m:sty m:val="p"/>
                                  </m:rPr>
                                  <a:rPr lang="en-US" sz="2400" i="0" smtClean="0">
                                    <a:solidFill>
                                      <a:srgbClr val="620BFC"/>
                                    </a:solidFill>
                                    <a:latin typeface="Cambria Math" panose="02040503050406030204" pitchFamily="18" charset="0"/>
                                  </a:rPr>
                                  <m:t>O</m:t>
                                </m:r>
                              </m:e>
                              <m:sub>
                                <m:r>
                                  <a:rPr lang="en-US" sz="2400" i="0" smtClean="0">
                                    <a:solidFill>
                                      <a:srgbClr val="620BFC"/>
                                    </a:solidFill>
                                    <a:latin typeface="Cambria Math" panose="02040503050406030204" pitchFamily="18" charset="0"/>
                                  </a:rPr>
                                  <m:t>2  </m:t>
                                </m:r>
                              </m:sub>
                            </m:sSub>
                            <m:m>
                              <m:mPr>
                                <m:mcs>
                                  <m:mc>
                                    <m:mcPr>
                                      <m:count m:val="1"/>
                                      <m:mcJc m:val="center"/>
                                    </m:mcPr>
                                  </m:mc>
                                </m:mcs>
                                <m:ctrlPr>
                                  <a:rPr lang="ru-KZ" sz="2400" i="1">
                                    <a:solidFill>
                                      <a:srgbClr val="620BFC"/>
                                    </a:solidFill>
                                    <a:latin typeface="Cambria Math" panose="02040503050406030204" pitchFamily="18" charset="0"/>
                                  </a:rPr>
                                </m:ctrlPr>
                              </m:mPr>
                              <m:mr>
                                <m:e>
                                  <m:r>
                                    <m:rPr>
                                      <m:brk m:alnAt="7"/>
                                    </m:rPr>
                                    <a:rPr lang="ru-KZ" sz="2400" i="0" smtClean="0">
                                      <a:solidFill>
                                        <a:srgbClr val="620BFC"/>
                                      </a:solidFill>
                                      <a:latin typeface="Cambria Math" panose="02040503050406030204" pitchFamily="18" charset="0"/>
                                      <a:ea typeface="Cambria Math" panose="02040503050406030204" pitchFamily="18" charset="0"/>
                                    </a:rPr>
                                    <m:t>∕</m:t>
                                  </m:r>
                                  <m:r>
                                    <m:rPr>
                                      <m:sty m:val="p"/>
                                    </m:rPr>
                                    <a:rPr lang="en-US" sz="2400" i="0" smtClean="0">
                                      <a:solidFill>
                                        <a:srgbClr val="620BFC"/>
                                      </a:solidFill>
                                      <a:latin typeface="Cambria Math" panose="02040503050406030204" pitchFamily="18" charset="0"/>
                                      <a:ea typeface="Cambria Math" panose="02040503050406030204" pitchFamily="18" charset="0"/>
                                    </a:rPr>
                                    <m:t>OH</m:t>
                                  </m:r>
                                </m:e>
                              </m:mr>
                              <m:mr>
                                <m:e>
                                  <m:r>
                                    <a:rPr lang="ru-KZ" sz="2400" i="0" smtClean="0">
                                      <a:solidFill>
                                        <a:srgbClr val="620BFC"/>
                                      </a:solidFill>
                                      <a:latin typeface="Cambria Math" panose="02040503050406030204" pitchFamily="18" charset="0"/>
                                      <a:ea typeface="Cambria Math" panose="02040503050406030204" pitchFamily="18" charset="0"/>
                                    </a:rPr>
                                    <m:t>−</m:t>
                                  </m:r>
                                  <m:r>
                                    <m:rPr>
                                      <m:sty m:val="p"/>
                                    </m:rPr>
                                    <a:rPr lang="en-US" sz="2400" i="0" smtClean="0">
                                      <a:solidFill>
                                        <a:srgbClr val="620BFC"/>
                                      </a:solidFill>
                                      <a:latin typeface="Cambria Math" panose="02040503050406030204" pitchFamily="18" charset="0"/>
                                      <a:ea typeface="Cambria Math" panose="02040503050406030204" pitchFamily="18" charset="0"/>
                                    </a:rPr>
                                    <m:t>OH</m:t>
                                  </m:r>
                                </m:e>
                              </m:mr>
                              <m:mr>
                                <m:e>
                                  <m:r>
                                    <a:rPr lang="ru-KZ" sz="2400" i="0" smtClean="0">
                                      <a:solidFill>
                                        <a:srgbClr val="620BFC"/>
                                      </a:solidFill>
                                      <a:latin typeface="Cambria Math" panose="02040503050406030204" pitchFamily="18" charset="0"/>
                                      <a:ea typeface="Cambria Math" panose="02040503050406030204" pitchFamily="18" charset="0"/>
                                    </a:rPr>
                                    <m:t>∖</m:t>
                                  </m:r>
                                  <m:r>
                                    <m:rPr>
                                      <m:sty m:val="p"/>
                                    </m:rPr>
                                    <a:rPr lang="en-US" sz="2400" i="0" smtClean="0">
                                      <a:solidFill>
                                        <a:srgbClr val="620BFC"/>
                                      </a:solidFill>
                                      <a:latin typeface="Cambria Math" panose="02040503050406030204" pitchFamily="18" charset="0"/>
                                      <a:ea typeface="Cambria Math" panose="02040503050406030204" pitchFamily="18" charset="0"/>
                                    </a:rPr>
                                    <m:t>OH</m:t>
                                  </m:r>
                                </m:e>
                              </m:mr>
                            </m:m>
                          </m:e>
                        </m:d>
                      </m:e>
                      <m:sub>
                        <m:r>
                          <m:rPr>
                            <m:sty m:val="p"/>
                          </m:rPr>
                          <a:rPr lang="en-US" sz="2400" i="0" smtClean="0">
                            <a:solidFill>
                              <a:srgbClr val="620BFC"/>
                            </a:solidFill>
                            <a:latin typeface="Cambria Math" panose="02040503050406030204" pitchFamily="18" charset="0"/>
                          </a:rPr>
                          <m:t>n</m:t>
                        </m:r>
                      </m:sub>
                    </m:sSub>
                    <m:r>
                      <a:rPr lang="en-US" sz="2400" i="0" smtClean="0">
                        <a:solidFill>
                          <a:srgbClr val="620BFC"/>
                        </a:solidFill>
                        <a:latin typeface="Cambria Math" panose="02040503050406030204" pitchFamily="18" charset="0"/>
                      </a:rPr>
                      <m:t>+</m:t>
                    </m:r>
                  </m:oMath>
                </a14:m>
                <a:r>
                  <a:rPr lang="en-US" altLang="ru-RU" sz="2400" dirty="0">
                    <a:solidFill>
                      <a:srgbClr val="620BFC"/>
                    </a:solidFill>
                    <a:ea typeface="Cambria Math" panose="02040503050406030204" pitchFamily="18" charset="0"/>
                    <a:cs typeface="Open Sans" panose="020B0606030504020204" pitchFamily="34" charset="0"/>
                  </a:rPr>
                  <a:t> </a:t>
                </a:r>
                <a14:m>
                  <m:oMath xmlns:m="http://schemas.openxmlformats.org/officeDocument/2006/math">
                    <m:sSub>
                      <m:sSubPr>
                        <m:ctrlPr>
                          <a:rPr lang="en-US" altLang="ru-RU" sz="24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a:rPr lang="en-US" altLang="ru-RU" sz="24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3</m:t>
                        </m:r>
                        <m:r>
                          <m:rPr>
                            <m:sty m:val="p"/>
                          </m:rPr>
                          <a:rPr lang="en-US" altLang="ru-RU" sz="24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nHNO</m:t>
                        </m:r>
                      </m:e>
                      <m:sub>
                        <m:r>
                          <a:rPr lang="en-US" altLang="ru-RU" sz="24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3</m:t>
                        </m:r>
                      </m:sub>
                    </m:sSub>
                    <m:r>
                      <a:rPr lang="en-US" altLang="ru-RU" sz="24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oMath>
                </a14:m>
                <a:r>
                  <a:rPr lang="ru-KZ" sz="2400" dirty="0">
                    <a:solidFill>
                      <a:srgbClr val="620BFC"/>
                    </a:solidFill>
                  </a:rPr>
                  <a:t> </a:t>
                </a:r>
                <a14:m>
                  <m:oMath xmlns:m="http://schemas.openxmlformats.org/officeDocument/2006/math">
                    <m:sSub>
                      <m:sSubPr>
                        <m:ctrlPr>
                          <a:rPr lang="ru-KZ" sz="2400" i="1">
                            <a:solidFill>
                              <a:srgbClr val="620BFC"/>
                            </a:solidFill>
                            <a:latin typeface="Cambria Math" panose="02040503050406030204" pitchFamily="18" charset="0"/>
                          </a:rPr>
                        </m:ctrlPr>
                      </m:sSubPr>
                      <m:e>
                        <m:d>
                          <m:dPr>
                            <m:begChr m:val="["/>
                            <m:endChr m:val="]"/>
                            <m:ctrlPr>
                              <a:rPr lang="ru-KZ" sz="2400" i="1">
                                <a:solidFill>
                                  <a:srgbClr val="620BFC"/>
                                </a:solidFill>
                                <a:latin typeface="Cambria Math" panose="02040503050406030204" pitchFamily="18" charset="0"/>
                              </a:rPr>
                            </m:ctrlPr>
                          </m:dPr>
                          <m:e>
                            <m:sSub>
                              <m:sSubPr>
                                <m:ctrlPr>
                                  <a:rPr lang="ru-KZ" sz="2400" i="1">
                                    <a:solidFill>
                                      <a:srgbClr val="620BFC"/>
                                    </a:solidFill>
                                    <a:latin typeface="Cambria Math" panose="02040503050406030204" pitchFamily="18" charset="0"/>
                                  </a:rPr>
                                </m:ctrlPr>
                              </m:sSubPr>
                              <m:e>
                                <m:r>
                                  <m:rPr>
                                    <m:sty m:val="p"/>
                                  </m:rPr>
                                  <a:rPr lang="en-US" sz="2400" i="0" smtClean="0">
                                    <a:solidFill>
                                      <a:srgbClr val="620BFC"/>
                                    </a:solidFill>
                                    <a:latin typeface="Cambria Math" panose="02040503050406030204" pitchFamily="18" charset="0"/>
                                  </a:rPr>
                                  <m:t>C</m:t>
                                </m:r>
                              </m:e>
                              <m:sub>
                                <m:r>
                                  <a:rPr lang="en-US" sz="2400" i="0" smtClean="0">
                                    <a:solidFill>
                                      <a:srgbClr val="620BFC"/>
                                    </a:solidFill>
                                    <a:latin typeface="Cambria Math" panose="02040503050406030204" pitchFamily="18" charset="0"/>
                                  </a:rPr>
                                  <m:t>6</m:t>
                                </m:r>
                              </m:sub>
                            </m:sSub>
                            <m:sSub>
                              <m:sSubPr>
                                <m:ctrlPr>
                                  <a:rPr lang="ru-KZ" sz="2400" i="1">
                                    <a:solidFill>
                                      <a:srgbClr val="620BFC"/>
                                    </a:solidFill>
                                    <a:latin typeface="Cambria Math" panose="02040503050406030204" pitchFamily="18" charset="0"/>
                                  </a:rPr>
                                </m:ctrlPr>
                              </m:sSubPr>
                              <m:e>
                                <m:r>
                                  <m:rPr>
                                    <m:sty m:val="p"/>
                                  </m:rPr>
                                  <a:rPr lang="en-US" sz="2400" i="0" smtClean="0">
                                    <a:solidFill>
                                      <a:srgbClr val="620BFC"/>
                                    </a:solidFill>
                                    <a:latin typeface="Cambria Math" panose="02040503050406030204" pitchFamily="18" charset="0"/>
                                  </a:rPr>
                                  <m:t>H</m:t>
                                </m:r>
                              </m:e>
                              <m:sub>
                                <m:r>
                                  <a:rPr lang="en-US" sz="2400" i="0" smtClean="0">
                                    <a:solidFill>
                                      <a:srgbClr val="620BFC"/>
                                    </a:solidFill>
                                    <a:latin typeface="Cambria Math" panose="02040503050406030204" pitchFamily="18" charset="0"/>
                                  </a:rPr>
                                  <m:t>7</m:t>
                                </m:r>
                              </m:sub>
                            </m:sSub>
                            <m:sSub>
                              <m:sSubPr>
                                <m:ctrlPr>
                                  <a:rPr lang="ru-KZ" sz="2400" i="1">
                                    <a:solidFill>
                                      <a:srgbClr val="620BFC"/>
                                    </a:solidFill>
                                    <a:latin typeface="Cambria Math" panose="02040503050406030204" pitchFamily="18" charset="0"/>
                                  </a:rPr>
                                </m:ctrlPr>
                              </m:sSubPr>
                              <m:e>
                                <m:r>
                                  <m:rPr>
                                    <m:sty m:val="p"/>
                                  </m:rPr>
                                  <a:rPr lang="en-US" sz="2400" i="0" smtClean="0">
                                    <a:solidFill>
                                      <a:srgbClr val="620BFC"/>
                                    </a:solidFill>
                                    <a:latin typeface="Cambria Math" panose="02040503050406030204" pitchFamily="18" charset="0"/>
                                  </a:rPr>
                                  <m:t>O</m:t>
                                </m:r>
                              </m:e>
                              <m:sub>
                                <m:r>
                                  <a:rPr lang="en-US" sz="2400" i="0" smtClean="0">
                                    <a:solidFill>
                                      <a:srgbClr val="620BFC"/>
                                    </a:solidFill>
                                    <a:latin typeface="Cambria Math" panose="02040503050406030204" pitchFamily="18" charset="0"/>
                                  </a:rPr>
                                  <m:t>2  </m:t>
                                </m:r>
                              </m:sub>
                            </m:sSub>
                            <m:m>
                              <m:mPr>
                                <m:mcs>
                                  <m:mc>
                                    <m:mcPr>
                                      <m:count m:val="1"/>
                                      <m:mcJc m:val="center"/>
                                    </m:mcPr>
                                  </m:mc>
                                </m:mcs>
                                <m:ctrlPr>
                                  <a:rPr lang="ru-KZ" sz="2400" i="1">
                                    <a:solidFill>
                                      <a:srgbClr val="620BFC"/>
                                    </a:solidFill>
                                    <a:latin typeface="Cambria Math" panose="02040503050406030204" pitchFamily="18" charset="0"/>
                                  </a:rPr>
                                </m:ctrlPr>
                              </m:mPr>
                              <m:mr>
                                <m:e>
                                  <m:r>
                                    <m:rPr>
                                      <m:brk m:alnAt="7"/>
                                    </m:rPr>
                                    <a:rPr lang="ru-KZ" sz="2400" i="0" smtClean="0">
                                      <a:solidFill>
                                        <a:srgbClr val="620BFC"/>
                                      </a:solidFill>
                                      <a:latin typeface="Cambria Math" panose="02040503050406030204" pitchFamily="18" charset="0"/>
                                      <a:ea typeface="Cambria Math" panose="02040503050406030204" pitchFamily="18" charset="0"/>
                                    </a:rPr>
                                    <m:t>∕</m:t>
                                  </m:r>
                                  <m:r>
                                    <m:rPr>
                                      <m:sty m:val="p"/>
                                    </m:rPr>
                                    <a:rPr lang="en-US" sz="2400" i="0" smtClean="0">
                                      <a:solidFill>
                                        <a:srgbClr val="620BFC"/>
                                      </a:solidFill>
                                      <a:latin typeface="Cambria Math" panose="02040503050406030204" pitchFamily="18" charset="0"/>
                                      <a:ea typeface="Cambria Math" panose="02040503050406030204" pitchFamily="18" charset="0"/>
                                    </a:rPr>
                                    <m:t>O</m:t>
                                  </m:r>
                                  <m:r>
                                    <m:rPr>
                                      <m:sty m:val="p"/>
                                    </m:rPr>
                                    <a:rPr lang="en-US" sz="2400" b="0" i="0" smtClean="0">
                                      <a:solidFill>
                                        <a:srgbClr val="620BFC"/>
                                      </a:solidFill>
                                      <a:latin typeface="Cambria Math" panose="02040503050406030204" pitchFamily="18" charset="0"/>
                                      <a:ea typeface="Cambria Math" panose="02040503050406030204" pitchFamily="18" charset="0"/>
                                    </a:rPr>
                                    <m:t>N</m:t>
                                  </m:r>
                                  <m:sSub>
                                    <m:sSubPr>
                                      <m:ctrlPr>
                                        <a:rPr lang="en-US" sz="2400" i="1">
                                          <a:solidFill>
                                            <a:srgbClr val="620BFC"/>
                                          </a:solidFill>
                                          <a:latin typeface="Cambria Math" panose="02040503050406030204" pitchFamily="18" charset="0"/>
                                          <a:ea typeface="Cambria Math" panose="02040503050406030204" pitchFamily="18" charset="0"/>
                                        </a:rPr>
                                      </m:ctrlPr>
                                    </m:sSubPr>
                                    <m:e>
                                      <m:r>
                                        <m:rPr>
                                          <m:sty m:val="p"/>
                                        </m:rPr>
                                        <a:rPr lang="en-US" sz="2400" i="0" smtClean="0">
                                          <a:solidFill>
                                            <a:srgbClr val="620BFC"/>
                                          </a:solidFill>
                                          <a:latin typeface="Cambria Math" panose="02040503050406030204" pitchFamily="18" charset="0"/>
                                          <a:ea typeface="Cambria Math" panose="02040503050406030204" pitchFamily="18" charset="0"/>
                                        </a:rPr>
                                        <m:t>O</m:t>
                                      </m:r>
                                    </m:e>
                                    <m:sub>
                                      <m:r>
                                        <a:rPr lang="en-US" sz="2400" i="0" smtClean="0">
                                          <a:solidFill>
                                            <a:srgbClr val="620BFC"/>
                                          </a:solidFill>
                                          <a:latin typeface="Cambria Math" panose="02040503050406030204" pitchFamily="18" charset="0"/>
                                          <a:ea typeface="Cambria Math" panose="02040503050406030204" pitchFamily="18" charset="0"/>
                                        </a:rPr>
                                        <m:t>2</m:t>
                                      </m:r>
                                    </m:sub>
                                  </m:sSub>
                                </m:e>
                              </m:mr>
                              <m:mr>
                                <m:e>
                                  <m:r>
                                    <a:rPr lang="ru-KZ" sz="2400" i="0" smtClean="0">
                                      <a:solidFill>
                                        <a:srgbClr val="620BFC"/>
                                      </a:solidFill>
                                      <a:latin typeface="Cambria Math" panose="02040503050406030204" pitchFamily="18" charset="0"/>
                                      <a:ea typeface="Cambria Math" panose="02040503050406030204" pitchFamily="18" charset="0"/>
                                    </a:rPr>
                                    <m:t>−</m:t>
                                  </m:r>
                                  <m:r>
                                    <m:rPr>
                                      <m:sty m:val="p"/>
                                    </m:rPr>
                                    <a:rPr lang="en-US" sz="2400" i="0" smtClean="0">
                                      <a:solidFill>
                                        <a:srgbClr val="620BFC"/>
                                      </a:solidFill>
                                      <a:latin typeface="Cambria Math" panose="02040503050406030204" pitchFamily="18" charset="0"/>
                                      <a:ea typeface="Cambria Math" panose="02040503050406030204" pitchFamily="18" charset="0"/>
                                    </a:rPr>
                                    <m:t>O</m:t>
                                  </m:r>
                                  <m:r>
                                    <m:rPr>
                                      <m:sty m:val="p"/>
                                    </m:rPr>
                                    <a:rPr lang="en-US" sz="2400" b="0" i="0" smtClean="0">
                                      <a:solidFill>
                                        <a:srgbClr val="620BFC"/>
                                      </a:solidFill>
                                      <a:latin typeface="Cambria Math" panose="02040503050406030204" pitchFamily="18" charset="0"/>
                                      <a:ea typeface="Cambria Math" panose="02040503050406030204" pitchFamily="18" charset="0"/>
                                    </a:rPr>
                                    <m:t>N</m:t>
                                  </m:r>
                                  <m:sSub>
                                    <m:sSubPr>
                                      <m:ctrlPr>
                                        <a:rPr lang="en-US" sz="2400" i="1">
                                          <a:solidFill>
                                            <a:srgbClr val="620BFC"/>
                                          </a:solidFill>
                                          <a:latin typeface="Cambria Math" panose="02040503050406030204" pitchFamily="18" charset="0"/>
                                          <a:ea typeface="Cambria Math" panose="02040503050406030204" pitchFamily="18" charset="0"/>
                                        </a:rPr>
                                      </m:ctrlPr>
                                    </m:sSubPr>
                                    <m:e>
                                      <m:r>
                                        <m:rPr>
                                          <m:sty m:val="p"/>
                                        </m:rPr>
                                        <a:rPr lang="en-US" sz="2400" i="0" smtClean="0">
                                          <a:solidFill>
                                            <a:srgbClr val="620BFC"/>
                                          </a:solidFill>
                                          <a:latin typeface="Cambria Math" panose="02040503050406030204" pitchFamily="18" charset="0"/>
                                          <a:ea typeface="Cambria Math" panose="02040503050406030204" pitchFamily="18" charset="0"/>
                                        </a:rPr>
                                        <m:t>O</m:t>
                                      </m:r>
                                    </m:e>
                                    <m:sub>
                                      <m:r>
                                        <a:rPr lang="en-US" sz="2400" i="0" smtClean="0">
                                          <a:solidFill>
                                            <a:srgbClr val="620BFC"/>
                                          </a:solidFill>
                                          <a:latin typeface="Cambria Math" panose="02040503050406030204" pitchFamily="18" charset="0"/>
                                          <a:ea typeface="Cambria Math" panose="02040503050406030204" pitchFamily="18" charset="0"/>
                                        </a:rPr>
                                        <m:t>2</m:t>
                                      </m:r>
                                    </m:sub>
                                  </m:sSub>
                                  <m:r>
                                    <a:rPr lang="en-US" sz="2400" i="0" smtClean="0">
                                      <a:solidFill>
                                        <a:srgbClr val="620BFC"/>
                                      </a:solidFill>
                                      <a:latin typeface="Cambria Math" panose="02040503050406030204" pitchFamily="18" charset="0"/>
                                      <a:ea typeface="Cambria Math" panose="02040503050406030204" pitchFamily="18" charset="0"/>
                                    </a:rPr>
                                    <m:t> </m:t>
                                  </m:r>
                                </m:e>
                              </m:mr>
                              <m:mr>
                                <m:e>
                                  <m:r>
                                    <a:rPr lang="ru-KZ" sz="2400" i="0" smtClean="0">
                                      <a:solidFill>
                                        <a:srgbClr val="620BFC"/>
                                      </a:solidFill>
                                      <a:latin typeface="Cambria Math" panose="02040503050406030204" pitchFamily="18" charset="0"/>
                                      <a:ea typeface="Cambria Math" panose="02040503050406030204" pitchFamily="18" charset="0"/>
                                    </a:rPr>
                                    <m:t>∖</m:t>
                                  </m:r>
                                  <m:r>
                                    <m:rPr>
                                      <m:sty m:val="p"/>
                                    </m:rPr>
                                    <a:rPr lang="en-US" sz="2400" i="0" smtClean="0">
                                      <a:solidFill>
                                        <a:srgbClr val="620BFC"/>
                                      </a:solidFill>
                                      <a:latin typeface="Cambria Math" panose="02040503050406030204" pitchFamily="18" charset="0"/>
                                      <a:ea typeface="Cambria Math" panose="02040503050406030204" pitchFamily="18" charset="0"/>
                                    </a:rPr>
                                    <m:t>O</m:t>
                                  </m:r>
                                  <m:r>
                                    <m:rPr>
                                      <m:sty m:val="p"/>
                                    </m:rPr>
                                    <a:rPr lang="en-US" sz="2400" b="0" i="0" smtClean="0">
                                      <a:solidFill>
                                        <a:srgbClr val="620BFC"/>
                                      </a:solidFill>
                                      <a:latin typeface="Cambria Math" panose="02040503050406030204" pitchFamily="18" charset="0"/>
                                      <a:ea typeface="Cambria Math" panose="02040503050406030204" pitchFamily="18" charset="0"/>
                                    </a:rPr>
                                    <m:t>N</m:t>
                                  </m:r>
                                  <m:sSub>
                                    <m:sSubPr>
                                      <m:ctrlPr>
                                        <a:rPr lang="en-US" sz="2400" i="1">
                                          <a:solidFill>
                                            <a:srgbClr val="620BFC"/>
                                          </a:solidFill>
                                          <a:latin typeface="Cambria Math" panose="02040503050406030204" pitchFamily="18" charset="0"/>
                                          <a:ea typeface="Cambria Math" panose="02040503050406030204" pitchFamily="18" charset="0"/>
                                        </a:rPr>
                                      </m:ctrlPr>
                                    </m:sSubPr>
                                    <m:e>
                                      <m:r>
                                        <m:rPr>
                                          <m:sty m:val="p"/>
                                        </m:rPr>
                                        <a:rPr lang="en-US" sz="2400" i="0" smtClean="0">
                                          <a:solidFill>
                                            <a:srgbClr val="620BFC"/>
                                          </a:solidFill>
                                          <a:latin typeface="Cambria Math" panose="02040503050406030204" pitchFamily="18" charset="0"/>
                                          <a:ea typeface="Cambria Math" panose="02040503050406030204" pitchFamily="18" charset="0"/>
                                        </a:rPr>
                                        <m:t>O</m:t>
                                      </m:r>
                                    </m:e>
                                    <m:sub>
                                      <m:r>
                                        <a:rPr lang="en-US" sz="2400" i="0" smtClean="0">
                                          <a:solidFill>
                                            <a:srgbClr val="620BFC"/>
                                          </a:solidFill>
                                          <a:latin typeface="Cambria Math" panose="02040503050406030204" pitchFamily="18" charset="0"/>
                                          <a:ea typeface="Cambria Math" panose="02040503050406030204" pitchFamily="18" charset="0"/>
                                        </a:rPr>
                                        <m:t>2</m:t>
                                      </m:r>
                                    </m:sub>
                                  </m:sSub>
                                </m:e>
                              </m:mr>
                            </m:m>
                          </m:e>
                        </m:d>
                      </m:e>
                      <m:sub>
                        <m:r>
                          <m:rPr>
                            <m:sty m:val="p"/>
                          </m:rPr>
                          <a:rPr lang="en-US" sz="2400" i="0" smtClean="0">
                            <a:solidFill>
                              <a:srgbClr val="620BFC"/>
                            </a:solidFill>
                            <a:latin typeface="Cambria Math" panose="02040503050406030204" pitchFamily="18" charset="0"/>
                          </a:rPr>
                          <m:t>n</m:t>
                        </m:r>
                      </m:sub>
                    </m:sSub>
                    <m:r>
                      <a:rPr lang="en-US" sz="2400" i="0" smtClean="0">
                        <a:solidFill>
                          <a:srgbClr val="620BFC"/>
                        </a:solidFill>
                        <a:latin typeface="Cambria Math" panose="02040503050406030204" pitchFamily="18" charset="0"/>
                      </a:rPr>
                      <m:t>+</m:t>
                    </m:r>
                  </m:oMath>
                </a14:m>
                <a:r>
                  <a:rPr lang="en-US" altLang="ru-RU" sz="2400" dirty="0">
                    <a:solidFill>
                      <a:srgbClr val="620BFC"/>
                    </a:solidFill>
                    <a:ea typeface="Cambria Math" panose="02040503050406030204" pitchFamily="18" charset="0"/>
                    <a:cs typeface="Open Sans" panose="020B0606030504020204" pitchFamily="34" charset="0"/>
                  </a:rPr>
                  <a:t> </a:t>
                </a:r>
                <a14:m>
                  <m:oMath xmlns:m="http://schemas.openxmlformats.org/officeDocument/2006/math">
                    <m:sSub>
                      <m:sSubPr>
                        <m:ctrlPr>
                          <a:rPr lang="en-US" altLang="ru-RU" sz="24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a:rPr lang="en-US" altLang="ru-RU" sz="24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3</m:t>
                        </m:r>
                        <m:r>
                          <m:rPr>
                            <m:sty m:val="p"/>
                          </m:rPr>
                          <a:rPr lang="en-US" altLang="ru-RU" sz="24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nH</m:t>
                        </m:r>
                      </m:e>
                      <m:sub>
                        <m:r>
                          <a:rPr lang="en-US" altLang="ru-RU" sz="24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2</m:t>
                        </m:r>
                      </m:sub>
                    </m:sSub>
                    <m:r>
                      <m:rPr>
                        <m:sty m:val="p"/>
                      </m:rPr>
                      <a:rPr lang="en-US" altLang="ru-RU" sz="24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O</m:t>
                    </m:r>
                  </m:oMath>
                </a14:m>
                <a:endPar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indent="725488" algn="just"/>
                <a:endParaRPr lang="kk-KZ" alt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Целлюлозаның нитраттары өте жанғыш және қопарылғыш заттар. Целлюлозаны толық емес нитрлеп, </a:t>
                </a:r>
                <a:r>
                  <a:rPr lang="kk-KZ" altLang="ru-RU"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нитросырлар және лак </a:t>
                </a:r>
                <a:r>
                  <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алады. Толық нитрлеп, </a:t>
                </a:r>
                <a:r>
                  <a:rPr lang="kk-KZ" altLang="ru-RU"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қопарылғыш зат (түтінсіз    оқ-дәрі) </a:t>
                </a:r>
                <a:r>
                  <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өндіріледі.</a:t>
                </a:r>
              </a:p>
            </p:txBody>
          </p:sp>
        </mc:Choice>
        <mc:Fallback>
          <p:sp>
            <p:nvSpPr>
              <p:cNvPr id="3" name="TextBox 2"/>
              <p:cNvSpPr txBox="1">
                <a:spLocks noRot="1" noChangeAspect="1" noMove="1" noResize="1" noEditPoints="1" noAdjustHandles="1" noChangeArrowheads="1" noChangeShapeType="1" noTextEdit="1"/>
              </p:cNvSpPr>
              <p:nvPr/>
            </p:nvSpPr>
            <p:spPr>
              <a:xfrm>
                <a:off x="284163" y="1078208"/>
                <a:ext cx="9144000" cy="6782983"/>
              </a:xfrm>
              <a:prstGeom prst="rect">
                <a:avLst/>
              </a:prstGeom>
              <a:blipFill>
                <a:blip r:embed="rId2"/>
                <a:stretch>
                  <a:fillRect/>
                </a:stretch>
              </a:blipFill>
              <a:ln>
                <a:solidFill>
                  <a:schemeClr val="tx2"/>
                </a:solidFill>
              </a:ln>
            </p:spPr>
            <p:txBody>
              <a:bodyPr/>
              <a:lstStyle/>
              <a:p>
                <a:r>
                  <a:rPr lang="ru-RU">
                    <a:noFill/>
                  </a:rPr>
                  <a:t> </a:t>
                </a:r>
              </a:p>
            </p:txBody>
          </p:sp>
        </mc:Fallback>
      </mc:AlternateContent>
    </p:spTree>
    <p:extLst>
      <p:ext uri="{BB962C8B-B14F-4D97-AF65-F5344CB8AC3E}">
        <p14:creationId xmlns:p14="http://schemas.microsoft.com/office/powerpoint/2010/main" val="3406604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EB0BD-7B70-4C7B-8CF8-63F9AF140AE1}"/>
              </a:ext>
            </a:extLst>
          </p:cNvPr>
          <p:cNvSpPr>
            <a:spLocks noGrp="1"/>
          </p:cNvSpPr>
          <p:nvPr>
            <p:ph type="title"/>
          </p:nvPr>
        </p:nvSpPr>
        <p:spPr>
          <a:xfrm>
            <a:off x="284163" y="292100"/>
            <a:ext cx="9144000" cy="752929"/>
          </a:xfrm>
          <a:ln>
            <a:solidFill>
              <a:srgbClr val="002060"/>
            </a:solidFill>
          </a:ln>
        </p:spPr>
        <p:txBody>
          <a:bodyPr lIns="252000" tIns="108000" rIns="252000" bIns="108000">
            <a:norm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Сабақтың мақсаты</a:t>
            </a:r>
            <a:endParaRPr lang="ru-RU" sz="32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Объект 2">
            <a:extLst>
              <a:ext uri="{FF2B5EF4-FFF2-40B4-BE49-F238E27FC236}">
                <a16:creationId xmlns:a16="http://schemas.microsoft.com/office/drawing/2014/main" id="{104EFABA-E912-4556-A852-921559C137AA}"/>
              </a:ext>
            </a:extLst>
          </p:cNvPr>
          <p:cNvSpPr>
            <a:spLocks noGrp="1"/>
          </p:cNvSpPr>
          <p:nvPr>
            <p:ph idx="1"/>
          </p:nvPr>
        </p:nvSpPr>
        <p:spPr>
          <a:xfrm>
            <a:off x="284162" y="1487223"/>
            <a:ext cx="9144000" cy="4566735"/>
          </a:xfrm>
          <a:ln>
            <a:solidFill>
              <a:srgbClr val="002060"/>
            </a:solidFill>
          </a:ln>
        </p:spPr>
        <p:txBody>
          <a:bodyPr lIns="252000" tIns="108000" rIns="252000" bIns="108000">
            <a:normAutofit/>
          </a:bodyPr>
          <a:lstStyle/>
          <a:p>
            <a:pPr marL="361950" indent="-361950"/>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Сахароза, крахмал және</a:t>
            </a:r>
            <a:r>
              <a:rPr lang="en-US"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целлюлозаның молекулаларының</a:t>
            </a:r>
            <a:r>
              <a:rPr lang="en-US"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сызықты және циклді формасын</a:t>
            </a:r>
            <a:r>
              <a:rPr lang="en-US"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құрастыру</a:t>
            </a:r>
            <a:r>
              <a:rPr lang="en-US"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p>
          <a:p>
            <a:pPr marL="361950" indent="-361950"/>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Крахмалға сапалық реакция</a:t>
            </a:r>
            <a:r>
              <a:rPr lang="en-US"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жүргізу;</a:t>
            </a:r>
          </a:p>
          <a:p>
            <a:pPr marL="361950" indent="-361950"/>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Сахароза, крахмал,</a:t>
            </a:r>
            <a:r>
              <a:rPr lang="en-US"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целлюлозаның гидролиз өнімдерін атау;</a:t>
            </a:r>
          </a:p>
          <a:p>
            <a:pPr marL="361950" indent="-361950"/>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Крахмал және целлюлозаның</a:t>
            </a:r>
            <a:r>
              <a:rPr lang="en-US"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құрылысын, қасиеттерін салыстыру.</a:t>
            </a:r>
            <a:endParaRPr lang="en-US" sz="3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80884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81804"/>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Целлюлозаның қасиеттері</a:t>
            </a:r>
          </a:p>
        </p:txBody>
      </p:sp>
      <p:sp>
        <p:nvSpPr>
          <p:cNvPr id="3" name="TextBox 2"/>
          <p:cNvSpPr txBox="1"/>
          <p:nvPr/>
        </p:nvSpPr>
        <p:spPr>
          <a:xfrm>
            <a:off x="284162" y="1347717"/>
            <a:ext cx="9144000" cy="4588537"/>
          </a:xfrm>
          <a:prstGeom prst="rect">
            <a:avLst/>
          </a:prstGeom>
          <a:noFill/>
          <a:ln>
            <a:solidFill>
              <a:schemeClr val="tx2"/>
            </a:solidFill>
          </a:ln>
        </p:spPr>
        <p:txBody>
          <a:bodyPr wrap="square" lIns="252000" tIns="108000" rIns="252000" bIns="108000" rtlCol="0">
            <a:spAutoFit/>
          </a:bodyPr>
          <a:lstStyle/>
          <a:p>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4. Целлюлозаға сірке қышқылы мен күкірт қышқылы қатысында әсер етіп, целлюлозаның диацетатын немесе триацетатын алуға болады:</a:t>
            </a:r>
          </a:p>
          <a:p>
            <a:pPr indent="725488"/>
            <a:endPar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indent="725488"/>
            <a:endPar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indent="725488"/>
            <a:endPar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indent="725488"/>
            <a:endPar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indent="725488"/>
            <a:endPar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indent="725488"/>
            <a:endParaRPr lang="en-US"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Целлюлозаның ацетаттары жасанды жібек талшығы өндірісінде қолданылады.</a:t>
            </a:r>
          </a:p>
        </p:txBody>
      </p:sp>
      <mc:AlternateContent xmlns:mc="http://schemas.openxmlformats.org/markup-compatibility/2006" xmlns:a14="http://schemas.microsoft.com/office/drawing/2010/main">
        <mc:Choice Requires="a14">
          <p:sp>
            <p:nvSpPr>
              <p:cNvPr id="6" name="Объект 2">
                <a:extLst>
                  <a:ext uri="{FF2B5EF4-FFF2-40B4-BE49-F238E27FC236}">
                    <a16:creationId xmlns:a16="http://schemas.microsoft.com/office/drawing/2014/main" id="{6914E63E-6CD9-4081-AC7C-D675588F0212}"/>
                  </a:ext>
                </a:extLst>
              </p:cNvPr>
              <p:cNvSpPr txBox="1">
                <a:spLocks/>
              </p:cNvSpPr>
              <p:nvPr/>
            </p:nvSpPr>
            <p:spPr>
              <a:xfrm>
                <a:off x="284161" y="2934617"/>
                <a:ext cx="9144001" cy="3827923"/>
              </a:xfrm>
              <a:prstGeom prst="rect">
                <a:avLst/>
              </a:prstGeom>
            </p:spPr>
            <p:txBody>
              <a:bodyPr vert="horz" lIns="91440" tIns="45720" rIns="91440" bIns="45720" rtlCol="0">
                <a:normAutofit/>
              </a:bodyPr>
              <a:lstStyle>
                <a:lvl1pPr marL="0" indent="0" algn="ctr" defTabSz="971276" rtl="0" eaLnBrk="1" latinLnBrk="0" hangingPunct="1">
                  <a:lnSpc>
                    <a:spcPct val="90000"/>
                  </a:lnSpc>
                  <a:spcBef>
                    <a:spcPts val="1062"/>
                  </a:spcBef>
                  <a:buFont typeface="Arial" panose="020B0604020202020204" pitchFamily="34" charset="0"/>
                  <a:buNone/>
                  <a:defRPr sz="2549" kern="1200">
                    <a:solidFill>
                      <a:schemeClr val="tx1"/>
                    </a:solidFill>
                    <a:latin typeface="+mn-lt"/>
                    <a:ea typeface="+mn-ea"/>
                    <a:cs typeface="+mn-cs"/>
                  </a:defRPr>
                </a:lvl1pPr>
                <a:lvl2pPr marL="485638" indent="0" algn="ctr" defTabSz="971276" rtl="0" eaLnBrk="1" latinLnBrk="0" hangingPunct="1">
                  <a:lnSpc>
                    <a:spcPct val="90000"/>
                  </a:lnSpc>
                  <a:spcBef>
                    <a:spcPts val="531"/>
                  </a:spcBef>
                  <a:buFont typeface="Arial" panose="020B0604020202020204" pitchFamily="34" charset="0"/>
                  <a:buNone/>
                  <a:defRPr sz="2124" kern="1200">
                    <a:solidFill>
                      <a:schemeClr val="tx1"/>
                    </a:solidFill>
                    <a:latin typeface="+mn-lt"/>
                    <a:ea typeface="+mn-ea"/>
                    <a:cs typeface="+mn-cs"/>
                  </a:defRPr>
                </a:lvl2pPr>
                <a:lvl3pPr marL="971276" indent="0" algn="ctr" defTabSz="971276" rtl="0" eaLnBrk="1" latinLnBrk="0" hangingPunct="1">
                  <a:lnSpc>
                    <a:spcPct val="90000"/>
                  </a:lnSpc>
                  <a:spcBef>
                    <a:spcPts val="531"/>
                  </a:spcBef>
                  <a:buFont typeface="Arial" panose="020B0604020202020204" pitchFamily="34" charset="0"/>
                  <a:buNone/>
                  <a:defRPr sz="1912" kern="1200">
                    <a:solidFill>
                      <a:schemeClr val="tx1"/>
                    </a:solidFill>
                    <a:latin typeface="+mn-lt"/>
                    <a:ea typeface="+mn-ea"/>
                    <a:cs typeface="+mn-cs"/>
                  </a:defRPr>
                </a:lvl3pPr>
                <a:lvl4pPr marL="1456914" indent="0" algn="ctr" defTabSz="971276" rtl="0" eaLnBrk="1" latinLnBrk="0" hangingPunct="1">
                  <a:lnSpc>
                    <a:spcPct val="90000"/>
                  </a:lnSpc>
                  <a:spcBef>
                    <a:spcPts val="531"/>
                  </a:spcBef>
                  <a:buFont typeface="Arial" panose="020B0604020202020204" pitchFamily="34" charset="0"/>
                  <a:buNone/>
                  <a:defRPr sz="1700" kern="1200">
                    <a:solidFill>
                      <a:schemeClr val="tx1"/>
                    </a:solidFill>
                    <a:latin typeface="+mn-lt"/>
                    <a:ea typeface="+mn-ea"/>
                    <a:cs typeface="+mn-cs"/>
                  </a:defRPr>
                </a:lvl4pPr>
                <a:lvl5pPr marL="1942551" indent="0" algn="ctr" defTabSz="971276" rtl="0" eaLnBrk="1" latinLnBrk="0" hangingPunct="1">
                  <a:lnSpc>
                    <a:spcPct val="90000"/>
                  </a:lnSpc>
                  <a:spcBef>
                    <a:spcPts val="531"/>
                  </a:spcBef>
                  <a:buFont typeface="Arial" panose="020B0604020202020204" pitchFamily="34" charset="0"/>
                  <a:buNone/>
                  <a:defRPr sz="1700" kern="1200">
                    <a:solidFill>
                      <a:schemeClr val="tx1"/>
                    </a:solidFill>
                    <a:latin typeface="+mn-lt"/>
                    <a:ea typeface="+mn-ea"/>
                    <a:cs typeface="+mn-cs"/>
                  </a:defRPr>
                </a:lvl5pPr>
                <a:lvl6pPr marL="2428189" indent="0" algn="ctr" defTabSz="971276" rtl="0" eaLnBrk="1" latinLnBrk="0" hangingPunct="1">
                  <a:lnSpc>
                    <a:spcPct val="90000"/>
                  </a:lnSpc>
                  <a:spcBef>
                    <a:spcPts val="531"/>
                  </a:spcBef>
                  <a:buFont typeface="Arial" panose="020B0604020202020204" pitchFamily="34" charset="0"/>
                  <a:buNone/>
                  <a:defRPr sz="1700" kern="1200">
                    <a:solidFill>
                      <a:schemeClr val="tx1"/>
                    </a:solidFill>
                    <a:latin typeface="+mn-lt"/>
                    <a:ea typeface="+mn-ea"/>
                    <a:cs typeface="+mn-cs"/>
                  </a:defRPr>
                </a:lvl6pPr>
                <a:lvl7pPr marL="2913827" indent="0" algn="ctr" defTabSz="971276" rtl="0" eaLnBrk="1" latinLnBrk="0" hangingPunct="1">
                  <a:lnSpc>
                    <a:spcPct val="90000"/>
                  </a:lnSpc>
                  <a:spcBef>
                    <a:spcPts val="531"/>
                  </a:spcBef>
                  <a:buFont typeface="Arial" panose="020B0604020202020204" pitchFamily="34" charset="0"/>
                  <a:buNone/>
                  <a:defRPr sz="1700" kern="1200">
                    <a:solidFill>
                      <a:schemeClr val="tx1"/>
                    </a:solidFill>
                    <a:latin typeface="+mn-lt"/>
                    <a:ea typeface="+mn-ea"/>
                    <a:cs typeface="+mn-cs"/>
                  </a:defRPr>
                </a:lvl7pPr>
                <a:lvl8pPr marL="3399465" indent="0" algn="ctr" defTabSz="971276" rtl="0" eaLnBrk="1" latinLnBrk="0" hangingPunct="1">
                  <a:lnSpc>
                    <a:spcPct val="90000"/>
                  </a:lnSpc>
                  <a:spcBef>
                    <a:spcPts val="531"/>
                  </a:spcBef>
                  <a:buFont typeface="Arial" panose="020B0604020202020204" pitchFamily="34" charset="0"/>
                  <a:buNone/>
                  <a:defRPr sz="1700" kern="1200">
                    <a:solidFill>
                      <a:schemeClr val="tx1"/>
                    </a:solidFill>
                    <a:latin typeface="+mn-lt"/>
                    <a:ea typeface="+mn-ea"/>
                    <a:cs typeface="+mn-cs"/>
                  </a:defRPr>
                </a:lvl8pPr>
                <a:lvl9pPr marL="3885103" indent="0" algn="ctr" defTabSz="971276" rtl="0" eaLnBrk="1" latinLnBrk="0" hangingPunct="1">
                  <a:lnSpc>
                    <a:spcPct val="90000"/>
                  </a:lnSpc>
                  <a:spcBef>
                    <a:spcPts val="531"/>
                  </a:spcBef>
                  <a:buFont typeface="Arial" panose="020B0604020202020204" pitchFamily="34" charset="0"/>
                  <a:buNone/>
                  <a:defRPr sz="17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sSub>
                        <m:sSubPr>
                          <m:ctrlPr>
                            <a:rPr lang="ru-KZ" sz="2200" i="1" smtClean="0">
                              <a:solidFill>
                                <a:srgbClr val="620BFC"/>
                              </a:solidFill>
                              <a:latin typeface="Cambria Math" panose="02040503050406030204" pitchFamily="18" charset="0"/>
                            </a:rPr>
                          </m:ctrlPr>
                        </m:sSubPr>
                        <m:e>
                          <m:d>
                            <m:dPr>
                              <m:begChr m:val="["/>
                              <m:endChr m:val="]"/>
                              <m:ctrlPr>
                                <a:rPr lang="ru-KZ" sz="2200" i="1">
                                  <a:solidFill>
                                    <a:srgbClr val="620BFC"/>
                                  </a:solidFill>
                                  <a:latin typeface="Cambria Math" panose="02040503050406030204" pitchFamily="18" charset="0"/>
                                </a:rPr>
                              </m:ctrlPr>
                            </m:dPr>
                            <m:e>
                              <m:sSub>
                                <m:sSubPr>
                                  <m:ctrlPr>
                                    <a:rPr lang="ru-KZ" sz="2200" i="1">
                                      <a:solidFill>
                                        <a:srgbClr val="620BFC"/>
                                      </a:solidFill>
                                      <a:latin typeface="Cambria Math" panose="02040503050406030204" pitchFamily="18" charset="0"/>
                                    </a:rPr>
                                  </m:ctrlPr>
                                </m:sSubPr>
                                <m:e>
                                  <m:r>
                                    <a:rPr lang="en-US" sz="2200" i="1">
                                      <a:solidFill>
                                        <a:srgbClr val="620BFC"/>
                                      </a:solidFill>
                                      <a:latin typeface="Cambria Math" panose="02040503050406030204" pitchFamily="18" charset="0"/>
                                    </a:rPr>
                                    <m:t>𝐶</m:t>
                                  </m:r>
                                </m:e>
                                <m:sub>
                                  <m:r>
                                    <a:rPr lang="en-US" sz="2200" i="1">
                                      <a:solidFill>
                                        <a:srgbClr val="620BFC"/>
                                      </a:solidFill>
                                      <a:latin typeface="Cambria Math" panose="02040503050406030204" pitchFamily="18" charset="0"/>
                                    </a:rPr>
                                    <m:t>6</m:t>
                                  </m:r>
                                </m:sub>
                              </m:sSub>
                              <m:sSub>
                                <m:sSubPr>
                                  <m:ctrlPr>
                                    <a:rPr lang="ru-KZ" sz="2200" i="1">
                                      <a:solidFill>
                                        <a:srgbClr val="620BFC"/>
                                      </a:solidFill>
                                      <a:latin typeface="Cambria Math" panose="02040503050406030204" pitchFamily="18" charset="0"/>
                                    </a:rPr>
                                  </m:ctrlPr>
                                </m:sSubPr>
                                <m:e>
                                  <m:r>
                                    <a:rPr lang="en-US" sz="2200" i="1">
                                      <a:solidFill>
                                        <a:srgbClr val="620BFC"/>
                                      </a:solidFill>
                                      <a:latin typeface="Cambria Math" panose="02040503050406030204" pitchFamily="18" charset="0"/>
                                    </a:rPr>
                                    <m:t>𝐻</m:t>
                                  </m:r>
                                </m:e>
                                <m:sub>
                                  <m:r>
                                    <a:rPr lang="en-US" sz="2200" i="1">
                                      <a:solidFill>
                                        <a:srgbClr val="620BFC"/>
                                      </a:solidFill>
                                      <a:latin typeface="Cambria Math" panose="02040503050406030204" pitchFamily="18" charset="0"/>
                                    </a:rPr>
                                    <m:t>7</m:t>
                                  </m:r>
                                </m:sub>
                              </m:sSub>
                              <m:sSub>
                                <m:sSubPr>
                                  <m:ctrlPr>
                                    <a:rPr lang="ru-KZ" sz="2200" i="1">
                                      <a:solidFill>
                                        <a:srgbClr val="620BFC"/>
                                      </a:solidFill>
                                      <a:latin typeface="Cambria Math" panose="02040503050406030204" pitchFamily="18" charset="0"/>
                                    </a:rPr>
                                  </m:ctrlPr>
                                </m:sSubPr>
                                <m:e>
                                  <m:r>
                                    <a:rPr lang="en-US" sz="2200" i="1">
                                      <a:solidFill>
                                        <a:srgbClr val="620BFC"/>
                                      </a:solidFill>
                                      <a:latin typeface="Cambria Math" panose="02040503050406030204" pitchFamily="18" charset="0"/>
                                    </a:rPr>
                                    <m:t>𝑂</m:t>
                                  </m:r>
                                </m:e>
                                <m:sub>
                                  <m:r>
                                    <a:rPr lang="en-US" sz="2200" i="1">
                                      <a:solidFill>
                                        <a:srgbClr val="620BFC"/>
                                      </a:solidFill>
                                      <a:latin typeface="Cambria Math" panose="02040503050406030204" pitchFamily="18" charset="0"/>
                                    </a:rPr>
                                    <m:t>2  </m:t>
                                  </m:r>
                                </m:sub>
                              </m:sSub>
                              <m:sSub>
                                <m:sSubPr>
                                  <m:ctrlPr>
                                    <a:rPr lang="en-US" sz="2200" i="1">
                                      <a:solidFill>
                                        <a:srgbClr val="620BFC"/>
                                      </a:solidFill>
                                      <a:latin typeface="Cambria Math" panose="02040503050406030204" pitchFamily="18" charset="0"/>
                                    </a:rPr>
                                  </m:ctrlPr>
                                </m:sSubPr>
                                <m:e>
                                  <m:d>
                                    <m:dPr>
                                      <m:ctrlPr>
                                        <a:rPr lang="en-US" sz="2200" i="1">
                                          <a:solidFill>
                                            <a:srgbClr val="620BFC"/>
                                          </a:solidFill>
                                          <a:latin typeface="Cambria Math" panose="02040503050406030204" pitchFamily="18" charset="0"/>
                                        </a:rPr>
                                      </m:ctrlPr>
                                    </m:dPr>
                                    <m:e>
                                      <m:r>
                                        <a:rPr lang="en-US" sz="2200" i="1">
                                          <a:solidFill>
                                            <a:srgbClr val="620BFC"/>
                                          </a:solidFill>
                                          <a:latin typeface="Cambria Math" panose="02040503050406030204" pitchFamily="18" charset="0"/>
                                        </a:rPr>
                                        <m:t>𝑂𝐻</m:t>
                                      </m:r>
                                    </m:e>
                                  </m:d>
                                </m:e>
                                <m:sub>
                                  <m:r>
                                    <a:rPr lang="en-US" sz="2200" i="1">
                                      <a:solidFill>
                                        <a:srgbClr val="620BFC"/>
                                      </a:solidFill>
                                      <a:latin typeface="Cambria Math" panose="02040503050406030204" pitchFamily="18" charset="0"/>
                                    </a:rPr>
                                    <m:t>3</m:t>
                                  </m:r>
                                </m:sub>
                              </m:sSub>
                            </m:e>
                          </m:d>
                        </m:e>
                        <m:sub>
                          <m:r>
                            <a:rPr lang="en-US" sz="2200" i="1">
                              <a:solidFill>
                                <a:srgbClr val="620BFC"/>
                              </a:solidFill>
                              <a:latin typeface="Cambria Math" panose="02040503050406030204" pitchFamily="18" charset="0"/>
                            </a:rPr>
                            <m:t>𝑛</m:t>
                          </m:r>
                        </m:sub>
                      </m:sSub>
                      <m:r>
                        <a:rPr lang="en-US" sz="2200" smtClean="0">
                          <a:solidFill>
                            <a:srgbClr val="620BFC"/>
                          </a:solidFill>
                          <a:latin typeface="Cambria Math" panose="02040503050406030204" pitchFamily="18" charset="0"/>
                        </a:rPr>
                        <m:t>+  </m:t>
                      </m:r>
                      <m:m>
                        <m:mPr>
                          <m:mcs>
                            <m:mc>
                              <m:mcPr>
                                <m:count m:val="1"/>
                                <m:mcJc m:val="center"/>
                              </m:mcPr>
                            </m:mc>
                          </m:mcs>
                          <m:ctrlPr>
                            <a:rPr lang="en-US" sz="2200" i="1">
                              <a:solidFill>
                                <a:srgbClr val="620BFC"/>
                              </a:solidFill>
                              <a:latin typeface="Cambria Math" panose="02040503050406030204" pitchFamily="18" charset="0"/>
                            </a:rPr>
                          </m:ctrlPr>
                        </m:mPr>
                        <m:mr>
                          <m:e>
                            <m:groupChr>
                              <m:groupChrPr>
                                <m:chr m:val="→"/>
                                <m:vertJc m:val="bot"/>
                                <m:ctrlPr>
                                  <a:rPr lang="en-US" sz="2200" i="1">
                                    <a:solidFill>
                                      <a:srgbClr val="620BFC"/>
                                    </a:solidFill>
                                    <a:latin typeface="Cambria Math" panose="02040503050406030204" pitchFamily="18" charset="0"/>
                                  </a:rPr>
                                </m:ctrlPr>
                              </m:groupChrPr>
                              <m:e>
                                <m:r>
                                  <m:rPr>
                                    <m:brk m:alnAt="2"/>
                                  </m:rPr>
                                  <a:rPr lang="en-US" sz="2200" i="1">
                                    <a:solidFill>
                                      <a:srgbClr val="620BFC"/>
                                    </a:solidFill>
                                    <a:latin typeface="Cambria Math" panose="02040503050406030204" pitchFamily="18" charset="0"/>
                                  </a:rPr>
                                  <m:t> </m:t>
                                </m:r>
                                <m:r>
                                  <a:rPr lang="en-US" sz="2200" i="1">
                                    <a:solidFill>
                                      <a:srgbClr val="620BFC"/>
                                    </a:solidFill>
                                    <a:latin typeface="Cambria Math" panose="02040503050406030204" pitchFamily="18" charset="0"/>
                                  </a:rPr>
                                  <m:t>    2</m:t>
                                </m:r>
                                <m:r>
                                  <a:rPr lang="en-US" sz="2200" i="1">
                                    <a:solidFill>
                                      <a:srgbClr val="620BFC"/>
                                    </a:solidFill>
                                    <a:latin typeface="Cambria Math" panose="02040503050406030204" pitchFamily="18" charset="0"/>
                                  </a:rPr>
                                  <m:t>𝑛</m:t>
                                </m:r>
                                <m:sSub>
                                  <m:sSubPr>
                                    <m:ctrlPr>
                                      <a:rPr lang="en-US" sz="2200" i="1">
                                        <a:solidFill>
                                          <a:srgbClr val="620BFC"/>
                                        </a:solidFill>
                                        <a:latin typeface="Cambria Math" panose="02040503050406030204" pitchFamily="18" charset="0"/>
                                      </a:rPr>
                                    </m:ctrlPr>
                                  </m:sSubPr>
                                  <m:e>
                                    <m:r>
                                      <a:rPr lang="en-US" sz="2200" i="1">
                                        <a:solidFill>
                                          <a:srgbClr val="620BFC"/>
                                        </a:solidFill>
                                        <a:latin typeface="Cambria Math" panose="02040503050406030204" pitchFamily="18" charset="0"/>
                                      </a:rPr>
                                      <m:t>𝐶𝐻</m:t>
                                    </m:r>
                                  </m:e>
                                  <m:sub>
                                    <m:r>
                                      <a:rPr lang="en-US" sz="2200" i="1">
                                        <a:solidFill>
                                          <a:srgbClr val="620BFC"/>
                                        </a:solidFill>
                                        <a:latin typeface="Cambria Math" panose="02040503050406030204" pitchFamily="18" charset="0"/>
                                      </a:rPr>
                                      <m:t>3</m:t>
                                    </m:r>
                                  </m:sub>
                                </m:sSub>
                                <m:r>
                                  <m:rPr>
                                    <m:brk m:alnAt="2"/>
                                  </m:rPr>
                                  <a:rPr lang="en-US" sz="2200" i="1">
                                    <a:solidFill>
                                      <a:srgbClr val="620BFC"/>
                                    </a:solidFill>
                                    <a:latin typeface="Cambria Math" panose="02040503050406030204" pitchFamily="18" charset="0"/>
                                  </a:rPr>
                                  <m:t>𝐶</m:t>
                                </m:r>
                                <m:r>
                                  <a:rPr lang="en-US" sz="2200" i="1">
                                    <a:solidFill>
                                      <a:srgbClr val="620BFC"/>
                                    </a:solidFill>
                                    <a:latin typeface="Cambria Math" panose="02040503050406030204" pitchFamily="18" charset="0"/>
                                  </a:rPr>
                                  <m:t>𝑂𝑂𝐻</m:t>
                                </m:r>
                                <m:r>
                                  <a:rPr lang="en-US" sz="2200" i="1">
                                    <a:solidFill>
                                      <a:srgbClr val="620BFC"/>
                                    </a:solidFill>
                                    <a:latin typeface="Cambria Math" panose="02040503050406030204" pitchFamily="18" charset="0"/>
                                  </a:rPr>
                                  <m:t>    </m:t>
                                </m:r>
                              </m:e>
                            </m:groupChr>
                          </m:e>
                        </m:mr>
                        <m:mr>
                          <m:e>
                            <m:groupChr>
                              <m:groupChrPr>
                                <m:chr m:val="→"/>
                                <m:vertJc m:val="bot"/>
                                <m:ctrlPr>
                                  <a:rPr lang="en-US" sz="2200" i="1">
                                    <a:solidFill>
                                      <a:srgbClr val="620BFC"/>
                                    </a:solidFill>
                                    <a:latin typeface="Cambria Math" panose="02040503050406030204" pitchFamily="18" charset="0"/>
                                  </a:rPr>
                                </m:ctrlPr>
                              </m:groupChrPr>
                              <m:e>
                                <m:r>
                                  <m:rPr>
                                    <m:brk m:alnAt="2"/>
                                  </m:rPr>
                                  <a:rPr lang="en-US" sz="2200" i="1">
                                    <a:solidFill>
                                      <a:srgbClr val="620BFC"/>
                                    </a:solidFill>
                                    <a:latin typeface="Cambria Math" panose="02040503050406030204" pitchFamily="18" charset="0"/>
                                  </a:rPr>
                                  <m:t> </m:t>
                                </m:r>
                                <m:r>
                                  <a:rPr lang="en-US" sz="2200" i="1">
                                    <a:solidFill>
                                      <a:srgbClr val="620BFC"/>
                                    </a:solidFill>
                                    <a:latin typeface="Cambria Math" panose="02040503050406030204" pitchFamily="18" charset="0"/>
                                  </a:rPr>
                                  <m:t>    3</m:t>
                                </m:r>
                                <m:r>
                                  <a:rPr lang="en-US" sz="2200" i="1">
                                    <a:solidFill>
                                      <a:srgbClr val="620BFC"/>
                                    </a:solidFill>
                                    <a:latin typeface="Cambria Math" panose="02040503050406030204" pitchFamily="18" charset="0"/>
                                  </a:rPr>
                                  <m:t>𝑛</m:t>
                                </m:r>
                                <m:sSub>
                                  <m:sSubPr>
                                    <m:ctrlPr>
                                      <a:rPr lang="en-US" sz="2200" i="1">
                                        <a:solidFill>
                                          <a:srgbClr val="620BFC"/>
                                        </a:solidFill>
                                        <a:latin typeface="Cambria Math" panose="02040503050406030204" pitchFamily="18" charset="0"/>
                                      </a:rPr>
                                    </m:ctrlPr>
                                  </m:sSubPr>
                                  <m:e>
                                    <m:r>
                                      <a:rPr lang="en-US" sz="2200" i="1">
                                        <a:solidFill>
                                          <a:srgbClr val="620BFC"/>
                                        </a:solidFill>
                                        <a:latin typeface="Cambria Math" panose="02040503050406030204" pitchFamily="18" charset="0"/>
                                      </a:rPr>
                                      <m:t>𝐶𝐻</m:t>
                                    </m:r>
                                  </m:e>
                                  <m:sub>
                                    <m:r>
                                      <a:rPr lang="en-US" sz="2200" i="1">
                                        <a:solidFill>
                                          <a:srgbClr val="620BFC"/>
                                        </a:solidFill>
                                        <a:latin typeface="Cambria Math" panose="02040503050406030204" pitchFamily="18" charset="0"/>
                                      </a:rPr>
                                      <m:t>3</m:t>
                                    </m:r>
                                  </m:sub>
                                </m:sSub>
                                <m:r>
                                  <m:rPr>
                                    <m:brk m:alnAt="2"/>
                                  </m:rPr>
                                  <a:rPr lang="en-US" sz="2200" i="1">
                                    <a:solidFill>
                                      <a:srgbClr val="620BFC"/>
                                    </a:solidFill>
                                    <a:latin typeface="Cambria Math" panose="02040503050406030204" pitchFamily="18" charset="0"/>
                                  </a:rPr>
                                  <m:t>𝐶</m:t>
                                </m:r>
                                <m:r>
                                  <a:rPr lang="en-US" sz="2200" i="1">
                                    <a:solidFill>
                                      <a:srgbClr val="620BFC"/>
                                    </a:solidFill>
                                    <a:latin typeface="Cambria Math" panose="02040503050406030204" pitchFamily="18" charset="0"/>
                                  </a:rPr>
                                  <m:t>𝑂𝑂𝐻</m:t>
                                </m:r>
                                <m:r>
                                  <a:rPr lang="en-US" sz="2200" i="1" smtClean="0">
                                    <a:solidFill>
                                      <a:srgbClr val="620BFC"/>
                                    </a:solidFill>
                                    <a:latin typeface="Cambria Math" panose="02040503050406030204" pitchFamily="18" charset="0"/>
                                  </a:rPr>
                                  <m:t>     </m:t>
                                </m:r>
                              </m:e>
                            </m:groupChr>
                          </m:e>
                        </m:mr>
                      </m:m>
                      <m:eqArr>
                        <m:eqArrPr>
                          <m:ctrlPr>
                            <a:rPr lang="en-US" sz="2200" i="1" smtClean="0">
                              <a:solidFill>
                                <a:srgbClr val="620BFC"/>
                              </a:solidFill>
                              <a:latin typeface="Cambria Math" panose="02040503050406030204" pitchFamily="18" charset="0"/>
                            </a:rPr>
                          </m:ctrlPr>
                        </m:eqArrPr>
                        <m:e/>
                        <m:e>
                          <m:eqArr>
                            <m:eqArrPr>
                              <m:ctrlPr>
                                <a:rPr lang="ru-KZ" sz="2200" i="1">
                                  <a:solidFill>
                                    <a:srgbClr val="620BFC"/>
                                  </a:solidFill>
                                  <a:latin typeface="Cambria Math" panose="02040503050406030204" pitchFamily="18" charset="0"/>
                                </a:rPr>
                              </m:ctrlPr>
                            </m:eqArrPr>
                            <m:e>
                              <m:sSub>
                                <m:sSubPr>
                                  <m:ctrlPr>
                                    <a:rPr lang="ru-KZ" sz="2200" i="1">
                                      <a:solidFill>
                                        <a:srgbClr val="620BFC"/>
                                      </a:solidFill>
                                      <a:latin typeface="Cambria Math" panose="02040503050406030204" pitchFamily="18" charset="0"/>
                                    </a:rPr>
                                  </m:ctrlPr>
                                </m:sSubPr>
                                <m:e>
                                  <m:r>
                                    <a:rPr lang="en-US" sz="2200" i="1" smtClean="0">
                                      <a:solidFill>
                                        <a:srgbClr val="620BFC"/>
                                      </a:solidFill>
                                      <a:latin typeface="Cambria Math" panose="02040503050406030204" pitchFamily="18" charset="0"/>
                                    </a:rPr>
                                    <m:t>    </m:t>
                                  </m:r>
                                  <m:d>
                                    <m:dPr>
                                      <m:begChr m:val="["/>
                                      <m:endChr m:val="]"/>
                                      <m:ctrlPr>
                                        <a:rPr lang="ru-KZ" sz="2200" i="1">
                                          <a:solidFill>
                                            <a:srgbClr val="620BFC"/>
                                          </a:solidFill>
                                          <a:latin typeface="Cambria Math" panose="02040503050406030204" pitchFamily="18" charset="0"/>
                                        </a:rPr>
                                      </m:ctrlPr>
                                    </m:dPr>
                                    <m:e>
                                      <m:sSub>
                                        <m:sSubPr>
                                          <m:ctrlPr>
                                            <a:rPr lang="ru-KZ" sz="2200" i="1">
                                              <a:solidFill>
                                                <a:srgbClr val="620BFC"/>
                                              </a:solidFill>
                                              <a:latin typeface="Cambria Math" panose="02040503050406030204" pitchFamily="18" charset="0"/>
                                            </a:rPr>
                                          </m:ctrlPr>
                                        </m:sSubPr>
                                        <m:e>
                                          <m:r>
                                            <a:rPr lang="en-US" sz="2200" i="1">
                                              <a:solidFill>
                                                <a:srgbClr val="620BFC"/>
                                              </a:solidFill>
                                              <a:latin typeface="Cambria Math" panose="02040503050406030204" pitchFamily="18" charset="0"/>
                                            </a:rPr>
                                            <m:t>𝐶</m:t>
                                          </m:r>
                                        </m:e>
                                        <m:sub>
                                          <m:r>
                                            <a:rPr lang="en-US" sz="2200" i="1">
                                              <a:solidFill>
                                                <a:srgbClr val="620BFC"/>
                                              </a:solidFill>
                                              <a:latin typeface="Cambria Math" panose="02040503050406030204" pitchFamily="18" charset="0"/>
                                            </a:rPr>
                                            <m:t>6</m:t>
                                          </m:r>
                                        </m:sub>
                                      </m:sSub>
                                      <m:sSub>
                                        <m:sSubPr>
                                          <m:ctrlPr>
                                            <a:rPr lang="ru-KZ" sz="2200" i="1">
                                              <a:solidFill>
                                                <a:srgbClr val="620BFC"/>
                                              </a:solidFill>
                                              <a:latin typeface="Cambria Math" panose="02040503050406030204" pitchFamily="18" charset="0"/>
                                            </a:rPr>
                                          </m:ctrlPr>
                                        </m:sSubPr>
                                        <m:e>
                                          <m:r>
                                            <a:rPr lang="en-US" sz="2200" i="1">
                                              <a:solidFill>
                                                <a:srgbClr val="620BFC"/>
                                              </a:solidFill>
                                              <a:latin typeface="Cambria Math" panose="02040503050406030204" pitchFamily="18" charset="0"/>
                                            </a:rPr>
                                            <m:t>𝐻</m:t>
                                          </m:r>
                                        </m:e>
                                        <m:sub>
                                          <m:r>
                                            <a:rPr lang="en-US" sz="2200" i="1">
                                              <a:solidFill>
                                                <a:srgbClr val="620BFC"/>
                                              </a:solidFill>
                                              <a:latin typeface="Cambria Math" panose="02040503050406030204" pitchFamily="18" charset="0"/>
                                            </a:rPr>
                                            <m:t>7</m:t>
                                          </m:r>
                                        </m:sub>
                                      </m:sSub>
                                      <m:sSub>
                                        <m:sSubPr>
                                          <m:ctrlPr>
                                            <a:rPr lang="ru-KZ" sz="2200" i="1">
                                              <a:solidFill>
                                                <a:srgbClr val="620BFC"/>
                                              </a:solidFill>
                                              <a:latin typeface="Cambria Math" panose="02040503050406030204" pitchFamily="18" charset="0"/>
                                            </a:rPr>
                                          </m:ctrlPr>
                                        </m:sSubPr>
                                        <m:e>
                                          <m:r>
                                            <a:rPr lang="en-US" sz="2200" i="1">
                                              <a:solidFill>
                                                <a:srgbClr val="620BFC"/>
                                              </a:solidFill>
                                              <a:latin typeface="Cambria Math" panose="02040503050406030204" pitchFamily="18" charset="0"/>
                                            </a:rPr>
                                            <m:t>𝑂</m:t>
                                          </m:r>
                                        </m:e>
                                        <m:sub>
                                          <m:r>
                                            <a:rPr lang="en-US" sz="2200" i="1">
                                              <a:solidFill>
                                                <a:srgbClr val="620BFC"/>
                                              </a:solidFill>
                                              <a:latin typeface="Cambria Math" panose="02040503050406030204" pitchFamily="18" charset="0"/>
                                            </a:rPr>
                                            <m:t>2  </m:t>
                                          </m:r>
                                        </m:sub>
                                      </m:sSub>
                                      <m:sSub>
                                        <m:sSubPr>
                                          <m:ctrlPr>
                                            <a:rPr lang="en-US" sz="2200" i="1">
                                              <a:solidFill>
                                                <a:srgbClr val="620BFC"/>
                                              </a:solidFill>
                                              <a:latin typeface="Cambria Math" panose="02040503050406030204" pitchFamily="18" charset="0"/>
                                            </a:rPr>
                                          </m:ctrlPr>
                                        </m:sSubPr>
                                        <m:e>
                                          <m:r>
                                            <a:rPr lang="en-US" sz="2200" i="1">
                                              <a:solidFill>
                                                <a:srgbClr val="620BFC"/>
                                              </a:solidFill>
                                              <a:latin typeface="Cambria Math" panose="02040503050406030204" pitchFamily="18" charset="0"/>
                                            </a:rPr>
                                            <m:t>(</m:t>
                                          </m:r>
                                          <m:r>
                                            <a:rPr lang="en-US" sz="2200" i="1">
                                              <a:solidFill>
                                                <a:srgbClr val="620BFC"/>
                                              </a:solidFill>
                                              <a:latin typeface="Cambria Math" panose="02040503050406030204" pitchFamily="18" charset="0"/>
                                            </a:rPr>
                                            <m:t>𝑂𝐻</m:t>
                                          </m:r>
                                          <m:r>
                                            <a:rPr lang="en-US" sz="2200" i="1">
                                              <a:solidFill>
                                                <a:srgbClr val="620BFC"/>
                                              </a:solidFill>
                                              <a:latin typeface="Cambria Math" panose="02040503050406030204" pitchFamily="18" charset="0"/>
                                            </a:rPr>
                                            <m:t>)</m:t>
                                          </m:r>
                                          <m:d>
                                            <m:dPr>
                                              <m:ctrlPr>
                                                <a:rPr lang="en-US" sz="2200" i="1">
                                                  <a:solidFill>
                                                    <a:srgbClr val="620BFC"/>
                                                  </a:solidFill>
                                                  <a:latin typeface="Cambria Math" panose="02040503050406030204" pitchFamily="18" charset="0"/>
                                                </a:rPr>
                                              </m:ctrlPr>
                                            </m:dPr>
                                            <m:e>
                                              <m:sSub>
                                                <m:sSubPr>
                                                  <m:ctrlPr>
                                                    <a:rPr lang="en-US" sz="2200" i="1">
                                                      <a:solidFill>
                                                        <a:srgbClr val="620BFC"/>
                                                      </a:solidFill>
                                                      <a:latin typeface="Cambria Math" panose="02040503050406030204" pitchFamily="18" charset="0"/>
                                                    </a:rPr>
                                                  </m:ctrlPr>
                                                </m:sSubPr>
                                                <m:e>
                                                  <m:r>
                                                    <a:rPr lang="en-US" sz="2200" i="1">
                                                      <a:solidFill>
                                                        <a:srgbClr val="620BFC"/>
                                                      </a:solidFill>
                                                      <a:latin typeface="Cambria Math" panose="02040503050406030204" pitchFamily="18" charset="0"/>
                                                    </a:rPr>
                                                    <m:t>𝑂𝐶𝑂𝐶𝐻</m:t>
                                                  </m:r>
                                                </m:e>
                                                <m:sub>
                                                  <m:r>
                                                    <a:rPr lang="kk-KZ" sz="2200" i="1">
                                                      <a:solidFill>
                                                        <a:srgbClr val="620BFC"/>
                                                      </a:solidFill>
                                                      <a:latin typeface="Cambria Math" panose="02040503050406030204" pitchFamily="18" charset="0"/>
                                                    </a:rPr>
                                                    <m:t>3</m:t>
                                                  </m:r>
                                                </m:sub>
                                              </m:sSub>
                                            </m:e>
                                          </m:d>
                                        </m:e>
                                        <m:sub>
                                          <m:r>
                                            <a:rPr lang="en-US" sz="2200" i="1">
                                              <a:solidFill>
                                                <a:srgbClr val="620BFC"/>
                                              </a:solidFill>
                                              <a:latin typeface="Cambria Math" panose="02040503050406030204" pitchFamily="18" charset="0"/>
                                            </a:rPr>
                                            <m:t>2</m:t>
                                          </m:r>
                                        </m:sub>
                                      </m:sSub>
                                    </m:e>
                                  </m:d>
                                </m:e>
                                <m:sub>
                                  <m:r>
                                    <a:rPr lang="en-US" sz="2200" i="1">
                                      <a:solidFill>
                                        <a:srgbClr val="620BFC"/>
                                      </a:solidFill>
                                      <a:latin typeface="Cambria Math" panose="02040503050406030204" pitchFamily="18" charset="0"/>
                                    </a:rPr>
                                    <m:t>𝑛</m:t>
                                  </m:r>
                                </m:sub>
                              </m:sSub>
                            </m:e>
                            <m:e>
                              <m:r>
                                <a:rPr lang="kk-KZ" sz="2200" i="1">
                                  <a:solidFill>
                                    <a:srgbClr val="620BFC"/>
                                  </a:solidFill>
                                  <a:latin typeface="Cambria Math" panose="02040503050406030204" pitchFamily="18" charset="0"/>
                                </a:rPr>
                                <m:t>целлюлоза−диецетаты</m:t>
                              </m:r>
                            </m:e>
                          </m:eqArr>
                        </m:e>
                        <m:e>
                          <m:eqArr>
                            <m:eqArrPr>
                              <m:ctrlPr>
                                <a:rPr lang="ru-KZ" sz="2200" i="1">
                                  <a:solidFill>
                                    <a:srgbClr val="620BFC"/>
                                  </a:solidFill>
                                  <a:latin typeface="Cambria Math" panose="02040503050406030204" pitchFamily="18" charset="0"/>
                                </a:rPr>
                              </m:ctrlPr>
                            </m:eqArrPr>
                            <m:e>
                              <m:sSub>
                                <m:sSubPr>
                                  <m:ctrlPr>
                                    <a:rPr lang="ru-KZ" sz="2200" i="1" smtClean="0">
                                      <a:solidFill>
                                        <a:srgbClr val="620BFC"/>
                                      </a:solidFill>
                                      <a:latin typeface="Cambria Math" panose="02040503050406030204" pitchFamily="18" charset="0"/>
                                    </a:rPr>
                                  </m:ctrlPr>
                                </m:sSubPr>
                                <m:e>
                                  <m:d>
                                    <m:dPr>
                                      <m:begChr m:val="["/>
                                      <m:endChr m:val="]"/>
                                      <m:ctrlPr>
                                        <a:rPr lang="ru-KZ" sz="2200" i="1">
                                          <a:solidFill>
                                            <a:srgbClr val="620BFC"/>
                                          </a:solidFill>
                                          <a:latin typeface="Cambria Math" panose="02040503050406030204" pitchFamily="18" charset="0"/>
                                        </a:rPr>
                                      </m:ctrlPr>
                                    </m:dPr>
                                    <m:e>
                                      <m:sSub>
                                        <m:sSubPr>
                                          <m:ctrlPr>
                                            <a:rPr lang="ru-KZ" sz="2200" i="1">
                                              <a:solidFill>
                                                <a:srgbClr val="620BFC"/>
                                              </a:solidFill>
                                              <a:latin typeface="Cambria Math" panose="02040503050406030204" pitchFamily="18" charset="0"/>
                                            </a:rPr>
                                          </m:ctrlPr>
                                        </m:sSubPr>
                                        <m:e>
                                          <m:r>
                                            <a:rPr lang="en-US" sz="2200" i="1">
                                              <a:solidFill>
                                                <a:srgbClr val="620BFC"/>
                                              </a:solidFill>
                                              <a:latin typeface="Cambria Math" panose="02040503050406030204" pitchFamily="18" charset="0"/>
                                            </a:rPr>
                                            <m:t>𝐶</m:t>
                                          </m:r>
                                        </m:e>
                                        <m:sub>
                                          <m:r>
                                            <a:rPr lang="en-US" sz="2200" i="1">
                                              <a:solidFill>
                                                <a:srgbClr val="620BFC"/>
                                              </a:solidFill>
                                              <a:latin typeface="Cambria Math" panose="02040503050406030204" pitchFamily="18" charset="0"/>
                                            </a:rPr>
                                            <m:t>6</m:t>
                                          </m:r>
                                        </m:sub>
                                      </m:sSub>
                                      <m:sSub>
                                        <m:sSubPr>
                                          <m:ctrlPr>
                                            <a:rPr lang="ru-KZ" sz="2200" i="1">
                                              <a:solidFill>
                                                <a:srgbClr val="620BFC"/>
                                              </a:solidFill>
                                              <a:latin typeface="Cambria Math" panose="02040503050406030204" pitchFamily="18" charset="0"/>
                                            </a:rPr>
                                          </m:ctrlPr>
                                        </m:sSubPr>
                                        <m:e>
                                          <m:r>
                                            <a:rPr lang="en-US" sz="2200" i="1">
                                              <a:solidFill>
                                                <a:srgbClr val="620BFC"/>
                                              </a:solidFill>
                                              <a:latin typeface="Cambria Math" panose="02040503050406030204" pitchFamily="18" charset="0"/>
                                            </a:rPr>
                                            <m:t>𝐻</m:t>
                                          </m:r>
                                        </m:e>
                                        <m:sub>
                                          <m:r>
                                            <a:rPr lang="en-US" sz="2200" i="1">
                                              <a:solidFill>
                                                <a:srgbClr val="620BFC"/>
                                              </a:solidFill>
                                              <a:latin typeface="Cambria Math" panose="02040503050406030204" pitchFamily="18" charset="0"/>
                                            </a:rPr>
                                            <m:t>7</m:t>
                                          </m:r>
                                        </m:sub>
                                      </m:sSub>
                                      <m:sSub>
                                        <m:sSubPr>
                                          <m:ctrlPr>
                                            <a:rPr lang="ru-KZ" sz="2200" i="1">
                                              <a:solidFill>
                                                <a:srgbClr val="620BFC"/>
                                              </a:solidFill>
                                              <a:latin typeface="Cambria Math" panose="02040503050406030204" pitchFamily="18" charset="0"/>
                                            </a:rPr>
                                          </m:ctrlPr>
                                        </m:sSubPr>
                                        <m:e>
                                          <m:r>
                                            <a:rPr lang="en-US" sz="2200" i="1">
                                              <a:solidFill>
                                                <a:srgbClr val="620BFC"/>
                                              </a:solidFill>
                                              <a:latin typeface="Cambria Math" panose="02040503050406030204" pitchFamily="18" charset="0"/>
                                            </a:rPr>
                                            <m:t>𝑂</m:t>
                                          </m:r>
                                        </m:e>
                                        <m:sub>
                                          <m:r>
                                            <a:rPr lang="en-US" sz="2200" i="1">
                                              <a:solidFill>
                                                <a:srgbClr val="620BFC"/>
                                              </a:solidFill>
                                              <a:latin typeface="Cambria Math" panose="02040503050406030204" pitchFamily="18" charset="0"/>
                                            </a:rPr>
                                            <m:t>2  </m:t>
                                          </m:r>
                                        </m:sub>
                                      </m:sSub>
                                      <m:sSub>
                                        <m:sSubPr>
                                          <m:ctrlPr>
                                            <a:rPr lang="en-US" sz="2200" i="1">
                                              <a:solidFill>
                                                <a:srgbClr val="620BFC"/>
                                              </a:solidFill>
                                              <a:latin typeface="Cambria Math" panose="02040503050406030204" pitchFamily="18" charset="0"/>
                                            </a:rPr>
                                          </m:ctrlPr>
                                        </m:sSubPr>
                                        <m:e>
                                          <m:d>
                                            <m:dPr>
                                              <m:ctrlPr>
                                                <a:rPr lang="en-US" sz="2200" i="1">
                                                  <a:solidFill>
                                                    <a:srgbClr val="620BFC"/>
                                                  </a:solidFill>
                                                  <a:latin typeface="Cambria Math" panose="02040503050406030204" pitchFamily="18" charset="0"/>
                                                </a:rPr>
                                              </m:ctrlPr>
                                            </m:dPr>
                                            <m:e>
                                              <m:sSub>
                                                <m:sSubPr>
                                                  <m:ctrlPr>
                                                    <a:rPr lang="en-US" sz="2200" i="1">
                                                      <a:solidFill>
                                                        <a:srgbClr val="620BFC"/>
                                                      </a:solidFill>
                                                      <a:latin typeface="Cambria Math" panose="02040503050406030204" pitchFamily="18" charset="0"/>
                                                    </a:rPr>
                                                  </m:ctrlPr>
                                                </m:sSubPr>
                                                <m:e>
                                                  <m:r>
                                                    <a:rPr lang="en-US" sz="2200" i="1">
                                                      <a:solidFill>
                                                        <a:srgbClr val="620BFC"/>
                                                      </a:solidFill>
                                                      <a:latin typeface="Cambria Math" panose="02040503050406030204" pitchFamily="18" charset="0"/>
                                                    </a:rPr>
                                                    <m:t>𝑂𝐶𝑂𝐶𝐻</m:t>
                                                  </m:r>
                                                </m:e>
                                                <m:sub>
                                                  <m:r>
                                                    <a:rPr lang="kk-KZ" sz="2200" i="1">
                                                      <a:solidFill>
                                                        <a:srgbClr val="620BFC"/>
                                                      </a:solidFill>
                                                      <a:latin typeface="Cambria Math" panose="02040503050406030204" pitchFamily="18" charset="0"/>
                                                    </a:rPr>
                                                    <m:t>3</m:t>
                                                  </m:r>
                                                </m:sub>
                                              </m:sSub>
                                            </m:e>
                                          </m:d>
                                        </m:e>
                                        <m:sub>
                                          <m:r>
                                            <a:rPr lang="en-US" sz="2200" b="0" i="1" smtClean="0">
                                              <a:solidFill>
                                                <a:srgbClr val="620BFC"/>
                                              </a:solidFill>
                                              <a:latin typeface="Cambria Math" panose="02040503050406030204" pitchFamily="18" charset="0"/>
                                            </a:rPr>
                                            <m:t>3</m:t>
                                          </m:r>
                                        </m:sub>
                                      </m:sSub>
                                    </m:e>
                                  </m:d>
                                </m:e>
                                <m:sub>
                                  <m:r>
                                    <a:rPr lang="en-US" sz="2200" i="1">
                                      <a:solidFill>
                                        <a:srgbClr val="620BFC"/>
                                      </a:solidFill>
                                      <a:latin typeface="Cambria Math" panose="02040503050406030204" pitchFamily="18" charset="0"/>
                                    </a:rPr>
                                    <m:t>𝑛</m:t>
                                  </m:r>
                                </m:sub>
                              </m:sSub>
                            </m:e>
                            <m:e>
                              <m:r>
                                <a:rPr lang="kk-KZ" sz="2200" i="1">
                                  <a:solidFill>
                                    <a:srgbClr val="620BFC"/>
                                  </a:solidFill>
                                  <a:latin typeface="Cambria Math" panose="02040503050406030204" pitchFamily="18" charset="0"/>
                                </a:rPr>
                                <m:t>целлюлоза−триацетаты</m:t>
                              </m:r>
                            </m:e>
                          </m:eqArr>
                        </m:e>
                      </m:eqArr>
                      <m:m>
                        <m:mPr>
                          <m:mcs>
                            <m:mc>
                              <m:mcPr>
                                <m:count m:val="1"/>
                                <m:mcJc m:val="center"/>
                              </m:mcPr>
                            </m:mc>
                          </m:mcs>
                          <m:ctrlPr>
                            <a:rPr lang="kk-KZ" sz="2200" i="1" smtClean="0">
                              <a:solidFill>
                                <a:srgbClr val="620BFC"/>
                              </a:solidFill>
                              <a:latin typeface="Cambria Math" panose="02040503050406030204" pitchFamily="18" charset="0"/>
                            </a:rPr>
                          </m:ctrlPr>
                        </m:mPr>
                        <m:mr>
                          <m:e>
                            <m:eqArr>
                              <m:eqArrPr>
                                <m:ctrlPr>
                                  <a:rPr lang="en-US" sz="2200" i="1">
                                    <a:solidFill>
                                      <a:srgbClr val="620BFC"/>
                                    </a:solidFill>
                                    <a:latin typeface="Cambria Math" panose="02040503050406030204" pitchFamily="18" charset="0"/>
                                  </a:rPr>
                                </m:ctrlPr>
                              </m:eqArrPr>
                              <m:e>
                                <m:r>
                                  <a:rPr lang="en-US" sz="2200">
                                    <a:solidFill>
                                      <a:srgbClr val="620BFC"/>
                                    </a:solidFill>
                                    <a:latin typeface="Cambria Math" panose="02040503050406030204" pitchFamily="18" charset="0"/>
                                  </a:rPr>
                                  <m:t>+2</m:t>
                                </m:r>
                                <m:r>
                                  <m:rPr>
                                    <m:sty m:val="p"/>
                                  </m:rPr>
                                  <a:rPr lang="en-US" sz="2200">
                                    <a:solidFill>
                                      <a:srgbClr val="620BFC"/>
                                    </a:solidFill>
                                    <a:latin typeface="Cambria Math" panose="02040503050406030204" pitchFamily="18" charset="0"/>
                                  </a:rPr>
                                  <m:t>n</m:t>
                                </m:r>
                                <m:sSub>
                                  <m:sSubPr>
                                    <m:ctrlPr>
                                      <a:rPr lang="en-US" sz="2200" i="1">
                                        <a:solidFill>
                                          <a:srgbClr val="620BFC"/>
                                        </a:solidFill>
                                        <a:latin typeface="Cambria Math" panose="02040503050406030204" pitchFamily="18" charset="0"/>
                                      </a:rPr>
                                    </m:ctrlPr>
                                  </m:sSubPr>
                                  <m:e>
                                    <m:r>
                                      <a:rPr lang="en-US" sz="2200" i="1">
                                        <a:solidFill>
                                          <a:srgbClr val="620BFC"/>
                                        </a:solidFill>
                                        <a:latin typeface="Cambria Math" panose="02040503050406030204" pitchFamily="18" charset="0"/>
                                      </a:rPr>
                                      <m:t>𝐻</m:t>
                                    </m:r>
                                  </m:e>
                                  <m:sub>
                                    <m:r>
                                      <a:rPr lang="en-US" sz="2200" i="1">
                                        <a:solidFill>
                                          <a:srgbClr val="620BFC"/>
                                        </a:solidFill>
                                        <a:latin typeface="Cambria Math" panose="02040503050406030204" pitchFamily="18" charset="0"/>
                                      </a:rPr>
                                      <m:t>2</m:t>
                                    </m:r>
                                  </m:sub>
                                </m:sSub>
                                <m:r>
                                  <a:rPr lang="en-US" sz="2200" i="1">
                                    <a:solidFill>
                                      <a:srgbClr val="620BFC"/>
                                    </a:solidFill>
                                    <a:latin typeface="Cambria Math" panose="02040503050406030204" pitchFamily="18" charset="0"/>
                                  </a:rPr>
                                  <m:t>𝑂</m:t>
                                </m:r>
                              </m:e>
                              <m:e/>
                            </m:eqArr>
                          </m:e>
                        </m:mr>
                        <m:mr>
                          <m:e>
                            <m:r>
                              <a:rPr lang="en-US" sz="2200">
                                <a:solidFill>
                                  <a:srgbClr val="620BFC"/>
                                </a:solidFill>
                                <a:latin typeface="Cambria Math" panose="02040503050406030204" pitchFamily="18" charset="0"/>
                              </a:rPr>
                              <m:t>+3</m:t>
                            </m:r>
                            <m:r>
                              <m:rPr>
                                <m:sty m:val="p"/>
                              </m:rPr>
                              <a:rPr lang="en-US" sz="2200">
                                <a:solidFill>
                                  <a:srgbClr val="620BFC"/>
                                </a:solidFill>
                                <a:latin typeface="Cambria Math" panose="02040503050406030204" pitchFamily="18" charset="0"/>
                              </a:rPr>
                              <m:t>n</m:t>
                            </m:r>
                            <m:sSub>
                              <m:sSubPr>
                                <m:ctrlPr>
                                  <a:rPr lang="en-US" sz="2200" i="1">
                                    <a:solidFill>
                                      <a:srgbClr val="620BFC"/>
                                    </a:solidFill>
                                    <a:latin typeface="Cambria Math" panose="02040503050406030204" pitchFamily="18" charset="0"/>
                                  </a:rPr>
                                </m:ctrlPr>
                              </m:sSubPr>
                              <m:e>
                                <m:r>
                                  <a:rPr lang="en-US" sz="2200" i="1">
                                    <a:solidFill>
                                      <a:srgbClr val="620BFC"/>
                                    </a:solidFill>
                                    <a:latin typeface="Cambria Math" panose="02040503050406030204" pitchFamily="18" charset="0"/>
                                  </a:rPr>
                                  <m:t>𝐻</m:t>
                                </m:r>
                              </m:e>
                              <m:sub>
                                <m:r>
                                  <a:rPr lang="en-US" sz="2200" i="1">
                                    <a:solidFill>
                                      <a:srgbClr val="620BFC"/>
                                    </a:solidFill>
                                    <a:latin typeface="Cambria Math" panose="02040503050406030204" pitchFamily="18" charset="0"/>
                                  </a:rPr>
                                  <m:t>2</m:t>
                                </m:r>
                              </m:sub>
                            </m:sSub>
                            <m:r>
                              <a:rPr lang="en-US" sz="2200" i="1">
                                <a:solidFill>
                                  <a:srgbClr val="620BFC"/>
                                </a:solidFill>
                                <a:latin typeface="Cambria Math" panose="02040503050406030204" pitchFamily="18" charset="0"/>
                              </a:rPr>
                              <m:t>𝑂</m:t>
                            </m:r>
                          </m:e>
                        </m:mr>
                      </m:m>
                    </m:oMath>
                  </m:oMathPara>
                </a14:m>
                <a:endParaRPr lang="ru-KZ" sz="2200" dirty="0"/>
              </a:p>
            </p:txBody>
          </p:sp>
        </mc:Choice>
        <mc:Fallback xmlns="">
          <p:sp>
            <p:nvSpPr>
              <p:cNvPr id="6" name="Объект 2">
                <a:extLst>
                  <a:ext uri="{FF2B5EF4-FFF2-40B4-BE49-F238E27FC236}">
                    <a16:creationId xmlns:a16="http://schemas.microsoft.com/office/drawing/2014/main" id="{6914E63E-6CD9-4081-AC7C-D675588F0212}"/>
                  </a:ext>
                </a:extLst>
              </p:cNvPr>
              <p:cNvSpPr txBox="1">
                <a:spLocks noRot="1" noChangeAspect="1" noMove="1" noResize="1" noEditPoints="1" noAdjustHandles="1" noChangeArrowheads="1" noChangeShapeType="1" noTextEdit="1"/>
              </p:cNvSpPr>
              <p:nvPr/>
            </p:nvSpPr>
            <p:spPr>
              <a:xfrm>
                <a:off x="284161" y="2934617"/>
                <a:ext cx="9144001" cy="3827923"/>
              </a:xfrm>
              <a:prstGeom prst="rect">
                <a:avLst/>
              </a:prstGeom>
              <a:blipFill>
                <a:blip r:embed="rId2"/>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254555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81804"/>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Целлюлозаның қолданылуы</a:t>
            </a:r>
          </a:p>
        </p:txBody>
      </p:sp>
      <p:sp>
        <p:nvSpPr>
          <p:cNvPr id="3" name="TextBox 2"/>
          <p:cNvSpPr txBox="1"/>
          <p:nvPr/>
        </p:nvSpPr>
        <p:spPr>
          <a:xfrm>
            <a:off x="284162" y="1360950"/>
            <a:ext cx="9144000" cy="3665207"/>
          </a:xfrm>
          <a:prstGeom prst="rect">
            <a:avLst/>
          </a:prstGeom>
          <a:noFill/>
          <a:ln>
            <a:solidFill>
              <a:schemeClr val="tx2"/>
            </a:solidFill>
          </a:ln>
        </p:spPr>
        <p:txBody>
          <a:bodyPr wrap="square" lIns="252000" tIns="108000" rIns="252000" bIns="108000" rtlCol="0">
            <a:spAutoFit/>
          </a:bodyPr>
          <a:lstStyle/>
          <a:p>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Мақта мен зығырдан талшықтар, мақта-мата өнімдерін, арқандар және т.б. алынады. Ағаштан қағаз, картон алынады. Целлюлозаны химиялық өңдеп глюкоза, этанол, көксағыз, сірке қышқылы, қопарылғыш заттар, жасанды жібек және т.б. заттар өндіріледі. Целлюлозаның негізгі қолданысы төменде сызба нұсқада көрсетілгендей:</a:t>
            </a:r>
          </a:p>
        </p:txBody>
      </p:sp>
    </p:spTree>
    <p:extLst>
      <p:ext uri="{BB962C8B-B14F-4D97-AF65-F5344CB8AC3E}">
        <p14:creationId xmlns:p14="http://schemas.microsoft.com/office/powerpoint/2010/main" val="3499535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a:extLst>
              <a:ext uri="{FF2B5EF4-FFF2-40B4-BE49-F238E27FC236}">
                <a16:creationId xmlns:a16="http://schemas.microsoft.com/office/drawing/2014/main" id="{1CBC4DAC-182B-46FA-AEEF-A74BF9760D4C}"/>
              </a:ext>
            </a:extLst>
          </p:cNvPr>
          <p:cNvSpPr/>
          <p:nvPr/>
        </p:nvSpPr>
        <p:spPr>
          <a:xfrm>
            <a:off x="3182358" y="1641981"/>
            <a:ext cx="3185328" cy="1678074"/>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Целлюлоза</a:t>
            </a:r>
            <a:endParaRPr lang="ru-KZ" sz="20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Прямоугольник 4">
            <a:extLst>
              <a:ext uri="{FF2B5EF4-FFF2-40B4-BE49-F238E27FC236}">
                <a16:creationId xmlns:a16="http://schemas.microsoft.com/office/drawing/2014/main" id="{12997DCE-EFB1-436D-9177-ABE2E737752F}"/>
              </a:ext>
            </a:extLst>
          </p:cNvPr>
          <p:cNvSpPr/>
          <p:nvPr/>
        </p:nvSpPr>
        <p:spPr>
          <a:xfrm>
            <a:off x="284163" y="283189"/>
            <a:ext cx="2552282" cy="630795"/>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Қағаз, картон </a:t>
            </a:r>
            <a:endParaRPr lang="ru-KZ"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Прямоугольник 5">
            <a:extLst>
              <a:ext uri="{FF2B5EF4-FFF2-40B4-BE49-F238E27FC236}">
                <a16:creationId xmlns:a16="http://schemas.microsoft.com/office/drawing/2014/main" id="{1A855894-180E-43D7-AF1C-32ADB89A5F79}"/>
              </a:ext>
            </a:extLst>
          </p:cNvPr>
          <p:cNvSpPr/>
          <p:nvPr/>
        </p:nvSpPr>
        <p:spPr>
          <a:xfrm>
            <a:off x="279731" y="1280774"/>
            <a:ext cx="2552282" cy="630795"/>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Мақта, мата</a:t>
            </a:r>
            <a:endParaRPr lang="ru-KZ"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Прямоугольник 6">
            <a:extLst>
              <a:ext uri="{FF2B5EF4-FFF2-40B4-BE49-F238E27FC236}">
                <a16:creationId xmlns:a16="http://schemas.microsoft.com/office/drawing/2014/main" id="{BD2C732B-AEAA-48AD-AFF1-B6E3613A328D}"/>
              </a:ext>
            </a:extLst>
          </p:cNvPr>
          <p:cNvSpPr/>
          <p:nvPr/>
        </p:nvSpPr>
        <p:spPr>
          <a:xfrm>
            <a:off x="294051" y="3164024"/>
            <a:ext cx="2552282" cy="1125415"/>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Нитро</a:t>
            </a: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-целлюлоза </a:t>
            </a:r>
            <a:endParaRPr lang="ru-KZ"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Прямоугольник 7">
            <a:extLst>
              <a:ext uri="{FF2B5EF4-FFF2-40B4-BE49-F238E27FC236}">
                <a16:creationId xmlns:a16="http://schemas.microsoft.com/office/drawing/2014/main" id="{9D7F72EC-F125-4522-9FA3-A5C16E50664B}"/>
              </a:ext>
            </a:extLst>
          </p:cNvPr>
          <p:cNvSpPr/>
          <p:nvPr/>
        </p:nvSpPr>
        <p:spPr>
          <a:xfrm>
            <a:off x="3713459" y="292100"/>
            <a:ext cx="2552282" cy="773025"/>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Жасанды жібек</a:t>
            </a:r>
            <a:endParaRPr lang="ru-KZ"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Прямоугольник 8">
            <a:extLst>
              <a:ext uri="{FF2B5EF4-FFF2-40B4-BE49-F238E27FC236}">
                <a16:creationId xmlns:a16="http://schemas.microsoft.com/office/drawing/2014/main" id="{14993BAC-E507-4BB8-A460-99E3195C5469}"/>
              </a:ext>
            </a:extLst>
          </p:cNvPr>
          <p:cNvSpPr/>
          <p:nvPr/>
        </p:nvSpPr>
        <p:spPr>
          <a:xfrm>
            <a:off x="6835688" y="292100"/>
            <a:ext cx="2454607" cy="1085222"/>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Глюкоза</a:t>
            </a:r>
            <a:endParaRPr lang="ru-KZ"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Прямоугольник 9">
            <a:extLst>
              <a:ext uri="{FF2B5EF4-FFF2-40B4-BE49-F238E27FC236}">
                <a16:creationId xmlns:a16="http://schemas.microsoft.com/office/drawing/2014/main" id="{0F4C9CAA-C571-448F-99FD-FBF479E5FC1B}"/>
              </a:ext>
            </a:extLst>
          </p:cNvPr>
          <p:cNvSpPr/>
          <p:nvPr/>
        </p:nvSpPr>
        <p:spPr>
          <a:xfrm>
            <a:off x="6835687" y="1726468"/>
            <a:ext cx="2454608" cy="630795"/>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Этанол</a:t>
            </a:r>
            <a:endParaRPr lang="ru-KZ"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Прямоугольник 10">
            <a:extLst>
              <a:ext uri="{FF2B5EF4-FFF2-40B4-BE49-F238E27FC236}">
                <a16:creationId xmlns:a16="http://schemas.microsoft.com/office/drawing/2014/main" id="{80982980-15F6-42AD-B911-EF8504DF2BFF}"/>
              </a:ext>
            </a:extLst>
          </p:cNvPr>
          <p:cNvSpPr/>
          <p:nvPr/>
        </p:nvSpPr>
        <p:spPr>
          <a:xfrm>
            <a:off x="6289003" y="3320055"/>
            <a:ext cx="1452580" cy="1018984"/>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Сірке қышқылы </a:t>
            </a:r>
            <a:endParaRPr lang="ru-KZ"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Прямоугольник 11">
            <a:extLst>
              <a:ext uri="{FF2B5EF4-FFF2-40B4-BE49-F238E27FC236}">
                <a16:creationId xmlns:a16="http://schemas.microsoft.com/office/drawing/2014/main" id="{819F545E-8E07-4862-B09A-3D443365FE79}"/>
              </a:ext>
            </a:extLst>
          </p:cNvPr>
          <p:cNvSpPr/>
          <p:nvPr/>
        </p:nvSpPr>
        <p:spPr>
          <a:xfrm>
            <a:off x="7975583" y="3320055"/>
            <a:ext cx="1452580" cy="1018984"/>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Синтездік көксағыз</a:t>
            </a:r>
            <a:endParaRPr lang="ru-KZ"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Прямоугольник 12">
            <a:extLst>
              <a:ext uri="{FF2B5EF4-FFF2-40B4-BE49-F238E27FC236}">
                <a16:creationId xmlns:a16="http://schemas.microsoft.com/office/drawing/2014/main" id="{9B4F0A27-100E-476A-8722-CD636DB4FFB4}"/>
              </a:ext>
            </a:extLst>
          </p:cNvPr>
          <p:cNvSpPr/>
          <p:nvPr/>
        </p:nvSpPr>
        <p:spPr>
          <a:xfrm>
            <a:off x="284163" y="5541894"/>
            <a:ext cx="2130251" cy="630795"/>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Түтінсіз оқ-дәрі</a:t>
            </a:r>
            <a:endParaRPr lang="ru-KZ"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Прямоугольник 13">
            <a:extLst>
              <a:ext uri="{FF2B5EF4-FFF2-40B4-BE49-F238E27FC236}">
                <a16:creationId xmlns:a16="http://schemas.microsoft.com/office/drawing/2014/main" id="{34720A4C-EBD7-4CD4-A140-87E53959EA4D}"/>
              </a:ext>
            </a:extLst>
          </p:cNvPr>
          <p:cNvSpPr/>
          <p:nvPr/>
        </p:nvSpPr>
        <p:spPr>
          <a:xfrm>
            <a:off x="2627324" y="5541894"/>
            <a:ext cx="2130251" cy="630795"/>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Лак</a:t>
            </a:r>
            <a:endParaRPr lang="ru-KZ"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Прямоугольник 14">
            <a:extLst>
              <a:ext uri="{FF2B5EF4-FFF2-40B4-BE49-F238E27FC236}">
                <a16:creationId xmlns:a16="http://schemas.microsoft.com/office/drawing/2014/main" id="{A518AA3E-1F31-4FD0-8E07-4A5DFDABB16B}"/>
              </a:ext>
            </a:extLst>
          </p:cNvPr>
          <p:cNvSpPr/>
          <p:nvPr/>
        </p:nvSpPr>
        <p:spPr>
          <a:xfrm>
            <a:off x="4954751" y="5557506"/>
            <a:ext cx="2130251" cy="630795"/>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Целлулоид</a:t>
            </a:r>
            <a:endParaRPr lang="ru-KZ"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Прямоугольник 15">
            <a:extLst>
              <a:ext uri="{FF2B5EF4-FFF2-40B4-BE49-F238E27FC236}">
                <a16:creationId xmlns:a16="http://schemas.microsoft.com/office/drawing/2014/main" id="{46DF4818-A1C5-46CD-ACE3-5465C6A63E5E}"/>
              </a:ext>
            </a:extLst>
          </p:cNvPr>
          <p:cNvSpPr/>
          <p:nvPr/>
        </p:nvSpPr>
        <p:spPr>
          <a:xfrm>
            <a:off x="7297912" y="5563107"/>
            <a:ext cx="2130251" cy="630795"/>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Коллодий </a:t>
            </a:r>
            <a:endParaRPr lang="ru-KZ"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9" name="Прямая со стрелкой 28">
            <a:extLst>
              <a:ext uri="{FF2B5EF4-FFF2-40B4-BE49-F238E27FC236}">
                <a16:creationId xmlns:a16="http://schemas.microsoft.com/office/drawing/2014/main" id="{5EDA5E48-92E6-4CE1-8626-F7CC7696CAA5}"/>
              </a:ext>
            </a:extLst>
          </p:cNvPr>
          <p:cNvCxnSpPr>
            <a:cxnSpLocks/>
          </p:cNvCxnSpPr>
          <p:nvPr/>
        </p:nvCxnSpPr>
        <p:spPr>
          <a:xfrm flipH="1" flipV="1">
            <a:off x="3359655" y="1062340"/>
            <a:ext cx="521116" cy="740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a:extLst>
              <a:ext uri="{FF2B5EF4-FFF2-40B4-BE49-F238E27FC236}">
                <a16:creationId xmlns:a16="http://schemas.microsoft.com/office/drawing/2014/main" id="{903628BD-07CE-4BE2-AF69-D323808BEF97}"/>
              </a:ext>
            </a:extLst>
          </p:cNvPr>
          <p:cNvCxnSpPr>
            <a:stCxn id="4" idx="0"/>
          </p:cNvCxnSpPr>
          <p:nvPr/>
        </p:nvCxnSpPr>
        <p:spPr>
          <a:xfrm flipV="1">
            <a:off x="4775022" y="1065125"/>
            <a:ext cx="11476" cy="576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a:extLst>
              <a:ext uri="{FF2B5EF4-FFF2-40B4-BE49-F238E27FC236}">
                <a16:creationId xmlns:a16="http://schemas.microsoft.com/office/drawing/2014/main" id="{0CCE6307-340B-48B1-9698-36F74289CCF4}"/>
              </a:ext>
            </a:extLst>
          </p:cNvPr>
          <p:cNvCxnSpPr>
            <a:endCxn id="9" idx="1"/>
          </p:cNvCxnSpPr>
          <p:nvPr/>
        </p:nvCxnSpPr>
        <p:spPr>
          <a:xfrm flipV="1">
            <a:off x="5717512" y="834711"/>
            <a:ext cx="1118176" cy="967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a:extLst>
              <a:ext uri="{FF2B5EF4-FFF2-40B4-BE49-F238E27FC236}">
                <a16:creationId xmlns:a16="http://schemas.microsoft.com/office/drawing/2014/main" id="{24F02F31-F077-4C97-9D91-F2F008D98F30}"/>
              </a:ext>
            </a:extLst>
          </p:cNvPr>
          <p:cNvCxnSpPr>
            <a:stCxn id="9" idx="2"/>
            <a:endCxn id="10" idx="0"/>
          </p:cNvCxnSpPr>
          <p:nvPr/>
        </p:nvCxnSpPr>
        <p:spPr>
          <a:xfrm flipH="1">
            <a:off x="8062991" y="1377322"/>
            <a:ext cx="1" cy="3491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a:extLst>
              <a:ext uri="{FF2B5EF4-FFF2-40B4-BE49-F238E27FC236}">
                <a16:creationId xmlns:a16="http://schemas.microsoft.com/office/drawing/2014/main" id="{6C074B42-9CAA-4362-8D92-5153442D655E}"/>
              </a:ext>
            </a:extLst>
          </p:cNvPr>
          <p:cNvCxnSpPr>
            <a:cxnSpLocks/>
          </p:cNvCxnSpPr>
          <p:nvPr/>
        </p:nvCxnSpPr>
        <p:spPr>
          <a:xfrm>
            <a:off x="7208778" y="2357263"/>
            <a:ext cx="0" cy="962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a:extLst>
              <a:ext uri="{FF2B5EF4-FFF2-40B4-BE49-F238E27FC236}">
                <a16:creationId xmlns:a16="http://schemas.microsoft.com/office/drawing/2014/main" id="{DCAD8753-7FCA-4516-8563-0BBA095C0810}"/>
              </a:ext>
            </a:extLst>
          </p:cNvPr>
          <p:cNvCxnSpPr>
            <a:cxnSpLocks/>
            <a:endCxn id="12" idx="0"/>
          </p:cNvCxnSpPr>
          <p:nvPr/>
        </p:nvCxnSpPr>
        <p:spPr>
          <a:xfrm>
            <a:off x="8701873" y="2357263"/>
            <a:ext cx="0" cy="962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a:extLst>
              <a:ext uri="{FF2B5EF4-FFF2-40B4-BE49-F238E27FC236}">
                <a16:creationId xmlns:a16="http://schemas.microsoft.com/office/drawing/2014/main" id="{123A0AD4-A8C9-475A-B3EA-5324DE8606CC}"/>
              </a:ext>
            </a:extLst>
          </p:cNvPr>
          <p:cNvCxnSpPr>
            <a:cxnSpLocks/>
          </p:cNvCxnSpPr>
          <p:nvPr/>
        </p:nvCxnSpPr>
        <p:spPr>
          <a:xfrm flipH="1">
            <a:off x="2836446" y="2947465"/>
            <a:ext cx="649769" cy="639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Прямая со стрелкой 62">
            <a:extLst>
              <a:ext uri="{FF2B5EF4-FFF2-40B4-BE49-F238E27FC236}">
                <a16:creationId xmlns:a16="http://schemas.microsoft.com/office/drawing/2014/main" id="{AA6C1711-AF0E-4CD1-BEC1-E6390BCC3F24}"/>
              </a:ext>
            </a:extLst>
          </p:cNvPr>
          <p:cNvCxnSpPr>
            <a:cxnSpLocks/>
          </p:cNvCxnSpPr>
          <p:nvPr/>
        </p:nvCxnSpPr>
        <p:spPr>
          <a:xfrm flipH="1">
            <a:off x="4495092" y="3320055"/>
            <a:ext cx="49520" cy="15618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5" name="Рисунок 84">
            <a:extLst>
              <a:ext uri="{FF2B5EF4-FFF2-40B4-BE49-F238E27FC236}">
                <a16:creationId xmlns:a16="http://schemas.microsoft.com/office/drawing/2014/main" id="{DB2B5BC9-E878-424B-966C-A85F7A849F2C}"/>
              </a:ext>
            </a:extLst>
          </p:cNvPr>
          <p:cNvPicPr>
            <a:picLocks noChangeAspect="1"/>
          </p:cNvPicPr>
          <p:nvPr/>
        </p:nvPicPr>
        <p:blipFill>
          <a:blip r:embed="rId2"/>
          <a:stretch>
            <a:fillRect/>
          </a:stretch>
        </p:blipFill>
        <p:spPr>
          <a:xfrm>
            <a:off x="1342560" y="4867560"/>
            <a:ext cx="6633023" cy="725487"/>
          </a:xfrm>
          <a:prstGeom prst="rect">
            <a:avLst/>
          </a:prstGeom>
        </p:spPr>
      </p:pic>
      <p:pic>
        <p:nvPicPr>
          <p:cNvPr id="97" name="Рисунок 96">
            <a:extLst>
              <a:ext uri="{FF2B5EF4-FFF2-40B4-BE49-F238E27FC236}">
                <a16:creationId xmlns:a16="http://schemas.microsoft.com/office/drawing/2014/main" id="{159BEA64-BF11-498B-BD2C-DF1F219AA2C8}"/>
              </a:ext>
            </a:extLst>
          </p:cNvPr>
          <p:cNvPicPr>
            <a:picLocks noChangeAspect="1"/>
          </p:cNvPicPr>
          <p:nvPr/>
        </p:nvPicPr>
        <p:blipFill>
          <a:blip r:embed="rId3"/>
          <a:stretch>
            <a:fillRect/>
          </a:stretch>
        </p:blipFill>
        <p:spPr>
          <a:xfrm>
            <a:off x="2749970" y="637091"/>
            <a:ext cx="621846" cy="920576"/>
          </a:xfrm>
          <a:prstGeom prst="rect">
            <a:avLst/>
          </a:prstGeom>
        </p:spPr>
      </p:pic>
    </p:spTree>
    <p:extLst>
      <p:ext uri="{BB962C8B-B14F-4D97-AF65-F5344CB8AC3E}">
        <p14:creationId xmlns:p14="http://schemas.microsoft.com/office/powerpoint/2010/main" val="3701259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FA1400-0E72-084C-8C7C-5DF496AF3C41}"/>
              </a:ext>
            </a:extLst>
          </p:cNvPr>
          <p:cNvSpPr txBox="1"/>
          <p:nvPr/>
        </p:nvSpPr>
        <p:spPr>
          <a:xfrm>
            <a:off x="2222611" y="297438"/>
            <a:ext cx="5267102" cy="954107"/>
          </a:xfrm>
          <a:prstGeom prst="rect">
            <a:avLst/>
          </a:prstGeom>
          <a:noFill/>
        </p:spPr>
        <p:txBody>
          <a:bodyPr wrap="square" rtlCol="0">
            <a:spAutoFit/>
          </a:bodyPr>
          <a:lstStyle/>
          <a:p>
            <a:pPr algn="ct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Сабақ аяқталды!</a:t>
            </a:r>
          </a:p>
          <a:p>
            <a:pPr algn="ct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Келесі жүздескенше!</a:t>
            </a:r>
            <a:endParaRPr 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Рисунок 2">
            <a:extLst>
              <a:ext uri="{FF2B5EF4-FFF2-40B4-BE49-F238E27FC236}">
                <a16:creationId xmlns:a16="http://schemas.microsoft.com/office/drawing/2014/main" id="{C052D851-E003-0143-A0BF-8C220D86B878}"/>
              </a:ext>
            </a:extLst>
          </p:cNvPr>
          <p:cNvPicPr>
            <a:picLocks noChangeAspect="1"/>
          </p:cNvPicPr>
          <p:nvPr/>
        </p:nvPicPr>
        <p:blipFill>
          <a:blip r:embed="rId2"/>
          <a:stretch>
            <a:fillRect/>
          </a:stretch>
        </p:blipFill>
        <p:spPr>
          <a:xfrm>
            <a:off x="2616056" y="2913524"/>
            <a:ext cx="4480213" cy="3354296"/>
          </a:xfrm>
          <a:prstGeom prst="rect">
            <a:avLst/>
          </a:prstGeom>
        </p:spPr>
      </p:pic>
    </p:spTree>
    <p:extLst>
      <p:ext uri="{BB962C8B-B14F-4D97-AF65-F5344CB8AC3E}">
        <p14:creationId xmlns:p14="http://schemas.microsoft.com/office/powerpoint/2010/main" val="1847867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710552"/>
          </a:xfrm>
          <a:prstGeom prst="rect">
            <a:avLst/>
          </a:prstGeom>
          <a:noFill/>
          <a:ln>
            <a:solidFill>
              <a:schemeClr val="tx2"/>
            </a:solidFill>
          </a:ln>
        </p:spPr>
        <p:txBody>
          <a:bodyPr wrap="square" lIns="252000" tIns="108000" rIns="252000" bIns="108000" rtlCol="0">
            <a:sp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Дисахаридтер  </a:t>
            </a:r>
          </a:p>
        </p:txBody>
      </p:sp>
      <mc:AlternateContent xmlns:mc="http://schemas.openxmlformats.org/markup-compatibility/2006" xmlns:a14="http://schemas.microsoft.com/office/drawing/2010/main">
        <mc:Choice Requires="a14">
          <p:sp>
            <p:nvSpPr>
              <p:cNvPr id="3" name="TextBox 2"/>
              <p:cNvSpPr txBox="1"/>
              <p:nvPr/>
            </p:nvSpPr>
            <p:spPr>
              <a:xfrm>
                <a:off x="284163" y="1123611"/>
                <a:ext cx="9144000" cy="3433926"/>
              </a:xfrm>
              <a:prstGeom prst="rect">
                <a:avLst/>
              </a:prstGeom>
              <a:noFill/>
              <a:ln>
                <a:solidFill>
                  <a:schemeClr val="tx2"/>
                </a:solidFill>
              </a:ln>
            </p:spPr>
            <p:txBody>
              <a:bodyPr wrap="square" lIns="252000" tIns="108000" rIns="252000" bIns="108000" rtlCol="0">
                <a:spAutoFit/>
              </a:bodyPr>
              <a:lstStyle/>
              <a:p>
                <a:r>
                  <a:rPr lang="kk-KZ" altLang="ru-RU" sz="2600" dirty="0">
                    <a:solidFill>
                      <a:srgbClr val="620BFC"/>
                    </a:solidFill>
                    <a:latin typeface="Open Sans" panose="020B0606030504020204" pitchFamily="34" charset="0"/>
                    <a:ea typeface="Open Sans" panose="020B0606030504020204" pitchFamily="34" charset="0"/>
                    <a:cs typeface="Open Sans" panose="020B0606030504020204" pitchFamily="34" charset="0"/>
                  </a:rPr>
                  <a:t>Дисахаридтер </a:t>
                </a:r>
                <a:r>
                  <a:rPr lang="kk-KZ" altLang="ru-RU"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 гидролизденгенде екі молекула моносахарид түзетін</a:t>
                </a:r>
                <a:r>
                  <a:rPr lang="en-US" altLang="ru-RU"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altLang="ru-RU"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көмірсулар. Дисахаридтер молекулалары өзара оттек атомы арқылы жалғасқан</a:t>
                </a:r>
                <a:r>
                  <a:rPr lang="en-US" altLang="ru-RU"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altLang="ru-RU"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моносахаридтердің екі қалдығынан құралады: </a:t>
                </a:r>
              </a:p>
              <a:p>
                <a:pPr indent="725488"/>
                <a14:m>
                  <m:oMathPara xmlns:m="http://schemas.openxmlformats.org/officeDocument/2006/math">
                    <m:oMathParaPr>
                      <m:jc m:val="centerGroup"/>
                    </m:oMathParaPr>
                    <m:oMath xmlns:m="http://schemas.openxmlformats.org/officeDocument/2006/math">
                      <m:sSup>
                        <m:sSupPr>
                          <m:ctrlPr>
                            <a:rPr lang="en-US" altLang="ru-RU" sz="26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pPr>
                        <m:e>
                          <m:r>
                            <a:rPr lang="en-US" altLang="ru-RU" sz="26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𝑅</m:t>
                          </m:r>
                        </m:e>
                        <m:sup>
                          <m:r>
                            <a:rPr lang="en-US" altLang="ru-RU" sz="2600" b="0" i="1"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sup>
                      </m:sSup>
                      <m:r>
                        <a:rPr lang="en-US" altLang="ru-RU" sz="2600" b="0" i="1"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r>
                        <a:rPr lang="en-US" altLang="ru-RU" sz="2600" b="0" i="1"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𝑂</m:t>
                      </m:r>
                      <m:r>
                        <a:rPr lang="en-US" altLang="ru-RU" sz="2600" b="0" i="1"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sSup>
                        <m:sSupPr>
                          <m:ctrlPr>
                            <a:rPr lang="en-US" altLang="ru-RU" sz="2600" b="0" i="1"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pPr>
                        <m:e>
                          <m:r>
                            <a:rPr lang="en-US" altLang="ru-RU" sz="2600" b="0" i="1"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𝑅</m:t>
                          </m:r>
                        </m:e>
                        <m:sup>
                          <m:r>
                            <a:rPr lang="en-US" altLang="ru-RU" sz="2600" b="0" i="1"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sup>
                      </m:sSup>
                    </m:oMath>
                  </m:oMathPara>
                </a14:m>
                <a:endParaRPr lang="en-US" altLang="ru-RU" sz="26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en-US" altLang="ru-RU"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R’ </a:t>
                </a:r>
                <a:r>
                  <a:rPr lang="kk-KZ" altLang="ru-RU"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мен </a:t>
                </a:r>
                <a:r>
                  <a:rPr lang="en-US" altLang="ru-RU"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R’’ – </a:t>
                </a:r>
                <a:r>
                  <a:rPr lang="kk-KZ" altLang="ru-RU"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оттек көпіршесі арқылы жалғасқан моносахаридтер қалдықтары. Дисахаридтерге </a:t>
                </a:r>
                <a:r>
                  <a:rPr lang="kk-KZ" altLang="ru-RU" sz="2600" dirty="0">
                    <a:solidFill>
                      <a:srgbClr val="620BFC"/>
                    </a:solidFill>
                    <a:latin typeface="Open Sans" panose="020B0606030504020204" pitchFamily="34" charset="0"/>
                    <a:ea typeface="Open Sans" panose="020B0606030504020204" pitchFamily="34" charset="0"/>
                    <a:cs typeface="Open Sans" panose="020B0606030504020204" pitchFamily="34" charset="0"/>
                  </a:rPr>
                  <a:t>сахароза, лактоза, мальтоза</a:t>
                </a:r>
                <a:r>
                  <a:rPr lang="kk-KZ" altLang="ru-RU"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 және т.б. жатады.</a:t>
                </a:r>
              </a:p>
            </p:txBody>
          </p:sp>
        </mc:Choice>
        <mc:Fallback xmlns="">
          <p:sp>
            <p:nvSpPr>
              <p:cNvPr id="3" name="TextBox 2"/>
              <p:cNvSpPr txBox="1">
                <a:spLocks noRot="1" noChangeAspect="1" noMove="1" noResize="1" noEditPoints="1" noAdjustHandles="1" noChangeArrowheads="1" noChangeShapeType="1" noTextEdit="1"/>
              </p:cNvSpPr>
              <p:nvPr/>
            </p:nvSpPr>
            <p:spPr>
              <a:xfrm>
                <a:off x="284163" y="1123611"/>
                <a:ext cx="9144000" cy="3433926"/>
              </a:xfrm>
              <a:prstGeom prst="rect">
                <a:avLst/>
              </a:prstGeom>
              <a:blipFill>
                <a:blip r:embed="rId2"/>
                <a:stretch>
                  <a:fillRect b="-1413"/>
                </a:stretch>
              </a:blipFill>
              <a:ln>
                <a:solidFill>
                  <a:schemeClr val="tx2"/>
                </a:solidFill>
              </a:ln>
            </p:spPr>
            <p:txBody>
              <a:bodyPr/>
              <a:lstStyle/>
              <a:p>
                <a:r>
                  <a:rPr lang="ru-KZ">
                    <a:noFill/>
                  </a:rPr>
                  <a:t> </a:t>
                </a:r>
              </a:p>
            </p:txBody>
          </p:sp>
        </mc:Fallback>
      </mc:AlternateContent>
      <p:sp>
        <p:nvSpPr>
          <p:cNvPr id="6" name="TextBox 5">
            <a:extLst>
              <a:ext uri="{FF2B5EF4-FFF2-40B4-BE49-F238E27FC236}">
                <a16:creationId xmlns:a16="http://schemas.microsoft.com/office/drawing/2014/main" id="{42B47E82-6B5B-4023-B4E2-5D17B442D357}"/>
              </a:ext>
            </a:extLst>
          </p:cNvPr>
          <p:cNvSpPr txBox="1"/>
          <p:nvPr/>
        </p:nvSpPr>
        <p:spPr>
          <a:xfrm>
            <a:off x="284162" y="4678497"/>
            <a:ext cx="9144000" cy="3172764"/>
          </a:xfrm>
          <a:prstGeom prst="rect">
            <a:avLst/>
          </a:prstGeom>
          <a:noFill/>
          <a:ln>
            <a:solidFill>
              <a:schemeClr val="tx2"/>
            </a:solidFill>
          </a:ln>
        </p:spPr>
        <p:txBody>
          <a:bodyPr wrap="square" lIns="252000" tIns="108000" rIns="252000" bIns="108000" rtlCol="0">
            <a:spAutoFit/>
          </a:bodyPr>
          <a:lstStyle/>
          <a:p>
            <a:r>
              <a:rPr lang="kk-KZ" alt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Дисахаридті</a:t>
            </a:r>
            <a:r>
              <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екі топқа бөлуге болады: </a:t>
            </a:r>
            <a:r>
              <a:rPr lang="kk-KZ" altLang="ru-RU"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тотықсызданбайтын</a:t>
            </a:r>
            <a:r>
              <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және </a:t>
            </a:r>
            <a:r>
              <a:rPr lang="kk-KZ" altLang="ru-RU"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тотықсызданатын</a:t>
            </a:r>
            <a:r>
              <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Тотықсызданбайтын топқа </a:t>
            </a:r>
            <a:r>
              <a:rPr lang="kk-KZ" altLang="ru-RU"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трегалоза (саңырауқұлақ қанты)</a:t>
            </a:r>
            <a:r>
              <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жатады. Трегалозаның </a:t>
            </a:r>
            <a:r>
              <a:rPr lang="kk-KZ" altLang="ru-RU"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таутемерлену </a:t>
            </a:r>
            <a:r>
              <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қабілеті жоқ. Глюкозаның екі қалдығының арасындағы эфирлік байланыс глюкозидтік екі гидроксидтің қатысуымен жасалған:</a:t>
            </a:r>
          </a:p>
          <a:p>
            <a:endPar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en-GB"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7284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710552"/>
          </a:xfrm>
          <a:prstGeom prst="rect">
            <a:avLst/>
          </a:prstGeom>
          <a:noFill/>
          <a:ln>
            <a:solidFill>
              <a:schemeClr val="tx2"/>
            </a:solidFill>
          </a:ln>
        </p:spPr>
        <p:txBody>
          <a:bodyPr wrap="square" lIns="252000" tIns="108000" rIns="252000" bIns="108000" rtlCol="0">
            <a:sp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Дисахаридтер </a:t>
            </a:r>
          </a:p>
        </p:txBody>
      </p:sp>
      <p:sp>
        <p:nvSpPr>
          <p:cNvPr id="3" name="TextBox 2"/>
          <p:cNvSpPr txBox="1"/>
          <p:nvPr/>
        </p:nvSpPr>
        <p:spPr>
          <a:xfrm>
            <a:off x="284160" y="2547776"/>
            <a:ext cx="9144000" cy="648997"/>
          </a:xfrm>
          <a:prstGeom prst="rect">
            <a:avLst/>
          </a:prstGeom>
          <a:noFill/>
          <a:ln>
            <a:solidFill>
              <a:schemeClr val="tx2"/>
            </a:solidFill>
          </a:ln>
        </p:spPr>
        <p:txBody>
          <a:bodyPr wrap="square" lIns="252000" tIns="108000" rIns="252000" bIns="108000" rtlCol="0">
            <a:spAutoFit/>
          </a:bodyPr>
          <a:lstStyle/>
          <a:p>
            <a:pPr indent="725488" algn="ct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трегалоза (саңырауқұлақ қанты)</a:t>
            </a:r>
            <a:endParaRPr lang="en-GB"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Рисунок 3"/>
          <p:cNvPicPr>
            <a:picLocks noChangeAspect="1"/>
          </p:cNvPicPr>
          <p:nvPr/>
        </p:nvPicPr>
        <p:blipFill>
          <a:blip r:embed="rId2"/>
          <a:stretch>
            <a:fillRect/>
          </a:stretch>
        </p:blipFill>
        <p:spPr>
          <a:xfrm>
            <a:off x="3218597" y="1086522"/>
            <a:ext cx="3160425" cy="1391075"/>
          </a:xfrm>
          <a:prstGeom prst="rect">
            <a:avLst/>
          </a:prstGeom>
        </p:spPr>
      </p:pic>
      <p:sp>
        <p:nvSpPr>
          <p:cNvPr id="6" name="TextBox 5"/>
          <p:cNvSpPr txBox="1"/>
          <p:nvPr/>
        </p:nvSpPr>
        <p:spPr>
          <a:xfrm>
            <a:off x="284160" y="3275980"/>
            <a:ext cx="9144000" cy="2803433"/>
          </a:xfrm>
          <a:prstGeom prst="rect">
            <a:avLst/>
          </a:prstGeom>
          <a:noFill/>
          <a:ln>
            <a:solidFill>
              <a:schemeClr val="tx2"/>
            </a:solidFill>
          </a:ln>
        </p:spPr>
        <p:txBody>
          <a:bodyPr wrap="square" lIns="252000" tIns="108000" rIns="252000" bIns="108000" rtlCol="0">
            <a:spAutoFit/>
          </a:bodyPr>
          <a:lstStyle/>
          <a:p>
            <a:r>
              <a:rPr lang="ru-RU" alt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Мальтозаның</a:t>
            </a:r>
            <a:r>
              <a:rPr lang="ru-RU"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таутемерлену</a:t>
            </a:r>
            <a:r>
              <a:rPr lang="ru-RU"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қабілеті</a:t>
            </a:r>
            <a:r>
              <a:rPr lang="ru-RU"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бар. </a:t>
            </a:r>
            <a:r>
              <a:rPr lang="ru-RU" alt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Өйткені</a:t>
            </a:r>
            <a:r>
              <a:rPr lang="ru-RU"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мұнда</a:t>
            </a:r>
            <a:r>
              <a:rPr lang="ru-RU"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эфирлік</a:t>
            </a:r>
            <a:r>
              <a:rPr lang="ru-RU"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байланыс</a:t>
            </a:r>
            <a:r>
              <a:rPr lang="ru-RU"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жасау</a:t>
            </a:r>
            <a:r>
              <a:rPr lang="ru-RU"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үшін</a:t>
            </a:r>
            <a:r>
              <a:rPr lang="ru-RU"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глюкозидтік</a:t>
            </a:r>
            <a:r>
              <a:rPr lang="ru-RU"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гидроксилдердің</a:t>
            </a:r>
            <a:r>
              <a:rPr lang="ru-RU"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біреуі</a:t>
            </a:r>
            <a:r>
              <a:rPr lang="ru-RU"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ғана</a:t>
            </a:r>
            <a:r>
              <a:rPr lang="ru-RU"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іске</a:t>
            </a:r>
            <a:r>
              <a:rPr lang="ru-RU"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асырылған</a:t>
            </a:r>
            <a:r>
              <a:rPr lang="ru-RU"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демек</a:t>
            </a:r>
            <a:r>
              <a:rPr lang="ru-RU"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мұнда</a:t>
            </a:r>
            <a:r>
              <a:rPr lang="ru-RU"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жасырын</a:t>
            </a:r>
            <a:r>
              <a:rPr lang="ru-RU"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түрде</a:t>
            </a:r>
            <a:r>
              <a:rPr lang="ru-RU"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альдегид </a:t>
            </a:r>
            <a:r>
              <a:rPr lang="ru-RU" alt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тобы</a:t>
            </a:r>
            <a:r>
              <a:rPr lang="ru-RU"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бар. </a:t>
            </a:r>
            <a:r>
              <a:rPr lang="ru-RU" alt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Тотықсызданатын</a:t>
            </a:r>
            <a:r>
              <a:rPr lang="ru-RU"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дисахаридтердің</a:t>
            </a:r>
            <a:r>
              <a:rPr lang="ru-RU"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мутаротациялану</a:t>
            </a:r>
            <a:r>
              <a:rPr lang="ru-RU"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қабілеті</a:t>
            </a:r>
            <a:r>
              <a:rPr lang="ru-RU"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болады</a:t>
            </a:r>
            <a:r>
              <a:rPr lang="ru-RU"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Бұлар</a:t>
            </a:r>
            <a:r>
              <a:rPr lang="ru-RU"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кабонил</a:t>
            </a:r>
            <a:r>
              <a:rPr lang="ru-RU"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тобының</a:t>
            </a:r>
            <a:r>
              <a:rPr lang="ru-RU"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реактивтерімен</a:t>
            </a:r>
            <a:r>
              <a:rPr lang="ru-RU"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реакцияланады</a:t>
            </a:r>
            <a:r>
              <a:rPr lang="ru-RU"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көпатомды</a:t>
            </a:r>
            <a:r>
              <a:rPr lang="ru-RU"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спирттерге</a:t>
            </a:r>
            <a:r>
              <a:rPr lang="ru-RU"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айналып</a:t>
            </a:r>
            <a:r>
              <a:rPr lang="ru-RU"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бион</a:t>
            </a:r>
            <a:r>
              <a:rPr lang="ru-RU"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қышқылын</a:t>
            </a:r>
            <a:r>
              <a:rPr lang="ru-RU"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түзеді</a:t>
            </a:r>
            <a:r>
              <a:rPr lang="ru-RU"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endParaRPr lang="en-GB"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Рисунок 6"/>
          <p:cNvPicPr>
            <a:picLocks noChangeAspect="1"/>
          </p:cNvPicPr>
          <p:nvPr/>
        </p:nvPicPr>
        <p:blipFill>
          <a:blip r:embed="rId3"/>
          <a:stretch>
            <a:fillRect/>
          </a:stretch>
        </p:blipFill>
        <p:spPr>
          <a:xfrm>
            <a:off x="1113660" y="6169688"/>
            <a:ext cx="7593415" cy="1540800"/>
          </a:xfrm>
          <a:prstGeom prst="rect">
            <a:avLst/>
          </a:prstGeom>
        </p:spPr>
      </p:pic>
    </p:spTree>
    <p:extLst>
      <p:ext uri="{BB962C8B-B14F-4D97-AF65-F5344CB8AC3E}">
        <p14:creationId xmlns:p14="http://schemas.microsoft.com/office/powerpoint/2010/main" val="2308623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710552"/>
          </a:xfrm>
          <a:prstGeom prst="rect">
            <a:avLst/>
          </a:prstGeom>
          <a:noFill/>
          <a:ln>
            <a:solidFill>
              <a:schemeClr val="tx2"/>
            </a:solidFill>
          </a:ln>
        </p:spPr>
        <p:txBody>
          <a:bodyPr wrap="square" lIns="252000" tIns="108000" rIns="252000" bIns="108000" rtlCol="0">
            <a:sp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Сахарозаның қасиеттері</a:t>
            </a:r>
          </a:p>
        </p:txBody>
      </p:sp>
      <mc:AlternateContent xmlns:mc="http://schemas.openxmlformats.org/markup-compatibility/2006" xmlns:a14="http://schemas.microsoft.com/office/drawing/2010/main">
        <mc:Choice Requires="a14">
          <p:sp>
            <p:nvSpPr>
              <p:cNvPr id="3" name="TextBox 2"/>
              <p:cNvSpPr txBox="1"/>
              <p:nvPr/>
            </p:nvSpPr>
            <p:spPr>
              <a:xfrm>
                <a:off x="284163" y="1399792"/>
                <a:ext cx="9144000" cy="3234320"/>
              </a:xfrm>
              <a:prstGeom prst="rect">
                <a:avLst/>
              </a:prstGeom>
              <a:noFill/>
              <a:ln>
                <a:solidFill>
                  <a:schemeClr val="tx2"/>
                </a:solidFill>
              </a:ln>
            </p:spPr>
            <p:txBody>
              <a:bodyPr wrap="square" lIns="252000" tIns="108000" rIns="252000" bIns="108000" rtlCol="0">
                <a:spAutoFit/>
              </a:bodyPr>
              <a:lstStyle/>
              <a:p>
                <a:r>
                  <a:rPr lang="kk-KZ"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Сахароза </a:t>
                </a:r>
                <a14:m>
                  <m:oMath xmlns:m="http://schemas.openxmlformats.org/officeDocument/2006/math">
                    <m:r>
                      <a:rPr lang="kk-KZ"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kk-KZ"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C</m:t>
                    </m:r>
                    <m:r>
                      <a:rPr lang="kk-KZ" altLang="ru-RU" sz="2800" i="0" baseline="-25000" dirty="0">
                        <a:solidFill>
                          <a:srgbClr val="620BFC"/>
                        </a:solidFill>
                        <a:latin typeface="Cambria Math" panose="02040503050406030204" pitchFamily="18" charset="0"/>
                        <a:ea typeface="Open Sans" panose="020B0606030504020204" pitchFamily="34" charset="0"/>
                        <a:cs typeface="Open Sans" panose="020B0606030504020204" pitchFamily="34" charset="0"/>
                      </a:rPr>
                      <m:t>12</m:t>
                    </m:r>
                    <m:r>
                      <m:rPr>
                        <m:sty m:val="p"/>
                      </m:rPr>
                      <a:rPr lang="kk-KZ" altLang="ru-RU" sz="2800" i="0" dirty="0">
                        <a:solidFill>
                          <a:srgbClr val="620BFC"/>
                        </a:solidFill>
                        <a:latin typeface="Cambria Math" panose="02040503050406030204" pitchFamily="18" charset="0"/>
                        <a:ea typeface="Open Sans" panose="020B0606030504020204" pitchFamily="34" charset="0"/>
                        <a:cs typeface="Open Sans" panose="020B0606030504020204" pitchFamily="34" charset="0"/>
                      </a:rPr>
                      <m:t>H</m:t>
                    </m:r>
                    <m:r>
                      <a:rPr lang="kk-KZ" altLang="ru-RU" sz="2800" i="0" baseline="-25000" dirty="0">
                        <a:solidFill>
                          <a:srgbClr val="620BFC"/>
                        </a:solidFill>
                        <a:latin typeface="Cambria Math" panose="02040503050406030204" pitchFamily="18" charset="0"/>
                        <a:ea typeface="Open Sans" panose="020B0606030504020204" pitchFamily="34" charset="0"/>
                        <a:cs typeface="Open Sans" panose="020B0606030504020204" pitchFamily="34" charset="0"/>
                      </a:rPr>
                      <m:t>22</m:t>
                    </m:r>
                    <m:r>
                      <m:rPr>
                        <m:sty m:val="p"/>
                      </m:rPr>
                      <a:rPr lang="kk-KZ" altLang="ru-RU" sz="2800" i="0" dirty="0">
                        <a:solidFill>
                          <a:srgbClr val="620BFC"/>
                        </a:solidFill>
                        <a:latin typeface="Cambria Math" panose="02040503050406030204" pitchFamily="18" charset="0"/>
                        <a:ea typeface="Open Sans" panose="020B0606030504020204" pitchFamily="34" charset="0"/>
                        <a:cs typeface="Open Sans" panose="020B0606030504020204" pitchFamily="34" charset="0"/>
                      </a:rPr>
                      <m:t>O</m:t>
                    </m:r>
                    <m:r>
                      <a:rPr lang="kk-KZ" altLang="ru-RU" sz="2800" i="0" baseline="-25000" dirty="0">
                        <a:solidFill>
                          <a:srgbClr val="620BFC"/>
                        </a:solidFill>
                        <a:latin typeface="Cambria Math" panose="02040503050406030204" pitchFamily="18" charset="0"/>
                        <a:ea typeface="Open Sans" panose="020B0606030504020204" pitchFamily="34" charset="0"/>
                        <a:cs typeface="Open Sans" panose="020B0606030504020204" pitchFamily="34" charset="0"/>
                      </a:rPr>
                      <m:t>11</m:t>
                    </m:r>
                    <m:r>
                      <a:rPr lang="kk-KZ" altLang="ru-RU" sz="2800" i="0" dirty="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oMath>
                </a14:m>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көптеген өсімдіктерде, қант қызылшасында, қант қамысында, сәбізде, қауында, қайың мен үйеңкінің шырындарында болады. Сахароза ақ түсті, кристалды зат. Суда жақсы ериді, дәмі тәтті, балқу температурасы 184–185</a:t>
                </a:r>
                <a14:m>
                  <m:oMath xmlns:m="http://schemas.openxmlformats.org/officeDocument/2006/math">
                    <m:r>
                      <a:rPr lang="kk-KZ" altLang="ru-RU" sz="2800" b="0" i="0" smtClean="0">
                        <a:solidFill>
                          <a:srgbClr val="002060"/>
                        </a:solidFill>
                        <a:latin typeface="Cambria Math" panose="02040503050406030204" pitchFamily="18" charset="0"/>
                        <a:ea typeface="Cambria Math" panose="02040503050406030204" pitchFamily="18" charset="0"/>
                        <a:cs typeface="Open Sans" panose="020B0606030504020204" pitchFamily="34" charset="0"/>
                      </a:rPr>
                      <m:t>℃</m:t>
                    </m:r>
                  </m:oMath>
                </a14:m>
                <a:r>
                  <a:rPr lang="en-US"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Сахарозаны балқытып, содан соң қатырса, аморфты мөлдір масса </a:t>
                </a:r>
                <a:r>
                  <a:rPr lang="kk-KZ"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карамель</a:t>
                </a: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түзіледі.</a:t>
                </a:r>
              </a:p>
            </p:txBody>
          </p:sp>
        </mc:Choice>
        <mc:Fallback xmlns="">
          <p:sp>
            <p:nvSpPr>
              <p:cNvPr id="3" name="TextBox 2"/>
              <p:cNvSpPr txBox="1">
                <a:spLocks noRot="1" noChangeAspect="1" noMove="1" noResize="1" noEditPoints="1" noAdjustHandles="1" noChangeArrowheads="1" noChangeShapeType="1" noTextEdit="1"/>
              </p:cNvSpPr>
              <p:nvPr/>
            </p:nvSpPr>
            <p:spPr>
              <a:xfrm>
                <a:off x="284163" y="1399792"/>
                <a:ext cx="9144000" cy="3234320"/>
              </a:xfrm>
              <a:prstGeom prst="rect">
                <a:avLst/>
              </a:prstGeom>
              <a:blipFill>
                <a:blip r:embed="rId2"/>
                <a:stretch>
                  <a:fillRect b="-2256"/>
                </a:stretch>
              </a:blipFill>
              <a:ln>
                <a:solidFill>
                  <a:schemeClr val="tx2"/>
                </a:solidFill>
              </a:ln>
            </p:spPr>
            <p:txBody>
              <a:bodyPr/>
              <a:lstStyle/>
              <a:p>
                <a:r>
                  <a:rPr lang="ru-RU">
                    <a:noFill/>
                  </a:rPr>
                  <a:t> </a:t>
                </a:r>
              </a:p>
            </p:txBody>
          </p:sp>
        </mc:Fallback>
      </mc:AlternateContent>
    </p:spTree>
    <p:extLst>
      <p:ext uri="{BB962C8B-B14F-4D97-AF65-F5344CB8AC3E}">
        <p14:creationId xmlns:p14="http://schemas.microsoft.com/office/powerpoint/2010/main" val="3209212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284162" y="292100"/>
                <a:ext cx="9144000" cy="6054002"/>
              </a:xfrm>
              <a:prstGeom prst="rect">
                <a:avLst/>
              </a:prstGeom>
              <a:noFill/>
              <a:ln>
                <a:solidFill>
                  <a:schemeClr val="tx2"/>
                </a:solidFill>
              </a:ln>
            </p:spPr>
            <p:txBody>
              <a:bodyPr wrap="square" lIns="252000" tIns="108000" rIns="252000" bIns="108000" rtlCol="0">
                <a:spAutoFit/>
              </a:bodyPr>
              <a:lstStyle/>
              <a:p>
                <a:pPr marL="342900" indent="-342900">
                  <a:buFont typeface="Arial" panose="020B0604020202020204" pitchFamily="34" charset="0"/>
                  <a:buChar char="•"/>
                </a:pP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Сахарозаның ерітіндісі мыс (ІІ) гидроксидімен әрекеттескенде, ашық көк түсті ерітіндінің түзілуі сахарозаның </a:t>
                </a:r>
                <a:r>
                  <a:rPr lang="kk-KZ"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көпатомды спиртке </a:t>
                </a: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жататындығын көрсетеді.</a:t>
                </a:r>
              </a:p>
              <a:p>
                <a:pPr marL="342900" indent="-342900">
                  <a:buFont typeface="Arial" panose="020B0604020202020204" pitchFamily="34" charset="0"/>
                  <a:buChar char="•"/>
                </a:pP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Сахарозаның күміс (І) оксидінің аммиактағы ерітіндісімен қыздырғанда, күміс-айна түзілмейді. Бұл сахароза құрамында альдегид тобы жоқ екенін көрсетеді.</a:t>
                </a:r>
              </a:p>
              <a:p>
                <a:pPr marL="342900" indent="-342900">
                  <a:buFont typeface="Arial" panose="020B0604020202020204" pitchFamily="34" charset="0"/>
                  <a:buChar char="•"/>
                </a:pP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Сахарозаны қышқыл қатысында қыздырғанда, гидролизденіп, екі моносахарид – глюкоза мен фруктоза түзеді:</a:t>
                </a:r>
              </a:p>
              <a:p>
                <a:pPr indent="725488"/>
                <a14:m>
                  <m:oMathPara xmlns:m="http://schemas.openxmlformats.org/officeDocument/2006/math">
                    <m:oMathParaPr>
                      <m:jc m:val="centerGroup"/>
                    </m:oMathParaPr>
                    <m:oMath xmlns:m="http://schemas.openxmlformats.org/officeDocument/2006/math">
                      <m:sSub>
                        <m:sSubPr>
                          <m:ctrlPr>
                            <a:rPr lang="en-US" altLang="ru-RU" sz="320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altLang="ru-RU" sz="32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C</m:t>
                          </m:r>
                        </m:e>
                        <m:sub>
                          <m:r>
                            <a:rPr lang="en-US" altLang="ru-RU" sz="32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12</m:t>
                          </m:r>
                        </m:sub>
                      </m:sSub>
                      <m:sSub>
                        <m:sSubPr>
                          <m:ctrlPr>
                            <a:rPr lang="en-US" altLang="ru-RU" sz="320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altLang="ru-RU" sz="32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H</m:t>
                          </m:r>
                        </m:e>
                        <m:sub>
                          <m:r>
                            <a:rPr lang="en-US" altLang="ru-RU" sz="32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22</m:t>
                          </m:r>
                        </m:sub>
                      </m:sSub>
                      <m:sSub>
                        <m:sSubPr>
                          <m:ctrlPr>
                            <a:rPr lang="en-US" altLang="ru-RU" sz="320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altLang="ru-RU" sz="32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O</m:t>
                          </m:r>
                        </m:e>
                        <m:sub>
                          <m:r>
                            <a:rPr lang="en-US" altLang="ru-RU" sz="32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11</m:t>
                          </m:r>
                        </m:sub>
                      </m:sSub>
                      <m:r>
                        <a:rPr lang="en-US" altLang="ru-RU" sz="32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altLang="ru-RU" sz="32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altLang="ru-RU" sz="32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H</m:t>
                          </m:r>
                        </m:e>
                        <m:sub>
                          <m:r>
                            <a:rPr lang="en-US" altLang="ru-RU" sz="32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sub>
                      </m:sSub>
                      <m:r>
                        <m:rPr>
                          <m:sty m:val="p"/>
                        </m:rPr>
                        <a:rPr lang="en-US" altLang="ru-RU" sz="32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O</m:t>
                      </m:r>
                      <m:groupChr>
                        <m:groupChrPr>
                          <m:chr m:val="→"/>
                          <m:vertJc m:val="bot"/>
                          <m:ctrlPr>
                            <a:rPr lang="en-US" altLang="ru-RU" sz="32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groupChrPr>
                        <m:e>
                          <m:r>
                            <m:rPr>
                              <m:brk m:alnAt="2"/>
                            </m:rPr>
                            <a:rPr lang="en-US" altLang="ru-RU" sz="32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a:rPr lang="en-US" altLang="ru-RU" sz="32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sSup>
                            <m:sSupPr>
                              <m:ctrlPr>
                                <a:rPr lang="en-US" altLang="ru-RU" sz="32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pPr>
                            <m:e>
                              <m:r>
                                <m:rPr>
                                  <m:sty m:val="p"/>
                                </m:rPr>
                                <a:rPr lang="en-US" altLang="ru-RU" sz="32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H</m:t>
                              </m:r>
                            </m:e>
                            <m:sup>
                              <m:r>
                                <a:rPr lang="en-US" altLang="ru-RU" sz="32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sup>
                          </m:sSup>
                          <m:r>
                            <m:rPr>
                              <m:brk m:alnAt="2"/>
                            </m:rPr>
                            <a:rPr lang="en-US" altLang="ru-RU" sz="32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altLang="ru-RU" sz="32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t</m:t>
                          </m:r>
                          <m:r>
                            <a:rPr lang="en-US" altLang="ru-RU" sz="32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e>
                      </m:groupChr>
                      <m:sSub>
                        <m:sSubPr>
                          <m:ctrlPr>
                            <a:rPr lang="en-US" altLang="ru-RU" sz="32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altLang="ru-RU" sz="32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C</m:t>
                          </m:r>
                        </m:e>
                        <m:sub>
                          <m:r>
                            <a:rPr lang="en-US" altLang="ru-RU" sz="32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6</m:t>
                          </m:r>
                        </m:sub>
                      </m:sSub>
                      <m:sSub>
                        <m:sSubPr>
                          <m:ctrlPr>
                            <a:rPr lang="en-US" altLang="ru-RU" sz="32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altLang="ru-RU" sz="32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H</m:t>
                          </m:r>
                        </m:e>
                        <m:sub>
                          <m:r>
                            <a:rPr lang="en-US" altLang="ru-RU" sz="32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12</m:t>
                          </m:r>
                        </m:sub>
                      </m:sSub>
                      <m:sSub>
                        <m:sSubPr>
                          <m:ctrlPr>
                            <a:rPr lang="en-US" altLang="ru-RU" sz="32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altLang="ru-RU" sz="32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O</m:t>
                          </m:r>
                        </m:e>
                        <m:sub>
                          <m:r>
                            <a:rPr lang="en-US" altLang="ru-RU" sz="32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6</m:t>
                          </m:r>
                        </m:sub>
                      </m:sSub>
                      <m:r>
                        <a:rPr lang="en-US" altLang="ru-RU" sz="32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altLang="ru-RU" sz="32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altLang="ru-RU" sz="32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C</m:t>
                          </m:r>
                        </m:e>
                        <m:sub>
                          <m:r>
                            <a:rPr lang="en-US" altLang="ru-RU" sz="32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6</m:t>
                          </m:r>
                        </m:sub>
                      </m:sSub>
                      <m:sSub>
                        <m:sSubPr>
                          <m:ctrlPr>
                            <a:rPr lang="en-US" altLang="ru-RU" sz="32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altLang="ru-RU" sz="32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H</m:t>
                          </m:r>
                        </m:e>
                        <m:sub>
                          <m:r>
                            <a:rPr lang="en-US" altLang="ru-RU" sz="32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12</m:t>
                          </m:r>
                        </m:sub>
                      </m:sSub>
                      <m:sSub>
                        <m:sSubPr>
                          <m:ctrlPr>
                            <a:rPr lang="en-US" altLang="ru-RU" sz="32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altLang="ru-RU" sz="32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O</m:t>
                          </m:r>
                        </m:e>
                        <m:sub>
                          <m:r>
                            <a:rPr lang="en-US" altLang="ru-RU" sz="32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6</m:t>
                          </m:r>
                        </m:sub>
                      </m:sSub>
                    </m:oMath>
                  </m:oMathPara>
                </a14:m>
                <a:endPar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indent="542925"/>
                <a:r>
                  <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сахароза                                      глюкоза         фруктоза</a:t>
                </a:r>
              </a:p>
            </p:txBody>
          </p:sp>
        </mc:Choice>
        <mc:Fallback xmlns="">
          <p:sp>
            <p:nvSpPr>
              <p:cNvPr id="3" name="TextBox 2"/>
              <p:cNvSpPr txBox="1">
                <a:spLocks noRot="1" noChangeAspect="1" noMove="1" noResize="1" noEditPoints="1" noAdjustHandles="1" noChangeArrowheads="1" noChangeShapeType="1" noTextEdit="1"/>
              </p:cNvSpPr>
              <p:nvPr/>
            </p:nvSpPr>
            <p:spPr>
              <a:xfrm>
                <a:off x="284162" y="292100"/>
                <a:ext cx="9144000" cy="6054002"/>
              </a:xfrm>
              <a:prstGeom prst="rect">
                <a:avLst/>
              </a:prstGeom>
              <a:blipFill>
                <a:blip r:embed="rId2"/>
                <a:stretch>
                  <a:fillRect b="-302"/>
                </a:stretch>
              </a:blipFill>
              <a:ln>
                <a:solidFill>
                  <a:schemeClr val="tx2"/>
                </a:solidFill>
              </a:ln>
            </p:spPr>
            <p:txBody>
              <a:bodyPr/>
              <a:lstStyle/>
              <a:p>
                <a:r>
                  <a:rPr lang="ru-RU">
                    <a:noFill/>
                  </a:rPr>
                  <a:t> </a:t>
                </a:r>
              </a:p>
            </p:txBody>
          </p:sp>
        </mc:Fallback>
      </mc:AlternateContent>
    </p:spTree>
    <p:extLst>
      <p:ext uri="{BB962C8B-B14F-4D97-AF65-F5344CB8AC3E}">
        <p14:creationId xmlns:p14="http://schemas.microsoft.com/office/powerpoint/2010/main" val="280139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2" y="292100"/>
            <a:ext cx="9144000" cy="710552"/>
          </a:xfrm>
          <a:prstGeom prst="rect">
            <a:avLst/>
          </a:prstGeom>
          <a:noFill/>
          <a:ln>
            <a:solidFill>
              <a:schemeClr val="tx2"/>
            </a:solidFill>
          </a:ln>
        </p:spPr>
        <p:txBody>
          <a:bodyPr wrap="square" lIns="252000" tIns="108000" rIns="252000" bIns="108000" rtlCol="0">
            <a:sp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Сахарозаның қолданылуы</a:t>
            </a:r>
          </a:p>
        </p:txBody>
      </p:sp>
      <mc:AlternateContent xmlns:mc="http://schemas.openxmlformats.org/markup-compatibility/2006">
        <mc:Choice xmlns:a14="http://schemas.microsoft.com/office/drawing/2010/main" Requires="a14">
          <p:sp>
            <p:nvSpPr>
              <p:cNvPr id="3" name="TextBox 2"/>
              <p:cNvSpPr txBox="1"/>
              <p:nvPr/>
            </p:nvSpPr>
            <p:spPr>
              <a:xfrm>
                <a:off x="284163" y="1433964"/>
                <a:ext cx="9144000" cy="4874769"/>
              </a:xfrm>
              <a:prstGeom prst="rect">
                <a:avLst/>
              </a:prstGeom>
              <a:noFill/>
              <a:ln>
                <a:solidFill>
                  <a:schemeClr val="tx2"/>
                </a:solidFill>
              </a:ln>
            </p:spPr>
            <p:txBody>
              <a:bodyPr wrap="square" lIns="252000" tIns="108000" rIns="252000" bIns="108000" rtlCol="0">
                <a:spAutoFit/>
              </a:bodyPr>
              <a:lstStyle/>
              <a:p>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Сахароза негізінен, тағам ретінде </a:t>
                </a:r>
                <a:r>
                  <a:rPr lang="kk-KZ"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кондитер</a:t>
                </a: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өнеркәсібінде қолданылады. Оны гидролиздеп, </a:t>
                </a:r>
                <a:r>
                  <a:rPr lang="kk-KZ"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жасанды бал </a:t>
                </a: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алады. Адам және жануарлар организмінде ферменттердің әсерінен ыдырайды. Сахароза </a:t>
                </a:r>
                <a:r>
                  <a:rPr lang="kk-KZ"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этил спиртін </a:t>
                </a: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алуда маңызды өнім болып табылады.</a:t>
                </a:r>
              </a:p>
              <a:p>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Дисахаридтерді сатылап гидролиздеп, полисахаридтерден алуға болады:</a:t>
                </a:r>
              </a:p>
              <a:p>
                <a:pPr indent="725488"/>
                <a:endPar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indent="725488"/>
                <a14:m>
                  <m:oMathPara xmlns:m="http://schemas.openxmlformats.org/officeDocument/2006/math">
                    <m:oMathParaPr>
                      <m:jc m:val="centerGroup"/>
                    </m:oMathParaPr>
                    <m:oMath xmlns:m="http://schemas.openxmlformats.org/officeDocument/2006/math">
                      <m:sSub>
                        <m:sSubPr>
                          <m:ctrlPr>
                            <a:rPr lang="en-US" altLang="ru-RU" sz="32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m:rPr>
                              <m:nor/>
                            </m:rPr>
                            <a:rPr lang="en-US" altLang="ru-RU"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m:t>(</m:t>
                          </m:r>
                          <m:sSub>
                            <m:sSubPr>
                              <m:ctrlPr>
                                <a:rPr lang="en-US" altLang="ru-RU" sz="3200" i="1">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altLang="ru-RU" sz="320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C</m:t>
                              </m:r>
                            </m:e>
                            <m:sub>
                              <m:r>
                                <a:rPr lang="en-US" altLang="ru-RU" sz="320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6</m:t>
                              </m:r>
                            </m:sub>
                          </m:sSub>
                          <m:sSub>
                            <m:sSubPr>
                              <m:ctrlPr>
                                <a:rPr lang="en-US" altLang="ru-RU" sz="3200" i="1">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altLang="ru-RU" sz="320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H</m:t>
                              </m:r>
                            </m:e>
                            <m:sub>
                              <m:r>
                                <a:rPr lang="en-US" altLang="ru-RU" sz="320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10</m:t>
                              </m:r>
                            </m:sub>
                          </m:sSub>
                          <m:sSub>
                            <m:sSubPr>
                              <m:ctrlPr>
                                <a:rPr lang="en-US" altLang="ru-RU" sz="3200" i="1">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altLang="ru-RU" sz="320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O</m:t>
                              </m:r>
                            </m:e>
                            <m:sub>
                              <m:r>
                                <a:rPr lang="en-US" altLang="ru-RU" sz="320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5</m:t>
                              </m:r>
                            </m:sub>
                          </m:sSub>
                          <m:r>
                            <a:rPr lang="en-US" altLang="ru-RU" sz="320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e>
                        <m:sub>
                          <m:r>
                            <m:rPr>
                              <m:sty m:val="p"/>
                            </m:rPr>
                            <a:rPr lang="en-US" altLang="ru-RU" sz="32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n</m:t>
                          </m:r>
                        </m:sub>
                      </m:sSub>
                      <m:r>
                        <a:rPr lang="en-US" altLang="ru-RU" sz="32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kk-KZ" altLang="ru-RU" sz="32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sSub>
                        <m:sSubPr>
                          <m:ctrlPr>
                            <a:rPr lang="en-US" altLang="ru-RU" sz="32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altLang="ru-RU" sz="32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nH</m:t>
                          </m:r>
                        </m:e>
                        <m:sub>
                          <m:r>
                            <a:rPr lang="en-US" altLang="ru-RU" sz="32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sub>
                      </m:sSub>
                      <m:r>
                        <m:rPr>
                          <m:sty m:val="p"/>
                        </m:rPr>
                        <a:rPr lang="en-US" altLang="ru-RU" sz="32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O</m:t>
                      </m:r>
                      <m:r>
                        <a:rPr lang="en-US" altLang="ru-RU" sz="32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f>
                        <m:fPr>
                          <m:ctrlPr>
                            <a:rPr lang="en-US" altLang="ru-RU" sz="3200" b="0" i="1"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fPr>
                        <m:num>
                          <m:r>
                            <m:rPr>
                              <m:sty m:val="p"/>
                            </m:rPr>
                            <a:rPr lang="en-US" altLang="ru-RU" sz="32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n</m:t>
                          </m:r>
                        </m:num>
                        <m:den>
                          <m:r>
                            <a:rPr lang="en-US" altLang="ru-RU" sz="32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2</m:t>
                          </m:r>
                        </m:den>
                      </m:f>
                      <m:sSub>
                        <m:sSubPr>
                          <m:ctrlPr>
                            <a:rPr lang="en-US" altLang="ru-RU" sz="3200" b="0" i="1"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32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C</m:t>
                          </m:r>
                        </m:e>
                        <m:sub>
                          <m:r>
                            <a:rPr lang="en-US" altLang="ru-RU" sz="32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12</m:t>
                          </m:r>
                        </m:sub>
                      </m:sSub>
                      <m:sSub>
                        <m:sSubPr>
                          <m:ctrlPr>
                            <a:rPr lang="en-US" altLang="ru-RU" sz="3200" b="0" i="1"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32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H</m:t>
                          </m:r>
                        </m:e>
                        <m:sub>
                          <m:r>
                            <a:rPr lang="en-US" altLang="ru-RU" sz="32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22</m:t>
                          </m:r>
                        </m:sub>
                      </m:sSub>
                      <m:sSub>
                        <m:sSubPr>
                          <m:ctrlPr>
                            <a:rPr lang="en-US" altLang="ru-RU" sz="3200" b="0" i="1"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32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O</m:t>
                          </m:r>
                        </m:e>
                        <m:sub>
                          <m:r>
                            <a:rPr lang="en-US" altLang="ru-RU" sz="32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11</m:t>
                          </m:r>
                        </m:sub>
                      </m:sSub>
                    </m:oMath>
                  </m:oMathPara>
                </a14:m>
                <a:endPar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284163" y="1433964"/>
                <a:ext cx="9144000" cy="4874769"/>
              </a:xfrm>
              <a:prstGeom prst="rect">
                <a:avLst/>
              </a:prstGeom>
              <a:blipFill>
                <a:blip r:embed="rId2"/>
                <a:stretch>
                  <a:fillRect/>
                </a:stretch>
              </a:blipFill>
              <a:ln>
                <a:solidFill>
                  <a:schemeClr val="tx2"/>
                </a:solidFill>
              </a:ln>
            </p:spPr>
            <p:txBody>
              <a:bodyPr/>
              <a:lstStyle/>
              <a:p>
                <a:r>
                  <a:rPr lang="ru-RU">
                    <a:noFill/>
                  </a:rPr>
                  <a:t> </a:t>
                </a:r>
              </a:p>
            </p:txBody>
          </p:sp>
        </mc:Fallback>
      </mc:AlternateContent>
    </p:spTree>
    <p:extLst>
      <p:ext uri="{BB962C8B-B14F-4D97-AF65-F5344CB8AC3E}">
        <p14:creationId xmlns:p14="http://schemas.microsoft.com/office/powerpoint/2010/main" val="2592062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1" y="292100"/>
            <a:ext cx="9144000" cy="710552"/>
          </a:xfrm>
          <a:prstGeom prst="rect">
            <a:avLst/>
          </a:prstGeom>
          <a:noFill/>
          <a:ln>
            <a:solidFill>
              <a:schemeClr val="tx2"/>
            </a:solidFill>
          </a:ln>
        </p:spPr>
        <p:txBody>
          <a:bodyPr wrap="square" lIns="252000" tIns="108000" rIns="252000" bIns="108000" rtlCol="0">
            <a:sp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Сахарозаның изомерлері</a:t>
            </a:r>
          </a:p>
        </p:txBody>
      </p:sp>
      <mc:AlternateContent xmlns:mc="http://schemas.openxmlformats.org/markup-compatibility/2006" xmlns:a14="http://schemas.microsoft.com/office/drawing/2010/main">
        <mc:Choice Requires="a14">
          <p:sp>
            <p:nvSpPr>
              <p:cNvPr id="3" name="TextBox 2"/>
              <p:cNvSpPr txBox="1"/>
              <p:nvPr/>
            </p:nvSpPr>
            <p:spPr>
              <a:xfrm>
                <a:off x="284161" y="1276138"/>
                <a:ext cx="9144000" cy="5142534"/>
              </a:xfrm>
              <a:prstGeom prst="rect">
                <a:avLst/>
              </a:prstGeom>
              <a:noFill/>
              <a:ln>
                <a:solidFill>
                  <a:schemeClr val="tx2"/>
                </a:solidFill>
              </a:ln>
            </p:spPr>
            <p:txBody>
              <a:bodyPr wrap="square" lIns="252000" tIns="108000" rIns="252000" bIns="108000" rtlCol="0">
                <a:spAutoFit/>
              </a:bodyPr>
              <a:lstStyle/>
              <a:p>
                <a:r>
                  <a:rPr lang="kk-KZ"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Лактоза – сүт қанты. </a:t>
                </a: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Гидролизденгенде глюкоза мен галактозаға айналады:</a:t>
                </a:r>
              </a:p>
              <a:p>
                <a:pPr indent="725488"/>
                <a14:m>
                  <m:oMathPara xmlns:m="http://schemas.openxmlformats.org/officeDocument/2006/math">
                    <m:oMathParaPr>
                      <m:jc m:val="centerGroup"/>
                    </m:oMathParaPr>
                    <m:oMath xmlns:m="http://schemas.openxmlformats.org/officeDocument/2006/math">
                      <m:sSub>
                        <m:sSubPr>
                          <m:ctrlPr>
                            <a:rPr lang="en-US" altLang="ru-RU" sz="2800" i="1">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altLang="ru-RU" sz="2800" i="0">
                              <a:solidFill>
                                <a:srgbClr val="620BFC"/>
                              </a:solidFill>
                              <a:latin typeface="Cambria Math" panose="02040503050406030204" pitchFamily="18" charset="0"/>
                              <a:ea typeface="Open Sans" panose="020B0606030504020204" pitchFamily="34" charset="0"/>
                              <a:cs typeface="Open Sans" panose="020B0606030504020204" pitchFamily="34" charset="0"/>
                            </a:rPr>
                            <m:t>C</m:t>
                          </m:r>
                        </m:e>
                        <m:sub>
                          <m:r>
                            <a:rPr lang="en-US" altLang="ru-RU" sz="2800" i="0">
                              <a:solidFill>
                                <a:srgbClr val="620BFC"/>
                              </a:solidFill>
                              <a:latin typeface="Cambria Math" panose="02040503050406030204" pitchFamily="18" charset="0"/>
                              <a:ea typeface="Open Sans" panose="020B0606030504020204" pitchFamily="34" charset="0"/>
                              <a:cs typeface="Open Sans" panose="020B0606030504020204" pitchFamily="34" charset="0"/>
                            </a:rPr>
                            <m:t>12</m:t>
                          </m:r>
                        </m:sub>
                      </m:sSub>
                      <m:sSub>
                        <m:sSubPr>
                          <m:ctrlPr>
                            <a:rPr lang="en-US" altLang="ru-RU" sz="2800" i="1">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altLang="ru-RU" sz="2800" i="0">
                              <a:solidFill>
                                <a:srgbClr val="620BFC"/>
                              </a:solidFill>
                              <a:latin typeface="Cambria Math" panose="02040503050406030204" pitchFamily="18" charset="0"/>
                              <a:ea typeface="Open Sans" panose="020B0606030504020204" pitchFamily="34" charset="0"/>
                              <a:cs typeface="Open Sans" panose="020B0606030504020204" pitchFamily="34" charset="0"/>
                            </a:rPr>
                            <m:t>H</m:t>
                          </m:r>
                        </m:e>
                        <m:sub>
                          <m:r>
                            <a:rPr lang="en-US" altLang="ru-RU" sz="2800" i="0">
                              <a:solidFill>
                                <a:srgbClr val="620BFC"/>
                              </a:solidFill>
                              <a:latin typeface="Cambria Math" panose="02040503050406030204" pitchFamily="18" charset="0"/>
                              <a:ea typeface="Open Sans" panose="020B0606030504020204" pitchFamily="34" charset="0"/>
                              <a:cs typeface="Open Sans" panose="020B0606030504020204" pitchFamily="34" charset="0"/>
                            </a:rPr>
                            <m:t>22</m:t>
                          </m:r>
                        </m:sub>
                      </m:sSub>
                      <m:sSub>
                        <m:sSubPr>
                          <m:ctrlPr>
                            <a:rPr lang="en-US" altLang="ru-RU" sz="2800" i="1">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altLang="ru-RU" sz="2800" i="0">
                              <a:solidFill>
                                <a:srgbClr val="620BFC"/>
                              </a:solidFill>
                              <a:latin typeface="Cambria Math" panose="02040503050406030204" pitchFamily="18" charset="0"/>
                              <a:ea typeface="Open Sans" panose="020B0606030504020204" pitchFamily="34" charset="0"/>
                              <a:cs typeface="Open Sans" panose="020B0606030504020204" pitchFamily="34" charset="0"/>
                            </a:rPr>
                            <m:t>O</m:t>
                          </m:r>
                        </m:e>
                        <m:sub>
                          <m:r>
                            <a:rPr lang="en-US" altLang="ru-RU" sz="2800" i="0">
                              <a:solidFill>
                                <a:srgbClr val="620BFC"/>
                              </a:solidFill>
                              <a:latin typeface="Cambria Math" panose="02040503050406030204" pitchFamily="18" charset="0"/>
                              <a:ea typeface="Open Sans" panose="020B0606030504020204" pitchFamily="34" charset="0"/>
                              <a:cs typeface="Open Sans" panose="020B0606030504020204" pitchFamily="34" charset="0"/>
                            </a:rPr>
                            <m:t>11</m:t>
                          </m:r>
                        </m:sub>
                      </m:sSub>
                      <m:r>
                        <a:rPr lang="en-US" altLang="ru-RU" sz="2800" i="0">
                          <a:solidFill>
                            <a:srgbClr val="620BFC"/>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altLang="ru-RU" sz="2800" i="1">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altLang="ru-RU" sz="2800" i="0">
                              <a:solidFill>
                                <a:srgbClr val="620BFC"/>
                              </a:solidFill>
                              <a:latin typeface="Cambria Math" panose="02040503050406030204" pitchFamily="18" charset="0"/>
                              <a:ea typeface="Open Sans" panose="020B0606030504020204" pitchFamily="34" charset="0"/>
                              <a:cs typeface="Open Sans" panose="020B0606030504020204" pitchFamily="34" charset="0"/>
                            </a:rPr>
                            <m:t>H</m:t>
                          </m:r>
                        </m:e>
                        <m:sub>
                          <m:r>
                            <a:rPr lang="en-US" altLang="ru-RU" sz="2800" i="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sub>
                      </m:sSub>
                      <m:r>
                        <m:rPr>
                          <m:sty m:val="p"/>
                        </m:rPr>
                        <a:rPr lang="en-US" altLang="ru-RU" sz="2800" i="0">
                          <a:solidFill>
                            <a:srgbClr val="620BFC"/>
                          </a:solidFill>
                          <a:latin typeface="Cambria Math" panose="02040503050406030204" pitchFamily="18" charset="0"/>
                          <a:ea typeface="Open Sans" panose="020B0606030504020204" pitchFamily="34" charset="0"/>
                          <a:cs typeface="Open Sans" panose="020B0606030504020204" pitchFamily="34" charset="0"/>
                        </a:rPr>
                        <m:t>O</m:t>
                      </m:r>
                      <m:r>
                        <a:rPr lang="en-US" altLang="ru-RU" sz="2800" i="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i="0">
                              <a:solidFill>
                                <a:srgbClr val="620BFC"/>
                              </a:solidFill>
                              <a:latin typeface="Cambria Math" panose="02040503050406030204" pitchFamily="18" charset="0"/>
                              <a:ea typeface="Cambria Math" panose="02040503050406030204" pitchFamily="18" charset="0"/>
                              <a:cs typeface="Open Sans" panose="020B0606030504020204" pitchFamily="34" charset="0"/>
                            </a:rPr>
                            <m:t>C</m:t>
                          </m:r>
                        </m:e>
                        <m:sub>
                          <m:r>
                            <a:rPr lang="en-US" altLang="ru-RU" sz="28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6</m:t>
                          </m:r>
                        </m:sub>
                      </m:sSub>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i="0">
                              <a:solidFill>
                                <a:srgbClr val="620BFC"/>
                              </a:solidFill>
                              <a:latin typeface="Cambria Math" panose="02040503050406030204" pitchFamily="18" charset="0"/>
                              <a:ea typeface="Cambria Math" panose="02040503050406030204" pitchFamily="18" charset="0"/>
                              <a:cs typeface="Open Sans" panose="020B0606030504020204" pitchFamily="34" charset="0"/>
                            </a:rPr>
                            <m:t>H</m:t>
                          </m:r>
                        </m:e>
                        <m:sub>
                          <m:r>
                            <a:rPr lang="en-US" altLang="ru-RU" sz="28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12</m:t>
                          </m:r>
                        </m:sub>
                      </m:sSub>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i="0">
                              <a:solidFill>
                                <a:srgbClr val="620BFC"/>
                              </a:solidFill>
                              <a:latin typeface="Cambria Math" panose="02040503050406030204" pitchFamily="18" charset="0"/>
                              <a:ea typeface="Cambria Math" panose="02040503050406030204" pitchFamily="18" charset="0"/>
                              <a:cs typeface="Open Sans" panose="020B0606030504020204" pitchFamily="34" charset="0"/>
                            </a:rPr>
                            <m:t>O</m:t>
                          </m:r>
                        </m:e>
                        <m:sub>
                          <m:r>
                            <a:rPr lang="en-US" altLang="ru-RU" sz="28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6</m:t>
                          </m:r>
                        </m:sub>
                      </m:sSub>
                      <m:r>
                        <a:rPr lang="en-US" altLang="ru-RU" sz="28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sSub>
                        <m:sSubPr>
                          <m:ctrlPr>
                            <a:rPr lang="en-US" altLang="ru-RU" sz="2800" i="1">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altLang="ru-RU" sz="2800" i="0">
                              <a:solidFill>
                                <a:srgbClr val="620BFC"/>
                              </a:solidFill>
                              <a:latin typeface="Cambria Math" panose="02040503050406030204" pitchFamily="18" charset="0"/>
                              <a:ea typeface="Open Sans" panose="020B0606030504020204" pitchFamily="34" charset="0"/>
                              <a:cs typeface="Open Sans" panose="020B0606030504020204" pitchFamily="34" charset="0"/>
                            </a:rPr>
                            <m:t>C</m:t>
                          </m:r>
                        </m:e>
                        <m:sub>
                          <m:r>
                            <a:rPr lang="en-US" altLang="ru-RU" sz="28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6</m:t>
                          </m:r>
                        </m:sub>
                      </m:sSub>
                      <m:sSub>
                        <m:sSubPr>
                          <m:ctrlPr>
                            <a:rPr lang="en-US" altLang="ru-RU" sz="2800" i="1">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altLang="ru-RU" sz="2800" i="0">
                              <a:solidFill>
                                <a:srgbClr val="620BFC"/>
                              </a:solidFill>
                              <a:latin typeface="Cambria Math" panose="02040503050406030204" pitchFamily="18" charset="0"/>
                              <a:ea typeface="Open Sans" panose="020B0606030504020204" pitchFamily="34" charset="0"/>
                              <a:cs typeface="Open Sans" panose="020B0606030504020204" pitchFamily="34" charset="0"/>
                            </a:rPr>
                            <m:t>H</m:t>
                          </m:r>
                        </m:e>
                        <m:sub>
                          <m:r>
                            <a:rPr lang="en-US" altLang="ru-RU" sz="28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1</m:t>
                          </m:r>
                          <m:r>
                            <a:rPr lang="en-US" altLang="ru-RU" sz="2800" i="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sub>
                      </m:sSub>
                      <m:sSub>
                        <m:sSubPr>
                          <m:ctrlPr>
                            <a:rPr lang="en-US" altLang="ru-RU" sz="2800" i="1">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altLang="ru-RU" sz="2800" i="0">
                              <a:solidFill>
                                <a:srgbClr val="620BFC"/>
                              </a:solidFill>
                              <a:latin typeface="Cambria Math" panose="02040503050406030204" pitchFamily="18" charset="0"/>
                              <a:ea typeface="Open Sans" panose="020B0606030504020204" pitchFamily="34" charset="0"/>
                              <a:cs typeface="Open Sans" panose="020B0606030504020204" pitchFamily="34" charset="0"/>
                            </a:rPr>
                            <m:t>O</m:t>
                          </m:r>
                        </m:e>
                        <m:sub>
                          <m:r>
                            <a:rPr lang="en-US" altLang="ru-RU" sz="28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6</m:t>
                          </m:r>
                        </m:sub>
                      </m:sSub>
                    </m:oMath>
                  </m:oMathPara>
                </a14:m>
                <a:endPar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indent="725488"/>
                <a:r>
                  <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лактоза                         глюкоза    </a:t>
                </a:r>
                <a:r>
                  <a:rPr lang="en-US"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alt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галактоза</a:t>
                </a:r>
                <a:endPar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indent="725488"/>
                <a:endPar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Лактозаның қоректілігі өте жоғары өнім. Тәттілігі сахарозадан төмендеу.</a:t>
                </a:r>
              </a:p>
              <a:p>
                <a:r>
                  <a:rPr lang="kk-KZ"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Мальтоза</a:t>
                </a: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 табиғатта бос күйде кездеспейді. Мальтозаны крахмалдан алады. Гидролизденгенде глюкозаның екі молекуласы түзіледі:</a:t>
                </a:r>
                <a:endPar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indent="725488"/>
                <a14:m>
                  <m:oMathPara xmlns:m="http://schemas.openxmlformats.org/officeDocument/2006/math">
                    <m:oMathParaPr>
                      <m:jc m:val="centerGroup"/>
                    </m:oMathParaPr>
                    <m:oMath xmlns:m="http://schemas.openxmlformats.org/officeDocument/2006/math">
                      <m:sSub>
                        <m:sSubPr>
                          <m:ctrlPr>
                            <a:rPr lang="en-US" altLang="ru-RU" sz="2800" i="1">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altLang="ru-RU" sz="2800" i="0">
                              <a:solidFill>
                                <a:srgbClr val="620BFC"/>
                              </a:solidFill>
                              <a:latin typeface="Cambria Math" panose="02040503050406030204" pitchFamily="18" charset="0"/>
                              <a:ea typeface="Open Sans" panose="020B0606030504020204" pitchFamily="34" charset="0"/>
                              <a:cs typeface="Open Sans" panose="020B0606030504020204" pitchFamily="34" charset="0"/>
                            </a:rPr>
                            <m:t>C</m:t>
                          </m:r>
                        </m:e>
                        <m:sub>
                          <m:r>
                            <a:rPr lang="en-US" altLang="ru-RU" sz="2800" i="0">
                              <a:solidFill>
                                <a:srgbClr val="620BFC"/>
                              </a:solidFill>
                              <a:latin typeface="Cambria Math" panose="02040503050406030204" pitchFamily="18" charset="0"/>
                              <a:ea typeface="Open Sans" panose="020B0606030504020204" pitchFamily="34" charset="0"/>
                              <a:cs typeface="Open Sans" panose="020B0606030504020204" pitchFamily="34" charset="0"/>
                            </a:rPr>
                            <m:t>12</m:t>
                          </m:r>
                        </m:sub>
                      </m:sSub>
                      <m:sSub>
                        <m:sSubPr>
                          <m:ctrlPr>
                            <a:rPr lang="en-US" altLang="ru-RU" sz="2800" i="1">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altLang="ru-RU" sz="2800" i="0">
                              <a:solidFill>
                                <a:srgbClr val="620BFC"/>
                              </a:solidFill>
                              <a:latin typeface="Cambria Math" panose="02040503050406030204" pitchFamily="18" charset="0"/>
                              <a:ea typeface="Open Sans" panose="020B0606030504020204" pitchFamily="34" charset="0"/>
                              <a:cs typeface="Open Sans" panose="020B0606030504020204" pitchFamily="34" charset="0"/>
                            </a:rPr>
                            <m:t>H</m:t>
                          </m:r>
                        </m:e>
                        <m:sub>
                          <m:r>
                            <a:rPr lang="en-US" altLang="ru-RU" sz="2800" i="0">
                              <a:solidFill>
                                <a:srgbClr val="620BFC"/>
                              </a:solidFill>
                              <a:latin typeface="Cambria Math" panose="02040503050406030204" pitchFamily="18" charset="0"/>
                              <a:ea typeface="Open Sans" panose="020B0606030504020204" pitchFamily="34" charset="0"/>
                              <a:cs typeface="Open Sans" panose="020B0606030504020204" pitchFamily="34" charset="0"/>
                            </a:rPr>
                            <m:t>22</m:t>
                          </m:r>
                        </m:sub>
                      </m:sSub>
                      <m:sSub>
                        <m:sSubPr>
                          <m:ctrlPr>
                            <a:rPr lang="en-US" altLang="ru-RU" sz="2800" i="1">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altLang="ru-RU" sz="2800" i="0">
                              <a:solidFill>
                                <a:srgbClr val="620BFC"/>
                              </a:solidFill>
                              <a:latin typeface="Cambria Math" panose="02040503050406030204" pitchFamily="18" charset="0"/>
                              <a:ea typeface="Open Sans" panose="020B0606030504020204" pitchFamily="34" charset="0"/>
                              <a:cs typeface="Open Sans" panose="020B0606030504020204" pitchFamily="34" charset="0"/>
                            </a:rPr>
                            <m:t>O</m:t>
                          </m:r>
                        </m:e>
                        <m:sub>
                          <m:r>
                            <a:rPr lang="en-US" altLang="ru-RU" sz="2800" i="0">
                              <a:solidFill>
                                <a:srgbClr val="620BFC"/>
                              </a:solidFill>
                              <a:latin typeface="Cambria Math" panose="02040503050406030204" pitchFamily="18" charset="0"/>
                              <a:ea typeface="Open Sans" panose="020B0606030504020204" pitchFamily="34" charset="0"/>
                              <a:cs typeface="Open Sans" panose="020B0606030504020204" pitchFamily="34" charset="0"/>
                            </a:rPr>
                            <m:t>11</m:t>
                          </m:r>
                        </m:sub>
                      </m:sSub>
                      <m:r>
                        <a:rPr lang="en-US" altLang="ru-RU" sz="2800" i="0">
                          <a:solidFill>
                            <a:srgbClr val="620BFC"/>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altLang="ru-RU" sz="2800" i="1">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altLang="ru-RU" sz="2800" i="0">
                              <a:solidFill>
                                <a:srgbClr val="620BFC"/>
                              </a:solidFill>
                              <a:latin typeface="Cambria Math" panose="02040503050406030204" pitchFamily="18" charset="0"/>
                              <a:ea typeface="Open Sans" panose="020B0606030504020204" pitchFamily="34" charset="0"/>
                              <a:cs typeface="Open Sans" panose="020B0606030504020204" pitchFamily="34" charset="0"/>
                            </a:rPr>
                            <m:t>H</m:t>
                          </m:r>
                        </m:e>
                        <m:sub>
                          <m:r>
                            <a:rPr lang="en-US" altLang="ru-RU" sz="2800" i="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sub>
                      </m:sSub>
                      <m:r>
                        <m:rPr>
                          <m:sty m:val="p"/>
                        </m:rPr>
                        <a:rPr lang="en-US" altLang="ru-RU" sz="2800" i="0">
                          <a:solidFill>
                            <a:srgbClr val="620BFC"/>
                          </a:solidFill>
                          <a:latin typeface="Cambria Math" panose="02040503050406030204" pitchFamily="18" charset="0"/>
                          <a:ea typeface="Open Sans" panose="020B0606030504020204" pitchFamily="34" charset="0"/>
                          <a:cs typeface="Open Sans" panose="020B0606030504020204" pitchFamily="34" charset="0"/>
                        </a:rPr>
                        <m:t>O</m:t>
                      </m:r>
                      <m:r>
                        <a:rPr lang="en-US" altLang="ru-RU" sz="2800" i="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a:rPr lang="kk-KZ" altLang="ru-RU" sz="28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2</m:t>
                          </m:r>
                          <m:r>
                            <m:rPr>
                              <m:sty m:val="p"/>
                            </m:rPr>
                            <a:rPr lang="en-US" altLang="ru-RU" sz="2800" i="0">
                              <a:solidFill>
                                <a:srgbClr val="620BFC"/>
                              </a:solidFill>
                              <a:latin typeface="Cambria Math" panose="02040503050406030204" pitchFamily="18" charset="0"/>
                              <a:ea typeface="Cambria Math" panose="02040503050406030204" pitchFamily="18" charset="0"/>
                              <a:cs typeface="Open Sans" panose="020B0606030504020204" pitchFamily="34" charset="0"/>
                            </a:rPr>
                            <m:t>C</m:t>
                          </m:r>
                        </m:e>
                        <m:sub>
                          <m:r>
                            <a:rPr lang="en-US" altLang="ru-RU" sz="2800" i="0">
                              <a:solidFill>
                                <a:srgbClr val="620BFC"/>
                              </a:solidFill>
                              <a:latin typeface="Cambria Math" panose="02040503050406030204" pitchFamily="18" charset="0"/>
                              <a:ea typeface="Cambria Math" panose="02040503050406030204" pitchFamily="18" charset="0"/>
                              <a:cs typeface="Open Sans" panose="020B0606030504020204" pitchFamily="34" charset="0"/>
                            </a:rPr>
                            <m:t>6</m:t>
                          </m:r>
                        </m:sub>
                      </m:sSub>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i="0">
                              <a:solidFill>
                                <a:srgbClr val="620BFC"/>
                              </a:solidFill>
                              <a:latin typeface="Cambria Math" panose="02040503050406030204" pitchFamily="18" charset="0"/>
                              <a:ea typeface="Cambria Math" panose="02040503050406030204" pitchFamily="18" charset="0"/>
                              <a:cs typeface="Open Sans" panose="020B0606030504020204" pitchFamily="34" charset="0"/>
                            </a:rPr>
                            <m:t>H</m:t>
                          </m:r>
                        </m:e>
                        <m:sub>
                          <m:r>
                            <a:rPr lang="en-US" altLang="ru-RU" sz="2800" i="0">
                              <a:solidFill>
                                <a:srgbClr val="620BFC"/>
                              </a:solidFill>
                              <a:latin typeface="Cambria Math" panose="02040503050406030204" pitchFamily="18" charset="0"/>
                              <a:ea typeface="Cambria Math" panose="02040503050406030204" pitchFamily="18" charset="0"/>
                              <a:cs typeface="Open Sans" panose="020B0606030504020204" pitchFamily="34" charset="0"/>
                            </a:rPr>
                            <m:t>12</m:t>
                          </m:r>
                        </m:sub>
                      </m:sSub>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i="0">
                              <a:solidFill>
                                <a:srgbClr val="620BFC"/>
                              </a:solidFill>
                              <a:latin typeface="Cambria Math" panose="02040503050406030204" pitchFamily="18" charset="0"/>
                              <a:ea typeface="Cambria Math" panose="02040503050406030204" pitchFamily="18" charset="0"/>
                              <a:cs typeface="Open Sans" panose="020B0606030504020204" pitchFamily="34" charset="0"/>
                            </a:rPr>
                            <m:t>O</m:t>
                          </m:r>
                        </m:e>
                        <m:sub>
                          <m:r>
                            <a:rPr lang="en-US" altLang="ru-RU" sz="2800" i="0">
                              <a:solidFill>
                                <a:srgbClr val="620BFC"/>
                              </a:solidFill>
                              <a:latin typeface="Cambria Math" panose="02040503050406030204" pitchFamily="18" charset="0"/>
                              <a:ea typeface="Cambria Math" panose="02040503050406030204" pitchFamily="18" charset="0"/>
                              <a:cs typeface="Open Sans" panose="020B0606030504020204" pitchFamily="34" charset="0"/>
                            </a:rPr>
                            <m:t>6</m:t>
                          </m:r>
                        </m:sub>
                      </m:sSub>
                    </m:oMath>
                  </m:oMathPara>
                </a14:m>
                <a:endParaRPr lang="kk-KZ" alt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indent="725488"/>
                <a:r>
                  <a:rPr lang="kk-KZ" alt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alt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alt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 мальтоза                             глюкоза</a:t>
                </a:r>
              </a:p>
            </p:txBody>
          </p:sp>
        </mc:Choice>
        <mc:Fallback xmlns="">
          <p:sp>
            <p:nvSpPr>
              <p:cNvPr id="3" name="TextBox 2"/>
              <p:cNvSpPr txBox="1">
                <a:spLocks noRot="1" noChangeAspect="1" noMove="1" noResize="1" noEditPoints="1" noAdjustHandles="1" noChangeArrowheads="1" noChangeShapeType="1" noTextEdit="1"/>
              </p:cNvSpPr>
              <p:nvPr/>
            </p:nvSpPr>
            <p:spPr>
              <a:xfrm>
                <a:off x="284161" y="1276138"/>
                <a:ext cx="9144000" cy="5142534"/>
              </a:xfrm>
              <a:prstGeom prst="rect">
                <a:avLst/>
              </a:prstGeom>
              <a:blipFill>
                <a:blip r:embed="rId2"/>
                <a:stretch>
                  <a:fillRect/>
                </a:stretch>
              </a:blipFill>
              <a:ln>
                <a:solidFill>
                  <a:schemeClr val="tx2"/>
                </a:solidFill>
              </a:ln>
            </p:spPr>
            <p:txBody>
              <a:bodyPr/>
              <a:lstStyle/>
              <a:p>
                <a:r>
                  <a:rPr lang="ru-RU">
                    <a:noFill/>
                  </a:rPr>
                  <a:t> </a:t>
                </a:r>
              </a:p>
            </p:txBody>
          </p:sp>
        </mc:Fallback>
      </mc:AlternateContent>
    </p:spTree>
    <p:extLst>
      <p:ext uri="{BB962C8B-B14F-4D97-AF65-F5344CB8AC3E}">
        <p14:creationId xmlns:p14="http://schemas.microsoft.com/office/powerpoint/2010/main" val="2403531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710552"/>
          </a:xfrm>
          <a:prstGeom prst="rect">
            <a:avLst/>
          </a:prstGeom>
          <a:noFill/>
          <a:ln>
            <a:solidFill>
              <a:schemeClr val="tx2"/>
            </a:solidFill>
          </a:ln>
        </p:spPr>
        <p:txBody>
          <a:bodyPr wrap="square" lIns="252000" tIns="108000" rIns="252000" bIns="108000" rtlCol="0">
            <a:sp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Полисахаридтер   </a:t>
            </a:r>
          </a:p>
        </p:txBody>
      </p:sp>
      <mc:AlternateContent xmlns:mc="http://schemas.openxmlformats.org/markup-compatibility/2006" xmlns:a14="http://schemas.microsoft.com/office/drawing/2010/main">
        <mc:Choice Requires="a14">
          <p:sp>
            <p:nvSpPr>
              <p:cNvPr id="3" name="TextBox 2"/>
              <p:cNvSpPr txBox="1"/>
              <p:nvPr/>
            </p:nvSpPr>
            <p:spPr>
              <a:xfrm>
                <a:off x="284163" y="1266763"/>
                <a:ext cx="9144000" cy="6099463"/>
              </a:xfrm>
              <a:prstGeom prst="rect">
                <a:avLst/>
              </a:prstGeom>
              <a:noFill/>
              <a:ln>
                <a:solidFill>
                  <a:schemeClr val="tx2"/>
                </a:solidFill>
              </a:ln>
            </p:spPr>
            <p:txBody>
              <a:bodyPr wrap="square" lIns="252000" tIns="108000" rIns="252000" bIns="108000" rtlCol="0">
                <a:spAutoFit/>
              </a:bodyPr>
              <a:lstStyle/>
              <a:p>
                <a:r>
                  <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Полисахаридтердің жалпы формуласы (𝐶</a:t>
                </a:r>
                <a:r>
                  <a:rPr lang="kk-KZ" altLang="ru-RU" sz="2400" baseline="-25000" dirty="0">
                    <a:solidFill>
                      <a:srgbClr val="002060"/>
                    </a:solidFill>
                    <a:latin typeface="Open Sans" panose="020B0606030504020204" pitchFamily="34" charset="0"/>
                    <a:ea typeface="Open Sans" panose="020B0606030504020204" pitchFamily="34" charset="0"/>
                    <a:cs typeface="Open Sans" panose="020B0606030504020204" pitchFamily="34" charset="0"/>
                  </a:rPr>
                  <a:t>6</a:t>
                </a:r>
                <a:r>
                  <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𝐻</a:t>
                </a:r>
                <a:r>
                  <a:rPr lang="kk-KZ" altLang="ru-RU" sz="2400" baseline="-25000" dirty="0">
                    <a:solidFill>
                      <a:srgbClr val="002060"/>
                    </a:solidFill>
                    <a:latin typeface="Open Sans" panose="020B0606030504020204" pitchFamily="34" charset="0"/>
                    <a:ea typeface="Open Sans" panose="020B0606030504020204" pitchFamily="34" charset="0"/>
                    <a:cs typeface="Open Sans" panose="020B0606030504020204" pitchFamily="34" charset="0"/>
                  </a:rPr>
                  <a:t>10</a:t>
                </a:r>
                <a:r>
                  <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𝑂</a:t>
                </a:r>
                <a:r>
                  <a:rPr lang="kk-KZ" altLang="ru-RU" sz="2400" baseline="-25000" dirty="0">
                    <a:solidFill>
                      <a:srgbClr val="002060"/>
                    </a:solidFill>
                    <a:latin typeface="Open Sans" panose="020B0606030504020204" pitchFamily="34" charset="0"/>
                    <a:ea typeface="Open Sans" panose="020B0606030504020204" pitchFamily="34" charset="0"/>
                    <a:cs typeface="Open Sans" panose="020B0606030504020204" pitchFamily="34" charset="0"/>
                  </a:rPr>
                  <a:t>5</a:t>
                </a:r>
                <a:r>
                  <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r>
                  <a:rPr lang="kk-KZ" altLang="ru-RU" sz="2400" baseline="-25000" dirty="0">
                    <a:solidFill>
                      <a:srgbClr val="002060"/>
                    </a:solidFill>
                    <a:latin typeface="Open Sans" panose="020B0606030504020204" pitchFamily="34" charset="0"/>
                    <a:ea typeface="Open Sans" panose="020B0606030504020204" pitchFamily="34" charset="0"/>
                    <a:cs typeface="Open Sans" panose="020B0606030504020204" pitchFamily="34" charset="0"/>
                  </a:rPr>
                  <a:t>𝑛</a:t>
                </a:r>
                <a:r>
                  <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көптеген моносахарид молекуласының қалдықтарынан тұрады. Макромолекуладағы моносахарид қалдықтары полисахаридтерде де оттек көпіршесі арқылы жалғасқан:</a:t>
                </a:r>
              </a:p>
              <a:p>
                <a:pPr indent="725488"/>
                <a14:m>
                  <m:oMathPara xmlns:m="http://schemas.openxmlformats.org/officeDocument/2006/math">
                    <m:oMathParaPr>
                      <m:jc m:val="centerGroup"/>
                    </m:oMathParaPr>
                    <m:oMath xmlns:m="http://schemas.openxmlformats.org/officeDocument/2006/math">
                      <m: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R</m:t>
                      </m:r>
                      <m: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O</m:t>
                      </m:r>
                      <m: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R</m:t>
                      </m:r>
                      <m: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O</m:t>
                      </m:r>
                      <m: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R</m:t>
                      </m:r>
                      <m: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oMath>
                  </m:oMathPara>
                </a14:m>
                <a:endParaRPr lang="kk-KZ"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pPr indent="725488"/>
                <a:endPar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Өсімдіктер мен жануарлар организмінде ферменттердің әсерінен фотосинтез нәтижесінде түзілген моносахарид молекулалары поликонденсацияланып, полисахаридтер түзіледі:</a:t>
                </a:r>
                <a:endPar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indent="725488"/>
                <a14:m>
                  <m:oMathPara xmlns:m="http://schemas.openxmlformats.org/officeDocument/2006/math">
                    <m:oMathParaPr>
                      <m:jc m:val="centerGroup"/>
                    </m:oMathParaPr>
                    <m:oMath xmlns:m="http://schemas.openxmlformats.org/officeDocument/2006/math">
                      <m:r>
                        <a:rPr lang="en-US" altLang="ru-RU" sz="28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6</m:t>
                      </m:r>
                      <m:sSub>
                        <m:sSubPr>
                          <m:ctrlPr>
                            <a:rPr lang="en-US" altLang="ru-RU" sz="2800" i="1">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altLang="ru-RU" sz="280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C</m:t>
                          </m:r>
                          <m:r>
                            <m:rPr>
                              <m:sty m:val="p"/>
                            </m:rPr>
                            <a:rPr lang="en-US" altLang="ru-RU" sz="28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O</m:t>
                          </m:r>
                        </m:e>
                        <m:sub>
                          <m:r>
                            <a:rPr lang="en-US" altLang="ru-RU" sz="280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sub>
                      </m:sSub>
                      <m:r>
                        <a:rPr lang="en-US" altLang="ru-RU" sz="28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+6</m:t>
                      </m:r>
                      <m:sSub>
                        <m:sSubPr>
                          <m:ctrlPr>
                            <a:rPr lang="en-US" altLang="ru-RU" sz="2800" i="1">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altLang="ru-RU" sz="280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H</m:t>
                          </m:r>
                        </m:e>
                        <m:sub>
                          <m:r>
                            <a:rPr lang="en-US" altLang="ru-RU" sz="280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sub>
                      </m:sSub>
                      <m:r>
                        <m:rPr>
                          <m:sty m:val="p"/>
                        </m:rPr>
                        <a:rPr lang="en-US" altLang="ru-RU" sz="28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O</m:t>
                      </m:r>
                      <m:r>
                        <a:rPr lang="en-US" altLang="ru-RU" sz="28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groupChr>
                        <m:groupChrPr>
                          <m:chr m:val="→"/>
                          <m:vertJc m:val="bot"/>
                          <m:ctrlPr>
                            <a:rPr lang="en-US" altLang="ru-RU" sz="28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groupChrPr>
                        <m:e>
                          <m:r>
                            <m:rPr>
                              <m:brk m:alnAt="2"/>
                            </m:rPr>
                            <a:rPr lang="en-US" altLang="ru-RU" sz="28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a:rPr lang="en-US" altLang="ru-RU" sz="28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altLang="ru-RU" sz="28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hv</m:t>
                          </m:r>
                          <m:r>
                            <a:rPr lang="en-US" altLang="ru-RU" sz="28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e>
                      </m:groupChr>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C</m:t>
                          </m:r>
                        </m:e>
                        <m:sub>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6</m:t>
                          </m:r>
                        </m:sub>
                      </m:sSub>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H</m:t>
                          </m:r>
                        </m:e>
                        <m:sub>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12</m:t>
                          </m:r>
                        </m:sub>
                      </m:sSub>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O</m:t>
                          </m:r>
                        </m:e>
                        <m:sub>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6</m:t>
                          </m:r>
                        </m:sub>
                      </m:sSub>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r>
                        <a:rPr lang="ru-KZ" altLang="ru-RU" sz="28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6</m:t>
                      </m:r>
                      <m:sSub>
                        <m:sSubPr>
                          <m:ctrlPr>
                            <a:rPr lang="en-US" altLang="ru-RU" sz="2800" i="1">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altLang="ru-RU" sz="280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O</m:t>
                          </m:r>
                        </m:e>
                        <m:sub>
                          <m:r>
                            <a:rPr lang="ru-KZ" altLang="ru-RU" sz="28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sub>
                      </m:sSub>
                    </m:oMath>
                  </m:oMathPara>
                </a14:m>
                <a:endParaRPr lang="ru-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indent="725488"/>
                <a14:m>
                  <m:oMathPara xmlns:m="http://schemas.openxmlformats.org/officeDocument/2006/math">
                    <m:oMathParaPr>
                      <m:jc m:val="centerGroup"/>
                    </m:oMathParaPr>
                    <m:oMath xmlns:m="http://schemas.openxmlformats.org/officeDocument/2006/math">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nC</m:t>
                          </m:r>
                        </m:e>
                        <m:sub>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6</m:t>
                          </m:r>
                        </m:sub>
                      </m:sSub>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H</m:t>
                          </m:r>
                        </m:e>
                        <m:sub>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12</m:t>
                          </m:r>
                        </m:sub>
                      </m:sSub>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O</m:t>
                          </m:r>
                        </m:e>
                        <m:sub>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6</m:t>
                          </m:r>
                        </m:sub>
                      </m:sSub>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sSub>
                        <m:sSubPr>
                          <m:ctrlPr>
                            <a:rPr lang="en-US" altLang="ru-RU" sz="2800" b="0" i="1"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C</m:t>
                              </m:r>
                            </m:e>
                            <m:sub>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6</m:t>
                              </m:r>
                            </m:sub>
                          </m:sSub>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H</m:t>
                              </m:r>
                            </m:e>
                            <m:sub>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12</m:t>
                              </m:r>
                            </m:sub>
                          </m:sSub>
                          <m:sSub>
                            <m:sSubPr>
                              <m:ctrlPr>
                                <a:rPr lang="en-US" altLang="ru-RU" sz="2800" i="1">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O</m:t>
                              </m:r>
                            </m:e>
                            <m:sub>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6</m:t>
                              </m:r>
                            </m:sub>
                          </m:sSub>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e>
                        <m:sub>
                          <m:r>
                            <m:rPr>
                              <m:sty m:val="p"/>
                            </m:rPr>
                            <a:rPr lang="en-US" altLang="ru-RU" sz="28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n</m:t>
                          </m:r>
                        </m:sub>
                      </m:sSub>
                      <m:sSub>
                        <m:sSubPr>
                          <m:ctrlPr>
                            <a:rPr lang="en-US" altLang="ru-RU" sz="2800" b="0" i="1"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sSub>
                            <m:sSubPr>
                              <m:ctrlPr>
                                <a:rPr lang="en-US" altLang="ru-RU" sz="2800" b="0" i="1"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a:rPr lang="en-US" altLang="ru-RU" sz="280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e>
                            <m:sub>
                              <m:r>
                                <m:rPr>
                                  <m:sty m:val="p"/>
                                </m:rPr>
                                <a:rPr lang="en-US" altLang="ru-RU" sz="28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n</m:t>
                              </m:r>
                            </m:sub>
                          </m:sSub>
                          <m:r>
                            <m:rPr>
                              <m:sty m:val="p"/>
                            </m:rPr>
                            <a:rPr lang="en-US" altLang="ru-RU" sz="28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H</m:t>
                          </m:r>
                        </m:e>
                        <m:sub>
                          <m:r>
                            <a:rPr lang="en-US" altLang="ru-RU" sz="28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2</m:t>
                          </m:r>
                        </m:sub>
                      </m:sSub>
                      <m:r>
                        <m:rPr>
                          <m:sty m:val="p"/>
                        </m:rPr>
                        <a:rPr lang="en-US" altLang="ru-RU" sz="28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O</m:t>
                      </m:r>
                    </m:oMath>
                  </m:oMathPara>
                </a14:m>
                <a:endPar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indent="725488"/>
                <a:endPar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Полисахаридтердің маңызды өкілдері – </a:t>
                </a:r>
                <a:r>
                  <a:rPr lang="kk-KZ" altLang="ru-RU"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крахмал мен целлюлоза.</a:t>
                </a:r>
                <a:endParaRPr lang="en-GB" altLang="ru-RU" sz="24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84163" y="1266763"/>
                <a:ext cx="9144000" cy="6099463"/>
              </a:xfrm>
              <a:prstGeom prst="rect">
                <a:avLst/>
              </a:prstGeom>
              <a:blipFill>
                <a:blip r:embed="rId2"/>
                <a:stretch>
                  <a:fillRect b="-499"/>
                </a:stretch>
              </a:blipFill>
              <a:ln>
                <a:solidFill>
                  <a:schemeClr val="tx2"/>
                </a:solidFill>
              </a:ln>
            </p:spPr>
            <p:txBody>
              <a:bodyPr/>
              <a:lstStyle/>
              <a:p>
                <a:r>
                  <a:rPr lang="ru-RU">
                    <a:noFill/>
                  </a:rPr>
                  <a:t> </a:t>
                </a:r>
              </a:p>
            </p:txBody>
          </p:sp>
        </mc:Fallback>
      </mc:AlternateContent>
    </p:spTree>
    <p:extLst>
      <p:ext uri="{BB962C8B-B14F-4D97-AF65-F5344CB8AC3E}">
        <p14:creationId xmlns:p14="http://schemas.microsoft.com/office/powerpoint/2010/main" val="1810530493"/>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13635</TotalTime>
  <Words>1353</Words>
  <Application>Microsoft Office PowerPoint</Application>
  <PresentationFormat>Произвольный</PresentationFormat>
  <Paragraphs>128</Paragraphs>
  <Slides>23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23</vt:i4>
      </vt:variant>
    </vt:vector>
  </HeadingPairs>
  <TitlesOfParts>
    <vt:vector size="29" baseType="lpstr">
      <vt:lpstr>Arial</vt:lpstr>
      <vt:lpstr>Calibri</vt:lpstr>
      <vt:lpstr>Calibri Light</vt:lpstr>
      <vt:lpstr>Cambria Math</vt:lpstr>
      <vt:lpstr>Open Sans</vt:lpstr>
      <vt:lpstr>Тема Office</vt:lpstr>
      <vt:lpstr>11-сынып</vt:lpstr>
      <vt:lpstr>Сабақтың мақсаты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Microsoft Office User</dc:creator>
  <cp:lastModifiedBy>DO_Edit_1</cp:lastModifiedBy>
  <cp:revision>300</cp:revision>
  <dcterms:created xsi:type="dcterms:W3CDTF">2020-07-01T14:03:46Z</dcterms:created>
  <dcterms:modified xsi:type="dcterms:W3CDTF">2020-11-13T11:13:55Z</dcterms:modified>
</cp:coreProperties>
</file>