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3"/>
  </p:notesMasterIdLst>
  <p:sldIdLst>
    <p:sldId id="265" r:id="rId2"/>
    <p:sldId id="296" r:id="rId3"/>
    <p:sldId id="297" r:id="rId4"/>
    <p:sldId id="317" r:id="rId5"/>
    <p:sldId id="318" r:id="rId6"/>
    <p:sldId id="319" r:id="rId7"/>
    <p:sldId id="314" r:id="rId8"/>
    <p:sldId id="316" r:id="rId9"/>
    <p:sldId id="321" r:id="rId10"/>
    <p:sldId id="315" r:id="rId11"/>
    <p:sldId id="258" r:id="rId12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21"/>
  </p:normalViewPr>
  <p:slideViewPr>
    <p:cSldViewPr snapToGrid="0" snapToObjects="1">
      <p:cViewPr varScale="1">
        <p:scale>
          <a:sx n="73" d="100"/>
          <a:sy n="73" d="100"/>
        </p:scale>
        <p:origin x="66" y="642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28.11.2020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28.11.2020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28.11.2020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28.11.2020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28.11.2020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28.11.2020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28.11.2020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28.11.2020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28.11.2020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28.11.2020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28.11.2020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28.11.2020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28.11.2020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20" y="270632"/>
            <a:ext cx="2132301" cy="429082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570" y="2616444"/>
            <a:ext cx="9144000" cy="1440616"/>
          </a:xfrm>
        </p:spPr>
        <p:txBody>
          <a:bodyPr lIns="252000" tIns="108000" rIns="252000" bIns="108000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Ферменттер</a:t>
            </a:r>
            <a:r>
              <a:rPr lang="en-US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ролі</a:t>
            </a:r>
            <a:r>
              <a:rPr lang="en-US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</a:t>
            </a:r>
            <a:r>
              <a:rPr lang="en-US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қолданылуы</a:t>
            </a:r>
            <a:endParaRPr lang="ru-RU" sz="32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58427" y="6610541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68462" y="172285"/>
            <a:ext cx="1309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620BF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258426" y="710641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436" y="4082909"/>
            <a:ext cx="4897726" cy="362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8180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Ингибиторлар мен активаторлар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63" y="1397213"/>
            <a:ext cx="9144000" cy="556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581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297438"/>
            <a:ext cx="52671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913524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EB0BD-7B70-4C7B-8CF8-63F9AF140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63" y="292100"/>
            <a:ext cx="9144000" cy="752929"/>
          </a:xfrm>
          <a:ln>
            <a:solidFill>
              <a:srgbClr val="002060"/>
            </a:solidFill>
          </a:ln>
        </p:spPr>
        <p:txBody>
          <a:bodyPr lIns="252000" tIns="108000" rIns="252000" bIns="108000">
            <a:norm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Сабақтың мақсаты</a:t>
            </a:r>
            <a:endParaRPr lang="ru-RU" sz="32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4EFABA-E912-4556-A852-921559C13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62" y="1487224"/>
            <a:ext cx="9144000" cy="2140232"/>
          </a:xfrm>
          <a:ln>
            <a:solidFill>
              <a:srgbClr val="002060"/>
            </a:solidFill>
          </a:ln>
        </p:spPr>
        <p:txBody>
          <a:bodyPr lIns="252000" tIns="108000" rIns="252000" bIns="108000">
            <a:normAutofit/>
          </a:bodyPr>
          <a:lstStyle/>
          <a:p>
            <a:pPr marL="361950" indent="-361950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«Құлып және кілт" моделі тұрғысынан ферменттердің әрекетін және ферментативті катализ процесін түсіндіру;</a:t>
            </a:r>
          </a:p>
          <a:p>
            <a:pPr marL="361950" indent="-361950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Ингибитрлі бәсекелестікті түсіндіру.</a:t>
            </a:r>
          </a:p>
        </p:txBody>
      </p:sp>
    </p:spTree>
    <p:extLst>
      <p:ext uri="{BB962C8B-B14F-4D97-AF65-F5344CB8AC3E}">
        <p14:creationId xmlns:p14="http://schemas.microsoft.com/office/powerpoint/2010/main" val="428088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Ферменттер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160132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Ферменттер немесе энзимдер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тірі организмдердің тіршілігін қамтамасыз ететін реакцияларды жылдамдататын нәруыздардан түзілген органикалық катализаторларды айтады.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162" y="3277139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Ферменттер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162" y="4497248"/>
            <a:ext cx="4267741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Қарапайым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60423" y="4497248"/>
            <a:ext cx="4267741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Күрделі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4162" y="5689263"/>
            <a:ext cx="4267741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altLang="ru-RU" sz="2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Нәруызды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2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құрауыш</a:t>
            </a:r>
            <a:endParaRPr lang="en-US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US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60423" y="5691312"/>
            <a:ext cx="4267741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Нәруызды құрауыш + нәруызды емес бөлігі кофермент 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1" name="Прямая со стрелкой 10"/>
          <p:cNvCxnSpPr>
            <a:cxnSpLocks/>
            <a:stCxn id="6" idx="2"/>
            <a:endCxn id="7" idx="0"/>
          </p:cNvCxnSpPr>
          <p:nvPr/>
        </p:nvCxnSpPr>
        <p:spPr>
          <a:xfrm flipH="1">
            <a:off x="2418033" y="3926136"/>
            <a:ext cx="2438129" cy="571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cxnSpLocks/>
            <a:stCxn id="6" idx="2"/>
            <a:endCxn id="8" idx="0"/>
          </p:cNvCxnSpPr>
          <p:nvPr/>
        </p:nvCxnSpPr>
        <p:spPr>
          <a:xfrm>
            <a:off x="4856162" y="3926136"/>
            <a:ext cx="2438132" cy="571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cxnSpLocks/>
            <a:stCxn id="7" idx="2"/>
            <a:endCxn id="9" idx="0"/>
          </p:cNvCxnSpPr>
          <p:nvPr/>
        </p:nvCxnSpPr>
        <p:spPr>
          <a:xfrm>
            <a:off x="2418033" y="5146245"/>
            <a:ext cx="0" cy="5430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cxnSpLocks/>
            <a:stCxn id="8" idx="2"/>
            <a:endCxn id="10" idx="0"/>
          </p:cNvCxnSpPr>
          <p:nvPr/>
        </p:nvCxnSpPr>
        <p:spPr>
          <a:xfrm>
            <a:off x="7294294" y="5146245"/>
            <a:ext cx="0" cy="545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84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8180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Ферменттердің ерекшеліктері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048871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marL="361950" indent="-361950">
              <a:buAutoNum type="arabicPeriod"/>
            </a:pP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Ферменттік реакция жылдамдығына температураның әсері.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163" y="2246825"/>
            <a:ext cx="9144000" cy="478859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27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30-40</a:t>
            </a:r>
            <a:r>
              <a:rPr lang="kk-KZ" sz="2700" baseline="30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kk-KZ" sz="27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 температуралы тірі ағзада ферменттер белсенді келеді. Егер бұл температура деңгейі төмен не жоғары болса, онда фермент белсенділігі төмендейді.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27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Ферменттің өзі ақуыз болғандықтан, олар өте жоғары температурада бұзылып, өздерінің катализдік қасиеттерінен айырылып қалуы мүмкін.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27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Төменгі температурада ферменттік реакциялардың жылдамдығы өте төмен болады. Бұл жағдай практикада азық-түлік өнімдерін сақтау үшін (ет, май, балық, сүт, көкөністер т.б.) пайдаланады.</a:t>
            </a:r>
            <a:endParaRPr lang="en-US" sz="27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293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8180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Ферменттердің ерекшеліктері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163" y="1277480"/>
                <a:ext cx="9144000" cy="648997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ru-RU" altLang="ru-RU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2. Фермент </a:t>
                </a:r>
                <a:r>
                  <a:rPr lang="ru-RU" altLang="ru-RU" sz="2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әрекетіне</a:t>
                </a:r>
                <a:r>
                  <a:rPr lang="ru-RU" altLang="ru-RU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орта </a:t>
                </a:r>
                <a14:m>
                  <m:oMath xmlns:m="http://schemas.openxmlformats.org/officeDocument/2006/math">
                    <m:r>
                      <a:rPr lang="ru-RU" altLang="ru-RU" sz="28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рН</m:t>
                    </m:r>
                  </m:oMath>
                </a14:m>
                <a:r>
                  <a:rPr lang="ru-RU" altLang="ru-RU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altLang="ru-RU" sz="2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шамасының</a:t>
                </a:r>
                <a:r>
                  <a:rPr lang="ru-RU" altLang="ru-RU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altLang="ru-RU" sz="2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әсері</a:t>
                </a:r>
                <a:endParaRPr lang="kk-KZ" altLang="ru-RU" sz="28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277480"/>
                <a:ext cx="9144000" cy="648997"/>
              </a:xfrm>
              <a:prstGeom prst="rect">
                <a:avLst/>
              </a:prstGeom>
              <a:blipFill>
                <a:blip r:embed="rId2"/>
                <a:stretch>
                  <a:fillRect b="-14815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84163" y="2273157"/>
            <a:ext cx="9144000" cy="452698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Ортаның рН шамасына байланысты ферменттер белсенділігі бірден өзгереді. Әр түрлі ферменттер әрекеті үшін рН көрсеткішінің шамасы әр түрлі болады;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Кейбірі қышқыл ортада, екіншісі бейтарап ортада, үшіншісі әлсіз сілтілі немесе сілтілі ортада ерекше белсенді болады;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Ферменттер ақуыз сияқты электр заряды бар заттар, сондықтан олардың кеңістіктік құрылымы рН шамасына тәуелді. </a:t>
            </a:r>
          </a:p>
        </p:txBody>
      </p:sp>
    </p:spTree>
    <p:extLst>
      <p:ext uri="{BB962C8B-B14F-4D97-AF65-F5344CB8AC3E}">
        <p14:creationId xmlns:p14="http://schemas.microsoft.com/office/powerpoint/2010/main" val="1342814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8180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Ферменттердің ерекшеліктері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30203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ru-RU" altLang="ru-RU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</a:t>
            </a:r>
            <a:r>
              <a:rPr lang="ru-RU" altLang="ru-RU" sz="32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Ферменттердің</a:t>
            </a:r>
            <a:r>
              <a:rPr lang="ru-RU" altLang="ru-RU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32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өздеріне</a:t>
            </a:r>
            <a:r>
              <a:rPr lang="ru-RU" altLang="ru-RU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32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тән</a:t>
            </a:r>
            <a:r>
              <a:rPr lang="ru-RU" altLang="ru-RU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32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ерекшелігі</a:t>
            </a:r>
            <a:endParaRPr lang="kk-KZ" altLang="ru-RU" sz="32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163" y="2383812"/>
            <a:ext cx="9144000" cy="36652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Тек өзінің ғана субстратын байланыстырады және сол субстратты катализдейді.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Тек өз субстратын танып білуі, байланыстыруы және ары қарай реакция катализін жүргізуі - бұл 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ферменттің өзіне тән ерекшелігі </a:t>
            </a:r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деп аталады.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Кейде фермент ұқсас құрылымы бар субстраттар тобына да әсер етеді және молекуладағы белгілі бір химиялық байланыстарды ажыратып бөледі.</a:t>
            </a:r>
          </a:p>
        </p:txBody>
      </p:sp>
    </p:spTree>
    <p:extLst>
      <p:ext uri="{BB962C8B-B14F-4D97-AF65-F5344CB8AC3E}">
        <p14:creationId xmlns:p14="http://schemas.microsoft.com/office/powerpoint/2010/main" val="2538144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8180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‘’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Құлып және кілт" моделі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207014"/>
            <a:ext cx="9144000" cy="28034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en-US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XIX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ғасырдың соңында неміс ғалымы Фишер ферменттердің қасиеттерін зерттеу отырып, химиялық реакциялар нәтижесінде қосымша өнімдердің шығымын азайтып, қажетті затты ғана алуға болатын әр заттың «кілті» болады деген қорытындыға келді.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937" y="4286661"/>
            <a:ext cx="89344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535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8180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‘’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Құлып және кілт" моделі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671" y="1474926"/>
            <a:ext cx="9068983" cy="427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98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8180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Ингибиторлар мен активаторлар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163" y="1382665"/>
            <a:ext cx="9144000" cy="612741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Фермент активтілігі ортада әр түрлі химиялық заттардың болуына байланысты. Кейбір зат фермент активтілігін арттырады, мұндай қосылыстар </a:t>
            </a:r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активаторлар</a:t>
            </a: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деп аталады.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Екінші бір заттар фермент әрекетін баяулатады, тіпті оны тежейді. Мұндай заттар </a:t>
            </a:r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ингибиторлар (тежегіштер) </a:t>
            </a: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деп аталады.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Ферменттер әсерінің бәсекелес және бәсекелес емес тежеушісін ажыратып бөледі.</a:t>
            </a:r>
          </a:p>
        </p:txBody>
      </p:sp>
    </p:spTree>
    <p:extLst>
      <p:ext uri="{BB962C8B-B14F-4D97-AF65-F5344CB8AC3E}">
        <p14:creationId xmlns:p14="http://schemas.microsoft.com/office/powerpoint/2010/main" val="29296978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13611</TotalTime>
  <Words>382</Words>
  <Application>Microsoft Office PowerPoint</Application>
  <PresentationFormat>Произвольный</PresentationFormat>
  <Paragraphs>42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Open Sans</vt:lpstr>
      <vt:lpstr>Тема Office</vt:lpstr>
      <vt:lpstr>11-сынып</vt:lpstr>
      <vt:lpstr>Сабақтың мақсаты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DO_Edit_1</cp:lastModifiedBy>
  <cp:revision>288</cp:revision>
  <dcterms:created xsi:type="dcterms:W3CDTF">2020-07-01T14:03:46Z</dcterms:created>
  <dcterms:modified xsi:type="dcterms:W3CDTF">2020-11-28T12:12:55Z</dcterms:modified>
</cp:coreProperties>
</file>