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24"/>
  </p:notesMasterIdLst>
  <p:sldIdLst>
    <p:sldId id="276" r:id="rId2"/>
    <p:sldId id="25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6" r:id="rId11"/>
    <p:sldId id="285" r:id="rId12"/>
    <p:sldId id="287" r:id="rId13"/>
    <p:sldId id="288" r:id="rId14"/>
    <p:sldId id="297" r:id="rId15"/>
    <p:sldId id="289" r:id="rId16"/>
    <p:sldId id="290" r:id="rId17"/>
    <p:sldId id="294" r:id="rId18"/>
    <p:sldId id="291" r:id="rId19"/>
    <p:sldId id="295" r:id="rId20"/>
    <p:sldId id="292" r:id="rId21"/>
    <p:sldId id="296" r:id="rId22"/>
    <p:sldId id="293" r:id="rId23"/>
  </p:sldIdLst>
  <p:sldSz cx="9712325" cy="8002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" userDrawn="1">
          <p15:clr>
            <a:srgbClr val="A4A3A4"/>
          </p15:clr>
        </p15:guide>
        <p15:guide id="2" pos="179" userDrawn="1">
          <p15:clr>
            <a:srgbClr val="A4A3A4"/>
          </p15:clr>
        </p15:guide>
        <p15:guide id="3" pos="5939" userDrawn="1">
          <p15:clr>
            <a:srgbClr val="A4A3A4"/>
          </p15:clr>
        </p15:guide>
        <p15:guide id="4" orient="horz" pos="48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0B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357" autoAdjust="0"/>
  </p:normalViewPr>
  <p:slideViewPr>
    <p:cSldViewPr snapToGrid="0" snapToObjects="1">
      <p:cViewPr varScale="1">
        <p:scale>
          <a:sx n="95" d="100"/>
          <a:sy n="95" d="100"/>
        </p:scale>
        <p:origin x="1812" y="120"/>
      </p:cViewPr>
      <p:guideLst>
        <p:guide orient="horz" pos="184"/>
        <p:guide pos="179"/>
        <p:guide pos="5939"/>
        <p:guide orient="horz" pos="48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E6712-1DF3-144B-8AEB-AA2EA0DC6E3F}" type="datetimeFigureOut">
              <a:rPr lang="x-none" smtClean="0"/>
              <a:t>31.10.2020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555750" y="1143000"/>
            <a:ext cx="3746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97FD9-0A9C-1B45-95DB-6830A72128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86477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1pPr>
    <a:lvl2pPr marL="359313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2pPr>
    <a:lvl3pPr marL="71862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3pPr>
    <a:lvl4pPr marL="107794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4pPr>
    <a:lvl5pPr marL="143725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5pPr>
    <a:lvl6pPr marL="179656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6pPr>
    <a:lvl7pPr marL="2155881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7pPr>
    <a:lvl8pPr marL="251519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8pPr>
    <a:lvl9pPr marL="2874508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B97FD9-0A9C-1B45-95DB-6830A7212849}" type="slidenum">
              <a:rPr lang="x-none" smtClean="0"/>
              <a:t>1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93607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8425" y="1309683"/>
            <a:ext cx="8255476" cy="2786086"/>
          </a:xfrm>
        </p:spPr>
        <p:txBody>
          <a:bodyPr anchor="b"/>
          <a:lstStyle>
            <a:lvl1pPr algn="ctr"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041" y="4203212"/>
            <a:ext cx="7284244" cy="1932106"/>
          </a:xfrm>
        </p:spPr>
        <p:txBody>
          <a:bodyPr/>
          <a:lstStyle>
            <a:lvl1pPr marL="0" indent="0" algn="ctr">
              <a:buNone/>
              <a:defRPr sz="2549"/>
            </a:lvl1pPr>
            <a:lvl2pPr marL="485638" indent="0" algn="ctr">
              <a:buNone/>
              <a:defRPr sz="2124"/>
            </a:lvl2pPr>
            <a:lvl3pPr marL="971276" indent="0" algn="ctr">
              <a:buNone/>
              <a:defRPr sz="1912"/>
            </a:lvl3pPr>
            <a:lvl4pPr marL="1456914" indent="0" algn="ctr">
              <a:buNone/>
              <a:defRPr sz="1700"/>
            </a:lvl4pPr>
            <a:lvl5pPr marL="1942551" indent="0" algn="ctr">
              <a:buNone/>
              <a:defRPr sz="1700"/>
            </a:lvl5pPr>
            <a:lvl6pPr marL="2428189" indent="0" algn="ctr">
              <a:buNone/>
              <a:defRPr sz="1700"/>
            </a:lvl6pPr>
            <a:lvl7pPr marL="2913827" indent="0" algn="ctr">
              <a:buNone/>
              <a:defRPr sz="1700"/>
            </a:lvl7pPr>
            <a:lvl8pPr marL="3399465" indent="0" algn="ctr">
              <a:buNone/>
              <a:defRPr sz="1700"/>
            </a:lvl8pPr>
            <a:lvl9pPr marL="3885103" indent="0" algn="ctr">
              <a:buNone/>
              <a:defRPr sz="17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2631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0245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0383" y="426064"/>
            <a:ext cx="2094220" cy="678182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7723" y="426064"/>
            <a:ext cx="6161256" cy="678182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54561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87809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665" y="1995092"/>
            <a:ext cx="8376880" cy="3328854"/>
          </a:xfrm>
        </p:spPr>
        <p:txBody>
          <a:bodyPr anchor="b"/>
          <a:lstStyle>
            <a:lvl1pPr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2665" y="5355438"/>
            <a:ext cx="8376880" cy="1750566"/>
          </a:xfrm>
        </p:spPr>
        <p:txBody>
          <a:bodyPr/>
          <a:lstStyle>
            <a:lvl1pPr marL="0" indent="0">
              <a:buNone/>
              <a:defRPr sz="2549">
                <a:solidFill>
                  <a:schemeClr val="tx1"/>
                </a:solidFill>
              </a:defRPr>
            </a:lvl1pPr>
            <a:lvl2pPr marL="485638" indent="0">
              <a:buNone/>
              <a:defRPr sz="2124">
                <a:solidFill>
                  <a:schemeClr val="tx1">
                    <a:tint val="75000"/>
                  </a:schemeClr>
                </a:solidFill>
              </a:defRPr>
            </a:lvl2pPr>
            <a:lvl3pPr marL="971276" indent="0">
              <a:buNone/>
              <a:defRPr sz="1912">
                <a:solidFill>
                  <a:schemeClr val="tx1">
                    <a:tint val="75000"/>
                  </a:schemeClr>
                </a:solidFill>
              </a:defRPr>
            </a:lvl3pPr>
            <a:lvl4pPr marL="145691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94255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42818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91382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39946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88510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75565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7722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6865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31.10.2020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573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8" y="426066"/>
            <a:ext cx="8376880" cy="154679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988" y="1961746"/>
            <a:ext cx="4108768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988" y="2923168"/>
            <a:ext cx="4108768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6865" y="1961746"/>
            <a:ext cx="4129003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16865" y="2923168"/>
            <a:ext cx="4129003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31.10.2020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0119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31.10.2020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9414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31.10.2020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58954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003" y="1152226"/>
            <a:ext cx="4916865" cy="5687024"/>
          </a:xfrm>
        </p:spPr>
        <p:txBody>
          <a:bodyPr/>
          <a:lstStyle>
            <a:lvl1pPr>
              <a:defRPr sz="3399"/>
            </a:lvl1pPr>
            <a:lvl2pPr>
              <a:defRPr sz="2974"/>
            </a:lvl2pPr>
            <a:lvl3pPr>
              <a:defRPr sz="2549"/>
            </a:lvl3pPr>
            <a:lvl4pPr>
              <a:defRPr sz="2124"/>
            </a:lvl4pPr>
            <a:lvl5pPr>
              <a:defRPr sz="2124"/>
            </a:lvl5pPr>
            <a:lvl6pPr>
              <a:defRPr sz="2124"/>
            </a:lvl6pPr>
            <a:lvl7pPr>
              <a:defRPr sz="2124"/>
            </a:lvl7pPr>
            <a:lvl8pPr>
              <a:defRPr sz="2124"/>
            </a:lvl8pPr>
            <a:lvl9pPr>
              <a:defRPr sz="212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31.10.2020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427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29003" y="1152226"/>
            <a:ext cx="4916865" cy="5687024"/>
          </a:xfrm>
        </p:spPr>
        <p:txBody>
          <a:bodyPr anchor="t"/>
          <a:lstStyle>
            <a:lvl1pPr marL="0" indent="0">
              <a:buNone/>
              <a:defRPr sz="3399"/>
            </a:lvl1pPr>
            <a:lvl2pPr marL="485638" indent="0">
              <a:buNone/>
              <a:defRPr sz="2974"/>
            </a:lvl2pPr>
            <a:lvl3pPr marL="971276" indent="0">
              <a:buNone/>
              <a:defRPr sz="2549"/>
            </a:lvl3pPr>
            <a:lvl4pPr marL="1456914" indent="0">
              <a:buNone/>
              <a:defRPr sz="2124"/>
            </a:lvl4pPr>
            <a:lvl5pPr marL="1942551" indent="0">
              <a:buNone/>
              <a:defRPr sz="2124"/>
            </a:lvl5pPr>
            <a:lvl6pPr marL="2428189" indent="0">
              <a:buNone/>
              <a:defRPr sz="2124"/>
            </a:lvl6pPr>
            <a:lvl7pPr marL="2913827" indent="0">
              <a:buNone/>
              <a:defRPr sz="2124"/>
            </a:lvl7pPr>
            <a:lvl8pPr marL="3399465" indent="0">
              <a:buNone/>
              <a:defRPr sz="2124"/>
            </a:lvl8pPr>
            <a:lvl9pPr marL="3885103" indent="0">
              <a:buNone/>
              <a:defRPr sz="2124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31.10.2020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212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7723" y="426066"/>
            <a:ext cx="8376880" cy="15467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723" y="2130318"/>
            <a:ext cx="8376880" cy="5077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7722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2D208-432E-AA48-8D25-AC6E1033EED1}" type="datetimeFigureOut">
              <a:rPr lang="x-none" smtClean="0"/>
              <a:t>31.10.2020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7208" y="7417215"/>
            <a:ext cx="3277910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9330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1755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71276" rtl="0" eaLnBrk="1" latinLnBrk="0" hangingPunct="1">
        <a:lnSpc>
          <a:spcPct val="90000"/>
        </a:lnSpc>
        <a:spcBef>
          <a:spcPct val="0"/>
        </a:spcBef>
        <a:buNone/>
        <a:defRPr sz="46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2819" indent="-242819" algn="l" defTabSz="971276" rtl="0" eaLnBrk="1" latinLnBrk="0" hangingPunct="1">
        <a:lnSpc>
          <a:spcPct val="90000"/>
        </a:lnSpc>
        <a:spcBef>
          <a:spcPts val="1062"/>
        </a:spcBef>
        <a:buFont typeface="Arial" panose="020B0604020202020204" pitchFamily="34" charset="0"/>
        <a:buChar char="•"/>
        <a:defRPr sz="2974" kern="1200">
          <a:solidFill>
            <a:schemeClr val="tx1"/>
          </a:solidFill>
          <a:latin typeface="+mn-lt"/>
          <a:ea typeface="+mn-ea"/>
          <a:cs typeface="+mn-cs"/>
        </a:defRPr>
      </a:lvl1pPr>
      <a:lvl2pPr marL="728457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549" kern="1200">
          <a:solidFill>
            <a:schemeClr val="tx1"/>
          </a:solidFill>
          <a:latin typeface="+mn-lt"/>
          <a:ea typeface="+mn-ea"/>
          <a:cs typeface="+mn-cs"/>
        </a:defRPr>
      </a:lvl2pPr>
      <a:lvl3pPr marL="1214095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124" kern="1200">
          <a:solidFill>
            <a:schemeClr val="tx1"/>
          </a:solidFill>
          <a:latin typeface="+mn-lt"/>
          <a:ea typeface="+mn-ea"/>
          <a:cs typeface="+mn-cs"/>
        </a:defRPr>
      </a:lvl3pPr>
      <a:lvl4pPr marL="169973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2185370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671008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3156646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642284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412792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1pPr>
      <a:lvl2pPr marL="485638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2pPr>
      <a:lvl3pPr marL="971276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3pPr>
      <a:lvl4pPr marL="1456914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1942551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428189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2913827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399465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3885103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7F2C24-7A65-284B-9419-683059C3D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071" y="250202"/>
            <a:ext cx="2055568" cy="445646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сынып</a:t>
            </a:r>
            <a:endParaRPr lang="ru-RU" sz="28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E370113-B385-2C41-BC76-ADDE2EDA2B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4652" y="2444296"/>
            <a:ext cx="6327937" cy="1556998"/>
          </a:xfrm>
        </p:spPr>
        <p:txBody>
          <a:bodyPr anchor="b">
            <a:noAutofit/>
          </a:bodyPr>
          <a:lstStyle/>
          <a:p>
            <a:pPr algn="l">
              <a:lnSpc>
                <a:spcPct val="100000"/>
              </a:lnSpc>
            </a:pPr>
            <a:r>
              <a:rPr lang="ru-RU" sz="3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Энтропия </a:t>
            </a:r>
            <a:r>
              <a:rPr lang="ru-RU" sz="32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және</a:t>
            </a:r>
            <a:r>
              <a:rPr lang="ru-RU" sz="3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Гиббстің</a:t>
            </a:r>
            <a:r>
              <a:rPr lang="ru-RU" sz="3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еркін</a:t>
            </a:r>
            <a:r>
              <a:rPr lang="ru-RU" sz="3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энергиясы</a:t>
            </a:r>
            <a:endParaRPr lang="ru-RU" sz="3200" b="1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F0CA0B7-653C-B64A-9B2C-9B4676D5BCA3}"/>
              </a:ext>
            </a:extLst>
          </p:cNvPr>
          <p:cNvSpPr/>
          <p:nvPr/>
        </p:nvSpPr>
        <p:spPr>
          <a:xfrm>
            <a:off x="219611" y="6660781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Мұғалім:</a:t>
            </a:r>
            <a:endParaRPr lang="ru-RU" sz="2800" noProof="1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4967B1B-68B8-C84C-8B8B-86329E258C0C}"/>
              </a:ext>
            </a:extLst>
          </p:cNvPr>
          <p:cNvSpPr/>
          <p:nvPr/>
        </p:nvSpPr>
        <p:spPr>
          <a:xfrm>
            <a:off x="8288560" y="182676"/>
            <a:ext cx="13099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Химия</a:t>
            </a:r>
            <a:endParaRPr lang="x-none" sz="2800" dirty="0">
              <a:solidFill>
                <a:srgbClr val="620BFC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6501872-5065-E749-A9FA-589EEBC4B910}"/>
              </a:ext>
            </a:extLst>
          </p:cNvPr>
          <p:cNvSpPr/>
          <p:nvPr/>
        </p:nvSpPr>
        <p:spPr>
          <a:xfrm>
            <a:off x="226046" y="7106413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Әбеу Нұргелді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9B4B7D6-D546-AC4E-9322-50A39B657CE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68618" y="4175311"/>
            <a:ext cx="4770178" cy="3533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843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2100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Гиббстің еркін энергиясы 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84162" y="1306916"/>
                <a:ext cx="9144000" cy="5819643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 algn="ctr">
                  <a:defRPr sz="3200">
                    <a:solidFill>
                      <a:srgbClr val="620BFC"/>
                    </a:solidFill>
                    <a:latin typeface="Open Sans" panose="020B0606030504020204"/>
                  </a:defRPr>
                </a:lvl1pPr>
              </a:lstStyle>
              <a:p>
                <a:pPr indent="90488" algn="l"/>
                <a:r>
                  <a:rPr lang="kk-KZ" sz="2800" dirty="0"/>
                  <a:t>Гиббстің еркін энергиясы </a:t>
                </a:r>
                <a:r>
                  <a:rPr lang="kk-KZ" sz="2800" dirty="0">
                    <a:solidFill>
                      <a:srgbClr val="002060"/>
                    </a:solidFill>
                  </a:rPr>
                  <a:t>өзгерісін </a:t>
                </a:r>
                <a14:m>
                  <m:oMath xmlns:m="http://schemas.openxmlformats.org/officeDocument/2006/math">
                    <m:r>
                      <a:rPr lang="kk-KZ" sz="28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–</a:t>
                </a:r>
                <a:r>
                  <a:rPr lang="kk-KZ" sz="2800" dirty="0">
                    <a:solidFill>
                      <a:srgbClr val="002060"/>
                    </a:solidFill>
                  </a:rPr>
                  <a:t>дың таңбасымен белгілейді және оның таңбасы мен шамасы жүйенің термодинамикалық тұрақтылығын анықтайды. </a:t>
                </a:r>
              </a:p>
              <a:p>
                <a:pPr marL="514350" indent="-514350" algn="l">
                  <a:buAutoNum type="arabicPeriod"/>
                </a:pPr>
                <a:r>
                  <a:rPr lang="kk-KZ" sz="2800" dirty="0">
                    <a:solidFill>
                      <a:srgbClr val="620BFC"/>
                    </a:solidFill>
                  </a:rPr>
                  <a:t>Егер </a:t>
                </a:r>
                <a14:m>
                  <m:oMath xmlns:m="http://schemas.openxmlformats.org/officeDocument/2006/math">
                    <m:r>
                      <a:rPr lang="kk-KZ" sz="280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sz="2800" dirty="0">
                    <a:solidFill>
                      <a:srgbClr val="620BFC"/>
                    </a:solidFill>
                  </a:rPr>
                  <a:t>G </a:t>
                </a: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sz="2800" dirty="0">
                    <a:solidFill>
                      <a:srgbClr val="620BFC"/>
                    </a:solidFill>
                  </a:rPr>
                  <a:t> 0 </a:t>
                </a:r>
                <a:r>
                  <a:rPr lang="kk-KZ" sz="2800" dirty="0">
                    <a:solidFill>
                      <a:srgbClr val="620BFC"/>
                    </a:solidFill>
                  </a:rPr>
                  <a:t>болса</a:t>
                </a:r>
                <a:r>
                  <a:rPr lang="kk-KZ" sz="2800" dirty="0">
                    <a:solidFill>
                      <a:srgbClr val="002060"/>
                    </a:solidFill>
                  </a:rPr>
                  <a:t>, реакция өздігінен жүреді немесе процесс термодинамикалық болуы мүмкін;</a:t>
                </a:r>
              </a:p>
              <a:p>
                <a:pPr marL="514350" indent="-514350" algn="l">
                  <a:buFontTx/>
                  <a:buAutoNum type="arabicPeriod"/>
                </a:pPr>
                <a:r>
                  <a:rPr lang="kk-KZ" sz="2800" dirty="0"/>
                  <a:t>Егер </a:t>
                </a:r>
                <a14:m>
                  <m:oMath xmlns:m="http://schemas.openxmlformats.org/officeDocument/2006/math">
                    <m:r>
                      <a:rPr lang="kk-KZ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sz="2800" dirty="0"/>
                  <a:t>G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US" sz="2800" dirty="0"/>
                  <a:t> 0 </a:t>
                </a:r>
                <a:r>
                  <a:rPr lang="kk-KZ" sz="2800" dirty="0"/>
                  <a:t>болса</a:t>
                </a:r>
                <a:r>
                  <a:rPr lang="kk-KZ" sz="2800" dirty="0">
                    <a:solidFill>
                      <a:srgbClr val="002060"/>
                    </a:solidFill>
                  </a:rPr>
                  <a:t>, реакция өздігінен жүрмейді немесе процесс термодинамикалық болуы мүмкін емес;</a:t>
                </a:r>
              </a:p>
              <a:p>
                <a:pPr marL="514350" indent="-514350" algn="l">
                  <a:buFontTx/>
                  <a:buAutoNum type="arabicPeriod"/>
                </a:pPr>
                <a:r>
                  <a:rPr lang="kk-KZ" sz="2800" dirty="0"/>
                  <a:t>Егер </a:t>
                </a:r>
                <a14:m>
                  <m:oMath xmlns:m="http://schemas.openxmlformats.org/officeDocument/2006/math">
                    <m:r>
                      <a:rPr lang="kk-KZ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sz="2800" dirty="0"/>
                  <a:t>G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800" dirty="0"/>
                  <a:t> 0 </a:t>
                </a:r>
                <a:r>
                  <a:rPr lang="kk-KZ" sz="2800" dirty="0"/>
                  <a:t>болса</a:t>
                </a:r>
                <a:r>
                  <a:rPr lang="kk-KZ" sz="2800" dirty="0">
                    <a:solidFill>
                      <a:srgbClr val="002060"/>
                    </a:solidFill>
                  </a:rPr>
                  <a:t>, реакция тура және кері бағытта жүре алады, яғни реакция қайтымды. </a:t>
                </a:r>
              </a:p>
              <a:p>
                <a:pPr marL="514350" indent="-514350" algn="l">
                  <a:buAutoNum type="arabicPeriod"/>
                </a:pPr>
                <a:endParaRPr lang="kk-KZ" sz="28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2" y="1306916"/>
                <a:ext cx="9144000" cy="58196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6728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2100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Гиббстің еркін энергиясы 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160" y="1168954"/>
            <a:ext cx="9144000" cy="301887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sz="2500" dirty="0">
                <a:solidFill>
                  <a:srgbClr val="002060"/>
                </a:solidFill>
              </a:rPr>
              <a:t>Гиббс энергиясының өзгерісі процестің жүру жолына тәуелді емес. </a:t>
            </a:r>
            <a:r>
              <a:rPr lang="kk-KZ" sz="2500" dirty="0"/>
              <a:t>Гиббс энергиясының өзгерісі </a:t>
            </a:r>
            <a:r>
              <a:rPr lang="kk-KZ" sz="2500" dirty="0">
                <a:solidFill>
                  <a:srgbClr val="002060"/>
                </a:solidFill>
              </a:rPr>
              <a:t>реакция нәтижесінде түзілген заттардың гиббс энергиясының қосындысынан реакцияға түскен бастапқы заттардың гиббс энергияларының қосындысын алып тастағанға тең және сол заттар формуллары алдындағы коэфициенттері ескерілуі керек.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4162" y="5645857"/>
            <a:ext cx="9144000" cy="206476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kk-KZ" sz="2400" dirty="0">
                <a:solidFill>
                  <a:srgbClr val="002060"/>
                </a:solidFill>
              </a:rPr>
              <a:t>Қандай да бір реакцияның жүру-жүрмеуі, бағыты термодинамиканың екінші заңына бағынады;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kk-KZ" sz="2400" dirty="0">
                <a:solidFill>
                  <a:srgbClr val="002060"/>
                </a:solidFill>
              </a:rPr>
              <a:t>Өздігінен жүретін кез-келген процесс, сондай-ақ химиялық реакция жүйеде еркін энергияның немесе Гельмгольц энергиясының азаю бағытында жүреді.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880A1B65-370C-4CCC-915C-1382891F47A4}"/>
                  </a:ext>
                </a:extLst>
              </p:cNvPr>
              <p:cNvSpPr/>
              <p:nvPr/>
            </p:nvSpPr>
            <p:spPr>
              <a:xfrm>
                <a:off x="284160" y="4288313"/>
                <a:ext cx="9144002" cy="1261472"/>
              </a:xfrm>
              <a:prstGeom prst="rect">
                <a:avLst/>
              </a:prstGeom>
              <a:ln>
                <a:solidFill>
                  <a:srgbClr val="002060"/>
                </a:solidFill>
              </a:ln>
            </p:spPr>
            <p:txBody>
              <a:bodyPr wrap="square" lIns="252000" tIns="108000" rIns="252000" bIns="108000">
                <a:spAutoFit/>
              </a:bodyPr>
              <a:lstStyle/>
              <a:p>
                <a:pPr indent="725488"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2800" b="0" i="0" smtClean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Sup>
                        <m:sSubSupPr>
                          <m:ctrlPr>
                            <a:rPr lang="en-US" sz="2800" b="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800" b="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298</m:t>
                          </m:r>
                        </m:sub>
                        <m:sup>
                          <m:r>
                            <a:rPr lang="en-US" sz="2800" b="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</m:sSubSup>
                      <m:r>
                        <a:rPr lang="en-US" sz="280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2800" b="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en-US" sz="2800" i="1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800" i="1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800" i="1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kk-KZ" sz="2800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sSubSup>
                                <m:sSubSupPr>
                                  <m:ctrlPr>
                                    <a:rPr lang="en-US" sz="2800" i="1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800" i="1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2800" i="1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,298</m:t>
                                  </m:r>
                                </m:sub>
                                <m:sup>
                                  <m:r>
                                    <a:rPr lang="en-US" sz="2800" i="1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bSup>
                              <m:r>
                                <a:rPr lang="en-US" sz="2800" i="1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kk-KZ" sz="2800" i="1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өнім</m:t>
                              </m:r>
                            </m:sub>
                          </m:sSub>
                        </m:e>
                      </m:nary>
                      <m:r>
                        <a:rPr lang="en-US" sz="2800" b="0" i="0" smtClean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2800" i="1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en-US" sz="2800" i="1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800" i="1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kk-KZ" sz="2800" i="1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800" i="1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kk-KZ" sz="2800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sSubSup>
                                <m:sSubSupPr>
                                  <m:ctrlPr>
                                    <a:rPr lang="en-US" sz="2800" i="1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800" i="1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2800" i="1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,298</m:t>
                                  </m:r>
                                </m:sub>
                                <m:sup>
                                  <m:r>
                                    <a:rPr lang="en-US" sz="2800" i="1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bSup>
                              <m:r>
                                <a:rPr lang="kk-KZ" sz="2800" i="1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kk-KZ" sz="2800" i="1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бест.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kk-KZ" sz="3200" dirty="0">
                  <a:solidFill>
                    <a:srgbClr val="620BFC"/>
                  </a:solidFill>
                </a:endParaRPr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880A1B65-370C-4CCC-915C-1382891F47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0" y="4288313"/>
                <a:ext cx="9144002" cy="126147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1944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84893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/>
              </a:rPr>
              <a:t>Гиббстің еркін энергиясы </a:t>
            </a:r>
            <a:endParaRPr lang="ru-RU" sz="2800" dirty="0">
              <a:solidFill>
                <a:srgbClr val="620BFC"/>
              </a:solidFill>
              <a:latin typeface="Open Sans" panose="020B060603050402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162" y="1058702"/>
            <a:ext cx="9144000" cy="141843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sz="2600" dirty="0">
                <a:solidFill>
                  <a:srgbClr val="002060"/>
                </a:solidFill>
              </a:rPr>
              <a:t>Процесс жүру барысында заттардың түзілу энтальпиясы мен энтропиясының қосындылары өзгерісінің бірнеше ықтимал нұсқасы болуы мүмкін.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617054"/>
              </p:ext>
            </p:extLst>
          </p:nvPr>
        </p:nvGraphicFramePr>
        <p:xfrm>
          <a:off x="284161" y="2589848"/>
          <a:ext cx="9144000" cy="484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47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26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003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∆H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∆S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∆G</a:t>
                      </a: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-дің</a:t>
                      </a:r>
                      <a:r>
                        <a:rPr lang="kk-KZ" sz="1800" baseline="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температураға байланысы</a:t>
                      </a:r>
                      <a:endParaRPr lang="en-US" sz="1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Нәтижесі </a:t>
                      </a:r>
                      <a:endParaRPr lang="en-US" sz="1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∆G </a:t>
                      </a: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қашанда (-) </a:t>
                      </a:r>
                    </a:p>
                    <a:p>
                      <a:pPr algn="ctr"/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Тура бағытта жүреді</a:t>
                      </a:r>
                      <a:endParaRPr lang="en-US" sz="1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Барлық температурада жүруі</a:t>
                      </a:r>
                      <a:r>
                        <a:rPr lang="kk-KZ" sz="1800" baseline="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мүмкін</a:t>
                      </a:r>
                      <a:endParaRPr lang="en-US" sz="1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712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Төмен температурада </a:t>
                      </a:r>
                    </a:p>
                    <a:p>
                      <a:pPr marL="0" marR="0" indent="0" algn="ctr" defTabSz="9712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∆G </a:t>
                      </a: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(-)</a:t>
                      </a:r>
                    </a:p>
                    <a:p>
                      <a:pPr marL="0" marR="0" indent="0" algn="ctr" defTabSz="9712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Тура бағытта жүреді</a:t>
                      </a:r>
                    </a:p>
                    <a:p>
                      <a:pPr marL="0" marR="0" indent="0" algn="ctr" defTabSz="9712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жоғары температурада 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∆G </a:t>
                      </a: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(+)</a:t>
                      </a:r>
                      <a:endParaRPr lang="en-US" sz="1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marL="0" marR="0" indent="0" algn="ctr" defTabSz="9712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Тура бағытта жүрмейді </a:t>
                      </a:r>
                      <a:endParaRPr lang="en-US" sz="1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Төмен температурада жүруі</a:t>
                      </a:r>
                      <a:r>
                        <a:rPr lang="kk-KZ" sz="1800" baseline="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мүмкін </a:t>
                      </a:r>
                      <a:endParaRPr lang="en-US" sz="1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endParaRPr lang="kk-KZ" sz="1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Жоғары температурада жүрмеуі</a:t>
                      </a:r>
                      <a:r>
                        <a:rPr lang="kk-KZ" sz="1800" baseline="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мүмкін</a:t>
                      </a:r>
                      <a:endParaRPr lang="en-US" sz="1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712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Төмен температурада </a:t>
                      </a:r>
                    </a:p>
                    <a:p>
                      <a:pPr marL="0" marR="0" indent="0" algn="ctr" defTabSz="9712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∆G </a:t>
                      </a: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(+) </a:t>
                      </a:r>
                    </a:p>
                    <a:p>
                      <a:pPr marL="0" marR="0" indent="0" algn="ctr" defTabSz="9712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Тура бағытта жүрмейді</a:t>
                      </a:r>
                    </a:p>
                    <a:p>
                      <a:pPr marL="0" marR="0" indent="0" algn="ctr" defTabSz="9712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жоғары температурада 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∆G </a:t>
                      </a: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(-)</a:t>
                      </a:r>
                      <a:endParaRPr lang="en-US" sz="1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marL="0" marR="0" indent="0" algn="ctr" defTabSz="9712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Тура бағытта жүреді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712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Төмен температурада жүрмеуі</a:t>
                      </a:r>
                      <a:r>
                        <a:rPr lang="kk-KZ" sz="1800" baseline="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мүмкін</a:t>
                      </a:r>
                      <a:endParaRPr lang="en-US" sz="1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marL="0" marR="0" indent="0" algn="ctr" defTabSz="9712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1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Жоғары температурада жүруі</a:t>
                      </a:r>
                      <a:r>
                        <a:rPr lang="kk-KZ" sz="1800" baseline="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мүмкін</a:t>
                      </a:r>
                      <a:endParaRPr lang="en-US" sz="1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712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∆G </a:t>
                      </a: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қашанда (+) </a:t>
                      </a:r>
                    </a:p>
                    <a:p>
                      <a:pPr marL="0" marR="0" indent="0" algn="ctr" defTabSz="9712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Тура бағытта жүрмейді  </a:t>
                      </a:r>
                      <a:endParaRPr lang="en-US" sz="1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712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Барлық температурада жүрмеуі</a:t>
                      </a:r>
                      <a:r>
                        <a:rPr lang="kk-KZ" sz="1800" baseline="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мүмкін</a:t>
                      </a:r>
                      <a:endParaRPr lang="en-US" sz="1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6603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2100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Гиббстің еркін энергиясы 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84162" y="1277548"/>
                <a:ext cx="9144000" cy="4137580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 algn="ctr">
                  <a:defRPr sz="3200">
                    <a:solidFill>
                      <a:srgbClr val="620BFC"/>
                    </a:solidFill>
                    <a:latin typeface="Open Sans" panose="020B0606030504020204"/>
                  </a:defRPr>
                </a:lvl1pPr>
              </a:lstStyle>
              <a:p>
                <a:pPr algn="l"/>
                <a:r>
                  <a:rPr lang="kk-KZ" sz="2800" dirty="0"/>
                  <a:t>Мысал №4.</a:t>
                </a:r>
                <a:r>
                  <a:rPr lang="kk-KZ" sz="2800" dirty="0">
                    <a:solidFill>
                      <a:srgbClr val="002060"/>
                    </a:solidFill>
                  </a:rPr>
                  <a:t> Мырыш карбонатының термиялық ыдырау реакциясы: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kk-KZ" sz="28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ZnCO</m:t>
                        </m:r>
                      </m:e>
                      <m:sub>
                        <m:r>
                          <a:rPr lang="en-US" sz="28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kk-KZ" sz="28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(қ)</m:t>
                        </m:r>
                      </m:sub>
                    </m:sSub>
                  </m:oMath>
                </a14:m>
                <a:r>
                  <a:rPr lang="kk-KZ" sz="2800" dirty="0">
                    <a:solidFill>
                      <a:srgbClr val="620BFC"/>
                    </a:solidFill>
                  </a:rPr>
                  <a:t> </a:t>
                </a:r>
                <a:r>
                  <a:rPr lang="en-US" sz="2800" dirty="0">
                    <a:solidFill>
                      <a:srgbClr val="620BFC"/>
                    </a:solidFill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ZnO</m:t>
                        </m:r>
                      </m:e>
                      <m:sub>
                        <m:d>
                          <m:dPr>
                            <m:ctrlPr>
                              <a:rPr lang="kk-KZ" sz="2800" b="0" i="1" smtClean="0">
                                <a:solidFill>
                                  <a:srgbClr val="620BF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kk-KZ" sz="2800" b="0" i="0" smtClean="0">
                                <a:solidFill>
                                  <a:srgbClr val="620BFC"/>
                                </a:solidFill>
                                <a:latin typeface="Cambria Math" panose="02040503050406030204" pitchFamily="18" charset="0"/>
                              </a:rPr>
                              <m:t>қ</m:t>
                            </m:r>
                          </m:e>
                        </m:d>
                      </m:sub>
                    </m:sSub>
                  </m:oMath>
                </a14:m>
                <a:r>
                  <a:rPr lang="kk-KZ" sz="2800" dirty="0">
                    <a:solidFill>
                      <a:srgbClr val="620BFC"/>
                    </a:solidFill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28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CO</m:t>
                        </m:r>
                      </m:e>
                      <m:sub>
                        <m:r>
                          <a:rPr lang="en-US" sz="28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d>
                          <m:dPr>
                            <m:ctrlPr>
                              <a:rPr lang="kk-KZ" sz="2800" b="0" i="1" smtClean="0">
                                <a:solidFill>
                                  <a:srgbClr val="620BF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kk-KZ" sz="2800" b="0" i="0" smtClean="0">
                                <a:solidFill>
                                  <a:srgbClr val="620BFC"/>
                                </a:solidFill>
                                <a:latin typeface="Cambria Math" panose="02040503050406030204" pitchFamily="18" charset="0"/>
                              </a:rPr>
                              <m:t>г</m:t>
                            </m:r>
                          </m:e>
                        </m:d>
                      </m:sub>
                    </m:sSub>
                  </m:oMath>
                </a14:m>
                <a:endParaRPr lang="kk-KZ" sz="2800" dirty="0">
                  <a:solidFill>
                    <a:srgbClr val="002060"/>
                  </a:solidFill>
                </a:endParaRPr>
              </a:p>
              <a:p>
                <a:pPr algn="l"/>
                <a:r>
                  <a:rPr lang="kk-KZ" sz="2800" dirty="0">
                    <a:solidFill>
                      <a:srgbClr val="002060"/>
                    </a:solidFill>
                  </a:rPr>
                  <a:t>Кестедегі берілген мәліметтерді қолдана отырып:</a:t>
                </a:r>
              </a:p>
              <a:p>
                <a:pPr marL="457200" indent="-457200" algn="l">
                  <a:buFont typeface="+mj-lt"/>
                  <a:buAutoNum type="alphaLcPeriod"/>
                </a:pPr>
                <a:r>
                  <a:rPr lang="kk-KZ" sz="2800" dirty="0">
                    <a:solidFill>
                      <a:srgbClr val="002060"/>
                    </a:solidFill>
                  </a:rPr>
                  <a:t>298 К кезіндегі  </a:t>
                </a:r>
                <a:r>
                  <a:rPr lang="en-US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∆H</a:t>
                </a:r>
                <a:r>
                  <a:rPr lang="kk-KZ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 </a:t>
                </a:r>
                <a:r>
                  <a:rPr lang="en-US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∆S</a:t>
                </a:r>
                <a:r>
                  <a:rPr lang="kk-KZ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 </a:t>
                </a:r>
                <a:r>
                  <a:rPr lang="en-US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∆G</a:t>
                </a:r>
                <a:r>
                  <a:rPr lang="kk-KZ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мәндерін табыңыз. </a:t>
                </a:r>
                <a:endParaRPr lang="en-US" sz="28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marL="457200" indent="-457200" algn="l">
                  <a:buFont typeface="+mj-lt"/>
                  <a:buAutoNum type="alphaLcPeriod"/>
                </a:pPr>
                <a:r>
                  <a:rPr lang="kk-KZ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298 К де реакция жүреме? </a:t>
                </a:r>
              </a:p>
              <a:p>
                <a:pPr marL="457200" indent="-457200" algn="l">
                  <a:buFont typeface="+mj-lt"/>
                  <a:buAutoNum type="alphaLcPeriod"/>
                </a:pPr>
                <a:r>
                  <a:rPr lang="kk-KZ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Мырыш карбонатының термиялық ыдырауы үшін минимум температура қанша болуы мүмкін?</a:t>
                </a:r>
                <a:endParaRPr lang="en-US" sz="28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2" y="1277548"/>
                <a:ext cx="9144000" cy="4137580"/>
              </a:xfrm>
              <a:prstGeom prst="rect">
                <a:avLst/>
              </a:prstGeom>
              <a:blipFill>
                <a:blip r:embed="rId2"/>
                <a:stretch>
                  <a:fillRect b="-1618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86431829"/>
                  </p:ext>
                </p:extLst>
              </p:nvPr>
            </p:nvGraphicFramePr>
            <p:xfrm>
              <a:off x="284163" y="5792256"/>
              <a:ext cx="9144000" cy="1484567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92126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11015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08001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032575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US" sz="250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kk-KZ" sz="2500" i="1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5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ZnCO</m:t>
                                    </m:r>
                                  </m:e>
                                  <m:sub>
                                    <m:r>
                                      <a:rPr lang="en-US" sz="25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  <m:r>
                                      <a:rPr lang="kk-KZ" sz="25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(қ)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500" i="0" dirty="0">
                            <a:solidFill>
                              <a:srgbClr val="620BFC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500" i="1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5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ZnO</m:t>
                                    </m:r>
                                  </m:e>
                                  <m:sub>
                                    <m:d>
                                      <m:dPr>
                                        <m:ctrlPr>
                                          <a:rPr lang="kk-KZ" sz="2500" b="0" i="1" smtClean="0">
                                            <a:solidFill>
                                              <a:srgbClr val="620BF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kk-KZ" sz="2500" b="0" i="0" smtClean="0">
                                            <a:solidFill>
                                              <a:srgbClr val="620BF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қ</m:t>
                                        </m:r>
                                      </m:e>
                                    </m:d>
                                  </m:sub>
                                </m:sSub>
                              </m:oMath>
                            </m:oMathPara>
                          </a14:m>
                          <a:endParaRPr lang="en-US" sz="2500" i="0" dirty="0">
                            <a:solidFill>
                              <a:srgbClr val="620BFC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kk-KZ" sz="2500" i="1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5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CO</m:t>
                                    </m:r>
                                  </m:e>
                                  <m:sub>
                                    <m:r>
                                      <a:rPr lang="en-US" sz="25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d>
                                      <m:dPr>
                                        <m:ctrlPr>
                                          <a:rPr lang="kk-KZ" sz="2500" b="0" i="1" smtClean="0">
                                            <a:solidFill>
                                              <a:srgbClr val="620BF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kk-KZ" sz="2500" b="0" i="0" smtClean="0">
                                            <a:solidFill>
                                              <a:srgbClr val="620BF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г</m:t>
                                        </m:r>
                                      </m:e>
                                    </m:d>
                                  </m:sub>
                                </m:sSub>
                              </m:oMath>
                            </m:oMathPara>
                          </a14:m>
                          <a:endParaRPr lang="en-US" sz="2500" i="0" dirty="0">
                            <a:solidFill>
                              <a:srgbClr val="620BFC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25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en-US" sz="25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5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25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𝑓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500" dirty="0">
                              <a:solidFill>
                                <a:srgbClr val="002060"/>
                              </a:solidFill>
                            </a:rPr>
                            <a:t> </a:t>
                          </a:r>
                          <a:r>
                            <a:rPr lang="kk-KZ" sz="2500" dirty="0">
                              <a:solidFill>
                                <a:srgbClr val="002060"/>
                              </a:solidFill>
                            </a:rPr>
                            <a:t>(кДж.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kk-KZ" sz="25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kk-KZ" sz="25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моль</m:t>
                                  </m:r>
                                </m:e>
                                <m:sup>
                                  <m:r>
                                    <a:rPr lang="kk-KZ" sz="25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</m:oMath>
                          </a14:m>
                          <a:r>
                            <a:rPr lang="kk-KZ" sz="2500" dirty="0">
                              <a:solidFill>
                                <a:srgbClr val="002060"/>
                              </a:solidFill>
                            </a:rPr>
                            <a:t>)</a:t>
                          </a:r>
                          <a:endParaRPr lang="en-US" sz="250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002060"/>
                              </a:solidFill>
                            </a:rPr>
                            <a:t>-812</a:t>
                          </a:r>
                          <a:endParaRPr lang="en-US" sz="250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002060"/>
                              </a:solidFill>
                            </a:rPr>
                            <a:t>-348</a:t>
                          </a:r>
                          <a:endParaRPr lang="en-US" sz="250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002060"/>
                              </a:solidFill>
                            </a:rPr>
                            <a:t>-394</a:t>
                          </a:r>
                          <a:endParaRPr lang="en-US" sz="250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1569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500" dirty="0">
                              <a:solidFill>
                                <a:srgbClr val="002060"/>
                              </a:solidFill>
                            </a:rPr>
                            <a:t>S</a:t>
                          </a:r>
                          <a:r>
                            <a:rPr lang="kk-KZ" sz="2500" baseline="0" dirty="0">
                              <a:solidFill>
                                <a:srgbClr val="002060"/>
                              </a:solidFill>
                            </a:rPr>
                            <a:t> (</a:t>
                          </a:r>
                          <a:r>
                            <a:rPr lang="kk-KZ" sz="2500" dirty="0">
                              <a:solidFill>
                                <a:srgbClr val="002060"/>
                              </a:solidFill>
                            </a:rPr>
                            <a:t>Дж.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kk-KZ" sz="25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kk-KZ" sz="25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моль</m:t>
                                  </m:r>
                                </m:e>
                                <m:sup>
                                  <m:r>
                                    <a:rPr lang="kk-KZ" sz="25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</m:oMath>
                          </a14:m>
                          <a:r>
                            <a:rPr lang="kk-KZ" sz="2500" dirty="0">
                              <a:solidFill>
                                <a:srgbClr val="002060"/>
                              </a:solidFill>
                            </a:rPr>
                            <a:t>.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kk-KZ" sz="2500" i="1" dirty="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kk-KZ" sz="2500" b="0" i="1" dirty="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К</m:t>
                                  </m:r>
                                </m:e>
                                <m:sup>
                                  <m:r>
                                    <a:rPr lang="kk-KZ" sz="2500" b="0" i="1" dirty="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</m:oMath>
                          </a14:m>
                          <a:r>
                            <a:rPr lang="kk-KZ" sz="2500" dirty="0">
                              <a:solidFill>
                                <a:srgbClr val="002060"/>
                              </a:solidFill>
                            </a:rPr>
                            <a:t>)</a:t>
                          </a:r>
                          <a:endParaRPr lang="en-US" sz="250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002060"/>
                              </a:solidFill>
                            </a:rPr>
                            <a:t>83,0</a:t>
                          </a:r>
                          <a:endParaRPr lang="en-US" sz="250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002060"/>
                              </a:solidFill>
                            </a:rPr>
                            <a:t>44,0</a:t>
                          </a:r>
                          <a:endParaRPr lang="en-US" sz="250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002060"/>
                              </a:solidFill>
                            </a:rPr>
                            <a:t>214</a:t>
                          </a:r>
                          <a:endParaRPr lang="en-US" sz="250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86431829"/>
                  </p:ext>
                </p:extLst>
              </p:nvPr>
            </p:nvGraphicFramePr>
            <p:xfrm>
              <a:off x="284163" y="5792256"/>
              <a:ext cx="9144000" cy="1484567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92126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11015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08001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032575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509143">
                    <a:tc>
                      <a:txBody>
                        <a:bodyPr/>
                        <a:lstStyle/>
                        <a:p>
                          <a:pPr algn="ctr"/>
                          <a:endParaRPr lang="en-US" sz="250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139017" t="-1190" r="-195665" b="-2190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242522" t="-1190" r="-98534" b="-2190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349701" t="-1190" r="-599" b="-21904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02984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208" t="-103659" r="-213125" b="-1243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002060"/>
                              </a:solidFill>
                            </a:rPr>
                            <a:t>-812</a:t>
                          </a:r>
                          <a:endParaRPr lang="en-US" sz="250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002060"/>
                              </a:solidFill>
                            </a:rPr>
                            <a:t>-348</a:t>
                          </a:r>
                          <a:endParaRPr lang="en-US" sz="250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002060"/>
                              </a:solidFill>
                            </a:rPr>
                            <a:t>-394</a:t>
                          </a:r>
                          <a:endParaRPr lang="en-US" sz="250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7244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208" t="-214103" r="-213125" b="-30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002060"/>
                              </a:solidFill>
                            </a:rPr>
                            <a:t>83,0</a:t>
                          </a:r>
                          <a:endParaRPr lang="en-US" sz="250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002060"/>
                              </a:solidFill>
                            </a:rPr>
                            <a:t>44,0</a:t>
                          </a:r>
                          <a:endParaRPr lang="en-US" sz="250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002060"/>
                              </a:solidFill>
                            </a:rPr>
                            <a:t>214</a:t>
                          </a:r>
                          <a:endParaRPr lang="en-US" sz="250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832702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5B17ECE-AC48-4A25-A1BD-74886DC2B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163" y="292100"/>
            <a:ext cx="9144000" cy="7418388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31154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86965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Гиббстің еркін энергиясы 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163" y="1329003"/>
            <a:ext cx="9144000" cy="280343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sz="2800" dirty="0"/>
              <a:t>Мысал №5.</a:t>
            </a:r>
            <a:r>
              <a:rPr lang="kk-KZ" sz="2800" dirty="0">
                <a:solidFill>
                  <a:srgbClr val="002060"/>
                </a:solidFill>
              </a:rPr>
              <a:t> Химиялық процесс энтальпия және энтропия шамаларымен сипатталады. Төмендегі көрсетілген 4 процестің қайсысы өздігінен жүреді немесе өздігінен жүруі мүмкін емес:</a:t>
            </a:r>
          </a:p>
          <a:p>
            <a:pPr marL="457200" indent="-457200" algn="l">
              <a:buAutoNum type="arabicParenR"/>
            </a:pPr>
            <a:r>
              <a:rPr lang="kk-KZ" sz="2800" dirty="0">
                <a:solidFill>
                  <a:srgbClr val="002060"/>
                </a:solidFill>
              </a:rPr>
              <a:t>Кез-келген температурада;</a:t>
            </a:r>
          </a:p>
          <a:p>
            <a:pPr marL="457200" indent="-457200" algn="l">
              <a:buAutoNum type="arabicParenR"/>
            </a:pPr>
            <a:r>
              <a:rPr lang="kk-KZ" sz="2800" dirty="0">
                <a:solidFill>
                  <a:srgbClr val="002060"/>
                </a:solidFill>
              </a:rPr>
              <a:t>Температураның белгілі бір аралығында;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47854924"/>
                  </p:ext>
                </p:extLst>
              </p:nvPr>
            </p:nvGraphicFramePr>
            <p:xfrm>
              <a:off x="284161" y="4433662"/>
              <a:ext cx="9144000" cy="25908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048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48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048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Процесс </a:t>
                          </a:r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anose="020B0606030504020204" pitchFamily="34" charset="0"/>
                                    <a:cs typeface="Open Sans" panose="020B0606030504020204" pitchFamily="34" charset="0"/>
                                  </a:rPr>
                                  <m:t>∆</m:t>
                                </m:r>
                                <m:r>
                                  <a:rPr lang="en-US" sz="2800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anose="020B0606030504020204" pitchFamily="34" charset="0"/>
                                    <a:cs typeface="Open Sans" panose="020B0606030504020204" pitchFamily="34" charset="0"/>
                                  </a:rPr>
                                  <m:t>𝐻</m:t>
                                </m:r>
                              </m:oMath>
                            </m:oMathPara>
                          </a14:m>
                          <a:endParaRPr lang="en-US" sz="2800" dirty="0">
                            <a:solidFill>
                              <a:srgbClr val="002060"/>
                            </a:solidFill>
                            <a:effectLst/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anose="020B0606030504020204" pitchFamily="34" charset="0"/>
                                    <a:cs typeface="Open Sans" panose="020B0606030504020204" pitchFamily="34" charset="0"/>
                                  </a:rPr>
                                  <m:t>∆</m:t>
                                </m:r>
                                <m:r>
                                  <a:rPr lang="en-US" sz="2800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anose="020B0606030504020204" pitchFamily="34" charset="0"/>
                                    <a:cs typeface="Open Sans" panose="020B0606030504020204" pitchFamily="34" charset="0"/>
                                  </a:rPr>
                                  <m:t>𝑆</m:t>
                                </m:r>
                              </m:oMath>
                            </m:oMathPara>
                          </a14:m>
                          <a:endParaRPr lang="en-US" sz="2800" dirty="0">
                            <a:solidFill>
                              <a:srgbClr val="002060"/>
                            </a:solidFill>
                            <a:effectLst/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</a:t>
                          </a:r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kk-KZ" sz="2800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anose="020B0606030504020204" pitchFamily="34" charset="0"/>
                                    <a:cs typeface="Open Sans" panose="020B0606030504020204" pitchFamily="34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kk-KZ" sz="2800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anose="020B0606030504020204" pitchFamily="34" charset="0"/>
                                    <a:cs typeface="Open Sans" panose="020B0606030504020204" pitchFamily="34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Ә</a:t>
                          </a:r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kk-KZ" sz="2800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anose="020B0606030504020204" pitchFamily="34" charset="0"/>
                                    <a:cs typeface="Open Sans" panose="020B0606030504020204" pitchFamily="34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kk-KZ" sz="2800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anose="020B0606030504020204" pitchFamily="34" charset="0"/>
                                    <a:cs typeface="Open Sans" panose="020B0606030504020204" pitchFamily="34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Б </a:t>
                          </a:r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kk-KZ" sz="2800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anose="020B0606030504020204" pitchFamily="34" charset="0"/>
                                    <a:cs typeface="Open Sans" panose="020B0606030504020204" pitchFamily="34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kk-KZ" sz="2800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anose="020B0606030504020204" pitchFamily="34" charset="0"/>
                                    <a:cs typeface="Open Sans" panose="020B0606030504020204" pitchFamily="34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В </a:t>
                          </a:r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kk-KZ" sz="2800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anose="020B0606030504020204" pitchFamily="34" charset="0"/>
                                    <a:cs typeface="Open Sans" panose="020B0606030504020204" pitchFamily="34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kk-KZ" sz="2800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anose="020B0606030504020204" pitchFamily="34" charset="0"/>
                                    <a:cs typeface="Open Sans" panose="020B0606030504020204" pitchFamily="34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47854924"/>
                  </p:ext>
                </p:extLst>
              </p:nvPr>
            </p:nvGraphicFramePr>
            <p:xfrm>
              <a:off x="284161" y="4433662"/>
              <a:ext cx="9144000" cy="25908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048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48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048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Процесс </a:t>
                          </a:r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11765" r="-100200" b="-4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200400" t="-11765" r="-400" b="-4329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</a:t>
                          </a:r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111765" r="-100200" b="-3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200400" t="-111765" r="-400" b="-3329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Ә</a:t>
                          </a:r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209302" r="-100200" b="-2290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200400" t="-209302" r="-400" b="-22907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Б </a:t>
                          </a:r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312941" r="-100200" b="-1317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200400" t="-312941" r="-400" b="-13176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В </a:t>
                          </a:r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412941" r="-100200" b="-317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200400" t="-412941" r="-400" b="-3176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6599195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2100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Гиббстің еркін энергиясы 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162" y="1420614"/>
            <a:ext cx="9144000" cy="194165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sz="2800" dirty="0"/>
              <a:t>Мысал №6.</a:t>
            </a:r>
            <a:r>
              <a:rPr lang="kk-KZ" sz="2800" dirty="0">
                <a:solidFill>
                  <a:srgbClr val="002060"/>
                </a:solidFill>
              </a:rPr>
              <a:t> Төменде берілген мәліметтерге сүйене отырып, Гиббс энергиясын есептеп, реакцияның 1000 және 3000 К температурада өздігінен жүру мүмкіндігін анықтаңдар. </a:t>
            </a:r>
            <a:endParaRPr lang="en-US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Таблица 5">
                <a:extLst>
                  <a:ext uri="{FF2B5EF4-FFF2-40B4-BE49-F238E27FC236}">
                    <a16:creationId xmlns:a16="http://schemas.microsoft.com/office/drawing/2014/main" id="{BA3F9F48-168E-4212-8847-B5C9983DE2A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8991233"/>
                  </p:ext>
                </p:extLst>
              </p:nvPr>
            </p:nvGraphicFramePr>
            <p:xfrm>
              <a:off x="284164" y="3792332"/>
              <a:ext cx="9143999" cy="2659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69014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40159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726401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62930">
                      <a:extLst>
                        <a:ext uri="{9D8B030D-6E8A-4147-A177-3AD203B41FA5}">
                          <a16:colId xmlns:a16="http://schemas.microsoft.com/office/drawing/2014/main" val="3800883957"/>
                        </a:ext>
                      </a:extLst>
                    </a:gridCol>
                    <a:gridCol w="166293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414107">
                    <a:tc gridSpan="5"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kk-KZ" sz="3200" i="1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sSub>
                                      <m:sSubPr>
                                        <m:ctrlPr>
                                          <a:rPr lang="en-US" sz="3200" i="1" smtClean="0">
                                            <a:solidFill>
                                              <a:srgbClr val="620BF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3200" b="0" i="0" smtClean="0">
                                            <a:solidFill>
                                              <a:srgbClr val="620BF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Cr</m:t>
                                        </m:r>
                                      </m:e>
                                      <m:sub>
                                        <m:r>
                                          <a:rPr lang="en-US" sz="3200" b="0" i="0" smtClean="0">
                                            <a:solidFill>
                                              <a:srgbClr val="620BF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m:rPr>
                                        <m:sty m:val="p"/>
                                      </m:rPr>
                                      <a:rPr lang="en-US" sz="32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O</m:t>
                                    </m:r>
                                  </m:e>
                                  <m:sub>
                                    <m:r>
                                      <a:rPr lang="en-US" sz="32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kk-KZ" sz="3200" b="0" i="1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kk-KZ" sz="32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қ</m:t>
                                    </m:r>
                                  </m:e>
                                </m:d>
                                <m:r>
                                  <a:rPr lang="en-US" sz="3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3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C</m:t>
                                </m:r>
                                <m:d>
                                  <m:dPr>
                                    <m:ctrlPr>
                                      <a:rPr lang="kk-KZ" sz="3200" b="0" i="1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kk-KZ" sz="32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қ</m:t>
                                    </m:r>
                                  </m:e>
                                </m:d>
                                <m:r>
                                  <a:rPr lang="en-US" sz="3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=2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3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Cr</m:t>
                                </m:r>
                                <m:d>
                                  <m:dPr>
                                    <m:ctrlPr>
                                      <a:rPr lang="en-US" sz="3200" b="0" i="1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kk-KZ" sz="32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қ</m:t>
                                    </m:r>
                                  </m:e>
                                </m:d>
                                <m:r>
                                  <a:rPr lang="kk-KZ" sz="3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3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3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Co</m:t>
                                </m:r>
                                <m:r>
                                  <a:rPr lang="en-US" sz="3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3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r</m:t>
                                </m:r>
                                <m:r>
                                  <a:rPr lang="en-US" sz="3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500" i="0" dirty="0">
                            <a:solidFill>
                              <a:srgbClr val="620BFC"/>
                            </a:solidFill>
                          </a:endParaRPr>
                        </a:p>
                      </a:txBody>
                      <a:tcPr marL="252000" marR="252000" marT="108000" marB="108000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2500" dirty="0">
                            <a:solidFill>
                              <a:srgbClr val="620BFC"/>
                            </a:solidFill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2500" dirty="0">
                            <a:solidFill>
                              <a:srgbClr val="620BFC"/>
                            </a:solidFill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2500" dirty="0">
                            <a:solidFill>
                              <a:srgbClr val="620BFC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1410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25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en-US" sz="25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5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25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298 </m:t>
                                  </m:r>
                                </m:sub>
                              </m:sSub>
                              <m:r>
                                <a:rPr lang="ru-KZ" sz="25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</m:oMath>
                          </a14:m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r>
                            <a:rPr lang="kk-KZ" sz="2500" dirty="0" err="1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кДж</a:t>
                          </a:r>
                          <a:r>
                            <a:rPr lang="kk-KZ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.</a:t>
                          </a:r>
                          <a:r>
                            <a:rPr lang="ru-KZ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моль</a:t>
                          </a:r>
                          <a:endParaRPr lang="en-US" sz="25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-</a:t>
                          </a:r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1141</a:t>
                          </a: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0</a:t>
                          </a: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0</a:t>
                          </a: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-</a:t>
                          </a:r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110,6</a:t>
                          </a:r>
                        </a:p>
                      </a:txBody>
                      <a:tcPr marL="252000" marR="252000" marT="108000" marB="108000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74806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25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en-US" sz="25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5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𝑆𝐻</m:t>
                                  </m:r>
                                </m:e>
                                <m:sub>
                                  <m:r>
                                    <a:rPr lang="en-US" sz="25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298 </m:t>
                                  </m:r>
                                </m:sub>
                              </m:sSub>
                            </m:oMath>
                          </a14:m>
                          <a:r>
                            <a:rPr lang="kk-KZ" sz="2500" baseline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(</a:t>
                          </a:r>
                          <a:r>
                            <a:rPr lang="ru-KZ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моль</a:t>
                          </a:r>
                          <a14:m>
                            <m:oMath xmlns:m="http://schemas.openxmlformats.org/officeDocument/2006/math">
                              <m:r>
                                <a:rPr lang="ru-KZ" sz="25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</m:oMath>
                          </a14:m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K</a:t>
                          </a:r>
                          <a:r>
                            <a:rPr lang="kk-KZ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)</a:t>
                          </a:r>
                          <a:endParaRPr lang="en-US" sz="25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8</a:t>
                          </a:r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</a:t>
                          </a:r>
                          <a:r>
                            <a:rPr lang="kk-KZ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,</a:t>
                          </a:r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2</a:t>
                          </a: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5</a:t>
                          </a:r>
                          <a:r>
                            <a:rPr lang="kk-KZ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,</a:t>
                          </a:r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7</a:t>
                          </a: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23</a:t>
                          </a:r>
                          <a:r>
                            <a:rPr lang="kk-KZ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,</a:t>
                          </a:r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6</a:t>
                          </a:r>
                        </a:p>
                        <a:p>
                          <a:pPr algn="ctr"/>
                          <a:endParaRPr lang="en-US" sz="25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197,7</a:t>
                          </a:r>
                        </a:p>
                      </a:txBody>
                      <a:tcPr marL="252000" marR="252000" marT="108000" marB="108000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Таблица 5">
                <a:extLst>
                  <a:ext uri="{FF2B5EF4-FFF2-40B4-BE49-F238E27FC236}">
                    <a16:creationId xmlns:a16="http://schemas.microsoft.com/office/drawing/2014/main" id="{BA3F9F48-168E-4212-8847-B5C9983DE2A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8991233"/>
                  </p:ext>
                </p:extLst>
              </p:nvPr>
            </p:nvGraphicFramePr>
            <p:xfrm>
              <a:off x="284164" y="3792332"/>
              <a:ext cx="9143999" cy="2659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69014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40159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726401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62930">
                      <a:extLst>
                        <a:ext uri="{9D8B030D-6E8A-4147-A177-3AD203B41FA5}">
                          <a16:colId xmlns:a16="http://schemas.microsoft.com/office/drawing/2014/main" val="3800883957"/>
                        </a:ext>
                      </a:extLst>
                    </a:gridCol>
                    <a:gridCol w="166293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703680">
                    <a:tc gridSpan="5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252000" marR="252000" marT="108000" marB="108000">
                        <a:blipFill>
                          <a:blip r:embed="rId2"/>
                          <a:stretch>
                            <a:fillRect l="-67" t="-862" r="-133" b="-287931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2500" dirty="0">
                            <a:solidFill>
                              <a:srgbClr val="620BFC"/>
                            </a:solidFill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2500" dirty="0">
                            <a:solidFill>
                              <a:srgbClr val="620BFC"/>
                            </a:solidFill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2500" dirty="0">
                            <a:solidFill>
                              <a:srgbClr val="620BFC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7800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252000" marR="252000" marT="108000" marB="108000">
                        <a:blipFill>
                          <a:blip r:embed="rId2"/>
                          <a:stretch>
                            <a:fillRect l="-226" t="-73125" r="-240045" b="-108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-</a:t>
                          </a:r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1141</a:t>
                          </a: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0</a:t>
                          </a: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0</a:t>
                          </a: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-</a:t>
                          </a:r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110,6</a:t>
                          </a:r>
                        </a:p>
                      </a:txBody>
                      <a:tcPr marL="252000" marR="252000" marT="108000" marB="108000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97800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252000" marR="252000" marT="108000" marB="108000">
                        <a:blipFill>
                          <a:blip r:embed="rId2"/>
                          <a:stretch>
                            <a:fillRect l="-226" t="-172050" r="-240045" b="-80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8</a:t>
                          </a:r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</a:t>
                          </a:r>
                          <a:r>
                            <a:rPr lang="kk-KZ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,</a:t>
                          </a:r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2</a:t>
                          </a: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5</a:t>
                          </a:r>
                          <a:r>
                            <a:rPr lang="kk-KZ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,</a:t>
                          </a:r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7</a:t>
                          </a: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23</a:t>
                          </a:r>
                          <a:r>
                            <a:rPr lang="kk-KZ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,</a:t>
                          </a:r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6</a:t>
                          </a:r>
                        </a:p>
                        <a:p>
                          <a:pPr algn="ctr"/>
                          <a:endParaRPr lang="en-US" sz="25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 marL="252000" marR="252000" marT="108000" marB="108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197,7</a:t>
                          </a:r>
                        </a:p>
                      </a:txBody>
                      <a:tcPr marL="252000" marR="252000" marT="108000" marB="108000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5571102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1490F11-7171-4D32-A444-368F3A70C3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163" y="292100"/>
            <a:ext cx="9144000" cy="7418388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22323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B70AB57-7D65-4B52-A829-8F04E774DA8A}"/>
                  </a:ext>
                </a:extLst>
              </p:cNvPr>
              <p:cNvSpPr txBox="1"/>
              <p:nvPr/>
            </p:nvSpPr>
            <p:spPr>
              <a:xfrm>
                <a:off x="277017" y="3216659"/>
                <a:ext cx="9139235" cy="648997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CH</m:t>
                        </m:r>
                      </m:e>
                      <m:sub>
                        <m:r>
                          <a:rPr lang="kk-KZ" sz="28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kk-KZ" sz="2800">
                        <a:solidFill>
                          <a:srgbClr val="620BFC"/>
                        </a:solidFill>
                        <a:latin typeface="Cambria Math" panose="02040503050406030204" pitchFamily="18" charset="0"/>
                      </a:rPr>
                      <m:t>(г)</m:t>
                    </m:r>
                    <m:r>
                      <a:rPr lang="kk-KZ" sz="2800" i="1">
                        <a:solidFill>
                          <a:srgbClr val="620BFC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k-KZ" sz="2800" dirty="0">
                    <a:solidFill>
                      <a:srgbClr val="620BFC"/>
                    </a:solidFill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8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kk-KZ" sz="2800">
                        <a:solidFill>
                          <a:srgbClr val="620BFC"/>
                        </a:solidFill>
                        <a:latin typeface="Cambria Math" panose="02040503050406030204" pitchFamily="18" charset="0"/>
                      </a:rPr>
                      <m:t>(г)</m:t>
                    </m:r>
                  </m:oMath>
                </a14:m>
                <a:r>
                  <a:rPr lang="en-US" sz="2800" dirty="0">
                    <a:solidFill>
                      <a:srgbClr val="620BFC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↔</m:t>
                    </m:r>
                  </m:oMath>
                </a14:m>
                <a:r>
                  <a:rPr lang="en-US" sz="2800" dirty="0">
                    <a:solidFill>
                      <a:srgbClr val="620BFC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solidFill>
                          <a:srgbClr val="620BFC"/>
                        </a:solidFill>
                        <a:latin typeface="Cambria Math" panose="02040503050406030204" pitchFamily="18" charset="0"/>
                      </a:rPr>
                      <m:t>CO</m:t>
                    </m:r>
                    <m:r>
                      <a:rPr lang="kk-KZ" sz="2800">
                        <a:solidFill>
                          <a:srgbClr val="620BFC"/>
                        </a:solidFill>
                        <a:latin typeface="Cambria Math" panose="02040503050406030204" pitchFamily="18" charset="0"/>
                      </a:rPr>
                      <m:t>(г)</m:t>
                    </m:r>
                  </m:oMath>
                </a14:m>
                <a:r>
                  <a:rPr lang="kk-KZ" sz="2800" dirty="0">
                    <a:solidFill>
                      <a:srgbClr val="620BFC"/>
                    </a:solidFill>
                  </a:rPr>
                  <a:t> 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28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8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</a:rPr>
                      <m:t>O</m:t>
                    </m:r>
                    <m:r>
                      <a:rPr lang="kk-KZ" sz="2800">
                        <a:solidFill>
                          <a:srgbClr val="620BFC"/>
                        </a:solidFill>
                        <a:latin typeface="Cambria Math" panose="02040503050406030204" pitchFamily="18" charset="0"/>
                      </a:rPr>
                      <m:t>(с)</m:t>
                    </m:r>
                  </m:oMath>
                </a14:m>
                <a:endParaRPr lang="en-US" sz="2800" dirty="0">
                  <a:solidFill>
                    <a:srgbClr val="620BFC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B70AB57-7D65-4B52-A829-8F04E774DA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017" y="3216659"/>
                <a:ext cx="9139235" cy="648997"/>
              </a:xfrm>
              <a:prstGeom prst="rect">
                <a:avLst/>
              </a:prstGeom>
              <a:blipFill>
                <a:blip r:embed="rId2"/>
                <a:stretch>
                  <a:fillRect b="-15741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288926" y="292100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Гиббстің еркін энергиясы 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8926" y="1155871"/>
            <a:ext cx="9144000" cy="194165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sz="2800" dirty="0"/>
              <a:t>Мысал №7.</a:t>
            </a:r>
            <a:r>
              <a:rPr lang="kk-KZ" sz="2800" dirty="0">
                <a:solidFill>
                  <a:srgbClr val="002060"/>
                </a:solidFill>
              </a:rPr>
              <a:t> Анықтамалық мәліметтерге сүйене отырып, берілген экзотермиялық реакцияның қандай температурада өздігінен жүре алатындығын анықтаңдар.</a:t>
            </a:r>
            <a:endParaRPr lang="en-US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Таблица 9">
                <a:extLst>
                  <a:ext uri="{FF2B5EF4-FFF2-40B4-BE49-F238E27FC236}">
                    <a16:creationId xmlns:a16="http://schemas.microsoft.com/office/drawing/2014/main" id="{C5E99A21-1B75-4A9C-BABA-98099A6D6D4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46450457"/>
                  </p:ext>
                </p:extLst>
              </p:nvPr>
            </p:nvGraphicFramePr>
            <p:xfrm>
              <a:off x="293690" y="4038381"/>
              <a:ext cx="9144000" cy="372047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99733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301073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481943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36365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53387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KZ" sz="22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З</a:t>
                          </a:r>
                          <a:r>
                            <a:rPr lang="kk-KZ" sz="22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</a:t>
                          </a:r>
                          <a:r>
                            <a:rPr lang="ru-KZ" sz="22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т</a:t>
                          </a:r>
                          <a:endParaRPr lang="en-US" sz="22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22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2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sz="22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𝑓</m:t>
                                  </m:r>
                                  <m:r>
                                    <a:rPr lang="en-US" sz="22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,298</m:t>
                                  </m:r>
                                </m:sub>
                                <m:sup>
                                  <m:r>
                                    <a:rPr lang="en-US" sz="22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bSup>
                            </m:oMath>
                          </a14:m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,</a:t>
                          </a:r>
                          <a:r>
                            <a:rPr lang="kk-KZ" sz="2200" dirty="0">
                              <a:solidFill>
                                <a:srgbClr val="002060"/>
                              </a:solidFill>
                            </a:rPr>
                            <a:t> </a:t>
                          </a:r>
                          <a:endParaRPr lang="en-US" sz="2200" dirty="0">
                            <a:solidFill>
                              <a:srgbClr val="002060"/>
                            </a:solidFill>
                          </a:endParaRPr>
                        </a:p>
                        <a:p>
                          <a:pPr marL="0" marR="0" lvl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200" dirty="0" err="1">
                              <a:solidFill>
                                <a:srgbClr val="002060"/>
                              </a:solidFill>
                            </a:rPr>
                            <a:t>кДж</a:t>
                          </a:r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.</a:t>
                          </a:r>
                          <a14:m>
                            <m:oMath xmlns:m="http://schemas.openxmlformats.org/officeDocument/2006/math">
                              <m:r>
                                <a:rPr lang="kk-KZ" sz="2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моль</m:t>
                              </m:r>
                            </m:oMath>
                          </a14:m>
                          <a:endParaRPr lang="en-US" sz="220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22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20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∆</m:t>
                                    </m:r>
                                    <m:r>
                                      <a:rPr lang="en-US" sz="22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sz="22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𝑓</m:t>
                                    </m:r>
                                    <m:r>
                                      <a:rPr lang="en-US" sz="22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,298</m:t>
                                    </m:r>
                                  </m:sub>
                                  <m:sup>
                                    <m:r>
                                      <a:rPr lang="en-US" sz="22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bSup>
                                <m:r>
                                  <m:rPr>
                                    <m:nor/>
                                  </m:rPr>
                                  <a:rPr lang="en-US" sz="2200" dirty="0">
                                    <a:solidFill>
                                      <a:srgbClr val="002060"/>
                                    </a:solidFill>
                                  </a:rPr>
                                  <m:t>,</m:t>
                                </m:r>
                                <m:r>
                                  <m:rPr>
                                    <m:nor/>
                                  </m:rPr>
                                  <a:rPr lang="kk-KZ" sz="2200" dirty="0">
                                    <a:solidFill>
                                      <a:srgbClr val="002060"/>
                                    </a:solidFill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kk-KZ" sz="2200" dirty="0" err="1">
                                    <a:solidFill>
                                      <a:srgbClr val="002060"/>
                                    </a:solidFill>
                                  </a:rPr>
                                  <m:t>кДж</m:t>
                                </m:r>
                                <m:r>
                                  <m:rPr>
                                    <m:nor/>
                                  </m:rPr>
                                  <a:rPr lang="en-US" sz="2200" dirty="0">
                                    <a:solidFill>
                                      <a:srgbClr val="002060"/>
                                    </a:solidFill>
                                  </a:rPr>
                                  <m:t>.</m:t>
                                </m:r>
                                <m:r>
                                  <a:rPr lang="kk-KZ" sz="22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моль</m:t>
                                </m:r>
                              </m:oMath>
                            </m:oMathPara>
                          </a14:m>
                          <a:endParaRPr lang="en-US" sz="2200" dirty="0">
                            <a:solidFill>
                              <a:srgbClr val="620BFC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22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2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22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298</m:t>
                                    </m:r>
                                  </m:sub>
                                  <m:sup>
                                    <m:r>
                                      <a:rPr lang="en-US" sz="22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bSup>
                                <m:r>
                                  <m:rPr>
                                    <m:nor/>
                                  </m:rPr>
                                  <a:rPr lang="en-US" sz="2200" dirty="0">
                                    <a:solidFill>
                                      <a:srgbClr val="002060"/>
                                    </a:solidFill>
                                  </a:rPr>
                                  <m:t>,</m:t>
                                </m:r>
                              </m:oMath>
                            </m:oMathPara>
                          </a14:m>
                          <a:endParaRPr lang="en-US" sz="2200" dirty="0">
                            <a:solidFill>
                              <a:srgbClr val="002060"/>
                            </a:solidFill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kk-KZ" sz="2200" dirty="0">
                                    <a:solidFill>
                                      <a:srgbClr val="002060"/>
                                    </a:solidFill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kk-KZ" sz="2200" dirty="0" err="1">
                                    <a:solidFill>
                                      <a:srgbClr val="002060"/>
                                    </a:solidFill>
                                  </a:rPr>
                                  <m:t>Дж</m:t>
                                </m:r>
                                <m:r>
                                  <m:rPr>
                                    <m:nor/>
                                  </m:rPr>
                                  <a:rPr lang="en-US" sz="2200" b="0" i="1" dirty="0" smtClean="0">
                                    <a:solidFill>
                                      <a:srgbClr val="002060"/>
                                    </a:solidFill>
                                  </a:rPr>
                                  <m:t>/</m:t>
                                </m:r>
                                <m:r>
                                  <a:rPr lang="en-US" sz="2200" b="0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kk-KZ" sz="22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моль</m:t>
                                </m:r>
                                <m:r>
                                  <a:rPr lang="kk-KZ" sz="22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r>
                                  <a:rPr lang="en-US" sz="22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𝐾</m:t>
                                </m:r>
                                <m:r>
                                  <a:rPr lang="en-US" sz="22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200" dirty="0">
                            <a:solidFill>
                              <a:srgbClr val="620BFC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1001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CO</m:t>
                                </m:r>
                                <m:r>
                                  <a:rPr lang="en-US" sz="2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 (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r</m:t>
                                </m:r>
                                <m:r>
                                  <a:rPr lang="en-US" sz="2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200" i="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200" dirty="0">
                              <a:solidFill>
                                <a:srgbClr val="002060"/>
                              </a:solidFill>
                            </a:rPr>
                            <a:t>-</a:t>
                          </a:r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110,5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200" dirty="0">
                              <a:solidFill>
                                <a:srgbClr val="002060"/>
                              </a:solidFill>
                            </a:rPr>
                            <a:t>-</a:t>
                          </a:r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137,14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197,54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7297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200" i="1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2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CO</m:t>
                                    </m:r>
                                  </m:e>
                                  <m:sub>
                                    <m:r>
                                      <a:rPr lang="en-US" sz="22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r</m:t>
                                </m:r>
                                <m:r>
                                  <a:rPr lang="en-US" sz="2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200" i="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-394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-394,4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200" dirty="0">
                              <a:solidFill>
                                <a:srgbClr val="002060"/>
                              </a:solidFill>
                            </a:rPr>
                            <a:t>214</a:t>
                          </a:r>
                          <a:endParaRPr lang="en-US" sz="220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57297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200" i="1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2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22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r</m:t>
                                </m:r>
                                <m:r>
                                  <a:rPr lang="en-US" sz="2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200" i="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130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99447804"/>
                      </a:ext>
                    </a:extLst>
                  </a:tr>
                  <a:tr h="57297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200" i="1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2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22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m:rPr>
                                    <m:sty m:val="p"/>
                                  </m:rPr>
                                  <a:rPr lang="en-US" sz="2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O</m:t>
                                </m:r>
                                <m:r>
                                  <a:rPr lang="en-US" sz="2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r</m:t>
                                </m:r>
                                <m:r>
                                  <a:rPr lang="en-US" sz="2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200" i="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-242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-229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189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6825389"/>
                      </a:ext>
                    </a:extLst>
                  </a:tr>
                  <a:tr h="57297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200" i="1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2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22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m:rPr>
                                    <m:sty m:val="p"/>
                                  </m:rPr>
                                  <a:rPr lang="en-US" sz="2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O</m:t>
                                </m:r>
                                <m:r>
                                  <a:rPr lang="en-US" sz="2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c</m:t>
                                </m:r>
                                <m:r>
                                  <a:rPr lang="en-US" sz="2200" b="0" i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200" i="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-286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-237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70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2462416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Таблица 9">
                <a:extLst>
                  <a:ext uri="{FF2B5EF4-FFF2-40B4-BE49-F238E27FC236}">
                    <a16:creationId xmlns:a16="http://schemas.microsoft.com/office/drawing/2014/main" id="{C5E99A21-1B75-4A9C-BABA-98099A6D6D4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46450457"/>
                  </p:ext>
                </p:extLst>
              </p:nvPr>
            </p:nvGraphicFramePr>
            <p:xfrm>
              <a:off x="293690" y="4038381"/>
              <a:ext cx="9144000" cy="372047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99733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301073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481943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36365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81857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KZ" sz="22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З</a:t>
                          </a:r>
                          <a:r>
                            <a:rPr lang="kk-KZ" sz="22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</a:t>
                          </a:r>
                          <a:r>
                            <a:rPr lang="ru-KZ" sz="22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т</a:t>
                          </a:r>
                          <a:endParaRPr lang="en-US" sz="22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87037" t="-3731" r="-210847" b="-3574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173710" t="-3731" r="-95823" b="-3574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287113" t="-3731" r="-515" b="-35746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10015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305" t="-137624" r="-358232" b="-3742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200" dirty="0">
                              <a:solidFill>
                                <a:srgbClr val="002060"/>
                              </a:solidFill>
                            </a:rPr>
                            <a:t>-</a:t>
                          </a:r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110,5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200" dirty="0">
                              <a:solidFill>
                                <a:srgbClr val="002060"/>
                              </a:solidFill>
                            </a:rPr>
                            <a:t>-</a:t>
                          </a:r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137,14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197,54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72971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305" t="-255319" r="-358232" b="-3021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-394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-394,4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200" dirty="0">
                              <a:solidFill>
                                <a:srgbClr val="002060"/>
                              </a:solidFill>
                            </a:rPr>
                            <a:t>214</a:t>
                          </a:r>
                          <a:endParaRPr lang="en-US" sz="220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572971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305" t="-355319" r="-358232" b="-2021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130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99447804"/>
                      </a:ext>
                    </a:extLst>
                  </a:tr>
                  <a:tr h="572971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305" t="-455319" r="-358232" b="-1021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-242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-229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189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6825389"/>
                      </a:ext>
                    </a:extLst>
                  </a:tr>
                  <a:tr h="572971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305" t="-555319" r="-358232" b="-21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-286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-237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>
                              <a:solidFill>
                                <a:srgbClr val="002060"/>
                              </a:solidFill>
                            </a:rPr>
                            <a:t>70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2462416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47448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F13F803-2D69-4702-98D9-8495F817B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163" y="292100"/>
            <a:ext cx="9144000" cy="7418388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3616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89675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ru-RU" sz="3200" dirty="0" err="1">
                <a:solidFill>
                  <a:srgbClr val="620BFC"/>
                </a:solidFill>
                <a:latin typeface="Open Sans" panose="020B0606030504020204"/>
              </a:rPr>
              <a:t>Сабақ</a:t>
            </a:r>
            <a:r>
              <a:rPr lang="ru-RU" sz="3200" dirty="0">
                <a:solidFill>
                  <a:srgbClr val="620BFC"/>
                </a:solidFill>
                <a:latin typeface="Open Sans" panose="020B0606030504020204"/>
              </a:rPr>
              <a:t> </a:t>
            </a:r>
            <a:r>
              <a:rPr lang="ru-RU" sz="3200" dirty="0" err="1">
                <a:solidFill>
                  <a:srgbClr val="620BFC"/>
                </a:solidFill>
                <a:latin typeface="Open Sans" panose="020B0606030504020204"/>
              </a:rPr>
              <a:t>мақсат</a:t>
            </a:r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ы</a:t>
            </a:r>
            <a:r>
              <a:rPr lang="ru-RU" sz="3200" dirty="0">
                <a:solidFill>
                  <a:srgbClr val="620BFC"/>
                </a:solidFill>
                <a:latin typeface="Open Sans" panose="020B0606030504020204"/>
              </a:rPr>
              <a:t>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2" y="1383541"/>
            <a:ext cx="9144000" cy="366520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indent="355600" algn="l"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Энтропияны жүйенің ретсіздік өлшемі ретінде түсіндіру және оны анықтамалық деректер арқылы есептеу</a:t>
            </a:r>
            <a:r>
              <a:rPr lang="en-US" dirty="0">
                <a:solidFill>
                  <a:srgbClr val="002060"/>
                </a:solidFill>
              </a:rPr>
              <a:t>;</a:t>
            </a:r>
            <a:endParaRPr lang="kk-KZ" dirty="0">
              <a:solidFill>
                <a:srgbClr val="002060"/>
              </a:solidFill>
            </a:endParaRPr>
          </a:p>
          <a:p>
            <a:pPr indent="355600" algn="l"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Гиббстің бос энергия өзгерісін түсіндіру және анықтамалық деректер арқылы есептеу;</a:t>
            </a:r>
          </a:p>
          <a:p>
            <a:pPr indent="355600" algn="l"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Термодинамикалық мәндер бойынша реакцияның өздігінен жүру бағытын болжау</a:t>
            </a:r>
            <a:r>
              <a:rPr lang="en-US" dirty="0">
                <a:solidFill>
                  <a:srgbClr val="002060"/>
                </a:solidFill>
              </a:rPr>
              <a:t>.</a:t>
            </a:r>
            <a:endParaRPr lang="kk-K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3532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2100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Гиббстің еркін энергиясы 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162" y="1171478"/>
            <a:ext cx="9144000" cy="151077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sz="2800" dirty="0"/>
              <a:t>Мысал №8.</a:t>
            </a:r>
            <a:r>
              <a:rPr lang="kk-KZ" sz="2800" dirty="0">
                <a:solidFill>
                  <a:srgbClr val="002060"/>
                </a:solidFill>
              </a:rPr>
              <a:t> Төмендегі мәліметтерді пайдалана отырып, берілген реакцияның энтальпия өзгерісін анықтаңдар. </a:t>
            </a:r>
            <a:endParaRPr lang="en-US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1832A5A-4CAE-4FFE-A00E-3C2636A75104}"/>
                  </a:ext>
                </a:extLst>
              </p:cNvPr>
              <p:cNvSpPr txBox="1"/>
              <p:nvPr/>
            </p:nvSpPr>
            <p:spPr>
              <a:xfrm>
                <a:off x="284162" y="2892922"/>
                <a:ext cx="9139235" cy="757937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kk-KZ" sz="32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a:rPr lang="kk-KZ" sz="320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</m:oMath>
                </a14:m>
                <a:r>
                  <a:rPr lang="kk-KZ" sz="3200" dirty="0">
                    <a:solidFill>
                      <a:srgbClr val="620BFC"/>
                    </a:solidFill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en-US" sz="32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kk-KZ" sz="320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  <m:r>
                      <a:rPr lang="en-US" sz="3200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kk-KZ" sz="320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a:rPr lang="en-US" sz="32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kk-KZ" sz="320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</m:oMath>
                </a14:m>
                <a:r>
                  <a:rPr lang="kk-KZ" sz="3200" dirty="0">
                    <a:solidFill>
                      <a:srgbClr val="620BFC"/>
                    </a:solidFill>
                  </a:rPr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kk-KZ" sz="320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a:rPr lang="kk-KZ" sz="320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  <m:r>
                          <a:rPr lang="kk-KZ" sz="320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endParaRPr lang="en-US" sz="3200" dirty="0">
                  <a:solidFill>
                    <a:srgbClr val="620BFC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1832A5A-4CAE-4FFE-A00E-3C2636A751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2" y="2892922"/>
                <a:ext cx="9139235" cy="757937"/>
              </a:xfrm>
              <a:prstGeom prst="rect">
                <a:avLst/>
              </a:prstGeom>
              <a:blipFill>
                <a:blip r:embed="rId2"/>
                <a:stretch>
                  <a:fillRect t="-794" b="-11111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Таблица 6">
                <a:extLst>
                  <a:ext uri="{FF2B5EF4-FFF2-40B4-BE49-F238E27FC236}">
                    <a16:creationId xmlns:a16="http://schemas.microsoft.com/office/drawing/2014/main" id="{2523CF56-E695-4B66-AAB6-FCEEE601187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74896022"/>
                  </p:ext>
                </p:extLst>
              </p:nvPr>
            </p:nvGraphicFramePr>
            <p:xfrm>
              <a:off x="279398" y="3975908"/>
              <a:ext cx="9143999" cy="253219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69014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40159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726401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62930">
                      <a:extLst>
                        <a:ext uri="{9D8B030D-6E8A-4147-A177-3AD203B41FA5}">
                          <a16:colId xmlns:a16="http://schemas.microsoft.com/office/drawing/2014/main" val="3800883957"/>
                        </a:ext>
                      </a:extLst>
                    </a:gridCol>
                    <a:gridCol w="166293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41410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Зат </a:t>
                          </a:r>
                          <a:endParaRPr lang="en-US" sz="2500" dirty="0">
                            <a:solidFill>
                              <a:srgbClr val="620BFC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8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kk-KZ" sz="28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sz="2800" i="1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8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O</m:t>
                                    </m:r>
                                  </m:e>
                                  <m:sub>
                                    <m:r>
                                      <a:rPr lang="kk-KZ" sz="280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(г)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500" dirty="0">
                            <a:solidFill>
                              <a:srgbClr val="620BFC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800" i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2800" i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kk-KZ" sz="280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(г)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500" dirty="0">
                            <a:solidFill>
                              <a:srgbClr val="620BFC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40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kk-KZ" sz="240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sz="2400" i="1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40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O</m:t>
                                    </m:r>
                                  </m:e>
                                  <m:sub>
                                    <m:r>
                                      <a:rPr lang="en-US" sz="24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kk-KZ" sz="240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(г)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K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80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kk-KZ" sz="280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sz="2800" i="1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80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O</m:t>
                                    </m:r>
                                  </m:e>
                                  <m:sub>
                                    <m:r>
                                      <a:rPr lang="kk-KZ" sz="280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sz="2800" b="0" i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</m:t>
                                    </m:r>
                                    <m:r>
                                      <a:rPr lang="kk-KZ" sz="280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500" dirty="0">
                            <a:solidFill>
                              <a:srgbClr val="620BFC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14107">
                    <a:tc>
                      <a:txBody>
                        <a:bodyPr/>
                        <a:lstStyle/>
                        <a:p>
                          <a:pPr marL="0" marR="0" lvl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28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8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sz="28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𝑓</m:t>
                                  </m:r>
                                  <m:r>
                                    <a:rPr lang="en-US" sz="28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,298</m:t>
                                  </m:r>
                                </m:sub>
                                <m:sup>
                                  <m:r>
                                    <a:rPr lang="en-US" sz="28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bSup>
                            </m:oMath>
                          </a14:m>
                          <a:r>
                            <a:rPr lang="en-US" sz="2800" dirty="0">
                              <a:solidFill>
                                <a:srgbClr val="002060"/>
                              </a:solidFill>
                            </a:rPr>
                            <a:t>,</a:t>
                          </a:r>
                          <a:r>
                            <a:rPr lang="kk-KZ" sz="2800" dirty="0">
                              <a:solidFill>
                                <a:srgbClr val="002060"/>
                              </a:solidFill>
                            </a:rPr>
                            <a:t> </a:t>
                          </a:r>
                          <a:endParaRPr lang="en-US" sz="2800" dirty="0">
                            <a:solidFill>
                              <a:srgbClr val="002060"/>
                            </a:solidFill>
                          </a:endParaRPr>
                        </a:p>
                        <a:p>
                          <a:pPr marL="0" marR="0" lvl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800" dirty="0" err="1">
                              <a:solidFill>
                                <a:srgbClr val="002060"/>
                              </a:solidFill>
                            </a:rPr>
                            <a:t>кДж</a:t>
                          </a:r>
                          <a:r>
                            <a:rPr lang="en-US" sz="2800" dirty="0">
                              <a:solidFill>
                                <a:srgbClr val="002060"/>
                              </a:solidFill>
                            </a:rPr>
                            <a:t>.</a:t>
                          </a:r>
                          <a14:m>
                            <m:oMath xmlns:m="http://schemas.openxmlformats.org/officeDocument/2006/math">
                              <m:r>
                                <a:rPr lang="kk-KZ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моль</m:t>
                              </m:r>
                            </m:oMath>
                          </a14:m>
                          <a:endParaRPr lang="en-US" sz="2800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104,12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159,10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-</a:t>
                          </a:r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237,23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74806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28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8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298</m:t>
                                    </m:r>
                                  </m:sub>
                                  <m:sup>
                                    <m:r>
                                      <a:rPr lang="en-US" sz="28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bSup>
                                <m:r>
                                  <m:rPr>
                                    <m:nor/>
                                  </m:rPr>
                                  <a:rPr lang="en-US" sz="2800" dirty="0">
                                    <a:solidFill>
                                      <a:srgbClr val="002060"/>
                                    </a:solidFill>
                                  </a:rPr>
                                  <m:t>,</m:t>
                                </m:r>
                              </m:oMath>
                            </m:oMathPara>
                          </a14:m>
                          <a:endParaRPr lang="en-US" sz="2800" dirty="0">
                            <a:solidFill>
                              <a:srgbClr val="002060"/>
                            </a:solidFill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kk-KZ" sz="2800" dirty="0">
                                    <a:solidFill>
                                      <a:srgbClr val="002060"/>
                                    </a:solidFill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kk-KZ" sz="2800" dirty="0" err="1">
                                    <a:solidFill>
                                      <a:srgbClr val="002060"/>
                                    </a:solidFill>
                                  </a:rPr>
                                  <m:t>Дж</m:t>
                                </m:r>
                                <m:r>
                                  <m:rPr>
                                    <m:nor/>
                                  </m:rPr>
                                  <a:rPr lang="en-US" sz="2800" b="0" i="1" dirty="0" smtClean="0">
                                    <a:solidFill>
                                      <a:srgbClr val="002060"/>
                                    </a:solidFill>
                                  </a:rPr>
                                  <m:t>/</m:t>
                                </m:r>
                                <m:r>
                                  <a:rPr lang="en-US" sz="2800" b="0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kk-KZ" sz="28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моль</m:t>
                                </m:r>
                                <m:r>
                                  <a:rPr lang="kk-KZ" sz="28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r>
                                  <a:rPr lang="en-US" sz="28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𝐾</m:t>
                                </m:r>
                                <m:r>
                                  <a:rPr lang="en-US" sz="28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800" dirty="0">
                            <a:solidFill>
                              <a:srgbClr val="620BFC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219,83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130,52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238,50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69,95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Таблица 6">
                <a:extLst>
                  <a:ext uri="{FF2B5EF4-FFF2-40B4-BE49-F238E27FC236}">
                    <a16:creationId xmlns:a16="http://schemas.microsoft.com/office/drawing/2014/main" id="{2523CF56-E695-4B66-AAB6-FCEEE601187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74896022"/>
                  </p:ext>
                </p:extLst>
              </p:nvPr>
            </p:nvGraphicFramePr>
            <p:xfrm>
              <a:off x="279398" y="3975908"/>
              <a:ext cx="9143999" cy="253219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69014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40159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726401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62930">
                      <a:extLst>
                        <a:ext uri="{9D8B030D-6E8A-4147-A177-3AD203B41FA5}">
                          <a16:colId xmlns:a16="http://schemas.microsoft.com/office/drawing/2014/main" val="3800883957"/>
                        </a:ext>
                      </a:extLst>
                    </a:gridCol>
                    <a:gridCol w="166293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55924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Зат </a:t>
                          </a:r>
                          <a:endParaRPr lang="en-US" sz="2500" dirty="0">
                            <a:solidFill>
                              <a:srgbClr val="620BFC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3"/>
                          <a:stretch>
                            <a:fillRect l="-192609" t="-8696" r="-361304" b="-35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3"/>
                          <a:stretch>
                            <a:fillRect l="-237809" t="-8696" r="-193640" b="-35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3"/>
                          <a:stretch>
                            <a:fillRect l="-350183" t="-8696" r="-100733" b="-35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3"/>
                          <a:stretch>
                            <a:fillRect l="-450183" t="-8696" r="-733" b="-35434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016762"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3"/>
                          <a:stretch>
                            <a:fillRect l="-226" t="-59880" r="-240045" b="-952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104,12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159,10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-</a:t>
                          </a:r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237,23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956183"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3"/>
                          <a:stretch>
                            <a:fillRect l="-226" t="-170064" r="-240045" b="-12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219,83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130,52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238,50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5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69,95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1068124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8048C52-3A78-436B-BE92-0BF0B56ACA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163" y="292100"/>
            <a:ext cx="9144000" cy="7418388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71453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AC23270F-DE60-E944-AAC7-F758D3D6DE9F}"/>
              </a:ext>
            </a:extLst>
          </p:cNvPr>
          <p:cNvSpPr txBox="1"/>
          <p:nvPr/>
        </p:nvSpPr>
        <p:spPr>
          <a:xfrm>
            <a:off x="1981200" y="-33147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KZ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94FE280-C1D6-1E4B-9511-C5143FE330CB}"/>
              </a:ext>
            </a:extLst>
          </p:cNvPr>
          <p:cNvSpPr txBox="1"/>
          <p:nvPr/>
        </p:nvSpPr>
        <p:spPr>
          <a:xfrm>
            <a:off x="2222611" y="320277"/>
            <a:ext cx="52671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Сабақ аяқталды!</a:t>
            </a:r>
          </a:p>
          <a:p>
            <a:pPr algn="ctr"/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Келесі жүздескенше!</a:t>
            </a:r>
            <a:endParaRPr lang="ru-RU" sz="3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13ABC4B2-5C88-C74B-93CE-5D3E2BEC2C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3504" y="2793876"/>
            <a:ext cx="4405317" cy="3333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252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4940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Энтропия 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162" y="1334690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dirty="0"/>
              <a:t>Энтропия (</a:t>
            </a:r>
            <a:r>
              <a:rPr lang="en-US" dirty="0"/>
              <a:t>S</a:t>
            </a:r>
            <a:r>
              <a:rPr lang="kk-KZ" dirty="0">
                <a:solidFill>
                  <a:srgbClr val="002060"/>
                </a:solidFill>
              </a:rPr>
              <a:t>) – жүйенің ретсіздігін сипаттайтын термодинамикалық функция.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3568" y="3201920"/>
            <a:ext cx="7365187" cy="3465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930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Энтропия 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162" y="1334689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dirty="0">
                <a:solidFill>
                  <a:srgbClr val="002060"/>
                </a:solidFill>
              </a:rPr>
              <a:t>Химиялық реакция үшін энтропияның өзгерісі энтальпия өзгерісіне ұқсас: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84164" y="2869720"/>
                <a:ext cx="9143999" cy="754667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3200" b="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kk-KZ" sz="3200" b="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реакция </m:t>
                        </m:r>
                      </m:sub>
                    </m:sSub>
                  </m:oMath>
                </a14:m>
                <a:r>
                  <a:rPr lang="kk-KZ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kk-KZ" sz="3200" b="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өнім </m:t>
                        </m:r>
                        <m:r>
                          <a:rPr lang="kk-KZ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kk-KZ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-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kk-KZ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реа</m:t>
                        </m:r>
                        <m:r>
                          <a:rPr lang="kk-KZ" sz="3200" b="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гент</m:t>
                        </m:r>
                        <m:r>
                          <a:rPr lang="kk-KZ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4" y="2869720"/>
                <a:ext cx="9143999" cy="754667"/>
              </a:xfrm>
              <a:prstGeom prst="rect">
                <a:avLst/>
              </a:prstGeom>
              <a:blipFill>
                <a:blip r:embed="rId2"/>
                <a:stretch>
                  <a:fillRect t="-1587" b="-10317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84164" y="4001294"/>
                <a:ext cx="9144000" cy="710552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 algn="ctr">
                  <a:defRPr sz="3200">
                    <a:solidFill>
                      <a:srgbClr val="620BFC"/>
                    </a:solidFill>
                    <a:latin typeface="Open Sans" panose="020B0606030504020204"/>
                  </a:defRPr>
                </a:lvl1pPr>
              </a:lstStyle>
              <a:p>
                <a:pPr indent="725488"/>
                <a:r>
                  <a:rPr lang="kk-KZ" dirty="0">
                    <a:solidFill>
                      <a:srgbClr val="002060"/>
                    </a:solidFill>
                  </a:rPr>
                  <a:t>Энтропияның өлшемі, Дж.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kk-KZ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моль</m:t>
                        </m:r>
                      </m:e>
                      <m:sup>
                        <m:r>
                          <a:rPr lang="kk-KZ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kk-KZ" dirty="0">
                    <a:solidFill>
                      <a:srgbClr val="002060"/>
                    </a:solidFill>
                  </a:rPr>
                  <a:t>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kk-KZ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К</m:t>
                        </m:r>
                      </m:e>
                      <m:sup>
                        <m:r>
                          <a:rPr lang="kk-KZ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kk-KZ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4" y="4001294"/>
                <a:ext cx="9144000" cy="710552"/>
              </a:xfrm>
              <a:prstGeom prst="rect">
                <a:avLst/>
              </a:prstGeom>
              <a:blipFill>
                <a:blip r:embed="rId3"/>
                <a:stretch>
                  <a:fillRect t="-840" b="-17647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0220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84893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Энтропия 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163" y="2197299"/>
            <a:ext cx="9144000" cy="526568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84163" y="1271873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indent="725488"/>
            <a:r>
              <a:rPr lang="kk-KZ" sz="2800" dirty="0">
                <a:solidFill>
                  <a:srgbClr val="002060"/>
                </a:solidFill>
              </a:rPr>
              <a:t>Кейбір заттардың стандартты энтропиялары</a:t>
            </a:r>
          </a:p>
        </p:txBody>
      </p:sp>
    </p:spTree>
    <p:extLst>
      <p:ext uri="{BB962C8B-B14F-4D97-AF65-F5344CB8AC3E}">
        <p14:creationId xmlns:p14="http://schemas.microsoft.com/office/powerpoint/2010/main" val="4155477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2100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Энтропия 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162" y="1246502"/>
            <a:ext cx="9144000" cy="169543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dirty="0"/>
              <a:t>Мысал №1.</a:t>
            </a:r>
            <a:r>
              <a:rPr lang="kk-KZ" dirty="0">
                <a:solidFill>
                  <a:srgbClr val="002060"/>
                </a:solidFill>
              </a:rPr>
              <a:t> Есептеулер жүргізбей-ақ төмендегі реакциялардың өзгерісінің таңбасын анықтаңдар.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84163" y="3386164"/>
                <a:ext cx="7394028" cy="3807362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:pPr marL="514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20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k-KZ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kk-KZ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</m:oMath>
                </a14:m>
                <a:r>
                  <a:rPr lang="kk-KZ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320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kk-KZ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</m:oMath>
                </a14:m>
                <a:r>
                  <a:rPr lang="kk-KZ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320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a:rPr lang="kk-KZ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</m:oMath>
                </a14:m>
                <a:r>
                  <a:rPr lang="kk-KZ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</a:p>
              <a:p>
                <a:endParaRPr lang="kk-KZ" sz="3200" dirty="0">
                  <a:solidFill>
                    <a:srgbClr val="620BF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marL="514350" indent="-514350">
                  <a:buFont typeface="+mj-lt"/>
                  <a:buAutoNum type="alphaLcParenR"/>
                </a:pPr>
                <a:endParaRPr lang="kk-KZ" sz="3200" dirty="0">
                  <a:solidFill>
                    <a:srgbClr val="620BF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</a:rPr>
                      <m:t>b</m:t>
                    </m:r>
                    <m:r>
                      <a:rPr lang="en-US" sz="3200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</a:rPr>
                      <m:t>) </m:t>
                    </m:r>
                    <m:sSub>
                      <m:sSubPr>
                        <m:ctrlPr>
                          <a:rPr lang="en-US" sz="320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k-KZ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e>
                      <m:sub>
                        <m: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d>
                          <m:dPr>
                            <m:ctrlPr>
                              <a:rPr lang="kk-KZ" sz="3200" b="0" smtClean="0">
                                <a:solidFill>
                                  <a:srgbClr val="620BF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kk-KZ" sz="3200" b="0" smtClean="0">
                                <a:solidFill>
                                  <a:srgbClr val="620BFC"/>
                                </a:solidFill>
                                <a:latin typeface="Cambria Math" panose="02040503050406030204" pitchFamily="18" charset="0"/>
                              </a:rPr>
                              <m:t>г</m:t>
                            </m:r>
                          </m:e>
                        </m:d>
                      </m:sub>
                    </m:sSub>
                  </m:oMath>
                </a14:m>
                <a:r>
                  <a:rPr lang="kk-KZ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320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k-KZ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kk-KZ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</m:oMath>
                </a14:m>
                <a:r>
                  <a:rPr lang="kk-KZ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NH</m:t>
                        </m:r>
                      </m:e>
                      <m:sub>
                        <m: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kk-KZ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</m:oMath>
                </a14:m>
                <a:endParaRPr lang="kk-KZ" sz="3200" dirty="0">
                  <a:solidFill>
                    <a:srgbClr val="620BF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marL="514350" indent="-514350">
                  <a:buFont typeface="+mj-lt"/>
                  <a:buAutoNum type="alphaLcParenR"/>
                </a:pPr>
                <a:endParaRPr lang="kk-KZ" sz="3200" dirty="0">
                  <a:solidFill>
                    <a:srgbClr val="620BF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marL="514350" indent="-514350">
                  <a:buFont typeface="+mj-lt"/>
                  <a:buAutoNum type="alphaLcParenR"/>
                </a:pPr>
                <a:endParaRPr lang="kk-KZ" sz="3200" dirty="0">
                  <a:solidFill>
                    <a:srgbClr val="620BF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r>
                  <a:rPr lang="en-US" sz="3200" dirty="0">
                    <a:solidFill>
                      <a:srgbClr val="620BFC"/>
                    </a:solidFill>
                  </a:rPr>
                  <a:t>c)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NH</m:t>
                        </m:r>
                      </m:e>
                      <m:sub>
                        <m: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sSub>
                      <m:sSubPr>
                        <m:ctrlPr>
                          <a:rPr lang="en-US" sz="320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NO</m:t>
                        </m:r>
                      </m:e>
                      <m:sub>
                        <m: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kk-KZ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(қ)</m:t>
                        </m:r>
                      </m:sub>
                    </m:sSub>
                  </m:oMath>
                </a14:m>
                <a:r>
                  <a:rPr lang="kk-KZ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e>
                      <m:sub>
                        <m: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320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d>
                          <m:dPr>
                            <m:ctrlPr>
                              <a:rPr lang="kk-KZ" sz="3200" b="0" smtClean="0">
                                <a:solidFill>
                                  <a:srgbClr val="620BF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kk-KZ" sz="3200" b="0" smtClean="0">
                                <a:solidFill>
                                  <a:srgbClr val="620BFC"/>
                                </a:solidFill>
                                <a:latin typeface="Cambria Math" panose="02040503050406030204" pitchFamily="18" charset="0"/>
                              </a:rPr>
                              <m:t>г</m:t>
                            </m:r>
                          </m:e>
                        </m:d>
                      </m:sub>
                    </m:sSub>
                  </m:oMath>
                </a14:m>
                <a:r>
                  <a:rPr lang="kk-KZ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320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k-KZ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kk-KZ" sz="320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a:rPr lang="kk-KZ" sz="3200" b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</m:oMath>
                </a14:m>
                <a:endParaRPr lang="en-US" sz="3200" dirty="0">
                  <a:solidFill>
                    <a:srgbClr val="620BF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3386164"/>
                <a:ext cx="7394028" cy="3807362"/>
              </a:xfrm>
              <a:prstGeom prst="rect">
                <a:avLst/>
              </a:prstGeom>
              <a:blipFill>
                <a:blip r:embed="rId2"/>
                <a:stretch>
                  <a:fillRect t="-319" b="-1595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6333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Энтропия 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163" y="1199393"/>
            <a:ext cx="9144000" cy="218787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dirty="0"/>
              <a:t>Мысал №2.</a:t>
            </a:r>
            <a:r>
              <a:rPr lang="kk-KZ" dirty="0">
                <a:solidFill>
                  <a:srgbClr val="002060"/>
                </a:solidFill>
              </a:rPr>
              <a:t> Төмендегі реакцияның энтропиясын есептеңдер. Есептеу үшін әрқайсы заттардың стандартты энтропия мәндерін алыңдар.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84163" y="6938612"/>
                <a:ext cx="5990897" cy="754667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3200" b="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kk-KZ" sz="3200" b="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реакция </m:t>
                        </m:r>
                      </m:sub>
                    </m:sSub>
                  </m:oMath>
                </a14:m>
                <a:r>
                  <a:rPr lang="kk-KZ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kk-KZ" sz="3200" b="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өнім </m:t>
                        </m:r>
                        <m:r>
                          <a:rPr lang="kk-KZ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kk-KZ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-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kk-KZ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реа</m:t>
                        </m:r>
                        <m:r>
                          <a:rPr lang="kk-KZ" sz="3200" b="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гент</m:t>
                        </m:r>
                        <m:r>
                          <a:rPr lang="kk-KZ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620BFC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6938612"/>
                <a:ext cx="5990897" cy="754667"/>
              </a:xfrm>
              <a:prstGeom prst="rect">
                <a:avLst/>
              </a:prstGeom>
              <a:blipFill>
                <a:blip r:embed="rId2"/>
                <a:stretch>
                  <a:fillRect t="-1587" b="-10317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4163" y="3622325"/>
                <a:ext cx="6261009" cy="757937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none" lIns="252000" tIns="108000" rIns="252000" bIns="10800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CH</m:t>
                        </m:r>
                      </m:e>
                      <m:sub>
                        <m:r>
                          <a:rPr lang="en-US" sz="32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d>
                          <m:dPr>
                            <m:ctrlPr>
                              <a:rPr lang="kk-KZ" sz="3200" b="0" i="1" smtClean="0">
                                <a:solidFill>
                                  <a:srgbClr val="620BF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kk-KZ" sz="3200" b="0" i="0" smtClean="0">
                                <a:solidFill>
                                  <a:srgbClr val="620BFC"/>
                                </a:solidFill>
                                <a:latin typeface="Cambria Math" panose="02040503050406030204" pitchFamily="18" charset="0"/>
                              </a:rPr>
                              <m:t>г</m:t>
                            </m:r>
                          </m:e>
                        </m:d>
                      </m:sub>
                    </m:sSub>
                  </m:oMath>
                </a14:m>
                <a:r>
                  <a:rPr lang="kk-KZ" sz="3200" dirty="0">
                    <a:solidFill>
                      <a:srgbClr val="620BFC"/>
                    </a:solidFill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a:rPr lang="kk-KZ" sz="32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kk-KZ" sz="32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г</m:t>
                        </m:r>
                        <m:r>
                          <a:rPr lang="kk-KZ" sz="32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r>
                  <a:rPr lang="kk-KZ" sz="3200" dirty="0">
                    <a:solidFill>
                      <a:srgbClr val="620BFC"/>
                    </a:solidFill>
                  </a:rPr>
                  <a:t> </a:t>
                </a:r>
                <a:r>
                  <a:rPr lang="en-US" sz="3200" dirty="0">
                    <a:solidFill>
                      <a:srgbClr val="620BFC"/>
                    </a:solidFill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CO</m:t>
                        </m:r>
                      </m:e>
                      <m:sub>
                        <m:r>
                          <a:rPr lang="kk-KZ" sz="32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</m:oMath>
                </a14:m>
                <a:r>
                  <a:rPr lang="en-US" sz="3200" dirty="0">
                    <a:solidFill>
                      <a:srgbClr val="620BFC"/>
                    </a:solidFill>
                  </a:rPr>
                  <a:t> </a:t>
                </a:r>
                <a:r>
                  <a:rPr lang="kk-KZ" sz="3200" dirty="0">
                    <a:solidFill>
                      <a:srgbClr val="620BFC"/>
                    </a:solidFill>
                  </a:rPr>
                  <a:t> 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k-KZ" sz="32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en-US" sz="32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kk-KZ" sz="32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</m:oMath>
                </a14:m>
                <a:r>
                  <a:rPr lang="kk-KZ" sz="3200" dirty="0">
                    <a:solidFill>
                      <a:srgbClr val="620BFC"/>
                    </a:solidFill>
                  </a:rPr>
                  <a:t> </a:t>
                </a:r>
                <a:endParaRPr lang="en-US" sz="3200" dirty="0">
                  <a:solidFill>
                    <a:srgbClr val="620BFC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3622325"/>
                <a:ext cx="6261009" cy="757937"/>
              </a:xfrm>
              <a:prstGeom prst="rect">
                <a:avLst/>
              </a:prstGeom>
              <a:blipFill>
                <a:blip r:embed="rId3"/>
                <a:stretch>
                  <a:fillRect t="-787" b="-10236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895132" y="5864624"/>
                <a:ext cx="5533030" cy="648997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298</m:t>
                        </m:r>
                      </m:sub>
                    </m:sSub>
                  </m:oMath>
                </a14:m>
                <a:r>
                  <a:rPr lang="en-US" sz="2800" dirty="0">
                    <a:solidFill>
                      <a:srgbClr val="620BFC"/>
                    </a:solidFill>
                  </a:rPr>
                  <a:t> (CO) = 249 </a:t>
                </a:r>
                <a:r>
                  <a:rPr lang="kk-KZ" sz="2800" dirty="0">
                    <a:solidFill>
                      <a:srgbClr val="620BFC"/>
                    </a:solidFill>
                  </a:rPr>
                  <a:t>Дж.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8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kk-KZ" sz="28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моль</m:t>
                        </m:r>
                      </m:e>
                      <m:sup>
                        <m:r>
                          <a:rPr lang="kk-KZ" sz="28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kk-KZ" sz="2800" dirty="0">
                    <a:solidFill>
                      <a:srgbClr val="620BFC"/>
                    </a:solidFill>
                  </a:rPr>
                  <a:t>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800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kk-KZ" sz="2800" b="0" i="1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kk-KZ" sz="2800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К</m:t>
                        </m:r>
                      </m:e>
                      <m:sup>
                        <m:r>
                          <a:rPr lang="kk-KZ" sz="2800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2800" dirty="0">
                    <a:solidFill>
                      <a:srgbClr val="620BFC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5132" y="5864624"/>
                <a:ext cx="5533030" cy="648997"/>
              </a:xfrm>
              <a:prstGeom prst="rect">
                <a:avLst/>
              </a:prstGeom>
              <a:blipFill>
                <a:blip r:embed="rId4"/>
                <a:stretch>
                  <a:fillRect b="-14679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5951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Энтропия 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84162" y="1321123"/>
                <a:ext cx="9144000" cy="1695437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 algn="ctr">
                  <a:defRPr sz="3200">
                    <a:solidFill>
                      <a:srgbClr val="620BFC"/>
                    </a:solidFill>
                    <a:latin typeface="Open Sans" panose="020B0606030504020204"/>
                  </a:defRPr>
                </a:lvl1pPr>
              </a:lstStyle>
              <a:p>
                <a:pPr algn="l"/>
                <a:r>
                  <a:rPr lang="kk-KZ" dirty="0"/>
                  <a:t>Мысал №</a:t>
                </a:r>
                <a:r>
                  <a:rPr lang="en-US" dirty="0"/>
                  <a:t>3</a:t>
                </a:r>
                <a:r>
                  <a:rPr lang="kk-KZ" dirty="0"/>
                  <a:t>.</a:t>
                </a:r>
                <a:r>
                  <a:rPr lang="kk-KZ" dirty="0">
                    <a:solidFill>
                      <a:srgbClr val="002060"/>
                    </a:solidFill>
                  </a:rPr>
                  <a:t> Есептеу жүргізбей ақ төмендегі реакция үшін </a:t>
                </a:r>
                <a14:m>
                  <m:oMath xmlns:m="http://schemas.openxmlformats.org/officeDocument/2006/math">
                    <m:r>
                      <a:rPr lang="kk-KZ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k-KZ" dirty="0">
                    <a:solidFill>
                      <a:srgbClr val="002060"/>
                    </a:solidFill>
                  </a:rPr>
                  <a:t>және </a:t>
                </a:r>
                <a14:m>
                  <m:oMath xmlns:m="http://schemas.openxmlformats.org/officeDocument/2006/math">
                    <m:r>
                      <a:rPr lang="kk-KZ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</m:t>
                    </m:r>
                    <m:r>
                      <a:rPr lang="en-US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k-KZ" dirty="0">
                    <a:solidFill>
                      <a:srgbClr val="002060"/>
                    </a:solidFill>
                  </a:rPr>
                  <a:t>мәндерінің таңбаларын анықтаңдар</a:t>
                </a:r>
                <a:r>
                  <a:rPr lang="en-US" dirty="0">
                    <a:solidFill>
                      <a:srgbClr val="002060"/>
                    </a:solidFill>
                  </a:rPr>
                  <a:t>.</a:t>
                </a:r>
                <a:r>
                  <a:rPr lang="kk-KZ" dirty="0">
                    <a:solidFill>
                      <a:srgbClr val="002060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2" y="1321123"/>
                <a:ext cx="9144000" cy="1695437"/>
              </a:xfrm>
              <a:prstGeom prst="rect">
                <a:avLst/>
              </a:prstGeom>
              <a:blipFill>
                <a:blip r:embed="rId2"/>
                <a:stretch>
                  <a:fillRect t="-714" b="-6786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4162" y="3335032"/>
                <a:ext cx="9144001" cy="757937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k-KZ" sz="32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HBr</m:t>
                        </m:r>
                      </m:e>
                      <m:sub>
                        <m:d>
                          <m:dPr>
                            <m:ctrlPr>
                              <a:rPr lang="kk-KZ" sz="3200" b="0" i="1" smtClean="0">
                                <a:solidFill>
                                  <a:srgbClr val="620BF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kk-KZ" sz="3200" b="0" i="0" smtClean="0">
                                <a:solidFill>
                                  <a:srgbClr val="620BFC"/>
                                </a:solidFill>
                                <a:latin typeface="Cambria Math" panose="02040503050406030204" pitchFamily="18" charset="0"/>
                              </a:rPr>
                              <m:t>г</m:t>
                            </m:r>
                          </m:e>
                        </m:d>
                      </m:sub>
                    </m:sSub>
                  </m:oMath>
                </a14:m>
                <a:r>
                  <a:rPr lang="kk-KZ" sz="3200" dirty="0">
                    <a:solidFill>
                      <a:srgbClr val="620BFC"/>
                    </a:solidFill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a:rPr lang="en-US" sz="32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kk-KZ" sz="32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</m:oMath>
                </a14:m>
                <a:r>
                  <a:rPr lang="kk-KZ" sz="3200" dirty="0">
                    <a:solidFill>
                      <a:srgbClr val="620BFC"/>
                    </a:solidFill>
                  </a:rPr>
                  <a:t> </a:t>
                </a:r>
                <a:r>
                  <a:rPr lang="en-US" sz="3200" dirty="0">
                    <a:solidFill>
                      <a:srgbClr val="620BFC"/>
                    </a:solidFill>
                  </a:rPr>
                  <a:t> 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k-KZ" sz="32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32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a:rPr lang="kk-KZ" sz="32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</m:oMath>
                </a14:m>
                <a:r>
                  <a:rPr lang="kk-KZ" sz="3200" dirty="0">
                    <a:solidFill>
                      <a:srgbClr val="620BFC"/>
                    </a:solidFill>
                  </a:rPr>
                  <a:t> 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3200" i="1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k-KZ" sz="32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Br</m:t>
                        </m:r>
                      </m:e>
                      <m:sub>
                        <m:r>
                          <a:rPr lang="en-US" sz="32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kk-KZ" sz="3200" i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</m:oMath>
                </a14:m>
                <a:r>
                  <a:rPr lang="kk-KZ" sz="3200" dirty="0">
                    <a:solidFill>
                      <a:srgbClr val="620BFC"/>
                    </a:solidFill>
                  </a:rPr>
                  <a:t> </a:t>
                </a:r>
                <a:endParaRPr lang="en-US" sz="3200" dirty="0">
                  <a:solidFill>
                    <a:srgbClr val="620BFC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2" y="3335032"/>
                <a:ext cx="9144001" cy="757937"/>
              </a:xfrm>
              <a:prstGeom prst="rect">
                <a:avLst/>
              </a:prstGeom>
              <a:blipFill>
                <a:blip r:embed="rId3"/>
                <a:stretch>
                  <a:fillRect t="-794" b="-11111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0187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4941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Гиббстің еркін энергиясы 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162" y="1251740"/>
            <a:ext cx="9144000" cy="237254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sz="2800" dirty="0"/>
              <a:t>Гиббстің еркін энергиясы</a:t>
            </a:r>
            <a:r>
              <a:rPr lang="kk-KZ" sz="2800" dirty="0">
                <a:solidFill>
                  <a:srgbClr val="002060"/>
                </a:solidFill>
              </a:rPr>
              <a:t> – энтальпия мен энтропияның байланысына негізделе отырып, химиялық реакция жүруінің мүмкіндігін сипаттайтын шама. Гиббстің еркін энергиясының формуласы: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615721" y="4730743"/>
                <a:ext cx="4480882" cy="710552"/>
              </a:xfrm>
              <a:prstGeom prst="rect">
                <a:avLst/>
              </a:prstGeom>
              <a:ln>
                <a:solidFill>
                  <a:srgbClr val="002060"/>
                </a:solidFill>
              </a:ln>
            </p:spPr>
            <p:txBody>
              <a:bodyPr wrap="square" lIns="252000" tIns="108000" rIns="252000" bIns="108000">
                <a:spAutoFit/>
              </a:bodyPr>
              <a:lstStyle/>
              <a:p>
                <a:pPr indent="725488"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3200" b="0" i="0" smtClean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m:rPr>
                          <m:sty m:val="p"/>
                        </m:rPr>
                        <a:rPr lang="en-US" sz="3200" b="0" i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G</m:t>
                      </m:r>
                      <m:r>
                        <a:rPr lang="en-US" sz="3200" b="0" i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∆</m:t>
                      </m:r>
                      <m:r>
                        <m:rPr>
                          <m:sty m:val="p"/>
                        </m:rPr>
                        <a:rPr lang="en-US" sz="3200" b="0" i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en-US" sz="3200" b="0" i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−</m:t>
                      </m:r>
                      <m:r>
                        <m:rPr>
                          <m:sty m:val="p"/>
                        </m:rPr>
                        <a:rPr lang="en-US" sz="3200" b="0" i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T</m:t>
                      </m:r>
                      <m:r>
                        <a:rPr lang="en-US" sz="3200" b="0" i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m:rPr>
                          <m:sty m:val="p"/>
                        </m:rPr>
                        <a:rPr lang="en-US" sz="3200" b="0" i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</m:t>
                      </m:r>
                    </m:oMath>
                  </m:oMathPara>
                </a14:m>
                <a:endParaRPr lang="kk-KZ" sz="3200" dirty="0">
                  <a:solidFill>
                    <a:srgbClr val="620BFC"/>
                  </a:solidFill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5721" y="4730743"/>
                <a:ext cx="4480882" cy="71055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284163" y="3796568"/>
            <a:ext cx="4480882" cy="587441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 lIns="252000" tIns="108000" rIns="252000" bIns="108000">
            <a:spAutoFit/>
          </a:bodyPr>
          <a:lstStyle/>
          <a:p>
            <a:r>
              <a:rPr lang="kk-KZ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Гиббстің еркін енергиясы</a:t>
            </a:r>
          </a:p>
        </p:txBody>
      </p:sp>
      <p:cxnSp>
        <p:nvCxnSpPr>
          <p:cNvPr id="8" name="Прямая со стрелкой 7"/>
          <p:cNvCxnSpPr>
            <a:cxnSpLocks/>
            <a:endCxn id="6" idx="2"/>
          </p:cNvCxnSpPr>
          <p:nvPr/>
        </p:nvCxnSpPr>
        <p:spPr>
          <a:xfrm flipH="1" flipV="1">
            <a:off x="2524604" y="4384009"/>
            <a:ext cx="1374156" cy="3315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4947281" y="3811744"/>
            <a:ext cx="4480882" cy="587441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 lIns="252000" tIns="108000" rIns="252000" bIns="108000">
            <a:spAutoFit/>
          </a:bodyPr>
          <a:lstStyle/>
          <a:p>
            <a:pPr indent="725488" algn="just"/>
            <a:r>
              <a:rPr lang="kk-KZ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Энтальпия өзгерісі</a:t>
            </a:r>
          </a:p>
        </p:txBody>
      </p:sp>
      <p:cxnSp>
        <p:nvCxnSpPr>
          <p:cNvPr id="11" name="Прямая со стрелкой 10"/>
          <p:cNvCxnSpPr>
            <a:cxnSpLocks/>
            <a:endCxn id="9" idx="2"/>
          </p:cNvCxnSpPr>
          <p:nvPr/>
        </p:nvCxnSpPr>
        <p:spPr>
          <a:xfrm flipV="1">
            <a:off x="5813566" y="4399185"/>
            <a:ext cx="1374156" cy="3467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284162" y="5794877"/>
            <a:ext cx="4480882" cy="587441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 lIns="252000" tIns="108000" rIns="252000" bIns="108000">
            <a:spAutoFit/>
          </a:bodyPr>
          <a:lstStyle/>
          <a:p>
            <a:pPr indent="725488" algn="just"/>
            <a:r>
              <a:rPr lang="kk-KZ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Температура </a:t>
            </a:r>
          </a:p>
        </p:txBody>
      </p:sp>
      <p:cxnSp>
        <p:nvCxnSpPr>
          <p:cNvPr id="14" name="Прямая со стрелкой 13"/>
          <p:cNvCxnSpPr>
            <a:cxnSpLocks/>
          </p:cNvCxnSpPr>
          <p:nvPr/>
        </p:nvCxnSpPr>
        <p:spPr>
          <a:xfrm flipH="1">
            <a:off x="3337882" y="5451660"/>
            <a:ext cx="2566438" cy="337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4901722" y="5798394"/>
            <a:ext cx="4480882" cy="587441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 lIns="252000" tIns="108000" rIns="252000" bIns="108000">
            <a:spAutoFit/>
          </a:bodyPr>
          <a:lstStyle/>
          <a:p>
            <a:pPr indent="725488" algn="just"/>
            <a:r>
              <a:rPr lang="kk-KZ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Энтропия өзгерісі</a:t>
            </a:r>
          </a:p>
        </p:txBody>
      </p:sp>
      <p:cxnSp>
        <p:nvCxnSpPr>
          <p:cNvPr id="17" name="Прямая со стрелкой 16"/>
          <p:cNvCxnSpPr>
            <a:cxnSpLocks/>
            <a:endCxn id="15" idx="0"/>
          </p:cNvCxnSpPr>
          <p:nvPr/>
        </p:nvCxnSpPr>
        <p:spPr>
          <a:xfrm>
            <a:off x="6280220" y="5441295"/>
            <a:ext cx="861943" cy="3570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284163" y="6627763"/>
            <a:ext cx="9144000" cy="1079884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 lIns="252000" tIns="108000" rIns="252000" bIns="108000">
            <a:spAutoFit/>
          </a:bodyPr>
          <a:lstStyle/>
          <a:p>
            <a:r>
              <a:rPr lang="kk-KZ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Гиббстің еркін енергиясының бірілігі: 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кДж/моль, кДж.</a:t>
            </a:r>
          </a:p>
        </p:txBody>
      </p:sp>
    </p:spTree>
    <p:extLst>
      <p:ext uri="{BB962C8B-B14F-4D97-AF65-F5344CB8AC3E}">
        <p14:creationId xmlns:p14="http://schemas.microsoft.com/office/powerpoint/2010/main" val="13462682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9042</TotalTime>
  <Words>892</Words>
  <Application>Microsoft Office PowerPoint</Application>
  <PresentationFormat>Произвольный</PresentationFormat>
  <Paragraphs>190</Paragraphs>
  <Slides>22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Open Sans</vt:lpstr>
      <vt:lpstr>Тема Office</vt:lpstr>
      <vt:lpstr>10-сынып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DO_Edit_1</cp:lastModifiedBy>
  <cp:revision>276</cp:revision>
  <dcterms:created xsi:type="dcterms:W3CDTF">2020-07-01T14:03:46Z</dcterms:created>
  <dcterms:modified xsi:type="dcterms:W3CDTF">2020-10-31T15:28:21Z</dcterms:modified>
</cp:coreProperties>
</file>