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6"/>
  </p:notesMasterIdLst>
  <p:sldIdLst>
    <p:sldId id="265" r:id="rId2"/>
    <p:sldId id="296" r:id="rId3"/>
    <p:sldId id="297" r:id="rId4"/>
    <p:sldId id="298" r:id="rId5"/>
    <p:sldId id="299" r:id="rId6"/>
    <p:sldId id="300" r:id="rId7"/>
    <p:sldId id="301" r:id="rId8"/>
    <p:sldId id="302" r:id="rId9"/>
    <p:sldId id="303" r:id="rId10"/>
    <p:sldId id="304" r:id="rId11"/>
    <p:sldId id="305" r:id="rId12"/>
    <p:sldId id="307" r:id="rId13"/>
    <p:sldId id="306" r:id="rId14"/>
    <p:sldId id="258" r:id="rId15"/>
  </p:sldIdLst>
  <p:sldSz cx="9712325" cy="8002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 userDrawn="1">
          <p15:clr>
            <a:srgbClr val="A4A3A4"/>
          </p15:clr>
        </p15:guide>
        <p15:guide id="2" pos="179" userDrawn="1">
          <p15:clr>
            <a:srgbClr val="A4A3A4"/>
          </p15:clr>
        </p15:guide>
        <p15:guide id="3" pos="5939" userDrawn="1">
          <p15:clr>
            <a:srgbClr val="A4A3A4"/>
          </p15:clr>
        </p15:guide>
        <p15:guide id="4" orient="horz" pos="48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0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21"/>
  </p:normalViewPr>
  <p:slideViewPr>
    <p:cSldViewPr snapToGrid="0" snapToObjects="1">
      <p:cViewPr varScale="1">
        <p:scale>
          <a:sx n="73" d="100"/>
          <a:sy n="73" d="100"/>
        </p:scale>
        <p:origin x="66" y="642"/>
      </p:cViewPr>
      <p:guideLst>
        <p:guide orient="horz" pos="184"/>
        <p:guide pos="179"/>
        <p:guide pos="5939"/>
        <p:guide orient="horz" pos="48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E6712-1DF3-144B-8AEB-AA2EA0DC6E3F}" type="datetimeFigureOut">
              <a:rPr lang="x-none" smtClean="0"/>
              <a:t>28.11.2020</a:t>
            </a:fld>
            <a:endParaRPr lang="x-none"/>
          </a:p>
        </p:txBody>
      </p:sp>
      <p:sp>
        <p:nvSpPr>
          <p:cNvPr id="4" name="Образ слайда 3"/>
          <p:cNvSpPr>
            <a:spLocks noGrp="1" noRot="1" noChangeAspect="1"/>
          </p:cNvSpPr>
          <p:nvPr>
            <p:ph type="sldImg" idx="2"/>
          </p:nvPr>
        </p:nvSpPr>
        <p:spPr>
          <a:xfrm>
            <a:off x="1555750" y="1143000"/>
            <a:ext cx="37465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7FD9-0A9C-1B45-95DB-6830A7212849}" type="slidenum">
              <a:rPr lang="x-none" smtClean="0"/>
              <a:t>‹#›</a:t>
            </a:fld>
            <a:endParaRPr lang="x-none"/>
          </a:p>
        </p:txBody>
      </p:sp>
    </p:spTree>
    <p:extLst>
      <p:ext uri="{BB962C8B-B14F-4D97-AF65-F5344CB8AC3E}">
        <p14:creationId xmlns:p14="http://schemas.microsoft.com/office/powerpoint/2010/main" val="3686477387"/>
      </p:ext>
    </p:extLst>
  </p:cSld>
  <p:clrMap bg1="lt1" tx1="dk1" bg2="lt2" tx2="dk2" accent1="accent1" accent2="accent2" accent3="accent3" accent4="accent4" accent5="accent5" accent6="accent6" hlink="hlink" folHlink="folHlink"/>
  <p:notesStyle>
    <a:lvl1pPr marL="0" algn="l" defTabSz="718627" rtl="0" eaLnBrk="1" latinLnBrk="0" hangingPunct="1">
      <a:defRPr sz="943" kern="1200">
        <a:solidFill>
          <a:schemeClr val="tx1"/>
        </a:solidFill>
        <a:latin typeface="+mn-lt"/>
        <a:ea typeface="+mn-ea"/>
        <a:cs typeface="+mn-cs"/>
      </a:defRPr>
    </a:lvl1pPr>
    <a:lvl2pPr marL="359313" algn="l" defTabSz="718627" rtl="0" eaLnBrk="1" latinLnBrk="0" hangingPunct="1">
      <a:defRPr sz="943" kern="1200">
        <a:solidFill>
          <a:schemeClr val="tx1"/>
        </a:solidFill>
        <a:latin typeface="+mn-lt"/>
        <a:ea typeface="+mn-ea"/>
        <a:cs typeface="+mn-cs"/>
      </a:defRPr>
    </a:lvl2pPr>
    <a:lvl3pPr marL="718627" algn="l" defTabSz="718627" rtl="0" eaLnBrk="1" latinLnBrk="0" hangingPunct="1">
      <a:defRPr sz="943" kern="1200">
        <a:solidFill>
          <a:schemeClr val="tx1"/>
        </a:solidFill>
        <a:latin typeface="+mn-lt"/>
        <a:ea typeface="+mn-ea"/>
        <a:cs typeface="+mn-cs"/>
      </a:defRPr>
    </a:lvl3pPr>
    <a:lvl4pPr marL="1077940" algn="l" defTabSz="718627" rtl="0" eaLnBrk="1" latinLnBrk="0" hangingPunct="1">
      <a:defRPr sz="943" kern="1200">
        <a:solidFill>
          <a:schemeClr val="tx1"/>
        </a:solidFill>
        <a:latin typeface="+mn-lt"/>
        <a:ea typeface="+mn-ea"/>
        <a:cs typeface="+mn-cs"/>
      </a:defRPr>
    </a:lvl4pPr>
    <a:lvl5pPr marL="1437254" algn="l" defTabSz="718627" rtl="0" eaLnBrk="1" latinLnBrk="0" hangingPunct="1">
      <a:defRPr sz="943" kern="1200">
        <a:solidFill>
          <a:schemeClr val="tx1"/>
        </a:solidFill>
        <a:latin typeface="+mn-lt"/>
        <a:ea typeface="+mn-ea"/>
        <a:cs typeface="+mn-cs"/>
      </a:defRPr>
    </a:lvl5pPr>
    <a:lvl6pPr marL="1796567" algn="l" defTabSz="718627" rtl="0" eaLnBrk="1" latinLnBrk="0" hangingPunct="1">
      <a:defRPr sz="943" kern="1200">
        <a:solidFill>
          <a:schemeClr val="tx1"/>
        </a:solidFill>
        <a:latin typeface="+mn-lt"/>
        <a:ea typeface="+mn-ea"/>
        <a:cs typeface="+mn-cs"/>
      </a:defRPr>
    </a:lvl6pPr>
    <a:lvl7pPr marL="2155881" algn="l" defTabSz="718627" rtl="0" eaLnBrk="1" latinLnBrk="0" hangingPunct="1">
      <a:defRPr sz="943" kern="1200">
        <a:solidFill>
          <a:schemeClr val="tx1"/>
        </a:solidFill>
        <a:latin typeface="+mn-lt"/>
        <a:ea typeface="+mn-ea"/>
        <a:cs typeface="+mn-cs"/>
      </a:defRPr>
    </a:lvl7pPr>
    <a:lvl8pPr marL="2515194" algn="l" defTabSz="718627" rtl="0" eaLnBrk="1" latinLnBrk="0" hangingPunct="1">
      <a:defRPr sz="943" kern="1200">
        <a:solidFill>
          <a:schemeClr val="tx1"/>
        </a:solidFill>
        <a:latin typeface="+mn-lt"/>
        <a:ea typeface="+mn-ea"/>
        <a:cs typeface="+mn-cs"/>
      </a:defRPr>
    </a:lvl8pPr>
    <a:lvl9pPr marL="2874508" algn="l" defTabSz="718627" rtl="0" eaLnBrk="1" latinLnBrk="0" hangingPunct="1">
      <a:defRPr sz="94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28425" y="1309683"/>
            <a:ext cx="8255476" cy="2786086"/>
          </a:xfrm>
        </p:spPr>
        <p:txBody>
          <a:bodyPr anchor="b"/>
          <a:lstStyle>
            <a:lvl1pPr algn="ctr">
              <a:defRPr sz="6373"/>
            </a:lvl1pPr>
          </a:lstStyle>
          <a:p>
            <a:r>
              <a:rPr lang="ru-RU"/>
              <a:t>Образец заголовка</a:t>
            </a:r>
            <a:endParaRPr lang="en-US" dirty="0"/>
          </a:p>
        </p:txBody>
      </p:sp>
      <p:sp>
        <p:nvSpPr>
          <p:cNvPr id="3" name="Subtitle 2"/>
          <p:cNvSpPr>
            <a:spLocks noGrp="1"/>
          </p:cNvSpPr>
          <p:nvPr>
            <p:ph type="subTitle" idx="1"/>
          </p:nvPr>
        </p:nvSpPr>
        <p:spPr>
          <a:xfrm>
            <a:off x="1214041" y="4203212"/>
            <a:ext cx="7284244" cy="1932106"/>
          </a:xfrm>
        </p:spPr>
        <p:txBody>
          <a:bodyPr/>
          <a:lstStyle>
            <a:lvl1pPr marL="0" indent="0" algn="ctr">
              <a:buNone/>
              <a:defRPr sz="2549"/>
            </a:lvl1pPr>
            <a:lvl2pPr marL="485638" indent="0" algn="ctr">
              <a:buNone/>
              <a:defRPr sz="2124"/>
            </a:lvl2pPr>
            <a:lvl3pPr marL="971276" indent="0" algn="ctr">
              <a:buNone/>
              <a:defRPr sz="1912"/>
            </a:lvl3pPr>
            <a:lvl4pPr marL="1456914" indent="0" algn="ctr">
              <a:buNone/>
              <a:defRPr sz="1700"/>
            </a:lvl4pPr>
            <a:lvl5pPr marL="1942551" indent="0" algn="ctr">
              <a:buNone/>
              <a:defRPr sz="1700"/>
            </a:lvl5pPr>
            <a:lvl6pPr marL="2428189" indent="0" algn="ctr">
              <a:buNone/>
              <a:defRPr sz="1700"/>
            </a:lvl6pPr>
            <a:lvl7pPr marL="2913827" indent="0" algn="ctr">
              <a:buNone/>
              <a:defRPr sz="1700"/>
            </a:lvl7pPr>
            <a:lvl8pPr marL="3399465" indent="0" algn="ctr">
              <a:buNone/>
              <a:defRPr sz="1700"/>
            </a:lvl8pPr>
            <a:lvl9pPr marL="3885103" indent="0" algn="ctr">
              <a:buNone/>
              <a:defRPr sz="17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28.11.2020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42631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28.11.2020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80245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0383" y="426064"/>
            <a:ext cx="2094220" cy="678182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67723" y="426064"/>
            <a:ext cx="6161256" cy="678182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28.11.2020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3545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28.11.2020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68780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62665" y="1995092"/>
            <a:ext cx="8376880" cy="3328854"/>
          </a:xfrm>
        </p:spPr>
        <p:txBody>
          <a:bodyPr anchor="b"/>
          <a:lstStyle>
            <a:lvl1pPr>
              <a:defRPr sz="6373"/>
            </a:lvl1pPr>
          </a:lstStyle>
          <a:p>
            <a:r>
              <a:rPr lang="ru-RU"/>
              <a:t>Образец заголовка</a:t>
            </a:r>
            <a:endParaRPr lang="en-US" dirty="0"/>
          </a:p>
        </p:txBody>
      </p:sp>
      <p:sp>
        <p:nvSpPr>
          <p:cNvPr id="3" name="Text Placeholder 2"/>
          <p:cNvSpPr>
            <a:spLocks noGrp="1"/>
          </p:cNvSpPr>
          <p:nvPr>
            <p:ph type="body" idx="1"/>
          </p:nvPr>
        </p:nvSpPr>
        <p:spPr>
          <a:xfrm>
            <a:off x="662665" y="5355438"/>
            <a:ext cx="8376880" cy="1750566"/>
          </a:xfrm>
        </p:spPr>
        <p:txBody>
          <a:bodyPr/>
          <a:lstStyle>
            <a:lvl1pPr marL="0" indent="0">
              <a:buNone/>
              <a:defRPr sz="2549">
                <a:solidFill>
                  <a:schemeClr val="tx1"/>
                </a:solidFill>
              </a:defRPr>
            </a:lvl1pPr>
            <a:lvl2pPr marL="485638" indent="0">
              <a:buNone/>
              <a:defRPr sz="2124">
                <a:solidFill>
                  <a:schemeClr val="tx1">
                    <a:tint val="75000"/>
                  </a:schemeClr>
                </a:solidFill>
              </a:defRPr>
            </a:lvl2pPr>
            <a:lvl3pPr marL="971276" indent="0">
              <a:buNone/>
              <a:defRPr sz="1912">
                <a:solidFill>
                  <a:schemeClr val="tx1">
                    <a:tint val="75000"/>
                  </a:schemeClr>
                </a:solidFill>
              </a:defRPr>
            </a:lvl3pPr>
            <a:lvl4pPr marL="1456914" indent="0">
              <a:buNone/>
              <a:defRPr sz="1700">
                <a:solidFill>
                  <a:schemeClr val="tx1">
                    <a:tint val="75000"/>
                  </a:schemeClr>
                </a:solidFill>
              </a:defRPr>
            </a:lvl4pPr>
            <a:lvl5pPr marL="1942551" indent="0">
              <a:buNone/>
              <a:defRPr sz="1700">
                <a:solidFill>
                  <a:schemeClr val="tx1">
                    <a:tint val="75000"/>
                  </a:schemeClr>
                </a:solidFill>
              </a:defRPr>
            </a:lvl5pPr>
            <a:lvl6pPr marL="2428189" indent="0">
              <a:buNone/>
              <a:defRPr sz="1700">
                <a:solidFill>
                  <a:schemeClr val="tx1">
                    <a:tint val="75000"/>
                  </a:schemeClr>
                </a:solidFill>
              </a:defRPr>
            </a:lvl6pPr>
            <a:lvl7pPr marL="2913827" indent="0">
              <a:buNone/>
              <a:defRPr sz="1700">
                <a:solidFill>
                  <a:schemeClr val="tx1">
                    <a:tint val="75000"/>
                  </a:schemeClr>
                </a:solidFill>
              </a:defRPr>
            </a:lvl7pPr>
            <a:lvl8pPr marL="3399465" indent="0">
              <a:buNone/>
              <a:defRPr sz="1700">
                <a:solidFill>
                  <a:schemeClr val="tx1">
                    <a:tint val="75000"/>
                  </a:schemeClr>
                </a:solidFill>
              </a:defRPr>
            </a:lvl8pPr>
            <a:lvl9pPr marL="3885103" indent="0">
              <a:buNone/>
              <a:defRPr sz="17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A2D208-432E-AA48-8D25-AC6E1033EED1}" type="datetimeFigureOut">
              <a:rPr lang="x-none" smtClean="0"/>
              <a:t>28.11.2020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7556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67722"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16865"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7A2D208-432E-AA48-8D25-AC6E1033EED1}" type="datetimeFigureOut">
              <a:rPr lang="x-none" smtClean="0"/>
              <a:t>28.11.2020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9573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68988" y="426066"/>
            <a:ext cx="8376880" cy="154679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68988" y="1961746"/>
            <a:ext cx="4108768"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4" name="Content Placeholder 3"/>
          <p:cNvSpPr>
            <a:spLocks noGrp="1"/>
          </p:cNvSpPr>
          <p:nvPr>
            <p:ph sz="half" idx="2"/>
          </p:nvPr>
        </p:nvSpPr>
        <p:spPr>
          <a:xfrm>
            <a:off x="668988" y="2923168"/>
            <a:ext cx="4108768"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16865" y="1961746"/>
            <a:ext cx="4129003"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6" name="Content Placeholder 5"/>
          <p:cNvSpPr>
            <a:spLocks noGrp="1"/>
          </p:cNvSpPr>
          <p:nvPr>
            <p:ph sz="quarter" idx="4"/>
          </p:nvPr>
        </p:nvSpPr>
        <p:spPr>
          <a:xfrm>
            <a:off x="4916865" y="2923168"/>
            <a:ext cx="4129003"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7A2D208-432E-AA48-8D25-AC6E1033EED1}" type="datetimeFigureOut">
              <a:rPr lang="x-none" smtClean="0"/>
              <a:t>28.11.2020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011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7A2D208-432E-AA48-8D25-AC6E1033EED1}" type="datetimeFigureOut">
              <a:rPr lang="x-none" smtClean="0"/>
              <a:t>28.11.2020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49414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2D208-432E-AA48-8D25-AC6E1033EED1}" type="datetimeFigureOut">
              <a:rPr lang="x-none" smtClean="0"/>
              <a:t>28.11.2020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195895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Content Placeholder 2"/>
          <p:cNvSpPr>
            <a:spLocks noGrp="1"/>
          </p:cNvSpPr>
          <p:nvPr>
            <p:ph idx="1"/>
          </p:nvPr>
        </p:nvSpPr>
        <p:spPr>
          <a:xfrm>
            <a:off x="4129003" y="1152226"/>
            <a:ext cx="4916865" cy="5687024"/>
          </a:xfrm>
        </p:spPr>
        <p:txBody>
          <a:bodyPr/>
          <a:lstStyle>
            <a:lvl1pPr>
              <a:defRPr sz="3399"/>
            </a:lvl1pPr>
            <a:lvl2pPr>
              <a:defRPr sz="2974"/>
            </a:lvl2pPr>
            <a:lvl3pPr>
              <a:defRPr sz="2549"/>
            </a:lvl3pPr>
            <a:lvl4pPr>
              <a:defRPr sz="2124"/>
            </a:lvl4pPr>
            <a:lvl5pPr>
              <a:defRPr sz="2124"/>
            </a:lvl5pPr>
            <a:lvl6pPr>
              <a:defRPr sz="2124"/>
            </a:lvl6pPr>
            <a:lvl7pPr>
              <a:defRPr sz="2124"/>
            </a:lvl7pPr>
            <a:lvl8pPr>
              <a:defRPr sz="2124"/>
            </a:lvl8pPr>
            <a:lvl9pPr>
              <a:defRPr sz="2124"/>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28.11.2020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13427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29003" y="1152226"/>
            <a:ext cx="4916865" cy="5687024"/>
          </a:xfrm>
        </p:spPr>
        <p:txBody>
          <a:bodyPr anchor="t"/>
          <a:lstStyle>
            <a:lvl1pPr marL="0" indent="0">
              <a:buNone/>
              <a:defRPr sz="3399"/>
            </a:lvl1pPr>
            <a:lvl2pPr marL="485638" indent="0">
              <a:buNone/>
              <a:defRPr sz="2974"/>
            </a:lvl2pPr>
            <a:lvl3pPr marL="971276" indent="0">
              <a:buNone/>
              <a:defRPr sz="2549"/>
            </a:lvl3pPr>
            <a:lvl4pPr marL="1456914" indent="0">
              <a:buNone/>
              <a:defRPr sz="2124"/>
            </a:lvl4pPr>
            <a:lvl5pPr marL="1942551" indent="0">
              <a:buNone/>
              <a:defRPr sz="2124"/>
            </a:lvl5pPr>
            <a:lvl6pPr marL="2428189" indent="0">
              <a:buNone/>
              <a:defRPr sz="2124"/>
            </a:lvl6pPr>
            <a:lvl7pPr marL="2913827" indent="0">
              <a:buNone/>
              <a:defRPr sz="2124"/>
            </a:lvl7pPr>
            <a:lvl8pPr marL="3399465" indent="0">
              <a:buNone/>
              <a:defRPr sz="2124"/>
            </a:lvl8pPr>
            <a:lvl9pPr marL="3885103" indent="0">
              <a:buNone/>
              <a:defRPr sz="2124"/>
            </a:lvl9pPr>
          </a:lstStyle>
          <a:p>
            <a:r>
              <a:rPr lang="ru-RU"/>
              <a:t>Вставка рисунка</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28.11.2020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6212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7723" y="426066"/>
            <a:ext cx="8376880" cy="154679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67723" y="2130318"/>
            <a:ext cx="8376880" cy="507756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67722" y="7417215"/>
            <a:ext cx="2185273" cy="426064"/>
          </a:xfrm>
          <a:prstGeom prst="rect">
            <a:avLst/>
          </a:prstGeom>
        </p:spPr>
        <p:txBody>
          <a:bodyPr vert="horz" lIns="91440" tIns="45720" rIns="91440" bIns="45720" rtlCol="0" anchor="ctr"/>
          <a:lstStyle>
            <a:lvl1pPr algn="l">
              <a:defRPr sz="1275">
                <a:solidFill>
                  <a:schemeClr val="tx1">
                    <a:tint val="75000"/>
                  </a:schemeClr>
                </a:solidFill>
              </a:defRPr>
            </a:lvl1pPr>
          </a:lstStyle>
          <a:p>
            <a:fld id="{B7A2D208-432E-AA48-8D25-AC6E1033EED1}" type="datetimeFigureOut">
              <a:rPr lang="x-none" smtClean="0"/>
              <a:t>28.11.2020</a:t>
            </a:fld>
            <a:endParaRPr lang="x-none"/>
          </a:p>
        </p:txBody>
      </p:sp>
      <p:sp>
        <p:nvSpPr>
          <p:cNvPr id="5" name="Footer Placeholder 4"/>
          <p:cNvSpPr>
            <a:spLocks noGrp="1"/>
          </p:cNvSpPr>
          <p:nvPr>
            <p:ph type="ftr" sz="quarter" idx="3"/>
          </p:nvPr>
        </p:nvSpPr>
        <p:spPr>
          <a:xfrm>
            <a:off x="3217208" y="7417215"/>
            <a:ext cx="3277910" cy="426064"/>
          </a:xfrm>
          <a:prstGeom prst="rect">
            <a:avLst/>
          </a:prstGeom>
        </p:spPr>
        <p:txBody>
          <a:bodyPr vert="horz" lIns="91440" tIns="45720" rIns="91440" bIns="45720" rtlCol="0" anchor="ctr"/>
          <a:lstStyle>
            <a:lvl1pPr algn="ctr">
              <a:defRPr sz="1275">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6859330" y="7417215"/>
            <a:ext cx="2185273" cy="426064"/>
          </a:xfrm>
          <a:prstGeom prst="rect">
            <a:avLst/>
          </a:prstGeom>
        </p:spPr>
        <p:txBody>
          <a:bodyPr vert="horz" lIns="91440" tIns="45720" rIns="91440" bIns="45720" rtlCol="0" anchor="ctr"/>
          <a:lstStyle>
            <a:lvl1pPr algn="r">
              <a:defRPr sz="1275">
                <a:solidFill>
                  <a:schemeClr val="tx1">
                    <a:tint val="75000"/>
                  </a:schemeClr>
                </a:solidFill>
              </a:defRPr>
            </a:lvl1pPr>
          </a:lstStyle>
          <a:p>
            <a:fld id="{40A21B68-98B7-4E40-B0F8-C095EA97D726}" type="slidenum">
              <a:rPr lang="x-none" smtClean="0"/>
              <a:t>‹#›</a:t>
            </a:fld>
            <a:endParaRPr lang="x-none"/>
          </a:p>
        </p:txBody>
      </p:sp>
    </p:spTree>
    <p:extLst>
      <p:ext uri="{BB962C8B-B14F-4D97-AF65-F5344CB8AC3E}">
        <p14:creationId xmlns:p14="http://schemas.microsoft.com/office/powerpoint/2010/main" val="3817557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71276" rtl="0" eaLnBrk="1" latinLnBrk="0" hangingPunct="1">
        <a:lnSpc>
          <a:spcPct val="90000"/>
        </a:lnSpc>
        <a:spcBef>
          <a:spcPct val="0"/>
        </a:spcBef>
        <a:buNone/>
        <a:defRPr sz="4674" kern="1200">
          <a:solidFill>
            <a:schemeClr val="tx1"/>
          </a:solidFill>
          <a:latin typeface="+mj-lt"/>
          <a:ea typeface="+mj-ea"/>
          <a:cs typeface="+mj-cs"/>
        </a:defRPr>
      </a:lvl1pPr>
    </p:titleStyle>
    <p:bodyStyle>
      <a:lvl1pPr marL="242819" indent="-242819" algn="l" defTabSz="971276" rtl="0" eaLnBrk="1" latinLnBrk="0" hangingPunct="1">
        <a:lnSpc>
          <a:spcPct val="90000"/>
        </a:lnSpc>
        <a:spcBef>
          <a:spcPts val="1062"/>
        </a:spcBef>
        <a:buFont typeface="Arial" panose="020B0604020202020204" pitchFamily="34" charset="0"/>
        <a:buChar char="•"/>
        <a:defRPr sz="2974" kern="1200">
          <a:solidFill>
            <a:schemeClr val="tx1"/>
          </a:solidFill>
          <a:latin typeface="+mn-lt"/>
          <a:ea typeface="+mn-ea"/>
          <a:cs typeface="+mn-cs"/>
        </a:defRPr>
      </a:lvl1pPr>
      <a:lvl2pPr marL="728457" indent="-242819" algn="l" defTabSz="971276" rtl="0" eaLnBrk="1" latinLnBrk="0" hangingPunct="1">
        <a:lnSpc>
          <a:spcPct val="90000"/>
        </a:lnSpc>
        <a:spcBef>
          <a:spcPts val="531"/>
        </a:spcBef>
        <a:buFont typeface="Arial" panose="020B0604020202020204" pitchFamily="34" charset="0"/>
        <a:buChar char="•"/>
        <a:defRPr sz="2549" kern="1200">
          <a:solidFill>
            <a:schemeClr val="tx1"/>
          </a:solidFill>
          <a:latin typeface="+mn-lt"/>
          <a:ea typeface="+mn-ea"/>
          <a:cs typeface="+mn-cs"/>
        </a:defRPr>
      </a:lvl2pPr>
      <a:lvl3pPr marL="1214095" indent="-242819" algn="l" defTabSz="971276" rtl="0" eaLnBrk="1" latinLnBrk="0" hangingPunct="1">
        <a:lnSpc>
          <a:spcPct val="90000"/>
        </a:lnSpc>
        <a:spcBef>
          <a:spcPts val="531"/>
        </a:spcBef>
        <a:buFont typeface="Arial" panose="020B0604020202020204" pitchFamily="34" charset="0"/>
        <a:buChar char="•"/>
        <a:defRPr sz="2124" kern="1200">
          <a:solidFill>
            <a:schemeClr val="tx1"/>
          </a:solidFill>
          <a:latin typeface="+mn-lt"/>
          <a:ea typeface="+mn-ea"/>
          <a:cs typeface="+mn-cs"/>
        </a:defRPr>
      </a:lvl3pPr>
      <a:lvl4pPr marL="169973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4pPr>
      <a:lvl5pPr marL="2185370"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5pPr>
      <a:lvl6pPr marL="2671008"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6pPr>
      <a:lvl7pPr marL="3156646"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7pPr>
      <a:lvl8pPr marL="3642284"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8pPr>
      <a:lvl9pPr marL="412792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9pPr>
    </p:bodyStyle>
    <p:otherStyle>
      <a:defPPr>
        <a:defRPr lang="en-US"/>
      </a:defPPr>
      <a:lvl1pPr marL="0" algn="l" defTabSz="971276" rtl="0" eaLnBrk="1" latinLnBrk="0" hangingPunct="1">
        <a:defRPr sz="1912" kern="1200">
          <a:solidFill>
            <a:schemeClr val="tx1"/>
          </a:solidFill>
          <a:latin typeface="+mn-lt"/>
          <a:ea typeface="+mn-ea"/>
          <a:cs typeface="+mn-cs"/>
        </a:defRPr>
      </a:lvl1pPr>
      <a:lvl2pPr marL="485638" algn="l" defTabSz="971276" rtl="0" eaLnBrk="1" latinLnBrk="0" hangingPunct="1">
        <a:defRPr sz="1912" kern="1200">
          <a:solidFill>
            <a:schemeClr val="tx1"/>
          </a:solidFill>
          <a:latin typeface="+mn-lt"/>
          <a:ea typeface="+mn-ea"/>
          <a:cs typeface="+mn-cs"/>
        </a:defRPr>
      </a:lvl2pPr>
      <a:lvl3pPr marL="971276" algn="l" defTabSz="971276" rtl="0" eaLnBrk="1" latinLnBrk="0" hangingPunct="1">
        <a:defRPr sz="1912" kern="1200">
          <a:solidFill>
            <a:schemeClr val="tx1"/>
          </a:solidFill>
          <a:latin typeface="+mn-lt"/>
          <a:ea typeface="+mn-ea"/>
          <a:cs typeface="+mn-cs"/>
        </a:defRPr>
      </a:lvl3pPr>
      <a:lvl4pPr marL="1456914" algn="l" defTabSz="971276" rtl="0" eaLnBrk="1" latinLnBrk="0" hangingPunct="1">
        <a:defRPr sz="1912" kern="1200">
          <a:solidFill>
            <a:schemeClr val="tx1"/>
          </a:solidFill>
          <a:latin typeface="+mn-lt"/>
          <a:ea typeface="+mn-ea"/>
          <a:cs typeface="+mn-cs"/>
        </a:defRPr>
      </a:lvl4pPr>
      <a:lvl5pPr marL="1942551" algn="l" defTabSz="971276" rtl="0" eaLnBrk="1" latinLnBrk="0" hangingPunct="1">
        <a:defRPr sz="1912" kern="1200">
          <a:solidFill>
            <a:schemeClr val="tx1"/>
          </a:solidFill>
          <a:latin typeface="+mn-lt"/>
          <a:ea typeface="+mn-ea"/>
          <a:cs typeface="+mn-cs"/>
        </a:defRPr>
      </a:lvl5pPr>
      <a:lvl6pPr marL="2428189" algn="l" defTabSz="971276" rtl="0" eaLnBrk="1" latinLnBrk="0" hangingPunct="1">
        <a:defRPr sz="1912" kern="1200">
          <a:solidFill>
            <a:schemeClr val="tx1"/>
          </a:solidFill>
          <a:latin typeface="+mn-lt"/>
          <a:ea typeface="+mn-ea"/>
          <a:cs typeface="+mn-cs"/>
        </a:defRPr>
      </a:lvl6pPr>
      <a:lvl7pPr marL="2913827" algn="l" defTabSz="971276" rtl="0" eaLnBrk="1" latinLnBrk="0" hangingPunct="1">
        <a:defRPr sz="1912" kern="1200">
          <a:solidFill>
            <a:schemeClr val="tx1"/>
          </a:solidFill>
          <a:latin typeface="+mn-lt"/>
          <a:ea typeface="+mn-ea"/>
          <a:cs typeface="+mn-cs"/>
        </a:defRPr>
      </a:lvl7pPr>
      <a:lvl8pPr marL="3399465" algn="l" defTabSz="971276" rtl="0" eaLnBrk="1" latinLnBrk="0" hangingPunct="1">
        <a:defRPr sz="1912" kern="1200">
          <a:solidFill>
            <a:schemeClr val="tx1"/>
          </a:solidFill>
          <a:latin typeface="+mn-lt"/>
          <a:ea typeface="+mn-ea"/>
          <a:cs typeface="+mn-cs"/>
        </a:defRPr>
      </a:lvl8pPr>
      <a:lvl9pPr marL="3885103" algn="l" defTabSz="971276" rtl="0" eaLnBrk="1" latinLnBrk="0" hangingPunct="1">
        <a:defRPr sz="19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F2C24-7A65-284B-9419-683059C3D5B8}"/>
              </a:ext>
            </a:extLst>
          </p:cNvPr>
          <p:cNvSpPr>
            <a:spLocks noGrp="1"/>
          </p:cNvSpPr>
          <p:nvPr>
            <p:ph type="ctrTitle"/>
          </p:nvPr>
        </p:nvSpPr>
        <p:spPr>
          <a:xfrm>
            <a:off x="185168" y="270632"/>
            <a:ext cx="2132301" cy="429082"/>
          </a:xfrm>
        </p:spPr>
        <p:txBody>
          <a:bodyPr>
            <a:noAutofit/>
          </a:bodyPr>
          <a:lstStyle/>
          <a:p>
            <a:pPr algn="l"/>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сынып</a:t>
            </a: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a:extLst>
              <a:ext uri="{FF2B5EF4-FFF2-40B4-BE49-F238E27FC236}">
                <a16:creationId xmlns:a16="http://schemas.microsoft.com/office/drawing/2014/main" id="{DE370113-B385-2C41-BC76-ADDE2EDA2B26}"/>
              </a:ext>
            </a:extLst>
          </p:cNvPr>
          <p:cNvSpPr>
            <a:spLocks noGrp="1"/>
          </p:cNvSpPr>
          <p:nvPr>
            <p:ph type="subTitle" idx="1"/>
          </p:nvPr>
        </p:nvSpPr>
        <p:spPr>
          <a:xfrm>
            <a:off x="288570" y="2365236"/>
            <a:ext cx="9144000" cy="1440616"/>
          </a:xfrm>
        </p:spPr>
        <p:txBody>
          <a:bodyPr lIns="252000" tIns="108000" rIns="252000" bIns="108000">
            <a:noAutofit/>
          </a:bodyPr>
          <a:lstStyle/>
          <a:p>
            <a:pPr algn="l">
              <a:lnSpc>
                <a:spcPct val="100000"/>
              </a:lnSpc>
            </a:pPr>
            <a:r>
              <a:rPr lang="kk-KZ"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Дезоксирибонуклеин қышқылының құрылымы. Аденозинтрифосфат және энергия</a:t>
            </a:r>
            <a:endParaRPr lang="ru-RU" sz="3200" b="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Прямоугольник 3">
            <a:extLst>
              <a:ext uri="{FF2B5EF4-FFF2-40B4-BE49-F238E27FC236}">
                <a16:creationId xmlns:a16="http://schemas.microsoft.com/office/drawing/2014/main" id="{4F0CA0B7-653C-B64A-9B2C-9B4676D5BCA3}"/>
              </a:ext>
            </a:extLst>
          </p:cNvPr>
          <p:cNvSpPr/>
          <p:nvPr/>
        </p:nvSpPr>
        <p:spPr>
          <a:xfrm>
            <a:off x="258427" y="6610541"/>
            <a:ext cx="3525837" cy="669735"/>
          </a:xfrm>
          <a:prstGeom prst="rect">
            <a:avLst/>
          </a:prstGeom>
        </p:spPr>
        <p:txBody>
          <a:bodyPr wrap="square">
            <a:spAutoFit/>
          </a:bodyPr>
          <a:lstStyle/>
          <a:p>
            <a:pPr>
              <a:lnSpc>
                <a:spcPct val="150000"/>
              </a:lnSpc>
            </a:pPr>
            <a:r>
              <a:rPr lang="ru-RU" sz="2800" noProof="1">
                <a:solidFill>
                  <a:srgbClr val="620BFC"/>
                </a:solidFill>
                <a:latin typeface="Open Sans" panose="020B0606030504020204" pitchFamily="34" charset="0"/>
                <a:ea typeface="Open Sans" panose="020B0606030504020204" pitchFamily="34" charset="0"/>
                <a:cs typeface="Open Sans" panose="020B0606030504020204" pitchFamily="34" charset="0"/>
              </a:rPr>
              <a:t>Мұғалім:</a:t>
            </a:r>
            <a:endPar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Прямоугольник 4">
            <a:extLst>
              <a:ext uri="{FF2B5EF4-FFF2-40B4-BE49-F238E27FC236}">
                <a16:creationId xmlns:a16="http://schemas.microsoft.com/office/drawing/2014/main" id="{24967B1B-68B8-C84C-8B8B-86329E258C0C}"/>
              </a:ext>
            </a:extLst>
          </p:cNvPr>
          <p:cNvSpPr/>
          <p:nvPr/>
        </p:nvSpPr>
        <p:spPr>
          <a:xfrm>
            <a:off x="8267423" y="188711"/>
            <a:ext cx="1309974" cy="523220"/>
          </a:xfrm>
          <a:prstGeom prst="rect">
            <a:avLst/>
          </a:prstGeom>
        </p:spPr>
        <p:txBody>
          <a:bodyPr wrap="none">
            <a:spAutoFit/>
          </a:bodyPr>
          <a:lstStyle/>
          <a:p>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Химия</a:t>
            </a:r>
            <a:endParaRPr lang="x-none" sz="2800" dirty="0">
              <a:solidFill>
                <a:srgbClr val="620BFC"/>
              </a:solidFill>
            </a:endParaRPr>
          </a:p>
        </p:txBody>
      </p:sp>
      <p:sp>
        <p:nvSpPr>
          <p:cNvPr id="8" name="Прямоугольник 7">
            <a:extLst>
              <a:ext uri="{FF2B5EF4-FFF2-40B4-BE49-F238E27FC236}">
                <a16:creationId xmlns:a16="http://schemas.microsoft.com/office/drawing/2014/main" id="{F6501872-5065-E749-A9FA-589EEBC4B910}"/>
              </a:ext>
            </a:extLst>
          </p:cNvPr>
          <p:cNvSpPr/>
          <p:nvPr/>
        </p:nvSpPr>
        <p:spPr>
          <a:xfrm>
            <a:off x="258426" y="7106413"/>
            <a:ext cx="3525837" cy="669735"/>
          </a:xfrm>
          <a:prstGeom prst="rect">
            <a:avLst/>
          </a:prstGeom>
        </p:spPr>
        <p:txBody>
          <a:bodyPr wrap="square">
            <a:spAutoFit/>
          </a:bodyPr>
          <a:lstStyle/>
          <a:p>
            <a:pPr>
              <a:lnSpc>
                <a:spcPct val="150000"/>
              </a:lnSpc>
            </a:pPr>
            <a:r>
              <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rPr>
              <a:t>Әбеу Нұргелді</a:t>
            </a:r>
          </a:p>
        </p:txBody>
      </p:sp>
      <p:pic>
        <p:nvPicPr>
          <p:cNvPr id="9" name="Рисунок 8">
            <a:extLst>
              <a:ext uri="{FF2B5EF4-FFF2-40B4-BE49-F238E27FC236}">
                <a16:creationId xmlns:a16="http://schemas.microsoft.com/office/drawing/2014/main" id="{B9B4B7D6-D546-AC4E-9322-50A39B657CE7}"/>
              </a:ext>
            </a:extLst>
          </p:cNvPr>
          <p:cNvPicPr>
            <a:picLocks noChangeAspect="1"/>
          </p:cNvPicPr>
          <p:nvPr/>
        </p:nvPicPr>
        <p:blipFill>
          <a:blip r:embed="rId2"/>
          <a:stretch>
            <a:fillRect/>
          </a:stretch>
        </p:blipFill>
        <p:spPr>
          <a:xfrm>
            <a:off x="4530436" y="4082909"/>
            <a:ext cx="4897726" cy="3627579"/>
          </a:xfrm>
          <a:prstGeom prst="rect">
            <a:avLst/>
          </a:prstGeom>
        </p:spPr>
      </p:pic>
    </p:spTree>
    <p:extLst>
      <p:ext uri="{BB962C8B-B14F-4D97-AF65-F5344CB8AC3E}">
        <p14:creationId xmlns:p14="http://schemas.microsoft.com/office/powerpoint/2010/main" val="43933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АТФ және энергия </a:t>
            </a:r>
          </a:p>
        </p:txBody>
      </p:sp>
      <mc:AlternateContent xmlns:mc="http://schemas.openxmlformats.org/markup-compatibility/2006">
        <mc:Choice xmlns:a14="http://schemas.microsoft.com/office/drawing/2010/main" Requires="a14">
          <p:sp>
            <p:nvSpPr>
              <p:cNvPr id="3" name="TextBox 2"/>
              <p:cNvSpPr txBox="1"/>
              <p:nvPr/>
            </p:nvSpPr>
            <p:spPr>
              <a:xfrm>
                <a:off x="284163" y="1311115"/>
                <a:ext cx="9144000" cy="6250530"/>
              </a:xfrm>
              <a:prstGeom prst="rect">
                <a:avLst/>
              </a:prstGeom>
              <a:noFill/>
              <a:ln>
                <a:solidFill>
                  <a:schemeClr val="tx2"/>
                </a:solidFill>
              </a:ln>
            </p:spPr>
            <p:txBody>
              <a:bodyPr wrap="square" lIns="252000" tIns="108000" rIns="252000" bIns="108000" rtlCol="0">
                <a:spAutoFit/>
              </a:bodyPr>
              <a:lstStyle/>
              <a:p>
                <a:pPr marL="342900" indent="-342900">
                  <a:buFont typeface="Arial" panose="020B0604020202020204" pitchFamily="34" charset="0"/>
                  <a:buChar char="•"/>
                </a:pP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АТФ молекуласындағы фосфат топтары өзара энергиясы жоғары байланыстармен байланысады. Фосфат топтары арасындағы байланыс берік емес, ол байланыстар үзілгенде көп мөлшерде энергия береді. АТФ гидролизі нәтижесінде фосфат топтары бөлініп, реакция өнімі ретінде </a:t>
                </a: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аденозиндифосфор қышқылы (АДФ) </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түзіліп, энергия бөлінеді. </a:t>
                </a:r>
              </a:p>
              <a:p>
                <a:pPr indent="725488"/>
                <a:endPar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indent="725488"/>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a:rPr lang="kk-KZ" altLang="ru-RU" sz="2800" b="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АТФ+ </m:t>
                    </m:r>
                    <m:sSub>
                      <m:sSubPr>
                        <m:ctrlPr>
                          <a:rPr lang="kk-KZ" altLang="ru-RU" sz="2800" b="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ctrlPr>
                      </m:sSubPr>
                      <m:e>
                        <m:r>
                          <m:rPr>
                            <m:sty m:val="p"/>
                          </m:rPr>
                          <a:rPr lang="en-US" altLang="ru-RU" sz="2800" b="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H</m:t>
                        </m:r>
                      </m:e>
                      <m:sub>
                        <m:r>
                          <a:rPr lang="en-US" altLang="ru-RU" sz="2800" b="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sub>
                    </m:sSub>
                    <m:r>
                      <m:rPr>
                        <m:sty m:val="p"/>
                      </m:rPr>
                      <a:rPr lang="en-US" altLang="ru-RU" sz="280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O</m:t>
                    </m:r>
                  </m:oMath>
                </a14:m>
                <a:r>
                  <a:rPr lang="en-US"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a:rPr lang="en-US" altLang="ru-RU" sz="28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m:t>
                    </m:r>
                    <m:r>
                      <a:rPr lang="kk-KZ" altLang="ru-RU" sz="2800" b="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АДФ+ </m:t>
                    </m:r>
                    <m:sSub>
                      <m:sSubPr>
                        <m:ctrlPr>
                          <a:rPr lang="kk-KZ" altLang="ru-RU" sz="2800" b="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ctrlPr>
                      </m:sSubPr>
                      <m:e>
                        <m:r>
                          <m:rPr>
                            <m:sty m:val="p"/>
                          </m:rPr>
                          <a:rPr lang="en-US" altLang="ru-RU" sz="2800" b="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H</m:t>
                        </m:r>
                      </m:e>
                      <m:sub>
                        <m:r>
                          <a:rPr lang="en-US" altLang="ru-RU" sz="2800" b="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3</m:t>
                        </m:r>
                      </m:sub>
                    </m:sSub>
                    <m:sSub>
                      <m:sSubPr>
                        <m:ctrlPr>
                          <a:rPr lang="kk-KZ" altLang="ru-RU" sz="2800" b="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ctrlPr>
                      </m:sSubPr>
                      <m:e>
                        <m:r>
                          <m:rPr>
                            <m:sty m:val="p"/>
                          </m:rPr>
                          <a:rPr lang="en-US" altLang="ru-RU" sz="2800" b="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PO</m:t>
                        </m:r>
                      </m:e>
                      <m:sub>
                        <m:r>
                          <a:rPr lang="en-US" altLang="ru-RU" sz="2800" b="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4</m:t>
                        </m:r>
                      </m:sub>
                    </m:sSub>
                  </m:oMath>
                </a14:m>
                <a:r>
                  <a:rPr lang="en-US"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a:rPr lang="en-US" altLang="ru-RU" sz="2800" b="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kk-KZ" altLang="ru-RU" sz="2800" b="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r>
                      <a:rPr lang="en-US" altLang="ru-RU" sz="2800" b="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40 кДЖ</m:t>
                    </m:r>
                  </m:oMath>
                </a14:m>
                <a:endPar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АДФ одан әрі гидролизденіп, тағы бір фосфат тобын түзеді және энергияның екінші бөлігі түзіледі. Нәтижесінде аденозиндифосфор қышқылы (АДФ) </a:t>
                </a: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аденезинмонофосфор қышқылына (АМФ) </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айналады.</a:t>
                </a:r>
              </a:p>
              <a:p>
                <a:pPr indent="725488"/>
                <a:endPar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indent="725488"/>
                <a14:m>
                  <m:oMath xmlns:m="http://schemas.openxmlformats.org/officeDocument/2006/math">
                    <m:r>
                      <a:rPr lang="kk-KZ" altLang="ru-RU" sz="280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А</m:t>
                    </m:r>
                    <m:r>
                      <a:rPr lang="kk-KZ" altLang="ru-RU" sz="2800" b="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Д</m:t>
                    </m:r>
                    <m:r>
                      <a:rPr lang="kk-KZ" altLang="ru-RU" sz="280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Ф+ </m:t>
                    </m:r>
                    <m:sSub>
                      <m:sSubPr>
                        <m:ctrlPr>
                          <a:rPr lang="kk-KZ" altLang="ru-RU" sz="2800">
                            <a:solidFill>
                              <a:srgbClr val="620BFC"/>
                            </a:solidFill>
                            <a:latin typeface="Cambria Math" panose="02040503050406030204" pitchFamily="18" charset="0"/>
                            <a:ea typeface="Open Sans" panose="020B0606030504020204" pitchFamily="34" charset="0"/>
                            <a:cs typeface="Open Sans" panose="020B0606030504020204" pitchFamily="34" charset="0"/>
                          </a:rPr>
                        </m:ctrlPr>
                      </m:sSubPr>
                      <m:e>
                        <m:r>
                          <m:rPr>
                            <m:sty m:val="p"/>
                          </m:rPr>
                          <a:rPr lang="en-US" altLang="ru-RU" sz="280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H</m:t>
                        </m:r>
                      </m:e>
                      <m:sub>
                        <m:r>
                          <a:rPr lang="en-US" altLang="ru-RU" sz="280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sub>
                    </m:sSub>
                    <m:r>
                      <m:rPr>
                        <m:sty m:val="p"/>
                      </m:rPr>
                      <a:rPr lang="en-US" altLang="ru-RU" sz="280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O</m:t>
                    </m:r>
                  </m:oMath>
                </a14:m>
                <a:r>
                  <a:rPr lang="en-US"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a:rPr lang="en-US" altLang="ru-RU" sz="28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m:t>
                    </m:r>
                    <m:r>
                      <a:rPr lang="kk-KZ" altLang="ru-RU" sz="28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А</m:t>
                    </m:r>
                    <m:r>
                      <a:rPr lang="kk-KZ" altLang="ru-RU" sz="2800" b="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М</m:t>
                    </m:r>
                    <m:r>
                      <a:rPr lang="kk-KZ" altLang="ru-RU" sz="28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Ф+ </m:t>
                    </m:r>
                    <m:sSub>
                      <m:sSubPr>
                        <m:ctrlPr>
                          <a:rPr lang="kk-KZ" altLang="ru-RU" sz="2800" dirty="0">
                            <a:solidFill>
                              <a:srgbClr val="620BFC"/>
                            </a:solidFill>
                            <a:latin typeface="Cambria Math" panose="02040503050406030204" pitchFamily="18" charset="0"/>
                            <a:ea typeface="Cambria Math" panose="02040503050406030204" pitchFamily="18" charset="0"/>
                            <a:cs typeface="Open Sans" panose="020B0606030504020204" pitchFamily="34" charset="0"/>
                          </a:rPr>
                        </m:ctrlPr>
                      </m:sSubPr>
                      <m:e>
                        <m:r>
                          <m:rPr>
                            <m:sty m:val="p"/>
                          </m:rPr>
                          <a:rPr lang="en-US" altLang="ru-RU" sz="28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H</m:t>
                        </m:r>
                      </m:e>
                      <m:sub>
                        <m:r>
                          <a:rPr lang="en-US" altLang="ru-RU" sz="28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3</m:t>
                        </m:r>
                      </m:sub>
                    </m:sSub>
                    <m:sSub>
                      <m:sSubPr>
                        <m:ctrlPr>
                          <a:rPr lang="kk-KZ" altLang="ru-RU" sz="2800" dirty="0">
                            <a:solidFill>
                              <a:srgbClr val="620BFC"/>
                            </a:solidFill>
                            <a:latin typeface="Cambria Math" panose="02040503050406030204" pitchFamily="18" charset="0"/>
                            <a:ea typeface="Cambria Math" panose="02040503050406030204" pitchFamily="18" charset="0"/>
                            <a:cs typeface="Open Sans" panose="020B0606030504020204" pitchFamily="34" charset="0"/>
                          </a:rPr>
                        </m:ctrlPr>
                      </m:sSubPr>
                      <m:e>
                        <m:r>
                          <m:rPr>
                            <m:sty m:val="p"/>
                          </m:rPr>
                          <a:rPr lang="en-US" altLang="ru-RU" sz="28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PO</m:t>
                        </m:r>
                      </m:e>
                      <m:sub>
                        <m:r>
                          <a:rPr lang="en-US" altLang="ru-RU" sz="28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4</m:t>
                        </m:r>
                      </m:sub>
                    </m:sSub>
                  </m:oMath>
                </a14:m>
                <a:r>
                  <a:rPr lang="en-US"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a:rPr lang="en-US" altLang="ru-RU" sz="28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kk-KZ" altLang="ru-RU" sz="28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r>
                      <a:rPr lang="en-US" altLang="ru-RU" sz="28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40 кДЖ</m:t>
                    </m:r>
                  </m:oMath>
                </a14:m>
                <a:endPar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АМФ әрі қарай гидролизденбейді. </a:t>
                </a:r>
              </a:p>
            </p:txBody>
          </p:sp>
        </mc:Choice>
        <mc:Fallback>
          <p:sp>
            <p:nvSpPr>
              <p:cNvPr id="3" name="TextBox 2"/>
              <p:cNvSpPr txBox="1">
                <a:spLocks noRot="1" noChangeAspect="1" noMove="1" noResize="1" noEditPoints="1" noAdjustHandles="1" noChangeArrowheads="1" noChangeShapeType="1" noTextEdit="1"/>
              </p:cNvSpPr>
              <p:nvPr/>
            </p:nvSpPr>
            <p:spPr>
              <a:xfrm>
                <a:off x="284163" y="1311115"/>
                <a:ext cx="9144000" cy="6250530"/>
              </a:xfrm>
              <a:prstGeom prst="rect">
                <a:avLst/>
              </a:prstGeom>
              <a:blipFill>
                <a:blip r:embed="rId2"/>
                <a:stretch>
                  <a:fillRect b="-292"/>
                </a:stretch>
              </a:blipFill>
              <a:ln>
                <a:solidFill>
                  <a:schemeClr val="tx2"/>
                </a:solidFill>
              </a:ln>
            </p:spPr>
            <p:txBody>
              <a:bodyPr/>
              <a:lstStyle/>
              <a:p>
                <a:r>
                  <a:rPr lang="ru-RU">
                    <a:noFill/>
                  </a:rPr>
                  <a:t> </a:t>
                </a:r>
              </a:p>
            </p:txBody>
          </p:sp>
        </mc:Fallback>
      </mc:AlternateContent>
    </p:spTree>
    <p:extLst>
      <p:ext uri="{BB962C8B-B14F-4D97-AF65-F5344CB8AC3E}">
        <p14:creationId xmlns:p14="http://schemas.microsoft.com/office/powerpoint/2010/main" val="2839295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АТФ және энергия </a:t>
            </a:r>
          </a:p>
        </p:txBody>
      </p:sp>
      <mc:AlternateContent xmlns:mc="http://schemas.openxmlformats.org/markup-compatibility/2006">
        <mc:Choice xmlns:a14="http://schemas.microsoft.com/office/drawing/2010/main" Requires="a14">
          <p:sp>
            <p:nvSpPr>
              <p:cNvPr id="3" name="TextBox 2"/>
              <p:cNvSpPr txBox="1"/>
              <p:nvPr/>
            </p:nvSpPr>
            <p:spPr>
              <a:xfrm>
                <a:off x="284163" y="1320447"/>
                <a:ext cx="9144000" cy="6373641"/>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Ораганикалық заттар тотыққанда және фотосинтез процесі нәтижесінде бөлінген энергия есебінен аденозиндифосфор қышқылы АДФ пен бейорганикалық фосфаттан АТФ түзіледі. Бұл процесс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фосфорлану</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деп талады. </a:t>
                </a:r>
                <a:endParaRPr lang="en-US"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endPar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indent="725488" algn="ctr"/>
                <a14:m>
                  <m:oMath xmlns:m="http://schemas.openxmlformats.org/officeDocument/2006/math">
                    <m:r>
                      <a:rPr lang="kk-KZ" altLang="ru-RU" sz="32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АДФ+ </m:t>
                    </m:r>
                    <m:sSub>
                      <m:sSubPr>
                        <m:ctrlPr>
                          <a:rPr lang="kk-KZ" altLang="ru-RU" sz="3200" dirty="0">
                            <a:solidFill>
                              <a:srgbClr val="620BFC"/>
                            </a:solidFill>
                            <a:latin typeface="Cambria Math" panose="02040503050406030204" pitchFamily="18" charset="0"/>
                            <a:ea typeface="Cambria Math" panose="02040503050406030204" pitchFamily="18" charset="0"/>
                            <a:cs typeface="Open Sans" panose="020B0606030504020204" pitchFamily="34" charset="0"/>
                          </a:rPr>
                        </m:ctrlPr>
                      </m:sSubPr>
                      <m:e>
                        <m:r>
                          <m:rPr>
                            <m:sty m:val="p"/>
                          </m:rPr>
                          <a:rPr lang="en-US" altLang="ru-RU" sz="32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H</m:t>
                        </m:r>
                      </m:e>
                      <m:sub>
                        <m:r>
                          <a:rPr lang="en-US" altLang="ru-RU" sz="32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3</m:t>
                        </m:r>
                      </m:sub>
                    </m:sSub>
                    <m:sSub>
                      <m:sSubPr>
                        <m:ctrlPr>
                          <a:rPr lang="kk-KZ" altLang="ru-RU" sz="3200" dirty="0">
                            <a:solidFill>
                              <a:srgbClr val="620BFC"/>
                            </a:solidFill>
                            <a:latin typeface="Cambria Math" panose="02040503050406030204" pitchFamily="18" charset="0"/>
                            <a:ea typeface="Cambria Math" panose="02040503050406030204" pitchFamily="18" charset="0"/>
                            <a:cs typeface="Open Sans" panose="020B0606030504020204" pitchFamily="34" charset="0"/>
                          </a:rPr>
                        </m:ctrlPr>
                      </m:sSubPr>
                      <m:e>
                        <m:r>
                          <m:rPr>
                            <m:sty m:val="p"/>
                          </m:rPr>
                          <a:rPr lang="en-US" altLang="ru-RU" sz="32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PO</m:t>
                        </m:r>
                      </m:e>
                      <m:sub>
                        <m:r>
                          <a:rPr lang="en-US" altLang="ru-RU" sz="32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4</m:t>
                        </m:r>
                      </m:sub>
                    </m:sSub>
                  </m:oMath>
                </a14:m>
                <a:r>
                  <a:rPr lang="en-US"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a:rPr lang="en-US" altLang="ru-RU" sz="32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kk-KZ" altLang="ru-RU" sz="32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r>
                      <a:rPr lang="en-US" altLang="ru-RU" sz="32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40</m:t>
                    </m:r>
                    <m:r>
                      <a:rPr lang="kk-KZ" altLang="ru-RU" sz="3200" b="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r>
                      <a:rPr lang="kk-KZ" altLang="ru-RU" sz="320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кД</m:t>
                    </m:r>
                    <m:r>
                      <a:rPr lang="kk-KZ" altLang="ru-RU" sz="3200" b="0" i="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ж</m:t>
                    </m:r>
                    <m:r>
                      <a:rPr lang="en-US" altLang="ru-RU" sz="3200" i="0" dirty="0" smtClean="0">
                        <a:solidFill>
                          <a:srgbClr val="620BFC"/>
                        </a:solidFill>
                        <a:latin typeface="Cambria Math" panose="02040503050406030204" pitchFamily="18" charset="0"/>
                        <a:ea typeface="Cambria Math" panose="02040503050406030204" pitchFamily="18" charset="0"/>
                        <a:cs typeface="Open Sans" panose="020B0606030504020204" pitchFamily="34" charset="0"/>
                      </a:rPr>
                      <m:t>→</m:t>
                    </m:r>
                    <m:r>
                      <a:rPr lang="kk-KZ" altLang="ru-RU" sz="320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АТФ+ </m:t>
                    </m:r>
                    <m:sSub>
                      <m:sSubPr>
                        <m:ctrlPr>
                          <a:rPr lang="kk-KZ" altLang="ru-RU" sz="3200">
                            <a:solidFill>
                              <a:srgbClr val="620BFC"/>
                            </a:solidFill>
                            <a:latin typeface="Cambria Math" panose="02040503050406030204" pitchFamily="18" charset="0"/>
                            <a:ea typeface="Open Sans" panose="020B0606030504020204" pitchFamily="34" charset="0"/>
                            <a:cs typeface="Open Sans" panose="020B0606030504020204" pitchFamily="34" charset="0"/>
                          </a:rPr>
                        </m:ctrlPr>
                      </m:sSubPr>
                      <m:e>
                        <m:r>
                          <m:rPr>
                            <m:sty m:val="p"/>
                          </m:rPr>
                          <a:rPr lang="en-US" altLang="ru-RU" sz="320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H</m:t>
                        </m:r>
                      </m:e>
                      <m:sub>
                        <m:r>
                          <a:rPr lang="en-US" altLang="ru-RU" sz="320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sub>
                    </m:sSub>
                    <m:r>
                      <m:rPr>
                        <m:sty m:val="p"/>
                      </m:rPr>
                      <a:rPr lang="en-US" altLang="ru-RU" sz="3200" i="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O</m:t>
                    </m:r>
                  </m:oMath>
                </a14:m>
                <a:r>
                  <a:rPr lang="en-US"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endParaRPr lang="kk-KZ"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endParaRPr lang="kk-KZ"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p>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Тыныс алу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мен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фотосинтез</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процестерінің басты қызметі – аденозинтрифосфор қышқылының түзілуіне қажетті энергиямен қамтамасыз етеді. Сондықтан АТФ барлық тіршілік иелерінің жасушаларын энергиямен қамтамасыз ететін басты энергия көзі деуге болады. </a:t>
                </a:r>
              </a:p>
            </p:txBody>
          </p:sp>
        </mc:Choice>
        <mc:Fallback>
          <p:sp>
            <p:nvSpPr>
              <p:cNvPr id="3" name="TextBox 2"/>
              <p:cNvSpPr txBox="1">
                <a:spLocks noRot="1" noChangeAspect="1" noMove="1" noResize="1" noEditPoints="1" noAdjustHandles="1" noChangeArrowheads="1" noChangeShapeType="1" noTextEdit="1"/>
              </p:cNvSpPr>
              <p:nvPr/>
            </p:nvSpPr>
            <p:spPr>
              <a:xfrm>
                <a:off x="284163" y="1320447"/>
                <a:ext cx="9144000" cy="6373641"/>
              </a:xfrm>
              <a:prstGeom prst="rect">
                <a:avLst/>
              </a:prstGeom>
              <a:blipFill>
                <a:blip r:embed="rId2"/>
                <a:stretch>
                  <a:fillRect b="-669"/>
                </a:stretch>
              </a:blipFill>
              <a:ln>
                <a:solidFill>
                  <a:schemeClr val="tx2"/>
                </a:solidFill>
              </a:ln>
            </p:spPr>
            <p:txBody>
              <a:bodyPr/>
              <a:lstStyle/>
              <a:p>
                <a:r>
                  <a:rPr lang="ru-RU">
                    <a:noFill/>
                  </a:rPr>
                  <a:t> </a:t>
                </a:r>
              </a:p>
            </p:txBody>
          </p:sp>
        </mc:Fallback>
      </mc:AlternateContent>
    </p:spTree>
    <p:extLst>
      <p:ext uri="{BB962C8B-B14F-4D97-AF65-F5344CB8AC3E}">
        <p14:creationId xmlns:p14="http://schemas.microsoft.com/office/powerpoint/2010/main" val="3442059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АТФ және энергия </a:t>
            </a:r>
          </a:p>
        </p:txBody>
      </p:sp>
      <p:pic>
        <p:nvPicPr>
          <p:cNvPr id="4" name="Рисунок 3"/>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l="-1" t="7551" r="48302"/>
          <a:stretch/>
        </p:blipFill>
        <p:spPr>
          <a:xfrm>
            <a:off x="284163" y="2934119"/>
            <a:ext cx="4477429" cy="3906207"/>
          </a:xfrm>
          <a:prstGeom prst="rect">
            <a:avLst/>
          </a:prstGeom>
        </p:spPr>
      </p:pic>
      <p:sp>
        <p:nvSpPr>
          <p:cNvPr id="5" name="TextBox 4">
            <a:extLst>
              <a:ext uri="{FF2B5EF4-FFF2-40B4-BE49-F238E27FC236}">
                <a16:creationId xmlns:a16="http://schemas.microsoft.com/office/drawing/2014/main" id="{E7528343-EAF0-4654-BAF5-9F8A6779D20D}"/>
              </a:ext>
            </a:extLst>
          </p:cNvPr>
          <p:cNvSpPr txBox="1"/>
          <p:nvPr/>
        </p:nvSpPr>
        <p:spPr>
          <a:xfrm>
            <a:off x="284163" y="1489999"/>
            <a:ext cx="4348127" cy="956773"/>
          </a:xfrm>
          <a:prstGeom prst="rect">
            <a:avLst/>
          </a:prstGeom>
          <a:noFill/>
          <a:ln>
            <a:solidFill>
              <a:schemeClr val="tx2"/>
            </a:solidFill>
          </a:ln>
        </p:spPr>
        <p:txBody>
          <a:bodyPr wrap="square" lIns="252000" tIns="108000" rIns="252000" bIns="108000" rtlCol="0">
            <a:spAutoFit/>
          </a:bodyPr>
          <a:lstStyle/>
          <a:p>
            <a:pPr algn="ctr"/>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АТФ</a:t>
            </a:r>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тың АДФ-қа дейінгі гидролизі</a:t>
            </a:r>
          </a:p>
        </p:txBody>
      </p:sp>
      <p:sp>
        <p:nvSpPr>
          <p:cNvPr id="6" name="TextBox 5">
            <a:extLst>
              <a:ext uri="{FF2B5EF4-FFF2-40B4-BE49-F238E27FC236}">
                <a16:creationId xmlns:a16="http://schemas.microsoft.com/office/drawing/2014/main" id="{1729A8B5-2EFE-4801-8230-6DA52AF0C107}"/>
              </a:ext>
            </a:extLst>
          </p:cNvPr>
          <p:cNvSpPr txBox="1"/>
          <p:nvPr/>
        </p:nvSpPr>
        <p:spPr>
          <a:xfrm>
            <a:off x="5075606" y="1489999"/>
            <a:ext cx="4348126" cy="956773"/>
          </a:xfrm>
          <a:prstGeom prst="rect">
            <a:avLst/>
          </a:prstGeom>
          <a:noFill/>
          <a:ln>
            <a:solidFill>
              <a:schemeClr val="tx2"/>
            </a:solidFill>
          </a:ln>
        </p:spPr>
        <p:txBody>
          <a:bodyPr wrap="square" lIns="252000" tIns="108000" rIns="252000" bIns="108000" rtlCol="0">
            <a:spAutoFit/>
          </a:bodyPr>
          <a:lstStyle/>
          <a:p>
            <a:pPr algn="ctr"/>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АТФ</a:t>
            </a:r>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тың АМФ-қа дейінгі гидролизі</a:t>
            </a:r>
          </a:p>
        </p:txBody>
      </p:sp>
      <p:pic>
        <p:nvPicPr>
          <p:cNvPr id="7" name="Рисунок 6">
            <a:extLst>
              <a:ext uri="{FF2B5EF4-FFF2-40B4-BE49-F238E27FC236}">
                <a16:creationId xmlns:a16="http://schemas.microsoft.com/office/drawing/2014/main" id="{8827496B-892F-416D-9C2B-1984B1951AF8}"/>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l="53121" t="6838" r="-47"/>
          <a:stretch/>
        </p:blipFill>
        <p:spPr>
          <a:xfrm>
            <a:off x="5183327" y="2612573"/>
            <a:ext cx="4240404" cy="4107176"/>
          </a:xfrm>
          <a:prstGeom prst="rect">
            <a:avLst/>
          </a:prstGeom>
        </p:spPr>
      </p:pic>
    </p:spTree>
    <p:extLst>
      <p:ext uri="{BB962C8B-B14F-4D97-AF65-F5344CB8AC3E}">
        <p14:creationId xmlns:p14="http://schemas.microsoft.com/office/powerpoint/2010/main" val="192107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АТФ және энергия </a:t>
            </a:r>
          </a:p>
        </p:txBody>
      </p:sp>
      <p:sp>
        <p:nvSpPr>
          <p:cNvPr id="3" name="TextBox 2"/>
          <p:cNvSpPr txBox="1"/>
          <p:nvPr/>
        </p:nvSpPr>
        <p:spPr>
          <a:xfrm>
            <a:off x="284162" y="1268494"/>
            <a:ext cx="9144000" cy="4650092"/>
          </a:xfrm>
          <a:prstGeom prst="rect">
            <a:avLst/>
          </a:prstGeom>
          <a:noFill/>
          <a:ln>
            <a:solidFill>
              <a:schemeClr val="tx2"/>
            </a:solidFill>
          </a:ln>
        </p:spPr>
        <p:txBody>
          <a:bodyPr wrap="square" lIns="252000" tIns="108000" rIns="252000" bIns="108000" rtlCol="0">
            <a:spAutoFit/>
          </a:bodyPr>
          <a:lstStyle/>
          <a:p>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АТФ-тың энергетикалық қызметтерден басқа маңызды қызметтері:</a:t>
            </a:r>
          </a:p>
          <a:p>
            <a:pPr marL="457200" indent="-457200">
              <a:buAutoNum type="arabicPeriod"/>
            </a:pP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Басқа нуклеозидтрифосфаттармен бірге АТФ нуклеин қышқылдарының синтезіне қатысады. </a:t>
            </a:r>
          </a:p>
          <a:p>
            <a:pPr marL="457200" indent="-457200">
              <a:buAutoNum type="arabicPeriod"/>
            </a:pP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Көптеген биохимиялық процестерді реттейді.</a:t>
            </a:r>
          </a:p>
          <a:p>
            <a:pPr marL="457200" indent="-457200">
              <a:buAutoNum type="arabicPeriod"/>
            </a:pP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Ферменттердің белсенділігін арттырады және төмендетеді.  </a:t>
            </a:r>
          </a:p>
        </p:txBody>
      </p:sp>
    </p:spTree>
    <p:extLst>
      <p:ext uri="{BB962C8B-B14F-4D97-AF65-F5344CB8AC3E}">
        <p14:creationId xmlns:p14="http://schemas.microsoft.com/office/powerpoint/2010/main" val="2933309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FA1400-0E72-084C-8C7C-5DF496AF3C41}"/>
              </a:ext>
            </a:extLst>
          </p:cNvPr>
          <p:cNvSpPr txBox="1"/>
          <p:nvPr/>
        </p:nvSpPr>
        <p:spPr>
          <a:xfrm>
            <a:off x="2222611" y="297438"/>
            <a:ext cx="5267102" cy="1077218"/>
          </a:xfrm>
          <a:prstGeom prst="rect">
            <a:avLst/>
          </a:prstGeom>
          <a:noFill/>
        </p:spPr>
        <p:txBody>
          <a:bodyPr wrap="square" rtlCol="0">
            <a:spAutoFit/>
          </a:bodyPr>
          <a:lstStyle/>
          <a:p>
            <a:pPr algn="ct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Сабақ аяқталды!</a:t>
            </a:r>
          </a:p>
          <a:p>
            <a:pPr algn="ct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Келесі жүздескенше!</a:t>
            </a:r>
            <a:endPar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Рисунок 2">
            <a:extLst>
              <a:ext uri="{FF2B5EF4-FFF2-40B4-BE49-F238E27FC236}">
                <a16:creationId xmlns:a16="http://schemas.microsoft.com/office/drawing/2014/main" id="{C052D851-E003-0143-A0BF-8C220D86B878}"/>
              </a:ext>
            </a:extLst>
          </p:cNvPr>
          <p:cNvPicPr>
            <a:picLocks noChangeAspect="1"/>
          </p:cNvPicPr>
          <p:nvPr/>
        </p:nvPicPr>
        <p:blipFill>
          <a:blip r:embed="rId2"/>
          <a:stretch>
            <a:fillRect/>
          </a:stretch>
        </p:blipFill>
        <p:spPr>
          <a:xfrm>
            <a:off x="2616056" y="2913524"/>
            <a:ext cx="4480213" cy="3354296"/>
          </a:xfrm>
          <a:prstGeom prst="rect">
            <a:avLst/>
          </a:prstGeom>
        </p:spPr>
      </p:pic>
    </p:spTree>
    <p:extLst>
      <p:ext uri="{BB962C8B-B14F-4D97-AF65-F5344CB8AC3E}">
        <p14:creationId xmlns:p14="http://schemas.microsoft.com/office/powerpoint/2010/main" val="184786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BEB0BD-7B70-4C7B-8CF8-63F9AF140AE1}"/>
              </a:ext>
            </a:extLst>
          </p:cNvPr>
          <p:cNvSpPr>
            <a:spLocks noGrp="1"/>
          </p:cNvSpPr>
          <p:nvPr>
            <p:ph type="title"/>
          </p:nvPr>
        </p:nvSpPr>
        <p:spPr>
          <a:xfrm>
            <a:off x="284163" y="292100"/>
            <a:ext cx="9144000" cy="752929"/>
          </a:xfrm>
          <a:ln>
            <a:solidFill>
              <a:srgbClr val="002060"/>
            </a:solidFill>
          </a:ln>
        </p:spPr>
        <p:txBody>
          <a:bodyPr lIns="252000" tIns="108000" rIns="252000" bIns="108000">
            <a:norm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Сабақтың мақсаты</a:t>
            </a:r>
            <a:endPar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Объект 2">
            <a:extLst>
              <a:ext uri="{FF2B5EF4-FFF2-40B4-BE49-F238E27FC236}">
                <a16:creationId xmlns:a16="http://schemas.microsoft.com/office/drawing/2014/main" id="{104EFABA-E912-4556-A852-921559C137AA}"/>
              </a:ext>
            </a:extLst>
          </p:cNvPr>
          <p:cNvSpPr>
            <a:spLocks noGrp="1"/>
          </p:cNvSpPr>
          <p:nvPr>
            <p:ph idx="1"/>
          </p:nvPr>
        </p:nvSpPr>
        <p:spPr>
          <a:xfrm>
            <a:off x="284162" y="1487223"/>
            <a:ext cx="9144000" cy="2220619"/>
          </a:xfrm>
          <a:ln>
            <a:solidFill>
              <a:srgbClr val="002060"/>
            </a:solidFill>
          </a:ln>
        </p:spPr>
        <p:txBody>
          <a:bodyPr lIns="252000" tIns="108000" rIns="252000" bIns="108000">
            <a:normAutofit/>
          </a:bodyPr>
          <a:lstStyle/>
          <a:p>
            <a:pPr marL="361950" indent="-361950"/>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Дезоксирибонуклеин және рибонуклеин қышқылының құрылымы моделін сипаттау;</a:t>
            </a:r>
          </a:p>
          <a:p>
            <a:pPr marL="361950" indent="-361950"/>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Аденозинтрифосфат гидролизі құрылымын және сызбасын құрастыру.</a:t>
            </a:r>
          </a:p>
        </p:txBody>
      </p:sp>
    </p:spTree>
    <p:extLst>
      <p:ext uri="{BB962C8B-B14F-4D97-AF65-F5344CB8AC3E}">
        <p14:creationId xmlns:p14="http://schemas.microsoft.com/office/powerpoint/2010/main" val="428088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Нуклеин қышқылдары  </a:t>
            </a:r>
          </a:p>
        </p:txBody>
      </p:sp>
      <p:sp>
        <p:nvSpPr>
          <p:cNvPr id="3" name="TextBox 2"/>
          <p:cNvSpPr txBox="1"/>
          <p:nvPr/>
        </p:nvSpPr>
        <p:spPr>
          <a:xfrm>
            <a:off x="284163" y="1306957"/>
            <a:ext cx="9144000" cy="5142534"/>
          </a:xfrm>
          <a:prstGeom prst="rect">
            <a:avLst/>
          </a:prstGeom>
          <a:noFill/>
          <a:ln>
            <a:solidFill>
              <a:schemeClr val="tx2"/>
            </a:solidFill>
          </a:ln>
        </p:spPr>
        <p:txBody>
          <a:bodyPr wrap="square" lIns="252000" tIns="108000" rIns="252000" bIns="108000" rtlCol="0">
            <a:spAutoFit/>
          </a:bodyPr>
          <a:lstStyle/>
          <a:p>
            <a:pPr marL="457200" indent="-457200">
              <a:buFont typeface="Arial" panose="020B0604020202020204" pitchFamily="34" charset="0"/>
              <a:buChar char="•"/>
            </a:pPr>
            <a:r>
              <a:rPr lang="kk-KZ"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Нуклеин қышқылдары — </a:t>
            </a: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тірі организмдегі тұқым қуалайтын ақпараттарды сақтай отырып, оны келесі ұрпақтарға жеткізетін күрделі құрылысты молекула.</a:t>
            </a:r>
          </a:p>
          <a:p>
            <a:pPr marL="457200" indent="-457200">
              <a:buFont typeface="Arial" panose="020B0604020202020204" pitchFamily="34" charset="0"/>
              <a:buChar char="•"/>
            </a:pP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1868 жылы швед биохимигі Ф. Мишер клетка ядросының құрамынан қышқылдық қасиеті бар затты бөліп алған. Оны алғаш рет ядродан тапқандықтан (латынша “нуклеус” — ядро) нуклеин қышқылы деп атады.</a:t>
            </a:r>
          </a:p>
        </p:txBody>
      </p:sp>
    </p:spTree>
    <p:extLst>
      <p:ext uri="{BB962C8B-B14F-4D97-AF65-F5344CB8AC3E}">
        <p14:creationId xmlns:p14="http://schemas.microsoft.com/office/powerpoint/2010/main" val="9728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1202994"/>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Нуклеин қышқылдарының </a:t>
            </a:r>
          </a:p>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қызметі</a:t>
            </a:r>
          </a:p>
        </p:txBody>
      </p:sp>
      <p:sp>
        <p:nvSpPr>
          <p:cNvPr id="3" name="TextBox 2"/>
          <p:cNvSpPr txBox="1"/>
          <p:nvPr/>
        </p:nvSpPr>
        <p:spPr>
          <a:xfrm>
            <a:off x="284163" y="1963045"/>
            <a:ext cx="9144000" cy="3172764"/>
          </a:xfrm>
          <a:prstGeom prst="rect">
            <a:avLst/>
          </a:prstGeom>
          <a:noFill/>
          <a:ln>
            <a:solidFill>
              <a:schemeClr val="tx2"/>
            </a:solidFill>
          </a:ln>
        </p:spPr>
        <p:txBody>
          <a:bodyPr wrap="square" lIns="252000" tIns="108000" rIns="252000" bIns="108000" rtlCol="0">
            <a:spAutoFit/>
          </a:bodyPr>
          <a:lstStyle/>
          <a:p>
            <a:pPr marL="457200" indent="-457200">
              <a:buFont typeface="Arial" panose="020B0604020202020204" pitchFamily="34" charset="0"/>
              <a:buChar char="•"/>
            </a:pP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Генетикалық ақпаратты тасымалдайды (сақтайды).</a:t>
            </a:r>
          </a:p>
          <a:p>
            <a:pPr marL="457200" indent="-457200">
              <a:buFont typeface="Arial" panose="020B0604020202020204" pitchFamily="34" charset="0"/>
              <a:buChar char="•"/>
            </a:pP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Белок синтезіне қатысады. </a:t>
            </a:r>
          </a:p>
          <a:p>
            <a:pPr marL="457200" indent="-457200">
              <a:buFont typeface="Arial" panose="020B0604020202020204" pitchFamily="34" charset="0"/>
              <a:buChar char="•"/>
            </a:pP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Организмдер</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көбейген</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кезде</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немесе</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клеткалар</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бөлінген</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уақытта</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генетикалық</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ақпаратты</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тасымалдайды</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3713686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Нуклеин қышқылдары  </a:t>
            </a:r>
          </a:p>
        </p:txBody>
      </p:sp>
      <p:sp>
        <p:nvSpPr>
          <p:cNvPr id="3" name="TextBox 2"/>
          <p:cNvSpPr txBox="1"/>
          <p:nvPr/>
        </p:nvSpPr>
        <p:spPr>
          <a:xfrm>
            <a:off x="284163" y="1184179"/>
            <a:ext cx="9144000" cy="1695437"/>
          </a:xfrm>
          <a:prstGeom prst="rect">
            <a:avLst/>
          </a:prstGeom>
          <a:noFill/>
          <a:ln>
            <a:solidFill>
              <a:schemeClr val="tx2"/>
            </a:solidFill>
          </a:ln>
        </p:spPr>
        <p:txBody>
          <a:bodyPr wrap="square" lIns="252000" tIns="108000" rIns="252000" bIns="108000" rtlCol="0">
            <a:spAutoFit/>
          </a:bodyPr>
          <a:lstStyle/>
          <a:p>
            <a:r>
              <a:rPr lang="kk-KZ"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Нуклеотид - </a:t>
            </a: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Құрамында азотты негіз,    рибоза немесе дезокисрибоза және фосфор  қышқылының қалдығы кіретін қосылыс. </a:t>
            </a:r>
          </a:p>
        </p:txBody>
      </p:sp>
      <p:sp>
        <p:nvSpPr>
          <p:cNvPr id="4" name="TextBox 3"/>
          <p:cNvSpPr txBox="1"/>
          <p:nvPr/>
        </p:nvSpPr>
        <p:spPr>
          <a:xfrm>
            <a:off x="284163" y="3618444"/>
            <a:ext cx="9144000" cy="710552"/>
          </a:xfrm>
          <a:prstGeom prst="rect">
            <a:avLst/>
          </a:prstGeom>
          <a:noFill/>
          <a:ln>
            <a:solidFill>
              <a:schemeClr val="tx2"/>
            </a:solidFill>
          </a:ln>
        </p:spPr>
        <p:txBody>
          <a:bodyPr wrap="square" lIns="252000" tIns="108000" rIns="252000" bIns="108000" rtlCol="0">
            <a:spAutoFit/>
          </a:bodyPr>
          <a:lstStyle/>
          <a:p>
            <a:pPr algn="ctr"/>
            <a:r>
              <a:rPr lang="kk-KZ" altLang="ru-RU" sz="32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Нуклеотид</a:t>
            </a:r>
            <a:r>
              <a:rPr lang="kk-KZ"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endPar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p:cNvSpPr txBox="1"/>
          <p:nvPr/>
        </p:nvSpPr>
        <p:spPr>
          <a:xfrm>
            <a:off x="284162" y="4826193"/>
            <a:ext cx="4217495" cy="710552"/>
          </a:xfrm>
          <a:prstGeom prst="rect">
            <a:avLst/>
          </a:prstGeom>
          <a:noFill/>
          <a:ln>
            <a:solidFill>
              <a:schemeClr val="tx2"/>
            </a:solidFill>
          </a:ln>
        </p:spPr>
        <p:txBody>
          <a:bodyPr wrap="square" lIns="252000" tIns="108000" rIns="252000" bIns="108000" rtlCol="0">
            <a:spAutoFit/>
          </a:bodyPr>
          <a:lstStyle/>
          <a:p>
            <a:pPr algn="ct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Пуриндік </a:t>
            </a:r>
          </a:p>
        </p:txBody>
      </p:sp>
      <p:sp>
        <p:nvSpPr>
          <p:cNvPr id="6" name="TextBox 5"/>
          <p:cNvSpPr txBox="1"/>
          <p:nvPr/>
        </p:nvSpPr>
        <p:spPr>
          <a:xfrm>
            <a:off x="5210669" y="4821552"/>
            <a:ext cx="4217494" cy="710552"/>
          </a:xfrm>
          <a:prstGeom prst="rect">
            <a:avLst/>
          </a:prstGeom>
          <a:noFill/>
          <a:ln>
            <a:solidFill>
              <a:schemeClr val="tx2"/>
            </a:solidFill>
          </a:ln>
        </p:spPr>
        <p:txBody>
          <a:bodyPr wrap="square" lIns="252000" tIns="108000" rIns="252000" bIns="108000" rtlCol="0">
            <a:spAutoFit/>
          </a:bodyPr>
          <a:lstStyle/>
          <a:p>
            <a:pPr algn="ct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Пиримидиндік  </a:t>
            </a:r>
          </a:p>
        </p:txBody>
      </p:sp>
      <p:sp>
        <p:nvSpPr>
          <p:cNvPr id="7" name="TextBox 6"/>
          <p:cNvSpPr txBox="1"/>
          <p:nvPr/>
        </p:nvSpPr>
        <p:spPr>
          <a:xfrm>
            <a:off x="284161" y="6187121"/>
            <a:ext cx="4217494" cy="1202994"/>
          </a:xfrm>
          <a:prstGeom prst="rect">
            <a:avLst/>
          </a:prstGeom>
          <a:noFill/>
          <a:ln>
            <a:solidFill>
              <a:schemeClr val="tx2"/>
            </a:solidFill>
          </a:ln>
        </p:spPr>
        <p:txBody>
          <a:bodyPr wrap="square" lIns="252000" tIns="108000" rIns="252000" bIns="108000" rtlCol="0">
            <a:spAutoFit/>
          </a:bodyPr>
          <a:lstStyle/>
          <a:p>
            <a:pPr algn="ct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Аденин, гуанин</a:t>
            </a:r>
            <a:endParaRPr lang="en-US"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ct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8" name="TextBox 7"/>
          <p:cNvSpPr txBox="1"/>
          <p:nvPr/>
        </p:nvSpPr>
        <p:spPr>
          <a:xfrm>
            <a:off x="5210669" y="6187121"/>
            <a:ext cx="4217494" cy="1202994"/>
          </a:xfrm>
          <a:prstGeom prst="rect">
            <a:avLst/>
          </a:prstGeom>
          <a:noFill/>
          <a:ln>
            <a:solidFill>
              <a:schemeClr val="tx2"/>
            </a:solidFill>
          </a:ln>
        </p:spPr>
        <p:txBody>
          <a:bodyPr wrap="square" lIns="252000" tIns="108000" rIns="252000" bIns="108000" rtlCol="0">
            <a:spAutoFit/>
          </a:bodyPr>
          <a:lstStyle/>
          <a:p>
            <a:pPr algn="ctr"/>
            <a:r>
              <a:rPr lang="kk-KZ" alt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Тимин, урацил, цитозин </a:t>
            </a:r>
          </a:p>
        </p:txBody>
      </p:sp>
      <p:cxnSp>
        <p:nvCxnSpPr>
          <p:cNvPr id="10" name="Прямая со стрелкой 9"/>
          <p:cNvCxnSpPr>
            <a:cxnSpLocks/>
            <a:stCxn id="4" idx="2"/>
            <a:endCxn id="5" idx="0"/>
          </p:cNvCxnSpPr>
          <p:nvPr/>
        </p:nvCxnSpPr>
        <p:spPr>
          <a:xfrm flipH="1">
            <a:off x="2392910" y="4328996"/>
            <a:ext cx="2463253" cy="497197"/>
          </a:xfrm>
          <a:prstGeom prst="straightConnector1">
            <a:avLst/>
          </a:prstGeom>
          <a:ln>
            <a:solidFill>
              <a:srgbClr val="002060"/>
            </a:solidFill>
            <a:tailEnd type="triangle"/>
          </a:ln>
        </p:spPr>
        <p:style>
          <a:lnRef idx="1">
            <a:schemeClr val="dk1"/>
          </a:lnRef>
          <a:fillRef idx="0">
            <a:schemeClr val="dk1"/>
          </a:fillRef>
          <a:effectRef idx="0">
            <a:schemeClr val="dk1"/>
          </a:effectRef>
          <a:fontRef idx="minor">
            <a:schemeClr val="tx1"/>
          </a:fontRef>
        </p:style>
      </p:cxnSp>
      <p:cxnSp>
        <p:nvCxnSpPr>
          <p:cNvPr id="12" name="Прямая со стрелкой 11"/>
          <p:cNvCxnSpPr>
            <a:cxnSpLocks/>
            <a:stCxn id="4" idx="2"/>
          </p:cNvCxnSpPr>
          <p:nvPr/>
        </p:nvCxnSpPr>
        <p:spPr>
          <a:xfrm>
            <a:off x="4856163" y="4328996"/>
            <a:ext cx="2108747" cy="452364"/>
          </a:xfrm>
          <a:prstGeom prst="straightConnector1">
            <a:avLst/>
          </a:prstGeom>
          <a:ln>
            <a:solidFill>
              <a:srgbClr val="002060"/>
            </a:solidFill>
            <a:tailEnd type="triangle"/>
          </a:ln>
        </p:spPr>
        <p:style>
          <a:lnRef idx="1">
            <a:schemeClr val="dk1"/>
          </a:lnRef>
          <a:fillRef idx="0">
            <a:schemeClr val="dk1"/>
          </a:fillRef>
          <a:effectRef idx="0">
            <a:schemeClr val="dk1"/>
          </a:effectRef>
          <a:fontRef idx="minor">
            <a:schemeClr val="tx1"/>
          </a:fontRef>
        </p:style>
      </p:cxnSp>
      <p:cxnSp>
        <p:nvCxnSpPr>
          <p:cNvPr id="14" name="Прямая со стрелкой 13"/>
          <p:cNvCxnSpPr>
            <a:cxnSpLocks/>
            <a:stCxn id="5" idx="2"/>
            <a:endCxn id="7" idx="0"/>
          </p:cNvCxnSpPr>
          <p:nvPr/>
        </p:nvCxnSpPr>
        <p:spPr>
          <a:xfrm flipH="1">
            <a:off x="2392908" y="5536745"/>
            <a:ext cx="2" cy="650376"/>
          </a:xfrm>
          <a:prstGeom prst="straightConnector1">
            <a:avLst/>
          </a:prstGeom>
          <a:ln>
            <a:solidFill>
              <a:srgbClr val="002060"/>
            </a:solidFill>
            <a:tailEnd type="triangle"/>
          </a:ln>
        </p:spPr>
        <p:style>
          <a:lnRef idx="1">
            <a:schemeClr val="dk1"/>
          </a:lnRef>
          <a:fillRef idx="0">
            <a:schemeClr val="dk1"/>
          </a:fillRef>
          <a:effectRef idx="0">
            <a:schemeClr val="dk1"/>
          </a:effectRef>
          <a:fontRef idx="minor">
            <a:schemeClr val="tx1"/>
          </a:fontRef>
        </p:style>
      </p:cxnSp>
      <p:cxnSp>
        <p:nvCxnSpPr>
          <p:cNvPr id="19" name="Прямая со стрелкой 18"/>
          <p:cNvCxnSpPr>
            <a:cxnSpLocks/>
            <a:stCxn id="6" idx="2"/>
            <a:endCxn id="8" idx="0"/>
          </p:cNvCxnSpPr>
          <p:nvPr/>
        </p:nvCxnSpPr>
        <p:spPr>
          <a:xfrm>
            <a:off x="7319416" y="5532104"/>
            <a:ext cx="0" cy="655017"/>
          </a:xfrm>
          <a:prstGeom prst="straightConnector1">
            <a:avLst/>
          </a:prstGeom>
          <a:ln>
            <a:solidFill>
              <a:srgbClr val="00206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2364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5" y="292100"/>
            <a:ext cx="9143998" cy="710552"/>
          </a:xfrm>
          <a:prstGeom prst="rect">
            <a:avLst/>
          </a:prstGeom>
          <a:noFill/>
          <a:ln>
            <a:solidFill>
              <a:schemeClr val="tx2"/>
            </a:solidFill>
          </a:ln>
        </p:spPr>
        <p:txBody>
          <a:bodyPr wrap="square" lIns="252000" tIns="108000" rIns="252000" bIns="108000" rtlCol="0">
            <a:spAutoFit/>
          </a:bodyPr>
          <a:lstStyle/>
          <a:p>
            <a:pPr algn="ctr"/>
            <a:r>
              <a:rPr lang="kk-KZ" alt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Нуклеин қышқылдары</a:t>
            </a:r>
          </a:p>
        </p:txBody>
      </p:sp>
      <p:sp>
        <p:nvSpPr>
          <p:cNvPr id="5" name="TextBox 4"/>
          <p:cNvSpPr txBox="1"/>
          <p:nvPr/>
        </p:nvSpPr>
        <p:spPr>
          <a:xfrm>
            <a:off x="284163" y="1502374"/>
            <a:ext cx="4353743" cy="1510771"/>
          </a:xfrm>
          <a:prstGeom prst="rect">
            <a:avLst/>
          </a:prstGeom>
          <a:noFill/>
          <a:ln>
            <a:solidFill>
              <a:schemeClr val="tx2"/>
            </a:solidFill>
          </a:ln>
        </p:spPr>
        <p:txBody>
          <a:bodyPr wrap="square" lIns="252000" tIns="108000" rIns="252000" bIns="108000" rtlCol="0">
            <a:spAutoFit/>
          </a:bodyPr>
          <a:lstStyle/>
          <a:p>
            <a:pPr algn="ct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ДНК –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дезоксирибонуклеин</a:t>
            </a:r>
          </a:p>
          <a:p>
            <a:pPr algn="ct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қышқылы</a:t>
            </a:r>
          </a:p>
        </p:txBody>
      </p:sp>
      <p:sp>
        <p:nvSpPr>
          <p:cNvPr id="6" name="TextBox 5"/>
          <p:cNvSpPr txBox="1"/>
          <p:nvPr/>
        </p:nvSpPr>
        <p:spPr>
          <a:xfrm>
            <a:off x="5060428" y="1502374"/>
            <a:ext cx="4353744" cy="1510771"/>
          </a:xfrm>
          <a:prstGeom prst="rect">
            <a:avLst/>
          </a:prstGeom>
          <a:noFill/>
          <a:ln>
            <a:solidFill>
              <a:schemeClr val="tx2"/>
            </a:solidFill>
          </a:ln>
        </p:spPr>
        <p:txBody>
          <a:bodyPr wrap="square" lIns="252000" tIns="108000" rIns="252000" bIns="108000" rtlCol="0">
            <a:spAutoFit/>
          </a:bodyPr>
          <a:lstStyle/>
          <a:p>
            <a:pPr algn="ct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РНК</a:t>
            </a:r>
          </a:p>
          <a:p>
            <a:pPr algn="ct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Рибонуклеин қышқылы  </a:t>
            </a:r>
          </a:p>
        </p:txBody>
      </p:sp>
      <p:sp>
        <p:nvSpPr>
          <p:cNvPr id="7" name="TextBox 6"/>
          <p:cNvSpPr txBox="1"/>
          <p:nvPr/>
        </p:nvSpPr>
        <p:spPr>
          <a:xfrm>
            <a:off x="284162" y="3577691"/>
            <a:ext cx="4353743" cy="3665207"/>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Тұқымқуалау  ақпаратын сақтап, ұрпақтан ұрпаққа жеткізетін және тірі организмдердің дамуына қатысатын нуклеин қышқылының бірі.</a:t>
            </a:r>
          </a:p>
        </p:txBody>
      </p:sp>
      <p:sp>
        <p:nvSpPr>
          <p:cNvPr id="8" name="TextBox 7"/>
          <p:cNvSpPr txBox="1"/>
          <p:nvPr/>
        </p:nvSpPr>
        <p:spPr>
          <a:xfrm>
            <a:off x="5084468" y="3577691"/>
            <a:ext cx="4329704" cy="3665207"/>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Бұл нуклеотидтердің полимері болып табылады. Құрамын ортофосфор қышқылының қалдығы, рибоза және азотты негізден тұрады. </a:t>
            </a:r>
          </a:p>
        </p:txBody>
      </p:sp>
      <p:cxnSp>
        <p:nvCxnSpPr>
          <p:cNvPr id="10" name="Прямая со стрелкой 9"/>
          <p:cNvCxnSpPr>
            <a:cxnSpLocks/>
            <a:endCxn id="5" idx="0"/>
          </p:cNvCxnSpPr>
          <p:nvPr/>
        </p:nvCxnSpPr>
        <p:spPr>
          <a:xfrm flipH="1">
            <a:off x="2461035" y="1001616"/>
            <a:ext cx="2395128" cy="5007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Прямая со стрелкой 11"/>
          <p:cNvCxnSpPr>
            <a:cxnSpLocks/>
            <a:endCxn id="6" idx="0"/>
          </p:cNvCxnSpPr>
          <p:nvPr/>
        </p:nvCxnSpPr>
        <p:spPr>
          <a:xfrm>
            <a:off x="4844142" y="1001616"/>
            <a:ext cx="2393158" cy="5007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Прямая со стрелкой 13"/>
          <p:cNvCxnSpPr>
            <a:cxnSpLocks/>
            <a:stCxn id="5" idx="2"/>
            <a:endCxn id="7" idx="0"/>
          </p:cNvCxnSpPr>
          <p:nvPr/>
        </p:nvCxnSpPr>
        <p:spPr>
          <a:xfrm flipH="1">
            <a:off x="2461034" y="3013145"/>
            <a:ext cx="1" cy="5645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Прямая со стрелкой 18"/>
          <p:cNvCxnSpPr>
            <a:cxnSpLocks/>
            <a:stCxn id="6" idx="2"/>
            <a:endCxn id="8" idx="0"/>
          </p:cNvCxnSpPr>
          <p:nvPr/>
        </p:nvCxnSpPr>
        <p:spPr>
          <a:xfrm>
            <a:off x="7237300" y="3013145"/>
            <a:ext cx="12020" cy="5645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94057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Нуклеин қышқылдарының құрылымы</a:t>
            </a:r>
          </a:p>
        </p:txBody>
      </p:sp>
      <p:sp>
        <p:nvSpPr>
          <p:cNvPr id="4" name="Прямоугольник 3"/>
          <p:cNvSpPr/>
          <p:nvPr/>
        </p:nvSpPr>
        <p:spPr>
          <a:xfrm>
            <a:off x="1165148" y="1396348"/>
            <a:ext cx="3121368" cy="1446550"/>
          </a:xfrm>
          <a:prstGeom prst="rect">
            <a:avLst/>
          </a:prstGeom>
          <a:noFill/>
        </p:spPr>
        <p:txBody>
          <a:bodyPr wrap="none">
            <a:spAutoFit/>
          </a:bodyPr>
          <a:lstStyle/>
          <a:p>
            <a:pPr algn="ctr" fontAlgn="auto">
              <a:spcBef>
                <a:spcPts val="0"/>
              </a:spcBef>
              <a:spcAft>
                <a:spcPts val="0"/>
              </a:spcAft>
              <a:defRPr/>
            </a:pPr>
            <a:r>
              <a:rPr lang="kk-KZ" sz="8800" b="1" dirty="0">
                <a:ln w="17780" cmpd="sng">
                  <a:solidFill>
                    <a:srgbClr val="FFFFFF"/>
                  </a:solidFill>
                  <a:prstDash val="solid"/>
                  <a:miter lim="800000"/>
                </a:ln>
                <a:solidFill>
                  <a:srgbClr val="620BFC"/>
                </a:solidFill>
                <a:effectLst>
                  <a:outerShdw blurRad="50800" algn="tl" rotWithShape="0">
                    <a:srgbClr val="000000"/>
                  </a:outerShdw>
                </a:effectLst>
                <a:latin typeface="Open Sans" panose="020B0606030504020204" pitchFamily="34" charset="0"/>
                <a:ea typeface="Open Sans" panose="020B0606030504020204" pitchFamily="34" charset="0"/>
                <a:cs typeface="Open Sans" panose="020B0606030504020204" pitchFamily="34" charset="0"/>
              </a:rPr>
              <a:t>Д Н К</a:t>
            </a:r>
            <a:endParaRPr lang="ru-RU" sz="8800" b="1" dirty="0">
              <a:ln w="17780" cmpd="sng">
                <a:solidFill>
                  <a:srgbClr val="FFFFFF"/>
                </a:solidFill>
                <a:prstDash val="solid"/>
                <a:miter lim="800000"/>
              </a:ln>
              <a:solidFill>
                <a:srgbClr val="620BFC"/>
              </a:solidFill>
              <a:effectLst>
                <a:outerShdw blurRad="50800" algn="tl" rotWithShape="0">
                  <a:srgbClr val="000000"/>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5" name="Прямоугольник 4"/>
          <p:cNvSpPr/>
          <p:nvPr/>
        </p:nvSpPr>
        <p:spPr>
          <a:xfrm>
            <a:off x="1308024" y="5640622"/>
            <a:ext cx="3070072" cy="1446550"/>
          </a:xfrm>
          <a:prstGeom prst="rect">
            <a:avLst/>
          </a:prstGeom>
          <a:noFill/>
        </p:spPr>
        <p:txBody>
          <a:bodyPr wrap="none">
            <a:spAutoFit/>
          </a:bodyPr>
          <a:lstStyle/>
          <a:p>
            <a:pPr algn="ctr" fontAlgn="auto">
              <a:spcBef>
                <a:spcPts val="0"/>
              </a:spcBef>
              <a:spcAft>
                <a:spcPts val="0"/>
              </a:spcAft>
              <a:defRPr/>
            </a:pPr>
            <a:r>
              <a:rPr lang="kk-KZ" sz="8800" b="1" dirty="0">
                <a:ln w="17780" cmpd="sng">
                  <a:solidFill>
                    <a:srgbClr val="FFFFFF"/>
                  </a:solidFill>
                  <a:prstDash val="solid"/>
                  <a:miter lim="800000"/>
                </a:ln>
                <a:solidFill>
                  <a:srgbClr val="620BFC"/>
                </a:solidFill>
                <a:effectLst>
                  <a:outerShdw blurRad="50800" algn="tl" rotWithShape="0">
                    <a:srgbClr val="000000"/>
                  </a:outerShdw>
                </a:effectLst>
                <a:latin typeface="Open Sans" panose="020B0606030504020204" pitchFamily="34" charset="0"/>
                <a:ea typeface="Open Sans" panose="020B0606030504020204" pitchFamily="34" charset="0"/>
                <a:cs typeface="Open Sans" panose="020B0606030504020204" pitchFamily="34" charset="0"/>
              </a:rPr>
              <a:t>Р Н К</a:t>
            </a:r>
            <a:endParaRPr lang="ru-RU" sz="8800" b="1" dirty="0">
              <a:ln w="17780" cmpd="sng">
                <a:solidFill>
                  <a:srgbClr val="FFFFFF"/>
                </a:solidFill>
                <a:prstDash val="solid"/>
                <a:miter lim="800000"/>
              </a:ln>
              <a:solidFill>
                <a:srgbClr val="620BFC"/>
              </a:solidFill>
              <a:effectLst>
                <a:outerShdw blurRad="50800" algn="tl" rotWithShape="0">
                  <a:srgbClr val="000000"/>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6" name="Line 25"/>
          <p:cNvSpPr>
            <a:spLocks noChangeShapeType="1"/>
          </p:cNvSpPr>
          <p:nvPr/>
        </p:nvSpPr>
        <p:spPr bwMode="auto">
          <a:xfrm>
            <a:off x="236486" y="4430935"/>
            <a:ext cx="9144000" cy="0"/>
          </a:xfrm>
          <a:prstGeom prst="line">
            <a:avLst/>
          </a:prstGeom>
          <a:noFill/>
          <a:ln w="114300" cap="rnd">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 name="AutoShape 21"/>
          <p:cNvSpPr>
            <a:spLocks noChangeArrowheads="1"/>
          </p:cNvSpPr>
          <p:nvPr/>
        </p:nvSpPr>
        <p:spPr bwMode="auto">
          <a:xfrm>
            <a:off x="807986" y="2997422"/>
            <a:ext cx="2159000" cy="1081088"/>
          </a:xfrm>
          <a:prstGeom prst="flowChartAlternateProcess">
            <a:avLst/>
          </a:prstGeom>
          <a:solidFill>
            <a:srgbClr val="CCFFFF"/>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sz="24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Азотты</a:t>
            </a:r>
            <a:r>
              <a:rPr 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24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негіз</a:t>
            </a:r>
            <a:endParaRPr 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ctr" eaLnBrk="1" hangingPunct="1"/>
            <a:r>
              <a:rPr 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(А, Г, Ц, Т)</a:t>
            </a:r>
          </a:p>
        </p:txBody>
      </p:sp>
      <p:sp>
        <p:nvSpPr>
          <p:cNvPr id="8" name="Line 23"/>
          <p:cNvSpPr>
            <a:spLocks noChangeShapeType="1"/>
          </p:cNvSpPr>
          <p:nvPr/>
        </p:nvSpPr>
        <p:spPr bwMode="auto">
          <a:xfrm>
            <a:off x="2951111" y="3568922"/>
            <a:ext cx="647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AutoShape 7"/>
          <p:cNvSpPr>
            <a:spLocks noChangeArrowheads="1"/>
          </p:cNvSpPr>
          <p:nvPr/>
        </p:nvSpPr>
        <p:spPr bwMode="auto">
          <a:xfrm>
            <a:off x="3594049" y="3140297"/>
            <a:ext cx="2159000" cy="792163"/>
          </a:xfrm>
          <a:prstGeom prst="flowChartAlternateProcess">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sz="20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Көмірсу</a:t>
            </a:r>
            <a:r>
              <a:rPr 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p>
          <a:p>
            <a:pPr algn="ctr" eaLnBrk="1" hangingPunct="1"/>
            <a:r>
              <a:rPr lang="ru-RU" sz="20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дезоксирибоза</a:t>
            </a:r>
            <a:endParaRPr 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Line 24"/>
          <p:cNvSpPr>
            <a:spLocks noChangeShapeType="1"/>
          </p:cNvSpPr>
          <p:nvPr/>
        </p:nvSpPr>
        <p:spPr bwMode="auto">
          <a:xfrm>
            <a:off x="5737174" y="3568922"/>
            <a:ext cx="5762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AutoShape 22"/>
          <p:cNvSpPr>
            <a:spLocks noChangeArrowheads="1"/>
          </p:cNvSpPr>
          <p:nvPr/>
        </p:nvSpPr>
        <p:spPr bwMode="auto">
          <a:xfrm>
            <a:off x="6308674" y="3140297"/>
            <a:ext cx="2159000" cy="792163"/>
          </a:xfrm>
          <a:prstGeom prst="flowChartAlternateProcess">
            <a:avLst/>
          </a:prstGeom>
          <a:solidFill>
            <a:srgbClr val="CC99FF"/>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Фосфор </a:t>
            </a:r>
            <a:r>
              <a:rPr lang="ru-RU" sz="20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қышқыл</a:t>
            </a:r>
            <a:r>
              <a:rPr 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p>
          <a:p>
            <a:pPr algn="ctr" eaLnBrk="1" hangingPunct="1"/>
            <a:r>
              <a:rPr lang="ru-RU" sz="20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қалдығы</a:t>
            </a:r>
            <a:endParaRPr 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AutoShape 22"/>
          <p:cNvSpPr>
            <a:spLocks noChangeArrowheads="1"/>
          </p:cNvSpPr>
          <p:nvPr/>
        </p:nvSpPr>
        <p:spPr bwMode="auto">
          <a:xfrm>
            <a:off x="6364236" y="4926235"/>
            <a:ext cx="2159000" cy="792162"/>
          </a:xfrm>
          <a:prstGeom prst="flowChartAlternateProcess">
            <a:avLst/>
          </a:prstGeom>
          <a:solidFill>
            <a:srgbClr val="CC99FF"/>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Фосфор </a:t>
            </a:r>
            <a:r>
              <a:rPr lang="ru-RU" sz="20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қышқыл</a:t>
            </a:r>
            <a:endParaRPr 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ctr" eaLnBrk="1" hangingPunct="1"/>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қалдығы</a:t>
            </a:r>
            <a:endParaRPr 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AutoShape 21"/>
          <p:cNvSpPr>
            <a:spLocks noChangeArrowheads="1"/>
          </p:cNvSpPr>
          <p:nvPr/>
        </p:nvSpPr>
        <p:spPr bwMode="auto">
          <a:xfrm>
            <a:off x="879424" y="4711922"/>
            <a:ext cx="2159000" cy="1081088"/>
          </a:xfrm>
          <a:prstGeom prst="flowChartAlternateProcess">
            <a:avLst/>
          </a:prstGeom>
          <a:solidFill>
            <a:srgbClr val="CCFFFF"/>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sz="24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Азотты</a:t>
            </a:r>
            <a:r>
              <a:rPr 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24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негіз</a:t>
            </a:r>
            <a:endParaRPr 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algn="ctr" eaLnBrk="1" hangingPunct="1"/>
            <a:r>
              <a:rPr 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(А, Г, Ц, У)</a:t>
            </a:r>
          </a:p>
        </p:txBody>
      </p:sp>
      <p:sp>
        <p:nvSpPr>
          <p:cNvPr id="14" name="Line 23"/>
          <p:cNvSpPr>
            <a:spLocks noChangeShapeType="1"/>
          </p:cNvSpPr>
          <p:nvPr/>
        </p:nvSpPr>
        <p:spPr bwMode="auto">
          <a:xfrm>
            <a:off x="3022549" y="5283422"/>
            <a:ext cx="647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AutoShape 7"/>
          <p:cNvSpPr>
            <a:spLocks noChangeArrowheads="1"/>
          </p:cNvSpPr>
          <p:nvPr/>
        </p:nvSpPr>
        <p:spPr bwMode="auto">
          <a:xfrm>
            <a:off x="3665486" y="4919885"/>
            <a:ext cx="2159000" cy="792162"/>
          </a:xfrm>
          <a:prstGeom prst="flowChartAlternateProcess">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sz="20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Көмірсу</a:t>
            </a:r>
            <a:r>
              <a:rPr 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p>
          <a:p>
            <a:pPr algn="ctr" eaLnBrk="1" hangingPunct="1"/>
            <a:r>
              <a:rPr lang="ru-RU"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рибоза</a:t>
            </a:r>
          </a:p>
        </p:txBody>
      </p:sp>
      <p:sp>
        <p:nvSpPr>
          <p:cNvPr id="16" name="Line 24"/>
          <p:cNvSpPr>
            <a:spLocks noChangeShapeType="1"/>
          </p:cNvSpPr>
          <p:nvPr/>
        </p:nvSpPr>
        <p:spPr bwMode="auto">
          <a:xfrm>
            <a:off x="5808611" y="5283422"/>
            <a:ext cx="576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1614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p:val>
                                            <p:fltVal val="0"/>
                                          </p:val>
                                        </p:tav>
                                        <p:tav tm="100000">
                                          <p:val>
                                            <p:strVal val="#ppt_w"/>
                                          </p:val>
                                        </p:tav>
                                      </p:tavLst>
                                    </p:anim>
                                    <p:anim calcmode="lin" valueType="num">
                                      <p:cBhvr>
                                        <p:cTn id="8" dur="5000" fill="hold"/>
                                        <p:tgtEl>
                                          <p:spTgt spid="6"/>
                                        </p:tgtEl>
                                        <p:attrNameLst>
                                          <p:attrName>ppt_h</p:attrName>
                                        </p:attrNameLst>
                                      </p:cBhvr>
                                      <p:tavLst>
                                        <p:tav tm="0">
                                          <p:val>
                                            <p:fltVal val="0"/>
                                          </p:val>
                                        </p:tav>
                                        <p:tav tm="100000">
                                          <p:val>
                                            <p:strVal val="#ppt_h"/>
                                          </p:val>
                                        </p:tav>
                                      </p:tavLst>
                                    </p:anim>
                                    <p:animEffect transition="in" filter="fade">
                                      <p:cBhvr>
                                        <p:cTn id="9" dur="5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3" presetClass="entr" presetSubtype="1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par>
                          <p:cTn id="26" fill="hold">
                            <p:stCondLst>
                              <p:cond delay="500"/>
                            </p:stCondLst>
                            <p:childTnLst>
                              <p:par>
                                <p:cTn id="27" presetID="53"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ppt_x"/>
                                          </p:val>
                                        </p:tav>
                                        <p:tav tm="100000">
                                          <p:val>
                                            <p:strVal val="#ppt_x"/>
                                          </p:val>
                                        </p:tav>
                                      </p:tavLst>
                                    </p:anim>
                                    <p:anim calcmode="lin" valueType="num">
                                      <p:cBhvr additive="base">
                                        <p:cTn id="3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childTnLst>
                          </p:cTn>
                        </p:par>
                        <p:par>
                          <p:cTn id="50" fill="hold">
                            <p:stCondLst>
                              <p:cond delay="500"/>
                            </p:stCondLst>
                            <p:childTnLst>
                              <p:par>
                                <p:cTn id="51" presetID="3" presetClass="entr" presetSubtype="1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blinds(horizontal)">
                                      <p:cBhvr>
                                        <p:cTn id="53" dur="5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500" fill="hold"/>
                                        <p:tgtEl>
                                          <p:spTgt spid="15"/>
                                        </p:tgtEl>
                                        <p:attrNameLst>
                                          <p:attrName>ppt_x</p:attrName>
                                        </p:attrNameLst>
                                      </p:cBhvr>
                                      <p:tavLst>
                                        <p:tav tm="0">
                                          <p:val>
                                            <p:strVal val="#ppt_x"/>
                                          </p:val>
                                        </p:tav>
                                        <p:tav tm="100000">
                                          <p:val>
                                            <p:strVal val="#ppt_x"/>
                                          </p:val>
                                        </p:tav>
                                      </p:tavLst>
                                    </p:anim>
                                    <p:anim calcmode="lin" valueType="num">
                                      <p:cBhvr additive="base">
                                        <p:cTn id="59" dur="500" fill="hold"/>
                                        <p:tgtEl>
                                          <p:spTgt spid="15"/>
                                        </p:tgtEl>
                                        <p:attrNameLst>
                                          <p:attrName>ppt_y</p:attrName>
                                        </p:attrNameLst>
                                      </p:cBhvr>
                                      <p:tavLst>
                                        <p:tav tm="0">
                                          <p:val>
                                            <p:strVal val="1+#ppt_h/2"/>
                                          </p:val>
                                        </p:tav>
                                        <p:tav tm="100000">
                                          <p:val>
                                            <p:strVal val="#ppt_y"/>
                                          </p:val>
                                        </p:tav>
                                      </p:tavLst>
                                    </p:anim>
                                  </p:childTnLst>
                                </p:cTn>
                              </p:par>
                            </p:childTnLst>
                          </p:cTn>
                        </p:par>
                        <p:par>
                          <p:cTn id="60" fill="hold">
                            <p:stCondLst>
                              <p:cond delay="500"/>
                            </p:stCondLst>
                            <p:childTnLst>
                              <p:par>
                                <p:cTn id="61" presetID="53" presetClass="entr" presetSubtype="0" fill="hold" grpId="0" nodeType="after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500" fill="hold"/>
                                        <p:tgtEl>
                                          <p:spTgt spid="16"/>
                                        </p:tgtEl>
                                        <p:attrNameLst>
                                          <p:attrName>ppt_w</p:attrName>
                                        </p:attrNameLst>
                                      </p:cBhvr>
                                      <p:tavLst>
                                        <p:tav tm="0">
                                          <p:val>
                                            <p:fltVal val="0"/>
                                          </p:val>
                                        </p:tav>
                                        <p:tav tm="100000">
                                          <p:val>
                                            <p:strVal val="#ppt_w"/>
                                          </p:val>
                                        </p:tav>
                                      </p:tavLst>
                                    </p:anim>
                                    <p:anim calcmode="lin" valueType="num">
                                      <p:cBhvr>
                                        <p:cTn id="64" dur="500" fill="hold"/>
                                        <p:tgtEl>
                                          <p:spTgt spid="16"/>
                                        </p:tgtEl>
                                        <p:attrNameLst>
                                          <p:attrName>ppt_h</p:attrName>
                                        </p:attrNameLst>
                                      </p:cBhvr>
                                      <p:tavLst>
                                        <p:tav tm="0">
                                          <p:val>
                                            <p:fltVal val="0"/>
                                          </p:val>
                                        </p:tav>
                                        <p:tav tm="100000">
                                          <p:val>
                                            <p:strVal val="#ppt_h"/>
                                          </p:val>
                                        </p:tav>
                                      </p:tavLst>
                                    </p:anim>
                                    <p:animEffect transition="in" filter="fade">
                                      <p:cBhvr>
                                        <p:cTn id="6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ДНК мен РНК айырмашылығы</a:t>
            </a:r>
          </a:p>
        </p:txBody>
      </p:sp>
      <p:pic>
        <p:nvPicPr>
          <p:cNvPr id="17" name="Picture 4"/>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r="2488" b="7640"/>
          <a:stretch/>
        </p:blipFill>
        <p:spPr bwMode="auto">
          <a:xfrm>
            <a:off x="583450" y="1805729"/>
            <a:ext cx="4048840" cy="4652388"/>
          </a:xfrm>
          <a:prstGeom prst="rect">
            <a:avLst/>
          </a:prstGeom>
        </p:spPr>
      </p:pic>
      <p:pic>
        <p:nvPicPr>
          <p:cNvPr id="18" name="Содержимое 4"/>
          <p:cNvPicPr>
            <a:picLocks/>
          </p:cNvPicPr>
          <p:nvPr/>
        </p:nvPicPr>
        <p:blipFill>
          <a:blip r:embed="rId4">
            <a:extLst>
              <a:ext uri="{BEBA8EAE-BF5A-486C-A8C5-ECC9F3942E4B}">
                <a14:imgProps xmlns:a14="http://schemas.microsoft.com/office/drawing/2010/main">
                  <a14:imgLayer r:embed="rId5">
                    <a14:imgEffect>
                      <a14:sharpenSoften amount="50000"/>
                    </a14:imgEffect>
                  </a14:imgLayer>
                </a14:imgProps>
              </a:ext>
            </a:extLst>
          </a:blip>
          <a:srcRect/>
          <a:stretch>
            <a:fillRect/>
          </a:stretch>
        </p:blipFill>
        <p:spPr bwMode="auto">
          <a:xfrm>
            <a:off x="4856162" y="1805729"/>
            <a:ext cx="4466441" cy="4652388"/>
          </a:xfrm>
          <a:prstGeom prst="rect">
            <a:avLst/>
          </a:prstGeom>
        </p:spPr>
      </p:pic>
      <p:sp>
        <p:nvSpPr>
          <p:cNvPr id="5" name="TextBox 4">
            <a:extLst>
              <a:ext uri="{FF2B5EF4-FFF2-40B4-BE49-F238E27FC236}">
                <a16:creationId xmlns:a16="http://schemas.microsoft.com/office/drawing/2014/main" id="{9860C21E-894A-4ED6-B6AA-7557D5DA0F4F}"/>
              </a:ext>
            </a:extLst>
          </p:cNvPr>
          <p:cNvSpPr txBox="1"/>
          <p:nvPr/>
        </p:nvSpPr>
        <p:spPr>
          <a:xfrm>
            <a:off x="840197" y="6544772"/>
            <a:ext cx="3676023" cy="587441"/>
          </a:xfrm>
          <a:prstGeom prst="rect">
            <a:avLst/>
          </a:prstGeom>
          <a:noFill/>
          <a:ln>
            <a:solidFill>
              <a:schemeClr val="bg1"/>
            </a:solidFill>
          </a:ln>
        </p:spPr>
        <p:txBody>
          <a:bodyPr wrap="square" lIns="252000" tIns="108000" rIns="252000" bIns="108000" rtlCol="0">
            <a:spAutoFit/>
          </a:bodyPr>
          <a:lstStyle/>
          <a:p>
            <a:pPr algn="ctr"/>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ДНК                    РНК</a:t>
            </a:r>
          </a:p>
        </p:txBody>
      </p:sp>
    </p:spTree>
    <p:extLst>
      <p:ext uri="{BB962C8B-B14F-4D97-AF65-F5344CB8AC3E}">
        <p14:creationId xmlns:p14="http://schemas.microsoft.com/office/powerpoint/2010/main" val="645313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АТФ және энергия </a:t>
            </a:r>
          </a:p>
        </p:txBody>
      </p:sp>
      <p:sp>
        <p:nvSpPr>
          <p:cNvPr id="3" name="TextBox 2"/>
          <p:cNvSpPr txBox="1"/>
          <p:nvPr/>
        </p:nvSpPr>
        <p:spPr>
          <a:xfrm>
            <a:off x="284163" y="1256714"/>
            <a:ext cx="9144000" cy="2618767"/>
          </a:xfrm>
          <a:prstGeom prst="rect">
            <a:avLst/>
          </a:prstGeom>
          <a:noFill/>
          <a:ln>
            <a:solidFill>
              <a:schemeClr val="tx2"/>
            </a:solidFill>
          </a:ln>
        </p:spPr>
        <p:txBody>
          <a:bodyPr wrap="square" lIns="252000" tIns="108000" rIns="252000" bIns="108000" rtlCol="0">
            <a:spAutoFit/>
          </a:bodyPr>
          <a:lstStyle/>
          <a:p>
            <a:pPr marL="457200" indent="-457200">
              <a:buFont typeface="Arial" panose="020B0604020202020204" pitchFamily="34" charset="0"/>
              <a:buChar char="•"/>
            </a:pPr>
            <a:r>
              <a:rPr lang="kk-KZ" altLang="ru-RU"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Аденозинтрифосфор қышқылы (АТФ) — </a:t>
            </a: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әр жасушаның цитоплазмасында, митохондрияларында, хлоропластар мен ядроларында болады. </a:t>
            </a:r>
          </a:p>
          <a:p>
            <a:pPr marL="457200" indent="-457200">
              <a:buFont typeface="Arial" panose="020B0604020202020204" pitchFamily="34" charset="0"/>
              <a:buChar char="•"/>
            </a:pPr>
            <a:r>
              <a:rPr lang="kk-KZ" altLang="ru-RU"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АТФ молекуласы </a:t>
            </a: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 азотты негіз адениннен, көмірсу рибозадан және фосфор қышқылының үш қалдығынан тұратын нуклеотид.  </a:t>
            </a:r>
          </a:p>
        </p:txBody>
      </p:sp>
      <p:pic>
        <p:nvPicPr>
          <p:cNvPr id="4" name="Рисунок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2391508" y="4359908"/>
            <a:ext cx="5056727" cy="3346241"/>
          </a:xfrm>
          <a:prstGeom prst="rect">
            <a:avLst/>
          </a:prstGeom>
        </p:spPr>
      </p:pic>
    </p:spTree>
    <p:extLst>
      <p:ext uri="{BB962C8B-B14F-4D97-AF65-F5344CB8AC3E}">
        <p14:creationId xmlns:p14="http://schemas.microsoft.com/office/powerpoint/2010/main" val="798707798"/>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13823</TotalTime>
  <Words>500</Words>
  <Application>Microsoft Office PowerPoint</Application>
  <PresentationFormat>Произвольный</PresentationFormat>
  <Paragraphs>75</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Calibri Light</vt:lpstr>
      <vt:lpstr>Cambria Math</vt:lpstr>
      <vt:lpstr>Open Sans</vt:lpstr>
      <vt:lpstr>Тема Office</vt:lpstr>
      <vt:lpstr>11-сынып</vt:lpstr>
      <vt:lpstr>Сабақтың мақсаты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DO_Edit_1</cp:lastModifiedBy>
  <cp:revision>302</cp:revision>
  <dcterms:created xsi:type="dcterms:W3CDTF">2020-07-01T14:03:46Z</dcterms:created>
  <dcterms:modified xsi:type="dcterms:W3CDTF">2020-11-28T12:07:31Z</dcterms:modified>
</cp:coreProperties>
</file>