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sldIdLst>
    <p:sldId id="276" r:id="rId2"/>
    <p:sldId id="257" r:id="rId3"/>
    <p:sldId id="277" r:id="rId4"/>
    <p:sldId id="278" r:id="rId5"/>
    <p:sldId id="279" r:id="rId6"/>
    <p:sldId id="280" r:id="rId7"/>
    <p:sldId id="284" r:id="rId8"/>
    <p:sldId id="281" r:id="rId9"/>
    <p:sldId id="282" r:id="rId10"/>
    <p:sldId id="283" r:id="rId11"/>
    <p:sldId id="285" r:id="rId12"/>
    <p:sldId id="286" r:id="rId13"/>
    <p:sldId id="287" r:id="rId14"/>
    <p:sldId id="288" r:id="rId15"/>
    <p:sldId id="289" r:id="rId16"/>
    <p:sldId id="290" r:id="rId17"/>
    <p:sldId id="258" r:id="rId18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6357" autoAdjust="0"/>
  </p:normalViewPr>
  <p:slideViewPr>
    <p:cSldViewPr snapToGrid="0" snapToObjects="1">
      <p:cViewPr varScale="1">
        <p:scale>
          <a:sx n="95" d="100"/>
          <a:sy n="95" d="100"/>
        </p:scale>
        <p:origin x="1620" y="96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04.11.2020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67" y="515189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651" y="1973751"/>
            <a:ext cx="8823021" cy="1556998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Химиялық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реакция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жылдамдығы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Жылдамдыққа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әсер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ететін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факторлар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09563" y="6670829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78510" y="182676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05950" y="7086317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4272" y="4453545"/>
            <a:ext cx="4394523" cy="325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Концентрацияның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63" y="1473505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6-мысал. </a:t>
            </a:r>
            <a:r>
              <a:rPr lang="kk-KZ" sz="2800" dirty="0">
                <a:solidFill>
                  <a:srgbClr val="002060"/>
                </a:solidFill>
              </a:rPr>
              <a:t>Жүйедегі қысымды 2 есе арттырса, тура реакцияның жылдамдығы қанша есе өседі?</a:t>
            </a:r>
            <a:endParaRPr lang="en-US" sz="28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CDDD9D-FB33-4D6A-AD0F-12C43A35AB30}"/>
                  </a:ext>
                </a:extLst>
              </p:cNvPr>
              <p:cNvSpPr txBox="1"/>
              <p:nvPr/>
            </p:nvSpPr>
            <p:spPr>
              <a:xfrm>
                <a:off x="284163" y="2670492"/>
                <a:ext cx="9144000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marL="2330450" algn="l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NO</m:t>
                          </m:r>
                        </m:e>
                        <m:sub>
                          <m:r>
                            <a:rPr lang="en-US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kk-KZ" sz="280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80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d>
                        <m:d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NO</m:t>
                      </m:r>
                      <m:d>
                        <m:dPr>
                          <m:ctrlPr>
                            <a:rPr lang="kk-KZ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kk-KZ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e>
                      </m:d>
                    </m:oMath>
                  </m:oMathPara>
                </a14:m>
                <a:endParaRPr lang="en-US" sz="28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CDDD9D-FB33-4D6A-AD0F-12C43A35A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670492"/>
                <a:ext cx="9144000" cy="648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57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6044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Температураның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, «Вант-Гофф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ережесі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163" y="1536702"/>
                <a:ext cx="9144000" cy="237254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Реакция жылдамдығының температураға тәуелділігі </a:t>
                </a:r>
                <a:r>
                  <a:rPr lang="kk-KZ" sz="2800" dirty="0"/>
                  <a:t>Вант-Гофф ережесімен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анықталады. Ережеге сәйкес температураны әр 10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-қа көтергенде, реакция жылдамдығы 2-4 есе өседі. </a:t>
                </a:r>
                <a:r>
                  <a:rPr lang="ru-RU" sz="2800" dirty="0" err="1">
                    <a:solidFill>
                      <a:srgbClr val="002060"/>
                    </a:solidFill>
                  </a:rPr>
                  <a:t>Бұл</a:t>
                </a:r>
                <a:r>
                  <a:rPr lang="ru-RU" sz="2800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</a:rPr>
                  <a:t>тәуелділік</a:t>
                </a:r>
                <a:r>
                  <a:rPr lang="ru-RU" sz="2800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</a:rPr>
                  <a:t>математикалық</a:t>
                </a:r>
                <a:r>
                  <a:rPr lang="ru-RU" sz="2800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</a:rPr>
                  <a:t>тұрғыдан</a:t>
                </a:r>
                <a:r>
                  <a:rPr lang="ru-RU" sz="2800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</a:rPr>
                  <a:t>былай</a:t>
                </a:r>
                <a:r>
                  <a:rPr lang="ru-RU" sz="2800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</a:rPr>
                  <a:t>өрнектеледі</a:t>
                </a:r>
                <a:r>
                  <a:rPr lang="ru-RU" sz="2800" dirty="0">
                    <a:solidFill>
                      <a:srgbClr val="002060"/>
                    </a:solidFill>
                  </a:rPr>
                  <a:t>:  </a:t>
                </a: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536702"/>
                <a:ext cx="9144000" cy="2372545"/>
              </a:xfrm>
              <a:prstGeom prst="rect">
                <a:avLst/>
              </a:prstGeom>
              <a:blipFill>
                <a:blip r:embed="rId2"/>
                <a:stretch>
                  <a:fillRect b="-332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84162" y="5075129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marL="457200" indent="-457200" algn="l">
              <a:buAutoNum type="arabicPeriod"/>
            </a:pPr>
            <a:r>
              <a:rPr lang="kk-KZ" sz="2800" dirty="0">
                <a:solidFill>
                  <a:srgbClr val="002060"/>
                </a:solidFill>
              </a:rPr>
              <a:t>Әрекеттесуші зат мөлекулалары соқтығысуы керек;</a:t>
            </a:r>
          </a:p>
          <a:p>
            <a:pPr marL="457200" indent="-457200" algn="l">
              <a:buAutoNum type="arabicPeriod"/>
            </a:pPr>
            <a:r>
              <a:rPr lang="kk-KZ" sz="2800" dirty="0">
                <a:solidFill>
                  <a:srgbClr val="002060"/>
                </a:solidFill>
              </a:rPr>
              <a:t>Молекулалардың жеткілікті белсендіру энергиялары болу керек;</a:t>
            </a:r>
          </a:p>
          <a:p>
            <a:pPr marL="457200" indent="-457200" algn="l">
              <a:buAutoNum type="arabicPeriod"/>
            </a:pPr>
            <a:r>
              <a:rPr lang="kk-KZ" sz="2800" dirty="0">
                <a:solidFill>
                  <a:srgbClr val="002060"/>
                </a:solidFill>
              </a:rPr>
              <a:t>Тиімді бағытта болу керек.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39C57A-ABD0-4C72-944F-648C49145B30}"/>
                  </a:ext>
                </a:extLst>
              </p:cNvPr>
              <p:cNvSpPr txBox="1"/>
              <p:nvPr/>
            </p:nvSpPr>
            <p:spPr>
              <a:xfrm>
                <a:off x="284162" y="4093342"/>
                <a:ext cx="9144000" cy="79769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ϑ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ϑ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39C57A-ABD0-4C72-944F-648C4914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4093342"/>
                <a:ext cx="9144000" cy="7976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40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Температураның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, «Вант-Гофф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ережесі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162" y="1562110"/>
                <a:ext cx="9144000" cy="194165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7-мысал.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Реакцияның температурасын 30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-қа көтергенде оның жылдамдығы 64 есе өсті. Реакцияның температуралық коэффициентін есептеңдер. </a:t>
                </a: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562110"/>
                <a:ext cx="9144000" cy="1941658"/>
              </a:xfrm>
              <a:prstGeom prst="rect">
                <a:avLst/>
              </a:prstGeom>
              <a:blipFill>
                <a:blip r:embed="rId2"/>
                <a:stretch>
                  <a:fillRect b="-405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799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Температураның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, «Вант-Гофф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ережесі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163" y="1552062"/>
                <a:ext cx="9144000" cy="194165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8-мысал.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Реакцияның 80</a:t>
                </a:r>
                <a14:m>
                  <m:oMath xmlns:m="http://schemas.openxmlformats.org/officeDocument/2006/math"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 температурада 18 мин-та аяқталды. Осы реакцияны 110 және 60</a:t>
                </a:r>
                <a14:m>
                  <m:oMath xmlns:m="http://schemas.openxmlformats.org/officeDocument/2006/math"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 температурада жүргізсе, ол қанша уақытта аяқталады? Температуралық коэффициент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=</a:t>
                </a:r>
                <a:r>
                  <a:rPr lang="kk-KZ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3.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552062"/>
                <a:ext cx="9144000" cy="1941658"/>
              </a:xfrm>
              <a:prstGeom prst="rect">
                <a:avLst/>
              </a:prstGeom>
              <a:blipFill>
                <a:blip r:embed="rId2"/>
                <a:stretch>
                  <a:fillRect b="-437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975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Температураның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, «Вант-Гофф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ережесі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»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84163" y="1623953"/>
                <a:ext cx="9144000" cy="237254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9-мысал.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NO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реакциясы жүретін жүйеде азот (</a:t>
                </a:r>
                <a:r>
                  <a:rPr lang="en-US" sz="2800" dirty="0">
                    <a:solidFill>
                      <a:srgbClr val="002060"/>
                    </a:solidFill>
                  </a:rPr>
                  <a:t>I</a:t>
                </a:r>
                <a:r>
                  <a:rPr lang="kk-KZ" sz="2800" dirty="0">
                    <a:solidFill>
                      <a:srgbClr val="002060"/>
                    </a:solidFill>
                  </a:rPr>
                  <a:t>) оксидінің концентрациясы 0,25 моль/л-ден 0,45 моль/л-ге оттектің концентрациясы 0,6 моль/л-ден 0,2 моль/л-ге дейін өзгерді. Реакция жылдамдығы арта ма, әлде кеми ме?</a:t>
                </a: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623953"/>
                <a:ext cx="9144000" cy="2372545"/>
              </a:xfrm>
              <a:prstGeom prst="rect">
                <a:avLst/>
              </a:prstGeom>
              <a:blipFill>
                <a:blip r:embed="rId2"/>
                <a:stretch>
                  <a:fillRect b="-331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791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Өршіткінің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162" y="1578077"/>
                <a:ext cx="9144000" cy="548160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Өршіткілер</a:t>
                </a:r>
                <a:r>
                  <a:rPr lang="kk-KZ" sz="2800" dirty="0">
                    <a:solidFill>
                      <a:srgbClr val="002060"/>
                    </a:solidFill>
                  </a:rPr>
                  <a:t> – химиялық реакция жылдамдығын тездетіп, бірақ реакция нәтижесінде жұмсалмай қалатын заттар. </a:t>
                </a:r>
              </a:p>
              <a:p>
                <a:pPr algn="l"/>
                <a:r>
                  <a:rPr lang="kk-KZ" sz="2800" dirty="0"/>
                  <a:t>Катализ</a:t>
                </a:r>
                <a:r>
                  <a:rPr lang="kk-KZ" sz="2800" dirty="0">
                    <a:solidFill>
                      <a:srgbClr val="002060"/>
                    </a:solidFill>
                  </a:rPr>
                  <a:t> – химиялық реакция жылдамдығына өршіткінің әсері. </a:t>
                </a:r>
              </a:p>
              <a:p>
                <a:pPr algn="l"/>
                <a:r>
                  <a:rPr lang="kk-KZ" sz="2800" dirty="0"/>
                  <a:t>Гомогенді катализ </a:t>
                </a:r>
                <a:r>
                  <a:rPr lang="kk-KZ" sz="2800" dirty="0">
                    <a:solidFill>
                      <a:srgbClr val="002060"/>
                    </a:solidFill>
                  </a:rPr>
                  <a:t>– әрекеттесуші заттар мен өршіткі бір агерегаттық күйде болады.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SO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NO</m:t>
                              </m:r>
                            </m:e>
                            <m:sub>
                              <m:r>
                                <a:rPr lang="en-US" sz="28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groupCh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SO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kk-KZ" sz="28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kk-KZ" sz="2800" dirty="0"/>
                  <a:t>Гетерогенді катализ </a:t>
                </a:r>
                <a:r>
                  <a:rPr lang="kk-KZ" sz="2800" dirty="0">
                    <a:solidFill>
                      <a:srgbClr val="002060"/>
                    </a:solidFill>
                  </a:rPr>
                  <a:t>- әрекеттесуші заттар мен өршіткі әр түрлі агерегаттық күйде болады.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NH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kk-KZ" sz="280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kk-KZ" sz="280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groupChr>
                        <m:groupChrPr>
                          <m:chr m:val="→"/>
                          <m:vertJc m:val="bot"/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sty m:val="p"/>
                              <m:brk m:alnAt="2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</m:groupChr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NO</m:t>
                      </m:r>
                      <m:d>
                        <m:dPr>
                          <m:ctrlPr>
                            <a:rPr lang="kk-KZ" sz="280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d>
                        <m:dPr>
                          <m:ctrlPr>
                            <a:rPr lang="kk-KZ" sz="280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</m:oMath>
                  </m:oMathPara>
                </a14:m>
                <a:endParaRPr lang="kk-KZ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578077"/>
                <a:ext cx="9144000" cy="54816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379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2122B62-3D1B-418A-8231-834B750B5813}"/>
              </a:ext>
            </a:extLst>
          </p:cNvPr>
          <p:cNvSpPr/>
          <p:nvPr/>
        </p:nvSpPr>
        <p:spPr>
          <a:xfrm>
            <a:off x="292474" y="2775651"/>
            <a:ext cx="9144000" cy="266530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2" name="TextBox 1"/>
          <p:cNvSpPr txBox="1"/>
          <p:nvPr/>
        </p:nvSpPr>
        <p:spPr>
          <a:xfrm>
            <a:off x="284163" y="27358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Өршіткінің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ету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механизмі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4162" y="1115710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>
                <a:solidFill>
                  <a:srgbClr val="002060"/>
                </a:solidFill>
              </a:rPr>
              <a:t>Гомогенді катализ үшін өршіткінің әсер ету механизмі </a:t>
            </a:r>
            <a:r>
              <a:rPr lang="kk-KZ" sz="2800" dirty="0"/>
              <a:t>аралық қосылыс теориясы </a:t>
            </a:r>
            <a:r>
              <a:rPr lang="kk-KZ" sz="2800" dirty="0">
                <a:solidFill>
                  <a:srgbClr val="002060"/>
                </a:solidFill>
              </a:rPr>
              <a:t>бойынша түсіндіріледі.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78095" y="2785459"/>
                <a:ext cx="9642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095" y="2785459"/>
                <a:ext cx="964238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9214" y="3454370"/>
                <a:ext cx="192200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AK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214" y="3454370"/>
                <a:ext cx="192200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61564" y="4188507"/>
                <a:ext cx="27937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AK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</m:oMath>
                </a14:m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64" y="4188507"/>
                <a:ext cx="2793714" cy="430887"/>
              </a:xfrm>
              <a:prstGeom prst="rect">
                <a:avLst/>
              </a:prstGeom>
              <a:blipFill>
                <a:blip r:embed="rId4"/>
                <a:stretch>
                  <a:fillRect l="-7625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74620" y="4876730"/>
                <a:ext cx="18859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</m:t>
                    </m:r>
                  </m:oMath>
                </a14:m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620" y="4876730"/>
                <a:ext cx="1885901" cy="430887"/>
              </a:xfrm>
              <a:prstGeom prst="rect">
                <a:avLst/>
              </a:prstGeom>
              <a:blipFill>
                <a:blip r:embed="rId5"/>
                <a:stretch>
                  <a:fillRect l="-11290" t="-25352" b="-4788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>
            <a:cxnSpLocks/>
          </p:cNvCxnSpPr>
          <p:nvPr/>
        </p:nvCxnSpPr>
        <p:spPr>
          <a:xfrm>
            <a:off x="4535620" y="3265714"/>
            <a:ext cx="0" cy="254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</p:cNvCxnSpPr>
          <p:nvPr/>
        </p:nvCxnSpPr>
        <p:spPr>
          <a:xfrm>
            <a:off x="4535620" y="3845065"/>
            <a:ext cx="0" cy="387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>
          <a:xfrm>
            <a:off x="4535620" y="4619394"/>
            <a:ext cx="0" cy="296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4162" y="5590126"/>
            <a:ext cx="9144000" cy="221865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600" dirty="0"/>
              <a:t>Тежегіштер (ингибиторлар) </a:t>
            </a:r>
            <a:r>
              <a:rPr lang="kk-KZ" sz="2600" dirty="0">
                <a:solidFill>
                  <a:srgbClr val="002060"/>
                </a:solidFill>
              </a:rPr>
              <a:t>– химиялық реакция жылдамдығын баяулататын заттар. </a:t>
            </a:r>
          </a:p>
          <a:p>
            <a:pPr algn="l"/>
            <a:r>
              <a:rPr lang="kk-KZ" sz="2600" dirty="0"/>
              <a:t>Катализдік улар </a:t>
            </a:r>
            <a:r>
              <a:rPr lang="kk-KZ" sz="2600" dirty="0">
                <a:solidFill>
                  <a:srgbClr val="002060"/>
                </a:solidFill>
              </a:rPr>
              <a:t>– катализатордың белсенділігін төмендететін немесе катализдің әсерін толығымен тоқтататын заттар.</a:t>
            </a:r>
          </a:p>
        </p:txBody>
      </p:sp>
    </p:spTree>
    <p:extLst>
      <p:ext uri="{BB962C8B-B14F-4D97-AF65-F5344CB8AC3E}">
        <p14:creationId xmlns:p14="http://schemas.microsoft.com/office/powerpoint/2010/main" val="2894970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2100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93106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452438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Химиялық реакция жылдамдығы;</a:t>
            </a:r>
            <a:endParaRPr lang="en-US" dirty="0">
              <a:solidFill>
                <a:srgbClr val="002060"/>
              </a:solidFill>
            </a:endParaRPr>
          </a:p>
          <a:p>
            <a:pPr indent="452438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Концентрацияның реакция жылдамдығына әсері;</a:t>
            </a:r>
            <a:endParaRPr lang="en-US" dirty="0">
              <a:solidFill>
                <a:srgbClr val="002060"/>
              </a:solidFill>
            </a:endParaRPr>
          </a:p>
          <a:p>
            <a:pPr indent="452438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Қысымның реакция жылдамдығына әсері;</a:t>
            </a:r>
          </a:p>
          <a:p>
            <a:pPr indent="452438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Температураның реакция жылдамдығына әсері. «Вант-Гофф ережесі»;</a:t>
            </a:r>
            <a:endParaRPr lang="en-US" dirty="0">
              <a:solidFill>
                <a:srgbClr val="002060"/>
              </a:solidFill>
            </a:endParaRPr>
          </a:p>
          <a:p>
            <a:pPr indent="452438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Катализ. </a:t>
            </a: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>
                <a:solidFill>
                  <a:srgbClr val="620BFC"/>
                </a:solidFill>
                <a:latin typeface="Open Sans" panose="020B0606030504020204"/>
              </a:rPr>
              <a:t>Химиялық реакция жылдамдығы</a:t>
            </a:r>
            <a:endParaRPr lang="ru-RU" sz="3200" dirty="0" err="1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2409" y="1420585"/>
            <a:ext cx="4713889" cy="9567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sz="2400" dirty="0"/>
              <a:t>Химиялық реакцияның жылдамдығы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966" y="4205401"/>
            <a:ext cx="4197403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sz="2400" dirty="0"/>
              <a:t>Гомегенді реакциялар үшін химиялық реакцияның жылдамдығы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0762" y="4205401"/>
            <a:ext cx="4197403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sz="2400" dirty="0"/>
              <a:t>Геторогенді реакциялар үшін химиялық реакцияның жылдамдығы</a:t>
            </a: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7" name="Прямая со стрелкой 6"/>
          <p:cNvCxnSpPr>
            <a:cxnSpLocks/>
          </p:cNvCxnSpPr>
          <p:nvPr/>
        </p:nvCxnSpPr>
        <p:spPr>
          <a:xfrm flipH="1">
            <a:off x="1858946" y="2366527"/>
            <a:ext cx="2984021" cy="579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cxnSpLocks/>
          </p:cNvCxnSpPr>
          <p:nvPr/>
        </p:nvCxnSpPr>
        <p:spPr>
          <a:xfrm>
            <a:off x="4869354" y="2366527"/>
            <a:ext cx="2934457" cy="579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5B69CA-0A01-4763-B7C9-006003B2C6BD}"/>
                  </a:ext>
                </a:extLst>
              </p:cNvPr>
              <p:cNvSpPr txBox="1"/>
              <p:nvPr/>
            </p:nvSpPr>
            <p:spPr>
              <a:xfrm>
                <a:off x="5230758" y="2951093"/>
                <a:ext cx="4197403" cy="109803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5B69CA-0A01-4763-B7C9-006003B2C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758" y="2951093"/>
                <a:ext cx="4197403" cy="10980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869C00-FC53-44F9-A8FD-6E22B030F7FB}"/>
                  </a:ext>
                </a:extLst>
              </p:cNvPr>
              <p:cNvSpPr txBox="1"/>
              <p:nvPr/>
            </p:nvSpPr>
            <p:spPr>
              <a:xfrm>
                <a:off x="270966" y="2946204"/>
                <a:ext cx="4210597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869C00-FC53-44F9-A8FD-6E22B030F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66" y="2946204"/>
                <a:ext cx="4210597" cy="648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81CAF2B-77EF-4E5B-8E46-F1FDAAACC11B}"/>
                  </a:ext>
                </a:extLst>
              </p:cNvPr>
              <p:cNvSpPr txBox="1"/>
              <p:nvPr/>
            </p:nvSpPr>
            <p:spPr>
              <a:xfrm>
                <a:off x="284165" y="6321196"/>
                <a:ext cx="4197399" cy="102756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d>
                        <m:dPr>
                          <m:ctrlPr>
                            <a:rPr lang="kk-KZ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гом.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81CAF2B-77EF-4E5B-8E46-F1FDAAACC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5" y="6321196"/>
                <a:ext cx="4197399" cy="10275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4873CF-A084-4DEF-818F-00D81AE20E60}"/>
                  </a:ext>
                </a:extLst>
              </p:cNvPr>
              <p:cNvSpPr txBox="1"/>
              <p:nvPr/>
            </p:nvSpPr>
            <p:spPr>
              <a:xfrm>
                <a:off x="5230766" y="6321196"/>
                <a:ext cx="4197399" cy="102775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d>
                        <m:dPr>
                          <m:ctrlPr>
                            <a:rPr lang="kk-KZ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гет.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4873CF-A084-4DEF-818F-00D81AE20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766" y="6321196"/>
                <a:ext cx="4197399" cy="10277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16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есептеулер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62" y="1706296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1-мысал: </a:t>
            </a:r>
            <a:r>
              <a:rPr lang="kk-KZ" sz="2800" dirty="0">
                <a:solidFill>
                  <a:srgbClr val="002060"/>
                </a:solidFill>
              </a:rPr>
              <a:t>А затының айырылу нәтижесінде, 10 минут уақыт ішінде оның концентрациясы 0,8 моль/л-ден 0,6 моль/л-ге дейін азайды. Реакция жылдамдығын есептеңдер. 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05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есептеулер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163" y="1198166"/>
                <a:ext cx="9144000" cy="237254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2-мысал: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Реакция басталғаннан кейін 80 секунд өткенде судың молярлық концентрациясы 0,24 моль/л, ал 2 мин 07 секундтан кейін 0,28 моль/л болған кездегі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CO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реакциясының жылдамдығын есептеңдер. </a:t>
                </a: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198166"/>
                <a:ext cx="9144000" cy="2372545"/>
              </a:xfrm>
              <a:prstGeom prst="rect">
                <a:avLst/>
              </a:prstGeom>
              <a:blipFill>
                <a:blip r:embed="rId2"/>
                <a:stretch>
                  <a:fillRect b="-332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101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312269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Концентрацияның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62" y="1596889"/>
            <a:ext cx="9144000" cy="461931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600" dirty="0"/>
              <a:t>Химиялық әрекеттесу </a:t>
            </a:r>
            <a:r>
              <a:rPr lang="kk-KZ" sz="2600" dirty="0">
                <a:solidFill>
                  <a:srgbClr val="002060"/>
                </a:solidFill>
              </a:rPr>
              <a:t>бөлшектердің соқтығысуы нәтижесінде жүзеге асады. Бөлшек саны көп болған сайын соқтығысу саны да көп болады. Соқтығыс саны көп болған сайын жылдамдық та көп болады.  </a:t>
            </a:r>
          </a:p>
          <a:p>
            <a:pPr algn="l"/>
            <a:r>
              <a:rPr lang="kk-KZ" sz="2600" dirty="0">
                <a:solidFill>
                  <a:srgbClr val="002060"/>
                </a:solidFill>
              </a:rPr>
              <a:t>Химиялық реакция жылдамдығына реагенттер концентрациясының әсері – әрекеттесуші массалар заңымен өрнектеледі.</a:t>
            </a:r>
          </a:p>
          <a:p>
            <a:pPr algn="l"/>
            <a:r>
              <a:rPr lang="kk-KZ" sz="2600" dirty="0"/>
              <a:t>Әрекеттесушы массалар заңы </a:t>
            </a:r>
            <a:r>
              <a:rPr lang="kk-KZ" sz="2600" dirty="0">
                <a:solidFill>
                  <a:srgbClr val="002060"/>
                </a:solidFill>
              </a:rPr>
              <a:t>– температура тұрақты болған жағдайда реакцияның жылдамдығы әрекеттесуші заттар концентрациясының көбейтіндісіне тура пропорционал. </a:t>
            </a:r>
            <a:endParaRPr lang="en-US" sz="2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F2FAAE-2A7D-41AF-B0D5-56443D19E53D}"/>
                  </a:ext>
                </a:extLst>
              </p:cNvPr>
              <p:cNvSpPr txBox="1"/>
              <p:nvPr/>
            </p:nvSpPr>
            <p:spPr>
              <a:xfrm>
                <a:off x="284164" y="6310552"/>
                <a:ext cx="3954237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𝑎𝐴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𝑏𝐵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⇆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𝑐𝐶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𝑑𝐷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F2FAAE-2A7D-41AF-B0D5-56443D19E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6310552"/>
                <a:ext cx="3954237" cy="648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A1A18FB-B773-42D8-AD3F-98E02F84DC5D}"/>
                  </a:ext>
                </a:extLst>
              </p:cNvPr>
              <p:cNvSpPr txBox="1"/>
              <p:nvPr/>
            </p:nvSpPr>
            <p:spPr>
              <a:xfrm>
                <a:off x="284164" y="7061491"/>
                <a:ext cx="3954236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A1A18FB-B773-42D8-AD3F-98E02F84D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7061491"/>
                <a:ext cx="3954236" cy="648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F53443A-42C6-4B76-8CD3-FEFCB79DE4B1}"/>
              </a:ext>
            </a:extLst>
          </p:cNvPr>
          <p:cNvCxnSpPr>
            <a:cxnSpLocks/>
          </p:cNvCxnSpPr>
          <p:nvPr/>
        </p:nvCxnSpPr>
        <p:spPr>
          <a:xfrm>
            <a:off x="4238401" y="6664098"/>
            <a:ext cx="8259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E0CA935B-6CB7-48D2-B3AA-902A2F7FF0E3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238400" y="7382244"/>
            <a:ext cx="825969" cy="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43E9E3-54E3-45DA-B680-C4BBBB2A3F76}"/>
                  </a:ext>
                </a:extLst>
              </p:cNvPr>
              <p:cNvSpPr txBox="1"/>
              <p:nvPr/>
            </p:nvSpPr>
            <p:spPr>
              <a:xfrm>
                <a:off x="5224930" y="6287165"/>
                <a:ext cx="4203233" cy="65669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43E9E3-54E3-45DA-B680-C4BBBB2A3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930" y="6287165"/>
                <a:ext cx="4203233" cy="656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5F4D12-391F-4796-B54F-D5C5DC5700A4}"/>
                  </a:ext>
                </a:extLst>
              </p:cNvPr>
              <p:cNvSpPr txBox="1"/>
              <p:nvPr/>
            </p:nvSpPr>
            <p:spPr>
              <a:xfrm>
                <a:off x="5230764" y="7053898"/>
                <a:ext cx="4197399" cy="65669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5F4D12-391F-4796-B54F-D5C5DC570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764" y="7053898"/>
                <a:ext cx="4197399" cy="6566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93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Концентрацияның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63" y="1464989"/>
            <a:ext cx="9144000" cy="9567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400" dirty="0"/>
              <a:t>3-мысал. </a:t>
            </a:r>
            <a:r>
              <a:rPr lang="kk-KZ" sz="2400" dirty="0">
                <a:solidFill>
                  <a:srgbClr val="002060"/>
                </a:solidFill>
              </a:rPr>
              <a:t>Берілген реакциялар бойынша олардың кинетикалық теңдеулерін құрастырыңдар. </a:t>
            </a:r>
            <a:endParaRPr lang="en-US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94B02-8D89-4554-823E-A3D088B43DFC}"/>
                  </a:ext>
                </a:extLst>
              </p:cNvPr>
              <p:cNvSpPr txBox="1"/>
              <p:nvPr/>
            </p:nvSpPr>
            <p:spPr>
              <a:xfrm>
                <a:off x="284163" y="2514767"/>
                <a:ext cx="9144000" cy="206476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marL="233045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1)</m:t>
                          </m:r>
                          <m:r>
                            <a:rPr lang="kk-KZ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kk-KZ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kk-KZ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Cl</m:t>
                          </m:r>
                        </m:e>
                        <m:sub>
                          <m:r>
                            <a:rPr lang="en-US" sz="2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kk-KZ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HCl</m:t>
                      </m:r>
                      <m:d>
                        <m:dPr>
                          <m:ctrlPr>
                            <a:rPr lang="kk-KZ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algn="l"/>
                <a:r>
                  <a:rPr lang="en-US" sz="24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</a:t>
                </a:r>
                <a:r>
                  <a:rPr lang="kk-KZ" sz="24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400" dirty="0">
                    <a:solidFill>
                      <a:srgbClr val="002060"/>
                    </a:solidFill>
                  </a:rPr>
                  <a:t>NO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kk-KZ" sz="240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NO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endParaRPr lang="en-US" sz="24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algn="l"/>
                <a:r>
                  <a:rPr lang="en-US" sz="24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қ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kk-KZ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d>
                      <m:dPr>
                        <m:ctrlPr>
                          <a:rPr lang="kk-KZ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қ</m:t>
                        </m:r>
                      </m:e>
                    </m:d>
                  </m:oMath>
                </a14:m>
                <a:endParaRPr lang="en-US" sz="24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algn="l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4)</m:t>
                        </m:r>
                        <m:r>
                          <a:rPr lang="kk-K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Mg</m:t>
                        </m:r>
                        <m:d>
                          <m:dPr>
                            <m:ctrlPr>
                              <a:rPr lang="kk-KZ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400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қ</m:t>
                            </m:r>
                          </m:e>
                        </m:d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HCl</m:t>
                        </m:r>
                        <m:d>
                          <m:dPr>
                            <m:ctrlPr>
                              <a:rPr lang="kk-KZ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400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MgCl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</m:oMath>
                </a14:m>
                <a:r>
                  <a:rPr lang="en-US" sz="2400" b="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US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endParaRPr lang="en-US" sz="24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algn="l"/>
                <a:r>
                  <a:rPr lang="en-US" sz="24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5)</a:t>
                </a:r>
                <a:r>
                  <a:rPr lang="kk-KZ" sz="24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kk-KZ" sz="240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endParaRPr lang="en-US" sz="24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94B02-8D89-4554-823E-A3D088B43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514767"/>
                <a:ext cx="9144000" cy="2064769"/>
              </a:xfrm>
              <a:prstGeom prst="rect">
                <a:avLst/>
              </a:prstGeom>
              <a:blipFill>
                <a:blip r:embed="rId2"/>
                <a:stretch>
                  <a:fillRect b="-264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00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953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Концентрацияның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63" y="1631284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4-мысал. </a:t>
            </a:r>
            <a:r>
              <a:rPr lang="kk-KZ" sz="2800" dirty="0">
                <a:solidFill>
                  <a:srgbClr val="002060"/>
                </a:solidFill>
              </a:rPr>
              <a:t>Сутектің бром суымен реакциясында бастапқы заттардың концентрацияларын екі есе арттырса, реакцияның жылдамдығы қанша есе өседі?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2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1" y="269857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Концентрацияның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химиялық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реакция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жылдамдығына</a:t>
            </a:r>
            <a:r>
              <a:rPr lang="ru-RU" sz="28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2800" dirty="0" err="1">
                <a:solidFill>
                  <a:srgbClr val="620BFC"/>
                </a:solidFill>
                <a:latin typeface="Open Sans" panose="020B0606030504020204"/>
              </a:rPr>
              <a:t>әсері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63" y="1450414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5-мысал. </a:t>
            </a:r>
            <a:r>
              <a:rPr lang="kk-KZ" sz="2800" dirty="0">
                <a:solidFill>
                  <a:srgbClr val="002060"/>
                </a:solidFill>
              </a:rPr>
              <a:t>Бастапқы заттың концентрациясын 4 есе кемітсе, берілген реакцияның жылдамдығы неше есе кемиді: </a:t>
            </a:r>
            <a:endParaRPr lang="en-US" sz="28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705E41-8F08-4647-835F-8E77C1A847B5}"/>
                  </a:ext>
                </a:extLst>
              </p:cNvPr>
              <p:cNvSpPr txBox="1"/>
              <p:nvPr/>
            </p:nvSpPr>
            <p:spPr>
              <a:xfrm>
                <a:off x="284163" y="3061858"/>
                <a:ext cx="9144000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marL="2330450"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CO</m:t>
                      </m:r>
                      <m:d>
                        <m:d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kk-KZ" sz="280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e>
                      </m:d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CH</m:t>
                          </m:r>
                        </m:e>
                        <m:sub>
                          <m: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OH</m:t>
                      </m:r>
                      <m:d>
                        <m:dPr>
                          <m:ctrlPr>
                            <a:rPr lang="kk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d>
                    </m:oMath>
                  </m:oMathPara>
                </a14:m>
                <a:endParaRPr lang="en-US" sz="2800" b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705E41-8F08-4647-835F-8E77C1A84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3061858"/>
                <a:ext cx="9144000" cy="648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425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8975</TotalTime>
  <Words>742</Words>
  <Application>Microsoft Office PowerPoint</Application>
  <PresentationFormat>Произвольный</PresentationFormat>
  <Paragraphs>76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Open Sans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266</cp:revision>
  <dcterms:created xsi:type="dcterms:W3CDTF">2020-07-01T14:03:46Z</dcterms:created>
  <dcterms:modified xsi:type="dcterms:W3CDTF">2020-11-04T09:59:17Z</dcterms:modified>
</cp:coreProperties>
</file>