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6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258" r:id="rId18"/>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17"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21"/>
  </p:normalViewPr>
  <p:slideViewPr>
    <p:cSldViewPr snapToGrid="0" snapToObjects="1">
      <p:cViewPr varScale="1">
        <p:scale>
          <a:sx n="73" d="100"/>
          <a:sy n="73" d="100"/>
        </p:scale>
        <p:origin x="66" y="642"/>
      </p:cViewPr>
      <p:guideLst>
        <p:guide orient="horz" pos="184"/>
        <p:guide pos="179"/>
        <p:guide pos="5917"/>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28.11.2020</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28.11.2020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28.11.2020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28.11.2020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28.11.2020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28.11.2020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28.11.2020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28.11.2020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28.11.2020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28.11.2020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28.11.2020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28.11.2020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28.11.2020</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 Id="rId9" Type="http://schemas.microsoft.com/office/2007/relationships/hdphoto" Target="../media/hdphoto1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65072" y="260584"/>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288570" y="2230398"/>
            <a:ext cx="9144000" cy="1440616"/>
          </a:xfrm>
        </p:spPr>
        <p:txBody>
          <a:bodyPr lIns="252000" tIns="108000" rIns="252000" bIns="108000">
            <a:noAutofit/>
          </a:bodyPr>
          <a:lstStyle/>
          <a:p>
            <a:pPr algn="l">
              <a:lnSpc>
                <a:spcPct val="100000"/>
              </a:lnSpc>
            </a:pP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Биологиялық</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маңызды</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a:t>
            </a:r>
            <a:r>
              <a:rPr lang="kk-KZ"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Қоршаған</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ортаның</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ауыр</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металдармен</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ластануы</a:t>
            </a:r>
            <a:endPar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58427" y="661054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38318" y="182333"/>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5842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692580" y="4203004"/>
            <a:ext cx="4735582" cy="3507484"/>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Магнийдің адам ағзасындағы ролі және оның уландырғыш әсері</a:t>
            </a:r>
          </a:p>
        </p:txBody>
      </p:sp>
      <p:sp>
        <p:nvSpPr>
          <p:cNvPr id="3" name="TextBox 2"/>
          <p:cNvSpPr txBox="1"/>
          <p:nvPr/>
        </p:nvSpPr>
        <p:spPr>
          <a:xfrm>
            <a:off x="289430" y="1644693"/>
            <a:ext cx="9144000" cy="2434101"/>
          </a:xfrm>
          <a:prstGeom prst="rect">
            <a:avLst/>
          </a:prstGeom>
          <a:noFill/>
          <a:ln>
            <a:solidFill>
              <a:schemeClr val="tx2"/>
            </a:solidFill>
          </a:ln>
        </p:spPr>
        <p:txBody>
          <a:bodyPr wrap="square" lIns="252000" tIns="108000" rIns="252000" bIns="108000" rtlCol="0">
            <a:spAutoFit/>
          </a:bodyPr>
          <a:lstStyle/>
          <a:p>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Биологиялық ролі: </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магний тұздары антисептикалық және қан тамырын кеңейтетін қызмет атқарады. Қан қысымын және қандағы холестериннің мөлшерін түсіреді. Ағзада магнийдің жетіспеуі жастардың бойының өсуін нашарлатып, жүйке жүйесінің қызметін бұзады, әртүрлі тері ауруларына шалдықтырады. </a:t>
            </a:r>
          </a:p>
        </p:txBody>
      </p:sp>
      <p:sp>
        <p:nvSpPr>
          <p:cNvPr id="4" name="TextBox 3"/>
          <p:cNvSpPr txBox="1"/>
          <p:nvPr/>
        </p:nvSpPr>
        <p:spPr>
          <a:xfrm>
            <a:off x="284163" y="4282178"/>
            <a:ext cx="4328030" cy="1695437"/>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Артық мөлшері:</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Наркотикалық масаңдаудың </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белгілері</a:t>
            </a:r>
          </a:p>
        </p:txBody>
      </p:sp>
      <p:sp>
        <p:nvSpPr>
          <p:cNvPr id="5" name="TextBox 4"/>
          <p:cNvSpPr txBox="1"/>
          <p:nvPr/>
        </p:nvSpPr>
        <p:spPr>
          <a:xfrm>
            <a:off x="5100132" y="4282178"/>
            <a:ext cx="4293105" cy="1695437"/>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Жетіспеушілігі:</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Ұйқышылдық, бөртпелер</a:t>
            </a:r>
            <a:endPar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284163" y="6384383"/>
            <a:ext cx="9144000" cy="1326105"/>
          </a:xfrm>
          <a:prstGeom prst="rect">
            <a:avLst/>
          </a:prstGeom>
          <a:noFill/>
          <a:ln>
            <a:solidFill>
              <a:schemeClr val="tx2"/>
            </a:solidFill>
          </a:ln>
        </p:spPr>
        <p:txBody>
          <a:bodyPr wrap="square" lIns="252000" tIns="108000" rIns="252000" bIns="108000" rtlCol="0">
            <a:spAutoFit/>
          </a:bodyPr>
          <a:lstStyle/>
          <a:p>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Минералдық</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алмасудың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бұзылуына</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әкеп</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соқтырады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Магний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алмасуының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бұзылуы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жүрек-қан</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тамырларының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асқазан-ішек</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жолдарының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өліміне</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әкеледі</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p:cxnSp>
        <p:nvCxnSpPr>
          <p:cNvPr id="10" name="Прямая со стрелкой 9"/>
          <p:cNvCxnSpPr>
            <a:cxnSpLocks/>
          </p:cNvCxnSpPr>
          <p:nvPr/>
        </p:nvCxnSpPr>
        <p:spPr>
          <a:xfrm>
            <a:off x="2456582" y="5977615"/>
            <a:ext cx="0" cy="406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213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4144624-B99C-48E8-AF0E-1CF1D2E1A7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787066" y="3408441"/>
            <a:ext cx="2444559" cy="2444559"/>
          </a:xfrm>
          <a:prstGeom prst="rect">
            <a:avLst/>
          </a:prstGeom>
        </p:spPr>
      </p:pic>
      <p:sp>
        <p:nvSpPr>
          <p:cNvPr id="2" name="TextBox 1"/>
          <p:cNvSpPr txBox="1"/>
          <p:nvPr/>
        </p:nvSpPr>
        <p:spPr>
          <a:xfrm>
            <a:off x="284163" y="302147"/>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Магнийдің азық-түліктердегі мөлшері</a:t>
            </a:r>
          </a:p>
        </p:txBody>
      </p:sp>
      <p:sp>
        <p:nvSpPr>
          <p:cNvPr id="3" name="TextBox 2"/>
          <p:cNvSpPr txBox="1"/>
          <p:nvPr/>
        </p:nvSpPr>
        <p:spPr>
          <a:xfrm>
            <a:off x="284163" y="1338762"/>
            <a:ext cx="9144000" cy="1941658"/>
          </a:xfrm>
          <a:prstGeom prst="rect">
            <a:avLst/>
          </a:prstGeom>
          <a:noFill/>
          <a:ln>
            <a:solidFill>
              <a:schemeClr val="tx2"/>
            </a:solidFill>
          </a:ln>
        </p:spPr>
        <p:txBody>
          <a:bodyPr wrap="square" lIns="252000" tIns="108000" rIns="252000" bIns="108000" rtlCol="0">
            <a:spAutoFit/>
          </a:bodyPr>
          <a:lstStyle/>
          <a:p>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Тәуліктік</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мөлшері</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5-6 грамм.</a:t>
            </a:r>
          </a:p>
          <a:p>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Құрамында</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магнийі</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көп</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азық-түліктер</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нан</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күнбағыс</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алма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алхоры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кепкен</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өрік</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шабдалы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мейіз</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т.б</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8"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1872064" y="5501854"/>
            <a:ext cx="2559520" cy="1941658"/>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id="{0A613690-60F8-4D36-A7E0-7B6140BAD8D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263428" y="3549118"/>
            <a:ext cx="3185468" cy="1829492"/>
          </a:xfrm>
          <a:prstGeom prst="rect">
            <a:avLst/>
          </a:prstGeom>
        </p:spPr>
      </p:pic>
      <p:pic>
        <p:nvPicPr>
          <p:cNvPr id="10" name="Рисунок 9">
            <a:extLst>
              <a:ext uri="{FF2B5EF4-FFF2-40B4-BE49-F238E27FC236}">
                <a16:creationId xmlns:a16="http://schemas.microsoft.com/office/drawing/2014/main" id="{B571722A-6A6D-4825-84FC-1E2F29B6227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80700" y="3538725"/>
            <a:ext cx="2559520" cy="1704824"/>
          </a:xfrm>
          <a:prstGeom prst="rect">
            <a:avLst/>
          </a:prstGeom>
        </p:spPr>
      </p:pic>
    </p:spTree>
    <p:extLst>
      <p:ext uri="{BB962C8B-B14F-4D97-AF65-F5344CB8AC3E}">
        <p14:creationId xmlns:p14="http://schemas.microsoft.com/office/powerpoint/2010/main" val="9900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09076"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Натрийдің адам ағзасындағы ролі және оның уландырғыш әсері</a:t>
            </a:r>
          </a:p>
        </p:txBody>
      </p:sp>
      <p:sp>
        <p:nvSpPr>
          <p:cNvPr id="3" name="TextBox 2"/>
          <p:cNvSpPr txBox="1"/>
          <p:nvPr/>
        </p:nvSpPr>
        <p:spPr>
          <a:xfrm>
            <a:off x="284163" y="1675645"/>
            <a:ext cx="9109075" cy="2618767"/>
          </a:xfrm>
          <a:prstGeom prst="rect">
            <a:avLst/>
          </a:prstGeom>
          <a:noFill/>
          <a:ln>
            <a:solidFill>
              <a:schemeClr val="tx2"/>
            </a:solidFill>
          </a:ln>
        </p:spPr>
        <p:txBody>
          <a:bodyPr wrap="square" lIns="252000" tIns="108000" rIns="252000" bIns="108000" rtlCol="0">
            <a:spAutoFit/>
          </a:bodyPr>
          <a:lstStyle/>
          <a:p>
            <a:r>
              <a:rPr lang="kk-KZ"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Биологиялық ролі: </a:t>
            </a: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натрий иондары адамдарда және жануарларда бұлшық ет жасушаларының  тітіркендіргіштігін қалпына келтіреді. Ағзадағы қышқылдық-негіздік балансты сақтайды. Жүректің жұмысын қалпына келтіріп, ағзадағы суды бірқалыпты ұстайды. Қан қысымын реттейді.</a:t>
            </a:r>
          </a:p>
        </p:txBody>
      </p:sp>
      <p:sp>
        <p:nvSpPr>
          <p:cNvPr id="4" name="TextBox 3"/>
          <p:cNvSpPr txBox="1"/>
          <p:nvPr/>
        </p:nvSpPr>
        <p:spPr>
          <a:xfrm>
            <a:off x="284162" y="4599227"/>
            <a:ext cx="4448612" cy="1326105"/>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Артық мөлшері:</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Қан қысымының жоғарылауы</a:t>
            </a:r>
          </a:p>
        </p:txBody>
      </p:sp>
      <p:sp>
        <p:nvSpPr>
          <p:cNvPr id="5" name="TextBox 4"/>
          <p:cNvSpPr txBox="1"/>
          <p:nvPr/>
        </p:nvSpPr>
        <p:spPr>
          <a:xfrm>
            <a:off x="4979552" y="4600381"/>
            <a:ext cx="4413686" cy="1326105"/>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Жетіспеушілігі:</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Қазірше жоқ!!</a:t>
            </a:r>
          </a:p>
          <a:p>
            <a:pPr algn="ctr"/>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284163" y="6384383"/>
            <a:ext cx="9144000" cy="1326105"/>
          </a:xfrm>
          <a:prstGeom prst="rect">
            <a:avLst/>
          </a:prstGeom>
          <a:noFill/>
          <a:ln>
            <a:solidFill>
              <a:schemeClr val="tx2"/>
            </a:solidFill>
          </a:ln>
        </p:spPr>
        <p:txBody>
          <a:bodyPr wrap="square" lIns="252000" tIns="108000" rIns="252000" bIns="108000" rtlCol="0">
            <a:spAutoFit/>
          </a:bodyPr>
          <a:lstStyle/>
          <a:p>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Судың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қалыптылығының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бұзылуына</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қанның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ұюына</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әкеп</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соқтырады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Бүйрек</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жүрек-қан</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тамырларының</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ауруын</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тудыра</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отырып</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зат</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алмасуды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4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бұзады</a:t>
            </a:r>
            <a:r>
              <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p:cxnSp>
        <p:nvCxnSpPr>
          <p:cNvPr id="10" name="Прямая со стрелкой 9"/>
          <p:cNvCxnSpPr>
            <a:cxnSpLocks/>
            <a:stCxn id="4" idx="2"/>
          </p:cNvCxnSpPr>
          <p:nvPr/>
        </p:nvCxnSpPr>
        <p:spPr>
          <a:xfrm>
            <a:off x="2508468" y="5925332"/>
            <a:ext cx="0" cy="459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974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09075" cy="572052"/>
          </a:xfrm>
          <a:prstGeom prst="rect">
            <a:avLst/>
          </a:prstGeom>
          <a:noFill/>
          <a:ln>
            <a:solidFill>
              <a:schemeClr val="tx2"/>
            </a:solidFill>
          </a:ln>
        </p:spPr>
        <p:txBody>
          <a:bodyPr wrap="square" lIns="252000" tIns="108000" rIns="252000" bIns="108000" rtlCol="0">
            <a:spAutoFit/>
          </a:bodyPr>
          <a:lstStyle/>
          <a:p>
            <a:pPr algn="ct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Литийдің адам ағзасындағы ролі және оның уландырғыш әсері</a:t>
            </a:r>
          </a:p>
        </p:txBody>
      </p:sp>
      <p:sp>
        <p:nvSpPr>
          <p:cNvPr id="3" name="TextBox 2"/>
          <p:cNvSpPr txBox="1"/>
          <p:nvPr/>
        </p:nvSpPr>
        <p:spPr>
          <a:xfrm>
            <a:off x="284163" y="1246042"/>
            <a:ext cx="9109075" cy="2434101"/>
          </a:xfrm>
          <a:prstGeom prst="rect">
            <a:avLst/>
          </a:prstGeom>
          <a:noFill/>
          <a:ln>
            <a:solidFill>
              <a:schemeClr val="tx2"/>
            </a:solidFill>
          </a:ln>
        </p:spPr>
        <p:txBody>
          <a:bodyPr wrap="square" lIns="252000" tIns="108000" rIns="252000" bIns="108000" rtlCol="0">
            <a:spAutoFit/>
          </a:bodyPr>
          <a:lstStyle/>
          <a:p>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Биологиялық ролі: </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литийдің адам ағзасындағы жетіспеушілігі психиканың өзгеруіне әкеп соқтырады. Сонымен бірге, тыныс алу жолдарын және жүрек соғысын  баяулатады. Әлсіздік, ұйқышылдық, тәбеттің жойылуы, шөлдеу және көздің көруінің  нашарлауына әкеп соқтырады. Аяқта және қолда бөртпе пайда болады.</a:t>
            </a:r>
          </a:p>
        </p:txBody>
      </p:sp>
      <p:sp>
        <p:nvSpPr>
          <p:cNvPr id="9" name="TextBox 8"/>
          <p:cNvSpPr txBox="1"/>
          <p:nvPr/>
        </p:nvSpPr>
        <p:spPr>
          <a:xfrm>
            <a:off x="284163" y="3797888"/>
            <a:ext cx="9109074" cy="956773"/>
          </a:xfrm>
          <a:prstGeom prst="rect">
            <a:avLst/>
          </a:prstGeom>
          <a:noFill/>
          <a:ln>
            <a:solidFill>
              <a:schemeClr val="tx2"/>
            </a:solidFill>
          </a:ln>
        </p:spPr>
        <p:txBody>
          <a:bodyPr wrap="square" lIns="252000" tIns="108000" rIns="252000" bIns="108000" rtlCol="0">
            <a:spAutoFit/>
          </a:bodyPr>
          <a:lstStyle/>
          <a:p>
            <a:pPr algn="ct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Мыстың биологиялық ролі және </a:t>
            </a:r>
          </a:p>
          <a:p>
            <a:pPr algn="ctr"/>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оның уландырғыш әсері</a:t>
            </a:r>
          </a:p>
        </p:txBody>
      </p:sp>
      <p:sp>
        <p:nvSpPr>
          <p:cNvPr id="11" name="TextBox 10"/>
          <p:cNvSpPr txBox="1"/>
          <p:nvPr/>
        </p:nvSpPr>
        <p:spPr>
          <a:xfrm>
            <a:off x="284163" y="4802234"/>
            <a:ext cx="9109074" cy="2695711"/>
          </a:xfrm>
          <a:prstGeom prst="rect">
            <a:avLst/>
          </a:prstGeom>
          <a:noFill/>
          <a:ln>
            <a:solidFill>
              <a:schemeClr val="tx2"/>
            </a:solidFill>
          </a:ln>
        </p:spPr>
        <p:txBody>
          <a:bodyPr wrap="square" lIns="252000" tIns="108000" rIns="252000" bIns="108000" rtlCol="0">
            <a:spAutoFit/>
          </a:bodyPr>
          <a:lstStyle/>
          <a:p>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Егер ағзада мыс жетіспесе, бауырда қорланған темір гемоглобинмен байланысқа түсе алмайды. Мыстың мөлшерінің аз немесе көп екендігінің көрсеткіші — адамның шашы. Мыстың мөлшері төмендеген кезде немесе жетіспеген жағдайда шаш тез ағарады. Мыс қанға оттегінің өтуін қамтамасыз етеді. Мыс көптеген ферменттердің құрамына кіреді, ұлпалардағы тотығу реакциясын жылдамдатады.</a:t>
            </a:r>
          </a:p>
        </p:txBody>
      </p:sp>
    </p:spTree>
    <p:extLst>
      <p:ext uri="{BB962C8B-B14F-4D97-AF65-F5344CB8AC3E}">
        <p14:creationId xmlns:p14="http://schemas.microsoft.com/office/powerpoint/2010/main" val="354769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78136"/>
            <a:ext cx="9109075" cy="556664"/>
          </a:xfrm>
          <a:prstGeom prst="rect">
            <a:avLst/>
          </a:prstGeom>
          <a:noFill/>
          <a:ln>
            <a:solidFill>
              <a:schemeClr val="tx2"/>
            </a:solidFill>
          </a:ln>
        </p:spPr>
        <p:txBody>
          <a:bodyPr wrap="square" lIns="252000" tIns="108000" rIns="252000" bIns="108000" rtlCol="0">
            <a:spAutoFit/>
          </a:bodyPr>
          <a:lstStyle/>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Мыстың азық-түліктердегі мөлшері</a:t>
            </a:r>
          </a:p>
        </p:txBody>
      </p:sp>
      <p:sp>
        <p:nvSpPr>
          <p:cNvPr id="3" name="TextBox 2"/>
          <p:cNvSpPr txBox="1"/>
          <p:nvPr/>
        </p:nvSpPr>
        <p:spPr>
          <a:xfrm>
            <a:off x="284162" y="1009118"/>
            <a:ext cx="9109075" cy="2926543"/>
          </a:xfrm>
          <a:prstGeom prst="rect">
            <a:avLst/>
          </a:prstGeom>
          <a:noFill/>
          <a:ln>
            <a:solidFill>
              <a:schemeClr val="tx2"/>
            </a:solidFill>
          </a:ln>
        </p:spPr>
        <p:txBody>
          <a:bodyPr wrap="square" lIns="252000" tIns="108000" rIns="252000" bIns="108000" rtlCol="0">
            <a:spAutoFit/>
          </a:bodyPr>
          <a:lstStyle/>
          <a:p>
            <a:pPr algn="just"/>
            <a:r>
              <a:rPr lang="ru-RU" altLang="ru-RU" sz="22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Адамға</a:t>
            </a:r>
            <a:r>
              <a:rPr lang="ru-RU" altLang="ru-RU"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күніне</a:t>
            </a:r>
            <a:r>
              <a:rPr lang="ru-RU" altLang="ru-RU"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қанша</a:t>
            </a:r>
            <a:r>
              <a:rPr lang="ru-RU" altLang="ru-RU"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мыс </a:t>
            </a:r>
            <a:r>
              <a:rPr lang="ru-RU" altLang="ru-RU" sz="22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керек</a:t>
            </a:r>
            <a:r>
              <a:rPr lang="ru-RU" altLang="ru-RU"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lgn="just">
              <a:buFont typeface="Arial" panose="020B0604020202020204" pitchFamily="34" charset="0"/>
              <a:buChar char="•"/>
            </a:pP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3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жасқа</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дейін</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0.1 мг</a:t>
            </a:r>
          </a:p>
          <a:p>
            <a:pPr marL="342900" indent="-342900" algn="just">
              <a:buFont typeface="Arial" panose="020B0604020202020204" pitchFamily="34" charset="0"/>
              <a:buChar char="•"/>
            </a:pP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4-8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0.1 мг</a:t>
            </a:r>
          </a:p>
          <a:p>
            <a:pPr marL="342900" indent="-342900" algn="just">
              <a:buFont typeface="Arial" panose="020B0604020202020204" pitchFamily="34" charset="0"/>
              <a:buChar char="•"/>
            </a:pP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9-13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0.5 мг</a:t>
            </a:r>
          </a:p>
          <a:p>
            <a:pPr marL="342900" indent="-342900" algn="just">
              <a:buFont typeface="Arial" panose="020B0604020202020204" pitchFamily="34" charset="0"/>
              <a:buChar char="•"/>
            </a:pP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14-18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0.8 мг</a:t>
            </a:r>
          </a:p>
          <a:p>
            <a:pPr marL="342900" indent="-342900" algn="just">
              <a:buFont typeface="Arial" panose="020B0604020202020204" pitchFamily="34" charset="0"/>
              <a:buChar char="•"/>
            </a:pP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19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одан</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0,9-1 мг</a:t>
            </a:r>
          </a:p>
          <a:p>
            <a:pPr marL="342900" indent="-342900" algn="just">
              <a:buFont typeface="Arial" panose="020B0604020202020204" pitchFamily="34" charset="0"/>
              <a:buChar char="•"/>
            </a:pP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Жүкті</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әйелдер</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1 мг</a:t>
            </a:r>
          </a:p>
          <a:p>
            <a:pPr marL="342900" indent="-342900" algn="just">
              <a:buFont typeface="Arial" panose="020B0604020202020204" pitchFamily="34" charset="0"/>
              <a:buChar char="•"/>
            </a:pP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Бала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емізетін</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әйелдер</a:t>
            </a:r>
            <a:r>
              <a:rPr lang="ru-RU" altLang="ru-RU"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1 мг</a:t>
            </a:r>
          </a:p>
        </p:txBody>
      </p:sp>
      <p:pic>
        <p:nvPicPr>
          <p:cNvPr id="9" name="Picture 8" descr="В каких продуктах содержится медь"/>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817996" y="1121438"/>
            <a:ext cx="3414468" cy="2696032"/>
          </a:xfrm>
          <a:prstGeom prst="rect">
            <a:avLst/>
          </a:prstGeom>
          <a:noFill/>
          <a:ln w="9525">
            <a:noFill/>
            <a:miter lim="800000"/>
            <a:headEnd/>
            <a:tailEnd/>
          </a:ln>
        </p:spPr>
      </p:pic>
      <p:sp>
        <p:nvSpPr>
          <p:cNvPr id="10" name="TextBox 9"/>
          <p:cNvSpPr txBox="1"/>
          <p:nvPr/>
        </p:nvSpPr>
        <p:spPr>
          <a:xfrm>
            <a:off x="284163" y="4104108"/>
            <a:ext cx="9109075" cy="556664"/>
          </a:xfrm>
          <a:prstGeom prst="rect">
            <a:avLst/>
          </a:prstGeom>
          <a:noFill/>
          <a:ln>
            <a:solidFill>
              <a:schemeClr val="tx2"/>
            </a:solidFill>
          </a:ln>
        </p:spPr>
        <p:txBody>
          <a:bodyPr wrap="square" lIns="252000" tIns="108000" rIns="252000" bIns="108000" rtlCol="0">
            <a:spAutoFit/>
          </a:bodyPr>
          <a:lstStyle/>
          <a:p>
            <a:pPr algn="ct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Жекеленген элементтердің  жетіспеушілігінің адам ағзасына әсері</a:t>
            </a:r>
          </a:p>
        </p:txBody>
      </p:sp>
      <mc:AlternateContent xmlns:mc="http://schemas.openxmlformats.org/markup-compatibility/2006">
        <mc:Choice xmlns:a14="http://schemas.microsoft.com/office/drawing/2010/main" Requires="a14">
          <p:sp>
            <p:nvSpPr>
              <p:cNvPr id="11" name="TextBox 10"/>
              <p:cNvSpPr txBox="1"/>
              <p:nvPr/>
            </p:nvSpPr>
            <p:spPr>
              <a:xfrm>
                <a:off x="284163" y="5028213"/>
                <a:ext cx="9109075" cy="2587989"/>
              </a:xfrm>
              <a:prstGeom prst="rect">
                <a:avLst/>
              </a:prstGeom>
              <a:noFill/>
              <a:ln>
                <a:solidFill>
                  <a:schemeClr val="tx2"/>
                </a:solidFill>
              </a:ln>
            </p:spPr>
            <p:txBody>
              <a:bodyPr wrap="square" lIns="252000" tIns="108000" rIns="252000" bIns="108000" rtlCol="0">
                <a:spAutoFit/>
              </a:bodyPr>
              <a:lstStyle/>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Иммунды жүйе :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Cu</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Zn</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Fe</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Se</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Энергия түзілу: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Mg</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err="1">
                        <a:solidFill>
                          <a:srgbClr val="620BFC"/>
                        </a:solidFill>
                        <a:latin typeface="Cambria Math" panose="02040503050406030204" pitchFamily="18" charset="0"/>
                        <a:ea typeface="Open Sans" panose="020B0606030504020204" pitchFamily="34" charset="0"/>
                        <a:cs typeface="Open Sans" panose="020B0606030504020204" pitchFamily="34" charset="0"/>
                      </a:rPr>
                      <m:t>Mn</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Гормоналды жүйе: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Fe</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err="1">
                        <a:solidFill>
                          <a:srgbClr val="620BFC"/>
                        </a:solidFill>
                        <a:latin typeface="Cambria Math" panose="02040503050406030204" pitchFamily="18" charset="0"/>
                        <a:ea typeface="Open Sans" panose="020B0606030504020204" pitchFamily="34" charset="0"/>
                        <a:cs typeface="Open Sans" panose="020B0606030504020204" pitchFamily="34" charset="0"/>
                      </a:rPr>
                      <m:t>Mn</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Zn</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Cu</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Mg</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Дәрумендердің өндірілуі: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Co</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Қан жасаушы: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Cu</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Fe</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Ферменттер жүйесі: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Zn</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Cu</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K</m:t>
                    </m:r>
                    <m: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err="1">
                        <a:solidFill>
                          <a:srgbClr val="620BFC"/>
                        </a:solidFill>
                        <a:latin typeface="Cambria Math" panose="02040503050406030204" pitchFamily="18" charset="0"/>
                        <a:ea typeface="Open Sans" panose="020B0606030504020204" pitchFamily="34" charset="0"/>
                        <a:cs typeface="Open Sans" panose="020B0606030504020204" pitchFamily="34" charset="0"/>
                      </a:rPr>
                      <m:t>Mn</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Mg</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Fe</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err="1">
                        <a:solidFill>
                          <a:srgbClr val="620BFC"/>
                        </a:solidFill>
                        <a:latin typeface="Cambria Math" panose="02040503050406030204" pitchFamily="18" charset="0"/>
                        <a:ea typeface="Open Sans" panose="020B0606030504020204" pitchFamily="34" charset="0"/>
                        <a:cs typeface="Open Sans" panose="020B0606030504020204" pitchFamily="34" charset="0"/>
                      </a:rPr>
                      <m:t>Ca</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Mo</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just"/>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Сүйек жүйесі: </a:t>
                </a:r>
                <a14:m>
                  <m:oMath xmlns:m="http://schemas.openxmlformats.org/officeDocument/2006/math">
                    <m:r>
                      <m:rPr>
                        <m:sty m:val="p"/>
                      </m:rPr>
                      <a:rPr lang="en-US" sz="22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Ca</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Mg</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Zn</m:t>
                    </m:r>
                    <m:r>
                      <a:rPr lang="en-US" sz="22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200" i="0" dirty="0" err="1">
                        <a:solidFill>
                          <a:srgbClr val="620BFC"/>
                        </a:solidFill>
                        <a:latin typeface="Cambria Math" panose="02040503050406030204" pitchFamily="18" charset="0"/>
                        <a:ea typeface="Open Sans" panose="020B0606030504020204" pitchFamily="34" charset="0"/>
                        <a:cs typeface="Open Sans" panose="020B0606030504020204" pitchFamily="34" charset="0"/>
                      </a:rPr>
                      <m:t>Mn</m:t>
                    </m:r>
                  </m:oMath>
                </a14:m>
                <a:endPar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284163" y="5028213"/>
                <a:ext cx="9109075" cy="2587989"/>
              </a:xfrm>
              <a:prstGeom prst="rect">
                <a:avLst/>
              </a:prstGeom>
              <a:blipFill>
                <a:blip r:embed="rId4"/>
                <a:stretch>
                  <a:fillRect b="-1643"/>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419393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9323"/>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Қорытынды </a:t>
            </a:r>
          </a:p>
        </p:txBody>
      </p:sp>
      <mc:AlternateContent xmlns:mc="http://schemas.openxmlformats.org/markup-compatibility/2006">
        <mc:Choice xmlns:a14="http://schemas.microsoft.com/office/drawing/2010/main" Requires="a14">
          <p:sp>
            <p:nvSpPr>
              <p:cNvPr id="3" name="TextBox 2"/>
              <p:cNvSpPr txBox="1"/>
              <p:nvPr/>
            </p:nvSpPr>
            <p:spPr>
              <a:xfrm>
                <a:off x="284163" y="1349373"/>
                <a:ext cx="9144000" cy="5819643"/>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Қорыта келе адам ағзасында 70 элемент болатындығы аналитикалық жолмен дәлелденген.</a:t>
                </a: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Оларды үш топқа бөлеміз:</a:t>
                </a:r>
              </a:p>
              <a:p>
                <a:pPr marL="457200" indent="-457200">
                  <a:buFont typeface="Arial" panose="020B0604020202020204" pitchFamily="34" charset="0"/>
                  <a:buChar char="•"/>
                </a:pPr>
                <a:r>
                  <a:rPr lang="kk-KZ"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макроэлементтер</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kk-KZ"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К,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Na</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Ca</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Mg</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Fe</m:t>
                    </m:r>
                  </m:oMath>
                </a14:m>
                <a:r>
                  <a:rPr lang="en-US"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микроэлементтер (</a:t>
                </a:r>
                <a14:m>
                  <m:oMath xmlns:m="http://schemas.openxmlformats.org/officeDocument/2006/math">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Mn</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Zn</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Cu</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Sr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Bi</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Ba</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Co</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Al</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V</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т.б.);</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ультрамикроэлементтер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14:m>
                  <m:oMath xmlns:m="http://schemas.openxmlformats.org/officeDocument/2006/math">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Mn</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Zn</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Cu</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Sr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Bi</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Ba</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Co</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Al</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V</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Cr</m:t>
                    </m:r>
                    <m:r>
                      <a:rPr lang="en-US" altLang="ru-RU"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т.б.);</a:t>
                </a: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Ағза қалыпты тіршілік ету үшін белгілі мөлшерде металдар қажет. </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 әртүрлі өнімдерде кездесді;</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адамның тамақтануы теңгерімді болу керек;</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адам өз денсаулығына қамқор болу керек.</a:t>
                </a:r>
              </a:p>
            </p:txBody>
          </p:sp>
        </mc:Choice>
        <mc:Fallback>
          <p:sp>
            <p:nvSpPr>
              <p:cNvPr id="3" name="TextBox 2"/>
              <p:cNvSpPr txBox="1">
                <a:spLocks noRot="1" noChangeAspect="1" noMove="1" noResize="1" noEditPoints="1" noAdjustHandles="1" noChangeArrowheads="1" noChangeShapeType="1" noTextEdit="1"/>
              </p:cNvSpPr>
              <p:nvPr/>
            </p:nvSpPr>
            <p:spPr>
              <a:xfrm>
                <a:off x="284163" y="1349373"/>
                <a:ext cx="9144000" cy="5819643"/>
              </a:xfrm>
              <a:prstGeom prst="rect">
                <a:avLst/>
              </a:prstGeom>
              <a:blipFill>
                <a:blip r:embed="rId2"/>
                <a:stretch>
                  <a:fillRect b="-836"/>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88011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09075"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Қоршаған ортаның ауыр металдармен ластануы</a:t>
            </a:r>
          </a:p>
        </p:txBody>
      </p:sp>
      <p:sp>
        <p:nvSpPr>
          <p:cNvPr id="3" name="TextBox 2"/>
          <p:cNvSpPr txBox="1"/>
          <p:nvPr/>
        </p:nvSpPr>
        <p:spPr>
          <a:xfrm>
            <a:off x="284163" y="1396715"/>
            <a:ext cx="9109075" cy="4526981"/>
          </a:xfrm>
          <a:prstGeom prst="rect">
            <a:avLst/>
          </a:prstGeom>
          <a:noFill/>
          <a:ln>
            <a:solidFill>
              <a:schemeClr val="tx2"/>
            </a:solidFill>
          </a:ln>
        </p:spPr>
        <p:txBody>
          <a:bodyPr wrap="square" lIns="252000" tIns="108000" rIns="252000" bIns="108000" rtlCol="0">
            <a:spAutoFit/>
          </a:bodyPr>
          <a:lstStyle/>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Ауыр металдар бір жағынан физологиялық процестердің қалыпты жүруін қамтамасыз ететін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өршіткілер</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болып табылса, енді бір жағынан олардың қосылыстары адам ұлпаларында жиналып, организмге зиянды әсер етіп, әр түрлі аурулар тудыруы мүмкін. </a:t>
            </a:r>
          </a:p>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Қоршаған ортаның ауыр металдармен ластану көздеріне тау-кен ісі, түсті және қара металлургия, машина жасау зауыттары, галваникалық цехтар жатады.  </a:t>
            </a:r>
          </a:p>
        </p:txBody>
      </p:sp>
    </p:spTree>
    <p:extLst>
      <p:ext uri="{BB962C8B-B14F-4D97-AF65-F5344CB8AC3E}">
        <p14:creationId xmlns:p14="http://schemas.microsoft.com/office/powerpoint/2010/main" val="308763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297438"/>
            <a:ext cx="5267102" cy="1077218"/>
          </a:xfrm>
          <a:prstGeom prst="rect">
            <a:avLst/>
          </a:prstGeom>
          <a:noFill/>
        </p:spPr>
        <p:txBody>
          <a:bodyPr wrap="square" rtlCol="0">
            <a:spAutoFit/>
          </a:bodyPr>
          <a:lstStyle/>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a:extLst>
              <a:ext uri="{FF2B5EF4-FFF2-40B4-BE49-F238E27FC236}">
                <a16:creationId xmlns:a16="http://schemas.microsoft.com/office/drawing/2014/main" id="{104EFABA-E912-4556-A852-921559C137AA}"/>
              </a:ext>
            </a:extLst>
          </p:cNvPr>
          <p:cNvSpPr>
            <a:spLocks noGrp="1"/>
          </p:cNvSpPr>
          <p:nvPr>
            <p:ph idx="1"/>
          </p:nvPr>
        </p:nvSpPr>
        <p:spPr>
          <a:xfrm>
            <a:off x="284162" y="1459158"/>
            <a:ext cx="9144000" cy="3699632"/>
          </a:xfrm>
          <a:ln>
            <a:solidFill>
              <a:srgbClr val="002060"/>
            </a:solidFill>
          </a:ln>
        </p:spPr>
        <p:txBody>
          <a:bodyPr lIns="252000" tIns="108000" rIns="252000" bIns="108000">
            <a:normAutofit/>
          </a:bodyPr>
          <a:lstStyle/>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Биологиялық маңызды металдар: темір, магний, кальций, калий, натрийдің рөлін бағалау.</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Қоршаған ортаның ауыр металдармен ластану көздерін атау.</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Ауыр металдардың тірі ағзаға уытты әсерін түсіндіру.</a:t>
            </a:r>
          </a:p>
        </p:txBody>
      </p:sp>
    </p:spTree>
    <p:extLst>
      <p:ext uri="{BB962C8B-B14F-4D97-AF65-F5344CB8AC3E}">
        <p14:creationId xmlns:p14="http://schemas.microsoft.com/office/powerpoint/2010/main" val="428088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Биологиялық маңызды металдар </a:t>
            </a:r>
          </a:p>
        </p:txBody>
      </p:sp>
      <p:sp>
        <p:nvSpPr>
          <p:cNvPr id="3" name="TextBox 2"/>
          <p:cNvSpPr txBox="1"/>
          <p:nvPr/>
        </p:nvSpPr>
        <p:spPr>
          <a:xfrm>
            <a:off x="284163" y="1318044"/>
            <a:ext cx="9144000" cy="5819643"/>
          </a:xfrm>
          <a:prstGeom prst="rect">
            <a:avLst/>
          </a:prstGeom>
          <a:noFill/>
          <a:ln>
            <a:solidFill>
              <a:schemeClr val="tx2"/>
            </a:solidFill>
          </a:ln>
        </p:spPr>
        <p:txBody>
          <a:bodyPr wrap="square" lIns="252000" tIns="108000" rIns="252000" bIns="108000" rtlCol="0">
            <a:spAutoFit/>
          </a:bodyPr>
          <a:lstStyle/>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Адамның барлық жасушалары мен ұлпалары әр түрлі химиялық элементтерімен олардың қосылыстарынан тұрады. Олар организмнің өсуі мен дамуында, зат алмасу процестерінің негізі болып табылады. Ол элементтер біздің денемізге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тамақпен, сумен және ауамен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бірге кіреді. </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Егер адамның салмағы 70 кг болса, онда ағзада (грамм мөлшерімен): кальций - 1700, калий - 250, натрий - 70, магний - 42, темір - 5, мырыш - 3 мөлшерінде болады.      </a:t>
            </a:r>
          </a:p>
          <a:p>
            <a:pPr marL="457200" indent="-4572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Барлық металдардың ағза үшін маңыздылығы соншалық,олардың артық болуы да, жетіспеушілігі де денсаулықа қауіп төндіреді.</a:t>
            </a:r>
          </a:p>
        </p:txBody>
      </p:sp>
    </p:spTree>
    <p:extLst>
      <p:ext uri="{BB962C8B-B14F-4D97-AF65-F5344CB8AC3E}">
        <p14:creationId xmlns:p14="http://schemas.microsoft.com/office/powerpoint/2010/main" val="9728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Темір (</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Fe</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p:cNvSpPr txBox="1"/>
          <p:nvPr/>
        </p:nvSpPr>
        <p:spPr>
          <a:xfrm>
            <a:off x="284163" y="1370177"/>
            <a:ext cx="9144000" cy="3234320"/>
          </a:xfrm>
          <a:prstGeom prst="rect">
            <a:avLst/>
          </a:prstGeom>
          <a:noFill/>
          <a:ln>
            <a:solidFill>
              <a:schemeClr val="tx2"/>
            </a:solidFill>
          </a:ln>
        </p:spPr>
        <p:txBody>
          <a:bodyPr wrap="square" lIns="252000" tIns="108000" rIns="252000" bIns="108000" rtlCol="0">
            <a:spAutoFit/>
          </a:bodyPr>
          <a:lstStyle/>
          <a:p>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Темір</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элементінің</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адам</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ағзасында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таралуы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60%-ы эритроциттерге құрылым элементі болып табылатын гемоглобинде болады.</a:t>
            </a:r>
          </a:p>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25%-ы жасаушы мүшелер бауыр, көк бауыр, жілік майында болады.</a:t>
            </a:r>
          </a:p>
          <a:p>
            <a:pPr marL="342900" indent="-342900">
              <a:buFont typeface="Arial" panose="020B0604020202020204" pitchFamily="34" charset="0"/>
              <a:buChar char="•"/>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15%-ы бұлшық ет, қан плазмасы және ферменттерде болады.</a:t>
            </a:r>
          </a:p>
        </p:txBody>
      </p:sp>
      <p:sp>
        <p:nvSpPr>
          <p:cNvPr id="4" name="TextBox 3"/>
          <p:cNvSpPr txBox="1"/>
          <p:nvPr/>
        </p:nvSpPr>
        <p:spPr>
          <a:xfrm>
            <a:off x="284162" y="5012585"/>
            <a:ext cx="9144000" cy="1079884"/>
          </a:xfrm>
          <a:prstGeom prst="rect">
            <a:avLst/>
          </a:prstGeom>
          <a:noFill/>
          <a:ln>
            <a:solidFill>
              <a:schemeClr val="tx2"/>
            </a:solidFill>
          </a:ln>
        </p:spPr>
        <p:txBody>
          <a:bodyPr wrap="square" lIns="252000" tIns="108000" rIns="252000" bIns="108000" rtlCol="0">
            <a:spAutoFit/>
          </a:bodyPr>
          <a:lstStyle/>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Адам ағзасы темірді күнделікті тағаммен 1,5-2 мг дейін қабылдайды.</a:t>
            </a:r>
          </a:p>
        </p:txBody>
      </p:sp>
    </p:spTree>
    <p:extLst>
      <p:ext uri="{BB962C8B-B14F-4D97-AF65-F5344CB8AC3E}">
        <p14:creationId xmlns:p14="http://schemas.microsoft.com/office/powerpoint/2010/main" val="178343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Темір (</a:t>
                </a:r>
                <a14:m>
                  <m:oMath xmlns:m="http://schemas.openxmlformats.org/officeDocument/2006/math">
                    <m:r>
                      <m:rPr>
                        <m:sty m:val="p"/>
                      </m:rPr>
                      <a:rPr lang="en-US"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Fe</m:t>
                    </m:r>
                  </m:oMath>
                </a14:m>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284163" y="292100"/>
                <a:ext cx="9144000" cy="648997"/>
              </a:xfrm>
              <a:prstGeom prst="rect">
                <a:avLst/>
              </a:prstGeom>
              <a:blipFill>
                <a:blip r:embed="rId2"/>
                <a:stretch>
                  <a:fillRect b="-14815"/>
                </a:stretch>
              </a:blipFill>
              <a:ln>
                <a:solidFill>
                  <a:schemeClr val="tx2"/>
                </a:solidFill>
              </a:ln>
            </p:spPr>
            <p:txBody>
              <a:bodyPr/>
              <a:lstStyle/>
              <a:p>
                <a:r>
                  <a:rPr lang="ru-KZ">
                    <a:noFill/>
                  </a:rPr>
                  <a:t> </a:t>
                </a:r>
              </a:p>
            </p:txBody>
          </p:sp>
        </mc:Fallback>
      </mc:AlternateContent>
      <p:sp>
        <p:nvSpPr>
          <p:cNvPr id="3" name="TextBox 2"/>
          <p:cNvSpPr txBox="1"/>
          <p:nvPr/>
        </p:nvSpPr>
        <p:spPr>
          <a:xfrm>
            <a:off x="284163" y="1144510"/>
            <a:ext cx="5395996" cy="5819643"/>
          </a:xfrm>
          <a:prstGeom prst="rect">
            <a:avLst/>
          </a:prstGeom>
          <a:noFill/>
          <a:ln>
            <a:solidFill>
              <a:schemeClr val="tx2"/>
            </a:solidFill>
          </a:ln>
        </p:spPr>
        <p:txBody>
          <a:bodyPr wrap="square" lIns="252000" tIns="108000" rIns="252000" bIns="108000" rtlCol="0">
            <a:spAutoFit/>
          </a:bodyPr>
          <a:lstStyle/>
          <a:p>
            <a:r>
              <a:rPr lang="ru-RU" altLang="ru-RU" sz="26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Темір</a:t>
            </a:r>
            <a:r>
              <a:rPr lang="ru-RU"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6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жетіспеушілігінен</a:t>
            </a:r>
            <a:r>
              <a:rPr lang="ru-RU"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6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болатын</a:t>
            </a:r>
            <a:r>
              <a:rPr lang="ru-RU"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6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аурудың</a:t>
            </a:r>
            <a:r>
              <a:rPr lang="ru-RU"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6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белгілері</a:t>
            </a:r>
            <a:r>
              <a:rPr lang="ru-RU" altLang="ru-RU"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Көздің көру қабілеті нашарлайды;</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Бас айналу, ұйықтай алмау және көп ұйықтау;</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Себепсіз қорқыныш, суықтан қорқу;</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Әлсіздік, күштің жойылуы;</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Тері жабынының бұзылуы;</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Қанда гемоглобиннің азаюы;</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Жүректің тарсылдап соғуы;</a:t>
            </a:r>
          </a:p>
          <a:p>
            <a:pPr marL="342900" indent="-342900">
              <a:buFont typeface="Arial" panose="020B0604020202020204" pitchFamily="34" charset="0"/>
              <a:buChar char="•"/>
            </a:pPr>
            <a:r>
              <a:rPr lang="kk-KZ" altLang="ru-RU"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Құлақтың ішіндегі зыңылдау белгілері көп байқалады.</a:t>
            </a:r>
          </a:p>
        </p:txBody>
      </p:sp>
      <p:pic>
        <p:nvPicPr>
          <p:cNvPr id="5" name="Picture 8" descr="C:\Users\User\Desktop\WORD документы\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32" y="3072242"/>
            <a:ext cx="1503131" cy="15127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User\Desktop\WORD документы\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552" y="5105842"/>
            <a:ext cx="1712561" cy="1811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User\Desktop\WORD документы\images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478" y="1386930"/>
            <a:ext cx="1543335" cy="1452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User\Desktop\WORD документы\myas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105" y="1274445"/>
            <a:ext cx="1675187" cy="1452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C:\Users\User\Desktop\WORD документы\grechka-po-kupecheski-retsept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1552" y="3117760"/>
            <a:ext cx="1675187" cy="1421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C:\Users\User\Desktop\WORD документы\скачанные файлы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8750" y="5191732"/>
            <a:ext cx="1468542" cy="164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5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Кальций (</a:t>
                </a:r>
                <a14:m>
                  <m:oMath xmlns:m="http://schemas.openxmlformats.org/officeDocument/2006/math">
                    <m:r>
                      <m:rPr>
                        <m:sty m:val="p"/>
                      </m:rPr>
                      <a:rPr lang="en-US"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Ca</m:t>
                    </m:r>
                  </m:oMath>
                </a14:m>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mc:Choice>
        <mc:Fallback>
          <p:sp>
            <p:nvSpPr>
              <p:cNvPr id="2" name="TextBox 1"/>
              <p:cNvSpPr txBox="1">
                <a:spLocks noRot="1" noChangeAspect="1" noMove="1" noResize="1" noEditPoints="1" noAdjustHandles="1" noChangeArrowheads="1" noChangeShapeType="1" noTextEdit="1"/>
              </p:cNvSpPr>
              <p:nvPr/>
            </p:nvSpPr>
            <p:spPr>
              <a:xfrm>
                <a:off x="284163" y="292100"/>
                <a:ext cx="9144000" cy="648997"/>
              </a:xfrm>
              <a:prstGeom prst="rect">
                <a:avLst/>
              </a:prstGeom>
              <a:blipFill>
                <a:blip r:embed="rId2"/>
                <a:stretch>
                  <a:fillRect b="-14815"/>
                </a:stretch>
              </a:blipFill>
              <a:ln>
                <a:solidFill>
                  <a:schemeClr val="tx2"/>
                </a:solidFill>
              </a:ln>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284163" y="1146210"/>
                <a:ext cx="9144000" cy="5988920"/>
              </a:xfrm>
              <a:prstGeom prst="rect">
                <a:avLst/>
              </a:prstGeom>
              <a:noFill/>
              <a:ln>
                <a:solidFill>
                  <a:schemeClr val="tx2"/>
                </a:solidFill>
              </a:ln>
            </p:spPr>
            <p:txBody>
              <a:bodyPr wrap="square" lIns="252000" tIns="108000" rIns="252000" bIns="108000" rtlCol="0">
                <a:spAutoFit/>
              </a:bodyPr>
              <a:lstStyle/>
              <a:p>
                <a:pPr marL="342900" indent="-342900">
                  <a:buFont typeface="Arial" panose="020B0604020202020204" pitchFamily="34" charset="0"/>
                  <a:buChar char="•"/>
                </a:pPr>
                <a:r>
                  <a:rPr lang="kk-KZ"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Кальций адам организмінде кең таралған 5 элементтің </a:t>
                </a:r>
                <a14:m>
                  <m:oMath xmlns:m="http://schemas.openxmlformats.org/officeDocument/2006/math">
                    <m: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O</m:t>
                    </m:r>
                    <m: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N</m:t>
                    </m:r>
                    <m:r>
                      <a:rPr lang="en-US" altLang="ru-RU" sz="25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ru-RU" sz="2500" i="0" dirty="0" err="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Ca</m:t>
                    </m:r>
                  </m:oMath>
                </a14:m>
                <a:r>
                  <a:rPr lang="en-US" altLang="ru-RU"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altLang="ru-RU"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бірі. Кальций тұздары сүйекті, тісті, тырнақты түзетін негізгі құрылыс материалды болып табылады. Сонымен қатар олар бұлшық ет қызметіне, қан түзу, зат алмасу процестеріне қатысады.</a:t>
                </a:r>
              </a:p>
              <a:p>
                <a:pPr marL="342900" indent="-342900">
                  <a:buFont typeface="Arial" panose="020B0604020202020204" pitchFamily="34" charset="0"/>
                  <a:buChar char="•"/>
                </a:pPr>
                <a:r>
                  <a:rPr lang="kk-KZ" altLang="ru-RU"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Кальций элементінің адам организміндегі негізгі міндеттері:</a:t>
                </a:r>
              </a:p>
              <a:p>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1 .Кальций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тамақ</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қорыту</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ағымына</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жүйкеге</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қорғаныс</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қабілетіне</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қатысады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2.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Жылқы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еті</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қымыз</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шұбат</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айран,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ірімшік</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майлы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құрт</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құрамындағы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ағзаға</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берілген</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1% кальций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қанымыздың</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тазалану</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ағымын</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басқарады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3.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Біздің</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бұлшықеттеріміздің</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ширығуына</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не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босаңсынуына</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жауапты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Бұлшық</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еттеріміз</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жұмыс</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жасамаса</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шырғаландар</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пайда</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5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болады</a:t>
                </a:r>
                <a:r>
                  <a:rPr lang="ru-RU"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mc:Choice>
        <mc:Fallback>
          <p:sp>
            <p:nvSpPr>
              <p:cNvPr id="3" name="TextBox 2"/>
              <p:cNvSpPr txBox="1">
                <a:spLocks noRot="1" noChangeAspect="1" noMove="1" noResize="1" noEditPoints="1" noAdjustHandles="1" noChangeArrowheads="1" noChangeShapeType="1" noTextEdit="1"/>
              </p:cNvSpPr>
              <p:nvPr/>
            </p:nvSpPr>
            <p:spPr>
              <a:xfrm>
                <a:off x="284163" y="1146210"/>
                <a:ext cx="9144000" cy="5988920"/>
              </a:xfrm>
              <a:prstGeom prst="rect">
                <a:avLst/>
              </a:prstGeom>
              <a:blipFill>
                <a:blip r:embed="rId3"/>
                <a:stretch>
                  <a:fillRect b="-407"/>
                </a:stretch>
              </a:blipFill>
              <a:ln>
                <a:solidFill>
                  <a:schemeClr val="tx2"/>
                </a:solidFill>
              </a:ln>
            </p:spPr>
            <p:txBody>
              <a:bodyPr/>
              <a:lstStyle/>
              <a:p>
                <a:r>
                  <a:rPr lang="ru-RU">
                    <a:noFill/>
                  </a:rPr>
                  <a:t> </a:t>
                </a:r>
              </a:p>
            </p:txBody>
          </p:sp>
        </mc:Fallback>
      </mc:AlternateContent>
    </p:spTree>
    <p:extLst>
      <p:ext uri="{BB962C8B-B14F-4D97-AF65-F5344CB8AC3E}">
        <p14:creationId xmlns:p14="http://schemas.microsoft.com/office/powerpoint/2010/main" val="329378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качанные файлы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63098" y="4371855"/>
            <a:ext cx="2324212" cy="18597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Кальций (</a:t>
                </a:r>
                <a14:m>
                  <m:oMath xmlns:m="http://schemas.openxmlformats.org/officeDocument/2006/math">
                    <m:r>
                      <m:rPr>
                        <m:sty m:val="p"/>
                      </m:rPr>
                      <a:rPr lang="en-US" sz="28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Ca</m:t>
                    </m:r>
                  </m:oMath>
                </a14:m>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mc:Choice>
        <mc:Fallback>
          <p:sp>
            <p:nvSpPr>
              <p:cNvPr id="2" name="TextBox 1"/>
              <p:cNvSpPr txBox="1">
                <a:spLocks noRot="1" noChangeAspect="1" noMove="1" noResize="1" noEditPoints="1" noAdjustHandles="1" noChangeArrowheads="1" noChangeShapeType="1" noTextEdit="1"/>
              </p:cNvSpPr>
              <p:nvPr/>
            </p:nvSpPr>
            <p:spPr>
              <a:xfrm>
                <a:off x="284163" y="292100"/>
                <a:ext cx="9144000" cy="648997"/>
              </a:xfrm>
              <a:prstGeom prst="rect">
                <a:avLst/>
              </a:prstGeom>
              <a:blipFill>
                <a:blip r:embed="rId4"/>
                <a:stretch>
                  <a:fillRect b="-14815"/>
                </a:stretch>
              </a:blipFill>
              <a:ln>
                <a:solidFill>
                  <a:schemeClr val="tx2"/>
                </a:solidFill>
              </a:ln>
            </p:spPr>
            <p:txBody>
              <a:bodyPr/>
              <a:lstStyle/>
              <a:p>
                <a:r>
                  <a:rPr lang="ru-RU">
                    <a:noFill/>
                  </a:rPr>
                  <a:t> </a:t>
                </a:r>
              </a:p>
            </p:txBody>
          </p:sp>
        </mc:Fallback>
      </mc:AlternateContent>
      <p:sp>
        <p:nvSpPr>
          <p:cNvPr id="3" name="TextBox 2"/>
          <p:cNvSpPr txBox="1"/>
          <p:nvPr/>
        </p:nvSpPr>
        <p:spPr>
          <a:xfrm>
            <a:off x="284163" y="1103418"/>
            <a:ext cx="9144000" cy="3234320"/>
          </a:xfrm>
          <a:prstGeom prst="rect">
            <a:avLst/>
          </a:prstGeom>
          <a:noFill/>
          <a:ln>
            <a:solidFill>
              <a:schemeClr val="tx2"/>
            </a:solidFill>
          </a:ln>
        </p:spPr>
        <p:txBody>
          <a:bodyPr wrap="square" lIns="252000" tIns="108000" rIns="252000" bIns="108000" rtlCol="0">
            <a:spAutoFit/>
          </a:bodyPr>
          <a:lstStyle/>
          <a:p>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4.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ұюына</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жауапты</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Саусағымызды</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кесіп</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алсақ</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болар-болмас</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аққаннан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кейін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ұйып</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тоқтап</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қалады</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Бұл</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кальцийдің</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әсері</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5.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Біздің</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жасушаларымыздың</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өзара</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байланысын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реттеу</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Кальций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жетіспесе</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онда</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жасушалар</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өздерінің</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міндеттерін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дұрыс</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атқармағандықтан</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ауруға</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7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ұшыраймыз</a:t>
            </a:r>
            <a:r>
              <a:rPr lang="ru-RU" altLang="ru-RU"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5" descr="images (2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86927" y="4371855"/>
            <a:ext cx="2381757" cy="16555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s (4) (1)"/>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54774" y="5142652"/>
            <a:ext cx="2873390" cy="20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s (1) (1)"/>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0495" y="6142841"/>
            <a:ext cx="2234079" cy="15676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s (5)"/>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4341" y="6048639"/>
            <a:ext cx="2760899" cy="165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0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Калийдің адам ағзасындағы ролі және оның уландырғыш әсері</a:t>
            </a:r>
          </a:p>
        </p:txBody>
      </p:sp>
      <p:sp>
        <p:nvSpPr>
          <p:cNvPr id="3" name="TextBox 2"/>
          <p:cNvSpPr txBox="1"/>
          <p:nvPr/>
        </p:nvSpPr>
        <p:spPr>
          <a:xfrm>
            <a:off x="284163" y="1592925"/>
            <a:ext cx="9109075" cy="2526434"/>
          </a:xfrm>
          <a:prstGeom prst="rect">
            <a:avLst/>
          </a:prstGeom>
          <a:noFill/>
          <a:ln>
            <a:solidFill>
              <a:schemeClr val="tx2"/>
            </a:solidFill>
          </a:ln>
        </p:spPr>
        <p:txBody>
          <a:bodyPr wrap="square" lIns="252000" tIns="108000" rIns="252000" bIns="108000" rtlCol="0">
            <a:spAutoFit/>
          </a:bodyPr>
          <a:lstStyle/>
          <a:p>
            <a:r>
              <a:rPr lang="kk-KZ" altLang="ru-RU"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Биологиялық ролі: </a:t>
            </a:r>
            <a:r>
              <a:rPr lang="kk-KZ" altLang="ru-RU"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калий иондары нәруыз және көмірсудың алмасуын реттейді. Фотосинтез процесіне  және өсімдіктің өсуіне ықпал етеді. Калий бұлшықеттің қалыпты жұмыс істеуіне, ағзаның артық сулардан арылуына, артық натрийдің шығарылуына ықпал етеді. Сөйтіп ісіктің болуына жол бермейді.</a:t>
            </a:r>
          </a:p>
        </p:txBody>
      </p:sp>
      <p:sp>
        <p:nvSpPr>
          <p:cNvPr id="4" name="TextBox 3"/>
          <p:cNvSpPr txBox="1"/>
          <p:nvPr/>
        </p:nvSpPr>
        <p:spPr>
          <a:xfrm>
            <a:off x="284163" y="4363168"/>
            <a:ext cx="4287837" cy="1326105"/>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Артық мөлшері:</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Жүрек қағысының бұзылуы</a:t>
            </a:r>
          </a:p>
        </p:txBody>
      </p:sp>
      <p:sp>
        <p:nvSpPr>
          <p:cNvPr id="5" name="TextBox 4"/>
          <p:cNvSpPr txBox="1"/>
          <p:nvPr/>
        </p:nvSpPr>
        <p:spPr>
          <a:xfrm>
            <a:off x="5140325" y="4363168"/>
            <a:ext cx="4252913" cy="1326105"/>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Жетіспеушілігі:</a:t>
            </a:r>
          </a:p>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Жүректің тоқтауы</a:t>
            </a:r>
          </a:p>
          <a:p>
            <a:pPr algn="ctr"/>
            <a:endPar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K019"/>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738548" y="5777550"/>
            <a:ext cx="2637698" cy="1932938"/>
          </a:xfrm>
          <a:prstGeom prst="rect">
            <a:avLst/>
          </a:prstGeom>
          <a:noFill/>
          <a:ln w="9525">
            <a:noFill/>
            <a:miter lim="800000"/>
            <a:headEnd/>
            <a:tailEnd/>
          </a:ln>
        </p:spPr>
      </p:pic>
      <p:pic>
        <p:nvPicPr>
          <p:cNvPr id="7" name="Picture 9" descr="Стоп"/>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6248871" y="5848140"/>
            <a:ext cx="2724906" cy="1862348"/>
          </a:xfrm>
          <a:prstGeom prst="rect">
            <a:avLst/>
          </a:prstGeom>
          <a:noFill/>
          <a:ln w="9525">
            <a:noFill/>
            <a:miter lim="800000"/>
            <a:headEnd/>
            <a:tailEnd/>
          </a:ln>
        </p:spPr>
      </p:pic>
    </p:spTree>
    <p:extLst>
      <p:ext uri="{BB962C8B-B14F-4D97-AF65-F5344CB8AC3E}">
        <p14:creationId xmlns:p14="http://schemas.microsoft.com/office/powerpoint/2010/main" val="207713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Калийдің азық-түліктердегі мөлшері</a:t>
            </a:r>
          </a:p>
        </p:txBody>
      </p:sp>
      <p:sp>
        <p:nvSpPr>
          <p:cNvPr id="3" name="TextBox 2"/>
          <p:cNvSpPr txBox="1"/>
          <p:nvPr/>
        </p:nvSpPr>
        <p:spPr>
          <a:xfrm>
            <a:off x="284163" y="1103418"/>
            <a:ext cx="9144000" cy="1941658"/>
          </a:xfrm>
          <a:prstGeom prst="rect">
            <a:avLst/>
          </a:prstGeom>
          <a:noFill/>
          <a:ln>
            <a:solidFill>
              <a:schemeClr val="tx2"/>
            </a:solidFill>
          </a:ln>
        </p:spPr>
        <p:txBody>
          <a:bodyPr wrap="square" lIns="252000" tIns="108000" rIns="252000" bIns="108000" rtlCol="0">
            <a:spAutoFit/>
          </a:bodyPr>
          <a:lstStyle/>
          <a:p>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Тәуліктік</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мөлшері</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2-3 грамм.</a:t>
            </a:r>
          </a:p>
          <a:p>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Құрамында</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калийі</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көп</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азық-түліктер</a:t>
            </a:r>
            <a:r>
              <a:rPr lang="ru-RU"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картоп</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капуста,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алма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банан,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кепкен</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өрік</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шабдалы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мейіз</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т.б</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9" name="Рисунок 21" descr="Untitled-1.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67873" y="3311335"/>
            <a:ext cx="7002404" cy="4248515"/>
          </a:xfrm>
          <a:prstGeom prst="rect">
            <a:avLst/>
          </a:prstGeom>
          <a:noFill/>
          <a:ln w="9525">
            <a:noFill/>
            <a:miter lim="800000"/>
            <a:headEnd/>
            <a:tailEnd/>
          </a:ln>
        </p:spPr>
      </p:pic>
    </p:spTree>
    <p:extLst>
      <p:ext uri="{BB962C8B-B14F-4D97-AF65-F5344CB8AC3E}">
        <p14:creationId xmlns:p14="http://schemas.microsoft.com/office/powerpoint/2010/main" val="375073137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14480</TotalTime>
  <Words>1106</Words>
  <Application>Microsoft Office PowerPoint</Application>
  <PresentationFormat>Произвольный</PresentationFormat>
  <Paragraphs>102</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Cambria Math</vt:lpstr>
      <vt:lpstr>Open Sans</vt:lpstr>
      <vt:lpstr>Тема Office</vt:lpstr>
      <vt:lpstr>11-сынып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DO_Edit_1</cp:lastModifiedBy>
  <cp:revision>302</cp:revision>
  <dcterms:created xsi:type="dcterms:W3CDTF">2020-07-01T14:03:46Z</dcterms:created>
  <dcterms:modified xsi:type="dcterms:W3CDTF">2020-11-28T12:37:00Z</dcterms:modified>
</cp:coreProperties>
</file>