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2"/>
  </p:notesMasterIdLst>
  <p:sldIdLst>
    <p:sldId id="265" r:id="rId2"/>
    <p:sldId id="296" r:id="rId3"/>
    <p:sldId id="297" r:id="rId4"/>
    <p:sldId id="298" r:id="rId5"/>
    <p:sldId id="299" r:id="rId6"/>
    <p:sldId id="301" r:id="rId7"/>
    <p:sldId id="300" r:id="rId8"/>
    <p:sldId id="303" r:id="rId9"/>
    <p:sldId id="304" r:id="rId10"/>
    <p:sldId id="312" r:id="rId11"/>
    <p:sldId id="314" r:id="rId12"/>
    <p:sldId id="313" r:id="rId13"/>
    <p:sldId id="305" r:id="rId14"/>
    <p:sldId id="307" r:id="rId15"/>
    <p:sldId id="302" r:id="rId16"/>
    <p:sldId id="308" r:id="rId17"/>
    <p:sldId id="309" r:id="rId18"/>
    <p:sldId id="310" r:id="rId19"/>
    <p:sldId id="311" r:id="rId20"/>
    <p:sldId id="258" r:id="rId21"/>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21"/>
  </p:normalViewPr>
  <p:slideViewPr>
    <p:cSldViewPr snapToGrid="0" snapToObjects="1">
      <p:cViewPr varScale="1">
        <p:scale>
          <a:sx n="95" d="100"/>
          <a:sy n="95" d="100"/>
        </p:scale>
        <p:origin x="1854" y="84"/>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04.12.2020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04.12.2020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04.12.2020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04.12.2020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04.12.2020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04.12.2020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04.12.2020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04.12.2020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04.12.2020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04.12.2020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04.12.2020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04.12.2020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04.12.2020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png"/><Relationship Id="rId17" Type="http://schemas.openxmlformats.org/officeDocument/2006/relationships/image" Target="../media/image28.png"/><Relationship Id="rId2" Type="http://schemas.openxmlformats.org/officeDocument/2006/relationships/image" Target="../media/image13.png"/><Relationship Id="rId16"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 Id="rId14"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30.wmf"/><Relationship Id="rId5" Type="http://schemas.openxmlformats.org/officeDocument/2006/relationships/oleObject" Target="../embeddings/oleObject4.bin"/><Relationship Id="rId4" Type="http://schemas.openxmlformats.org/officeDocument/2006/relationships/image" Target="../media/image29.wmf"/></Relationships>
</file>

<file path=ppt/slides/_rels/slide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xml"/><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6" Type="http://schemas.openxmlformats.org/officeDocument/2006/relationships/image" Target="../media/image37.png"/><Relationship Id="rId5" Type="http://schemas.microsoft.com/office/2007/relationships/hdphoto" Target="../media/hdphoto4.wdp"/><Relationship Id="rId4" Type="http://schemas.openxmlformats.org/officeDocument/2006/relationships/image" Target="../media/image3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microsoft.com/office/2007/relationships/hdphoto" Target="../media/hdphoto3.wd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75120" y="270632"/>
            <a:ext cx="2132301" cy="429082"/>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88570" y="2560678"/>
            <a:ext cx="9144000" cy="1440616"/>
          </a:xfrm>
        </p:spPr>
        <p:txBody>
          <a:bodyPr lIns="252000" tIns="108000" rIns="252000" bIns="108000">
            <a:noAutofit/>
          </a:bodyPr>
          <a:lstStyle/>
          <a:p>
            <a:pPr algn="l">
              <a:lnSpc>
                <a:spcPct val="100000"/>
              </a:lnSpc>
            </a:pP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Жоғары</a:t>
            </a:r>
            <a:r>
              <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молекулалы</a:t>
            </a:r>
            <a:r>
              <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қосылыстардың</a:t>
            </a:r>
            <a:r>
              <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негізгі</a:t>
            </a:r>
            <a:r>
              <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ұғымдары</a:t>
            </a:r>
            <a:endPar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238331" y="6660781"/>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78510" y="172285"/>
            <a:ext cx="1309974" cy="523220"/>
          </a:xfrm>
          <a:prstGeom prst="rect">
            <a:avLst/>
          </a:prstGeom>
        </p:spPr>
        <p:txBody>
          <a:bodyPr wrap="none">
            <a:spAutoFit/>
          </a:bodyPr>
          <a:lstStyle/>
          <a:p>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620BFC"/>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248378" y="7086317"/>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2"/>
          <a:stretch>
            <a:fillRect/>
          </a:stretch>
        </p:blipFill>
        <p:spPr>
          <a:xfrm>
            <a:off x="4953836" y="4396508"/>
            <a:ext cx="4474325" cy="3313980"/>
          </a:xfrm>
          <a:prstGeom prst="rect">
            <a:avLst/>
          </a:prstGeom>
        </p:spPr>
      </p:pic>
    </p:spTree>
    <p:extLst>
      <p:ext uri="{BB962C8B-B14F-4D97-AF65-F5344CB8AC3E}">
        <p14:creationId xmlns:p14="http://schemas.microsoft.com/office/powerpoint/2010/main" val="4393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394" y="292100"/>
            <a:ext cx="9144000" cy="1941658"/>
          </a:xfrm>
          <a:prstGeom prst="rect">
            <a:avLst/>
          </a:prstGeom>
          <a:noFill/>
          <a:ln>
            <a:solidFill>
              <a:schemeClr val="tx2"/>
            </a:solidFill>
          </a:ln>
        </p:spPr>
        <p:txBody>
          <a:bodyPr wrap="square" lIns="252000" tIns="108000" rIns="252000" bIns="108000" rtlCol="0">
            <a:spAutoFit/>
          </a:bodyPr>
          <a:lstStyle/>
          <a:p>
            <a:pPr algn="ct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Қазіргі</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кезде</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қолданылып</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жүрген</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полимер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бұйымдарын</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жалпы</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қасиеттері</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мен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олардан</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жасалатын</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заттардың</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түріне</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сондай-ақ</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өндіру</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әдісіне</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қарай</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төрт</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типке</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бөледі</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p>
        </p:txBody>
      </p:sp>
      <mc:AlternateContent xmlns:mc="http://schemas.openxmlformats.org/markup-compatibility/2006">
        <mc:Choice xmlns:a14="http://schemas.microsoft.com/office/drawing/2010/main" Requires="a14">
          <p:sp>
            <p:nvSpPr>
              <p:cNvPr id="3" name="TextBox 2"/>
              <p:cNvSpPr txBox="1"/>
              <p:nvPr/>
            </p:nvSpPr>
            <p:spPr>
              <a:xfrm>
                <a:off x="281394" y="2590986"/>
                <a:ext cx="9144000" cy="4526981"/>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Конструкциялық пластиктер</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Оларды көбіне пластмассалар деп атайды. Басқа полимерлерден айырмашылығы мынадай: пластиктер — бөліну беріктігі 50—200 кг/</a:t>
                </a:r>
                <a14:m>
                  <m:oMath xmlns:m="http://schemas.openxmlformats.org/officeDocument/2006/math">
                    <m:sSup>
                      <m:sSupPr>
                        <m:ctrlPr>
                          <a:rPr lang="kk-KZ" altLang="ru-RU" sz="2800" i="1" dirty="0" smtClean="0">
                            <a:solidFill>
                              <a:srgbClr val="002060"/>
                            </a:solidFill>
                            <a:latin typeface="Cambria Math" panose="02040503050406030204" pitchFamily="18" charset="0"/>
                          </a:rPr>
                        </m:ctrlPr>
                      </m:sSupPr>
                      <m:e>
                        <m:r>
                          <a:rPr lang="kk-KZ" altLang="ru-RU" sz="2800" i="1" dirty="0">
                            <a:solidFill>
                              <a:srgbClr val="002060"/>
                            </a:solidFill>
                            <a:latin typeface="Cambria Math" panose="02040503050406030204" pitchFamily="18" charset="0"/>
                            <a:ea typeface="Open Sans" panose="020B0606030504020204" pitchFamily="34" charset="0"/>
                            <a:cs typeface="Open Sans" panose="020B0606030504020204" pitchFamily="34" charset="0"/>
                          </a:rPr>
                          <m:t>см</m:t>
                        </m:r>
                      </m:e>
                      <m:sup>
                        <m:r>
                          <a:rPr lang="kk-KZ" altLang="ru-RU" sz="2800" i="1" dirty="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p>
                    </m:sSup>
                  </m:oMath>
                </a14:m>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болатын қатты заттар.</a:t>
                </a:r>
              </a:p>
              <a:p>
                <a:pPr marL="342900" indent="-342900">
                  <a:buFont typeface="Arial" panose="020B0604020202020204" pitchFamily="34" charset="0"/>
                  <a:buChar char="•"/>
                </a:pP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Эластомерлер</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Оған каучук, резеңке және осыларға ұқсас материалдар жатады. Эластомерлерге атына сәйкес жоғары (эластикалық) иілімділік, созылғыштық тән, деформациялығы қайтымды.</a:t>
                </a:r>
              </a:p>
            </p:txBody>
          </p:sp>
        </mc:Choice>
        <mc:Fallback>
          <p:sp>
            <p:nvSpPr>
              <p:cNvPr id="3" name="TextBox 2"/>
              <p:cNvSpPr txBox="1">
                <a:spLocks noRot="1" noChangeAspect="1" noMove="1" noResize="1" noEditPoints="1" noAdjustHandles="1" noChangeArrowheads="1" noChangeShapeType="1" noTextEdit="1"/>
              </p:cNvSpPr>
              <p:nvPr/>
            </p:nvSpPr>
            <p:spPr>
              <a:xfrm>
                <a:off x="281394" y="2590986"/>
                <a:ext cx="9144000" cy="4526981"/>
              </a:xfrm>
              <a:prstGeom prst="rect">
                <a:avLst/>
              </a:prstGeom>
              <a:blipFill>
                <a:blip r:embed="rId2"/>
                <a:stretch>
                  <a:fillRect b="-1208"/>
                </a:stretch>
              </a:blipFill>
              <a:ln>
                <a:solidFill>
                  <a:schemeClr val="tx2"/>
                </a:solidFill>
              </a:ln>
            </p:spPr>
            <p:txBody>
              <a:bodyPr/>
              <a:lstStyle/>
              <a:p>
                <a:r>
                  <a:rPr lang="ru-KZ">
                    <a:noFill/>
                  </a:rPr>
                  <a:t> </a:t>
                </a:r>
              </a:p>
            </p:txBody>
          </p:sp>
        </mc:Fallback>
      </mc:AlternateContent>
    </p:spTree>
    <p:extLst>
      <p:ext uri="{BB962C8B-B14F-4D97-AF65-F5344CB8AC3E}">
        <p14:creationId xmlns:p14="http://schemas.microsoft.com/office/powerpoint/2010/main" val="56453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1394" y="292100"/>
            <a:ext cx="9144000" cy="7235415"/>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Талшықтар мен жіптер.</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Бұларға осы талшықтардан тоқылған маталар жатады. Бұл материалдардың қасиеттері молекулаларының үш өлшемінің қайсысын негізге алуға байланысты бір-бірінен айқын ерекшеленеді. Талшықты материалдардың беріктігі, иілімділігі, қаттылығы, кейде тіпті тығыздығы да анизотропиялық (дененің барлық немесе бірқатар физикалық қасиеттері әр бағытта әр түрлі) болады. Бұл бастапқы полимердің химиялық құрылымы мен жалпы қасиеттеріне байланысты.</a:t>
            </a:r>
          </a:p>
          <a:p>
            <a:pPr marL="342900" indent="-342900">
              <a:buFont typeface="Arial" panose="020B0604020202020204" pitchFamily="34" charset="0"/>
              <a:buChar char="•"/>
            </a:pP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Қабыршақтар, лактар, бояулар және басқа қорғағыш, әсемдегіш жабындар (пленкалар).</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Бұл заттарда қасиеттердің анизотропиялығы өте айқын байқалады. Лак, бояу материалдарының олар жабатын негізбен берік байланысында — адгезияның да маңызы зор. Сондай-ақ бұл типтегі материалдардың тағы бір ерекшелігі — алдын- ала пішін жасауға болмайды. Оларды қорғалатын заттың бетіне жұқа қабатпен жағып, қолма-қол пайдаланады.</a:t>
            </a:r>
          </a:p>
        </p:txBody>
      </p:sp>
    </p:spTree>
    <p:extLst>
      <p:ext uri="{BB962C8B-B14F-4D97-AF65-F5344CB8AC3E}">
        <p14:creationId xmlns:p14="http://schemas.microsoft.com/office/powerpoint/2010/main" val="2841423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7"/>
          <p:cNvPicPr>
            <a:picLocks noChangeAspect="1" noChangeArrowheads="1"/>
          </p:cNvPicPr>
          <p:nvPr/>
        </p:nvPicPr>
        <p:blipFill rotWithShape="1">
          <a:blip r:embed="rId2">
            <a:extLst>
              <a:ext uri="{28A0092B-C50C-407E-A947-70E740481C1C}">
                <a14:useLocalDpi xmlns:a14="http://schemas.microsoft.com/office/drawing/2010/main" val="0"/>
              </a:ext>
            </a:extLst>
          </a:blip>
          <a:srcRect t="10396" b="16253"/>
          <a:stretch/>
        </p:blipFill>
        <p:spPr bwMode="auto">
          <a:xfrm>
            <a:off x="2885540" y="6663117"/>
            <a:ext cx="1414462" cy="1094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5"/>
          <p:cNvPicPr>
            <a:picLocks noChangeAspect="1" noChangeArrowheads="1"/>
          </p:cNvPicPr>
          <p:nvPr/>
        </p:nvPicPr>
        <p:blipFill rotWithShape="1">
          <a:blip r:embed="rId3">
            <a:extLst>
              <a:ext uri="{28A0092B-C50C-407E-A947-70E740481C1C}">
                <a14:useLocalDpi xmlns:a14="http://schemas.microsoft.com/office/drawing/2010/main" val="0"/>
              </a:ext>
            </a:extLst>
          </a:blip>
          <a:srcRect l="8464" t="4586" r="5397" b="9871"/>
          <a:stretch/>
        </p:blipFill>
        <p:spPr bwMode="auto">
          <a:xfrm>
            <a:off x="5701730" y="6702316"/>
            <a:ext cx="1279607" cy="981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1060" y="1149238"/>
            <a:ext cx="1428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5344" y="940185"/>
            <a:ext cx="114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749" y="925264"/>
            <a:ext cx="1191595" cy="1191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2916" y="940185"/>
            <a:ext cx="1276036" cy="1161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6221" y="2747997"/>
            <a:ext cx="1285875"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37664" y="2824405"/>
            <a:ext cx="1716882" cy="1160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90634" y="1126748"/>
            <a:ext cx="140017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62301" y="2843105"/>
            <a:ext cx="1214437"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16997" y="2857392"/>
            <a:ext cx="981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84261" y="4869192"/>
            <a:ext cx="1643062"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53660" y="4766120"/>
            <a:ext cx="1201506" cy="120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95877" y="2824405"/>
            <a:ext cx="981075" cy="1210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12257" y="4803151"/>
            <a:ext cx="1571625" cy="117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498072" y="4852064"/>
            <a:ext cx="1571625" cy="118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p:nvPr/>
        </p:nvSpPr>
        <p:spPr>
          <a:xfrm>
            <a:off x="276344" y="299656"/>
            <a:ext cx="9131723"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Конструкциялық пластиктер</a:t>
            </a:r>
          </a:p>
        </p:txBody>
      </p:sp>
      <p:sp>
        <p:nvSpPr>
          <p:cNvPr id="25" name="TextBox 24"/>
          <p:cNvSpPr txBox="1"/>
          <p:nvPr/>
        </p:nvSpPr>
        <p:spPr>
          <a:xfrm>
            <a:off x="278858" y="2160556"/>
            <a:ext cx="9129209"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Эластомерлер</a:t>
            </a:r>
          </a:p>
        </p:txBody>
      </p:sp>
      <p:sp>
        <p:nvSpPr>
          <p:cNvPr id="26" name="TextBox 25"/>
          <p:cNvSpPr txBox="1"/>
          <p:nvPr/>
        </p:nvSpPr>
        <p:spPr>
          <a:xfrm>
            <a:off x="284163" y="4144528"/>
            <a:ext cx="9153893"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Талшықтар мен жіптер</a:t>
            </a:r>
          </a:p>
        </p:txBody>
      </p:sp>
      <p:sp>
        <p:nvSpPr>
          <p:cNvPr id="27" name="TextBox 26"/>
          <p:cNvSpPr txBox="1"/>
          <p:nvPr/>
        </p:nvSpPr>
        <p:spPr>
          <a:xfrm>
            <a:off x="274270" y="6075676"/>
            <a:ext cx="9129208"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Лактар мен бояулар</a:t>
            </a:r>
          </a:p>
        </p:txBody>
      </p:sp>
    </p:spTree>
    <p:extLst>
      <p:ext uri="{BB962C8B-B14F-4D97-AF65-F5344CB8AC3E}">
        <p14:creationId xmlns:p14="http://schemas.microsoft.com/office/powerpoint/2010/main" val="4040179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Жіктелуі</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84163" y="1141996"/>
            <a:ext cx="9144000" cy="587441"/>
          </a:xfrm>
          <a:prstGeom prst="rect">
            <a:avLst/>
          </a:prstGeom>
          <a:noFill/>
          <a:ln>
            <a:solidFill>
              <a:schemeClr val="tx2"/>
            </a:solidFill>
          </a:ln>
        </p:spPr>
        <p:txBody>
          <a:bodyPr wrap="square" lIns="252000" tIns="108000" rIns="252000" bIns="108000" rtlCol="0">
            <a:spAutoFit/>
          </a:bodyPr>
          <a:lstStyle/>
          <a:p>
            <a:pPr indent="725488"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Химиялық табиғатына байланысты</a:t>
            </a:r>
          </a:p>
        </p:txBody>
      </p:sp>
      <p:sp>
        <p:nvSpPr>
          <p:cNvPr id="7" name="TextBox 6"/>
          <p:cNvSpPr txBox="1"/>
          <p:nvPr/>
        </p:nvSpPr>
        <p:spPr>
          <a:xfrm>
            <a:off x="284163" y="2118788"/>
            <a:ext cx="2766550"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Органикалық   </a:t>
            </a:r>
          </a:p>
        </p:txBody>
      </p:sp>
      <p:sp>
        <p:nvSpPr>
          <p:cNvPr id="8" name="TextBox 7"/>
          <p:cNvSpPr txBox="1"/>
          <p:nvPr/>
        </p:nvSpPr>
        <p:spPr>
          <a:xfrm>
            <a:off x="3314312" y="2118786"/>
            <a:ext cx="3083699"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Бейорганикалық    </a:t>
            </a:r>
          </a:p>
        </p:txBody>
      </p:sp>
      <p:sp>
        <p:nvSpPr>
          <p:cNvPr id="9" name="TextBox 8"/>
          <p:cNvSpPr txBox="1"/>
          <p:nvPr/>
        </p:nvSpPr>
        <p:spPr>
          <a:xfrm>
            <a:off x="6661613" y="2118787"/>
            <a:ext cx="2766550" cy="956773"/>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Элементорганикалық  </a:t>
            </a:r>
          </a:p>
        </p:txBody>
      </p:sp>
      <p:cxnSp>
        <p:nvCxnSpPr>
          <p:cNvPr id="17" name="Прямая соединительная линия 16"/>
          <p:cNvCxnSpPr>
            <a:stCxn id="3" idx="2"/>
            <a:endCxn id="7" idx="0"/>
          </p:cNvCxnSpPr>
          <p:nvPr/>
        </p:nvCxnSpPr>
        <p:spPr>
          <a:xfrm flipH="1">
            <a:off x="1667438" y="1729437"/>
            <a:ext cx="3188725" cy="389351"/>
          </a:xfrm>
          <a:prstGeom prst="line">
            <a:avLst/>
          </a:prstGeom>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a:cxnSpLocks/>
            <a:stCxn id="3" idx="2"/>
            <a:endCxn id="8" idx="0"/>
          </p:cNvCxnSpPr>
          <p:nvPr/>
        </p:nvCxnSpPr>
        <p:spPr>
          <a:xfrm flipH="1">
            <a:off x="4856162" y="1729437"/>
            <a:ext cx="1" cy="389349"/>
          </a:xfrm>
          <a:prstGeom prst="line">
            <a:avLst/>
          </a:prstGeom>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a:stCxn id="3" idx="2"/>
            <a:endCxn id="9" idx="0"/>
          </p:cNvCxnSpPr>
          <p:nvPr/>
        </p:nvCxnSpPr>
        <p:spPr>
          <a:xfrm>
            <a:off x="4856163" y="1729437"/>
            <a:ext cx="3188725" cy="389350"/>
          </a:xfrm>
          <a:prstGeom prst="line">
            <a:avLst/>
          </a:prstGeom>
        </p:spPr>
        <p:style>
          <a:lnRef idx="1">
            <a:schemeClr val="dk1"/>
          </a:lnRef>
          <a:fillRef idx="0">
            <a:schemeClr val="dk1"/>
          </a:fillRef>
          <a:effectRef idx="0">
            <a:schemeClr val="dk1"/>
          </a:effectRef>
          <a:fontRef idx="minor">
            <a:schemeClr val="tx1"/>
          </a:fontRef>
        </p:style>
      </p:cxnSp>
      <p:cxnSp>
        <p:nvCxnSpPr>
          <p:cNvPr id="27" name="Прямая соединительная линия 26"/>
          <p:cNvCxnSpPr>
            <a:stCxn id="9" idx="2"/>
          </p:cNvCxnSpPr>
          <p:nvPr/>
        </p:nvCxnSpPr>
        <p:spPr>
          <a:xfrm flipV="1">
            <a:off x="8044888" y="3043698"/>
            <a:ext cx="0" cy="31862"/>
          </a:xfrm>
          <a:prstGeom prst="line">
            <a:avLst/>
          </a:prstGeom>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284162" y="3217789"/>
            <a:ext cx="9144000" cy="833663"/>
          </a:xfrm>
          <a:prstGeom prst="rect">
            <a:avLst/>
          </a:prstGeom>
          <a:noFill/>
          <a:ln>
            <a:solidFill>
              <a:schemeClr val="tx2"/>
            </a:solidFill>
          </a:ln>
        </p:spPr>
        <p:txBody>
          <a:bodyPr wrap="square" lIns="252000" tIns="108000" rIns="252000" bIns="108000" rtlCol="0">
            <a:spAutoFit/>
          </a:bodyPr>
          <a:lstStyle/>
          <a:p>
            <a:r>
              <a:rPr lang="kk-KZ" alt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Негізгі тізбегі көміртегі (С) атомынан тұратын полимер - </a:t>
            </a:r>
            <a:r>
              <a:rPr lang="kk-KZ" altLang="ru-RU"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органикалық  </a:t>
            </a:r>
            <a:r>
              <a:rPr lang="kk-KZ" alt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деп аталады:</a:t>
            </a:r>
          </a:p>
        </p:txBody>
      </p:sp>
      <p:graphicFrame>
        <p:nvGraphicFramePr>
          <p:cNvPr id="15" name="Объект 14"/>
          <p:cNvGraphicFramePr>
            <a:graphicFrameLocks noChangeAspect="1"/>
          </p:cNvGraphicFramePr>
          <p:nvPr>
            <p:extLst>
              <p:ext uri="{D42A27DB-BD31-4B8C-83A1-F6EECF244321}">
                <p14:modId xmlns:p14="http://schemas.microsoft.com/office/powerpoint/2010/main" val="3560912724"/>
              </p:ext>
            </p:extLst>
          </p:nvPr>
        </p:nvGraphicFramePr>
        <p:xfrm>
          <a:off x="688513" y="4193681"/>
          <a:ext cx="4375856" cy="1167483"/>
        </p:xfrm>
        <a:graphic>
          <a:graphicData uri="http://schemas.openxmlformats.org/presentationml/2006/ole">
            <mc:AlternateContent xmlns:mc="http://schemas.openxmlformats.org/markup-compatibility/2006">
              <mc:Choice xmlns:v="urn:schemas-microsoft-com:vml" Requires="v">
                <p:oleObj spid="_x0000_s2070" name="Document" r:id="rId3" imgW="3209925" imgH="857250" progId="ChemWindow.Document">
                  <p:embed/>
                </p:oleObj>
              </mc:Choice>
              <mc:Fallback>
                <p:oleObj name="Document" r:id="rId3" imgW="3209925" imgH="857250" progId="ChemWindow.Document">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513" y="4193681"/>
                        <a:ext cx="4375856" cy="1167483"/>
                      </a:xfrm>
                      <a:prstGeom prst="rect">
                        <a:avLst/>
                      </a:prstGeom>
                      <a:noFill/>
                      <a:ln>
                        <a:noFill/>
                      </a:ln>
                      <a:effectLst/>
                    </p:spPr>
                  </p:pic>
                </p:oleObj>
              </mc:Fallback>
            </mc:AlternateContent>
          </a:graphicData>
        </a:graphic>
      </p:graphicFrame>
      <p:sp>
        <p:nvSpPr>
          <p:cNvPr id="28" name="TextBox 27"/>
          <p:cNvSpPr txBox="1"/>
          <p:nvPr/>
        </p:nvSpPr>
        <p:spPr>
          <a:xfrm>
            <a:off x="5811381" y="4350940"/>
            <a:ext cx="2977638"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Полистирол    </a:t>
            </a:r>
          </a:p>
        </p:txBody>
      </p:sp>
      <p:sp>
        <p:nvSpPr>
          <p:cNvPr id="29" name="TextBox 28"/>
          <p:cNvSpPr txBox="1"/>
          <p:nvPr/>
        </p:nvSpPr>
        <p:spPr>
          <a:xfrm>
            <a:off x="284163" y="5411295"/>
            <a:ext cx="9144000" cy="833663"/>
          </a:xfrm>
          <a:prstGeom prst="rect">
            <a:avLst/>
          </a:prstGeom>
          <a:noFill/>
          <a:ln>
            <a:solidFill>
              <a:schemeClr val="tx2"/>
            </a:solidFill>
          </a:ln>
        </p:spPr>
        <p:txBody>
          <a:bodyPr wrap="square" lIns="252000" tIns="108000" rIns="252000" bIns="108000" rtlCol="0">
            <a:spAutoFit/>
          </a:bodyPr>
          <a:lstStyle/>
          <a:p>
            <a:r>
              <a:rPr lang="kk-KZ" altLang="ru-RU"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Бейорганикалық</a:t>
            </a:r>
            <a:r>
              <a:rPr lang="kk-KZ" altLang="ru-RU"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полимерлердің молекулалары, әдетте, өздерінің негізгі тізбегінде көміртегі атомын құрамайды:</a:t>
            </a:r>
          </a:p>
        </p:txBody>
      </p:sp>
      <p:graphicFrame>
        <p:nvGraphicFramePr>
          <p:cNvPr id="16" name="Объект 15"/>
          <p:cNvGraphicFramePr>
            <a:graphicFrameLocks noChangeAspect="1"/>
          </p:cNvGraphicFramePr>
          <p:nvPr>
            <p:extLst>
              <p:ext uri="{D42A27DB-BD31-4B8C-83A1-F6EECF244321}">
                <p14:modId xmlns:p14="http://schemas.microsoft.com/office/powerpoint/2010/main" val="3880730318"/>
              </p:ext>
            </p:extLst>
          </p:nvPr>
        </p:nvGraphicFramePr>
        <p:xfrm>
          <a:off x="1767143" y="6418153"/>
          <a:ext cx="3200400" cy="1276350"/>
        </p:xfrm>
        <a:graphic>
          <a:graphicData uri="http://schemas.openxmlformats.org/presentationml/2006/ole">
            <mc:AlternateContent xmlns:mc="http://schemas.openxmlformats.org/markup-compatibility/2006">
              <mc:Choice xmlns:v="urn:schemas-microsoft-com:vml" Requires="v">
                <p:oleObj spid="_x0000_s2071" name="Document" r:id="rId5" imgW="1790700" imgH="714375" progId="ChemWindow.Document">
                  <p:embed/>
                </p:oleObj>
              </mc:Choice>
              <mc:Fallback>
                <p:oleObj name="Document" r:id="rId5" imgW="1790700" imgH="714375" progId="ChemWindow.Document">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7143" y="6418153"/>
                        <a:ext cx="3200400"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 name="TextBox 29"/>
          <p:cNvSpPr txBox="1"/>
          <p:nvPr/>
        </p:nvSpPr>
        <p:spPr>
          <a:xfrm>
            <a:off x="5249917" y="6821995"/>
            <a:ext cx="3974470"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Полиметилсилоксан    </a:t>
            </a:r>
          </a:p>
        </p:txBody>
      </p:sp>
    </p:spTree>
    <p:extLst>
      <p:ext uri="{BB962C8B-B14F-4D97-AF65-F5344CB8AC3E}">
        <p14:creationId xmlns:p14="http://schemas.microsoft.com/office/powerpoint/2010/main" val="4248603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Жіктелуі</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84163" y="1092399"/>
            <a:ext cx="9144000" cy="587441"/>
          </a:xfrm>
          <a:prstGeom prst="rect">
            <a:avLst/>
          </a:prstGeom>
          <a:noFill/>
          <a:ln>
            <a:solidFill>
              <a:schemeClr val="tx2"/>
            </a:solidFill>
          </a:ln>
        </p:spPr>
        <p:txBody>
          <a:bodyPr wrap="square" lIns="252000" tIns="108000" rIns="252000" bIns="108000" rtlCol="0">
            <a:spAutoFit/>
          </a:bodyPr>
          <a:lstStyle/>
          <a:p>
            <a:pPr indent="725488" algn="just"/>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Құраушы буындардың санына байланысты</a:t>
            </a:r>
          </a:p>
        </p:txBody>
      </p:sp>
      <p:sp>
        <p:nvSpPr>
          <p:cNvPr id="7" name="TextBox 6"/>
          <p:cNvSpPr txBox="1"/>
          <p:nvPr/>
        </p:nvSpPr>
        <p:spPr>
          <a:xfrm>
            <a:off x="284163" y="2118788"/>
            <a:ext cx="3862169"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Гомополимерлер  </a:t>
            </a:r>
          </a:p>
        </p:txBody>
      </p:sp>
      <p:sp>
        <p:nvSpPr>
          <p:cNvPr id="9" name="TextBox 8"/>
          <p:cNvSpPr txBox="1"/>
          <p:nvPr/>
        </p:nvSpPr>
        <p:spPr>
          <a:xfrm>
            <a:off x="5529125" y="2118788"/>
            <a:ext cx="3673749"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Сополимерлер </a:t>
            </a:r>
          </a:p>
        </p:txBody>
      </p:sp>
      <p:cxnSp>
        <p:nvCxnSpPr>
          <p:cNvPr id="17" name="Прямая соединительная линия 16"/>
          <p:cNvCxnSpPr>
            <a:cxnSpLocks/>
            <a:stCxn id="3" idx="2"/>
            <a:endCxn id="7" idx="0"/>
          </p:cNvCxnSpPr>
          <p:nvPr/>
        </p:nvCxnSpPr>
        <p:spPr>
          <a:xfrm flipH="1">
            <a:off x="2215248" y="1679840"/>
            <a:ext cx="2640915" cy="438948"/>
          </a:xfrm>
          <a:prstGeom prst="line">
            <a:avLst/>
          </a:prstGeom>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a:cxnSpLocks/>
            <a:stCxn id="3" idx="2"/>
            <a:endCxn id="9" idx="0"/>
          </p:cNvCxnSpPr>
          <p:nvPr/>
        </p:nvCxnSpPr>
        <p:spPr>
          <a:xfrm>
            <a:off x="4856163" y="1679840"/>
            <a:ext cx="2509837" cy="438948"/>
          </a:xfrm>
          <a:prstGeom prst="line">
            <a:avLst/>
          </a:prstGeom>
        </p:spPr>
        <p:style>
          <a:lnRef idx="1">
            <a:schemeClr val="dk1"/>
          </a:lnRef>
          <a:fillRef idx="0">
            <a:schemeClr val="dk1"/>
          </a:fillRef>
          <a:effectRef idx="0">
            <a:schemeClr val="dk1"/>
          </a:effectRef>
          <a:fontRef idx="minor">
            <a:schemeClr val="tx1"/>
          </a:fontRef>
        </p:style>
      </p:cxnSp>
      <p:pic>
        <p:nvPicPr>
          <p:cNvPr id="1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72" y="4983622"/>
            <a:ext cx="3653374" cy="1876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72" y="3284538"/>
            <a:ext cx="3653374" cy="1448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8549" y="3145177"/>
            <a:ext cx="4124325" cy="3577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0384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Ерекшеліктері </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84163" y="1114309"/>
            <a:ext cx="9144000" cy="1418438"/>
          </a:xfrm>
          <a:prstGeom prst="rect">
            <a:avLst/>
          </a:prstGeom>
          <a:noFill/>
          <a:ln>
            <a:solidFill>
              <a:schemeClr val="tx2"/>
            </a:solidFill>
          </a:ln>
        </p:spPr>
        <p:txBody>
          <a:bodyPr wrap="square" lIns="252000" tIns="108000" rIns="252000" bIns="108000" rtlCol="0">
            <a:spAutoFit/>
          </a:bodyPr>
          <a:lstStyle/>
          <a:p>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Тізбекті құрылысы мен жоғары молекулалық массамен байланысты полимерлердің ерекше қасиеттері: </a:t>
            </a:r>
          </a:p>
        </p:txBody>
      </p:sp>
      <p:sp>
        <p:nvSpPr>
          <p:cNvPr id="6" name="TextBox 5"/>
          <p:cNvSpPr txBox="1"/>
          <p:nvPr/>
        </p:nvSpPr>
        <p:spPr>
          <a:xfrm>
            <a:off x="284163" y="2663873"/>
            <a:ext cx="9144000" cy="5019424"/>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Полимерлердің молекулалық массасы үлкен;</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 – полидисперсті;</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 ұшқыш зат емес;</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 иілгіш;</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Макромолекулалар ерудің алдында ісінеді;</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Макромолекулалар ерітінділерінің тұтқырлығы өте жоғары;</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Ерітіндіден еріткішті ұшырып жібергенде полимер кристалл емес, үлдір түзеді;</a:t>
            </a:r>
          </a:p>
          <a:p>
            <a:pPr marL="342900" indent="-342900">
              <a:buFont typeface="Arial" panose="020B0604020202020204" pitchFamily="34" charset="0"/>
              <a:buChar char="•"/>
            </a:pPr>
            <a:r>
              <a:rPr lang="kk-KZ" altLang="ru-RU" sz="26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Полимерлердің химиялық реакцияларының төмен молекулалық қосылыстардың реакцияларынан ерекшеліктері бар. </a:t>
            </a:r>
          </a:p>
        </p:txBody>
      </p:sp>
    </p:spTree>
    <p:extLst>
      <p:ext uri="{BB962C8B-B14F-4D97-AF65-F5344CB8AC3E}">
        <p14:creationId xmlns:p14="http://schemas.microsoft.com/office/powerpoint/2010/main" val="1397762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Полимерлердің номенклатурасы</a:t>
            </a:r>
          </a:p>
        </p:txBody>
      </p:sp>
      <p:sp>
        <p:nvSpPr>
          <p:cNvPr id="3" name="TextBox 2"/>
          <p:cNvSpPr txBox="1"/>
          <p:nvPr/>
        </p:nvSpPr>
        <p:spPr>
          <a:xfrm>
            <a:off x="284162" y="1213737"/>
            <a:ext cx="9144000" cy="6127419"/>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Табиғи және кейбір синтетикалық полимерлердің атаулары көптен бері қалыптасқан танымалы тривиалды номенклатура бойынша аталады. Мысалы: целлюлоза, лигнин, капрон, лавсан, каучук, тефлон т.б. </a:t>
            </a:r>
          </a:p>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Номенклатураның екінші түрі – </a:t>
            </a: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рационалды номенклатура.</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Бұл номенклатура бойынша полимер мономердің алдына «поли» деген сөз қосу арқылы аталады. Мысалы, стиролдан алынған полимер полистирол деп аталады. Егер полимер әр түрлі мономерлерден алынса, онда оның атауында екі мономердің аты білінуі қажет. </a:t>
            </a:r>
          </a:p>
          <a:p>
            <a:pPr marL="342900" indent="-342900">
              <a:buFont typeface="Arial" panose="020B0604020202020204" pitchFamily="34" charset="0"/>
              <a:buChar char="•"/>
            </a:pP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ИЮПАК</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ұсынған номенклатура жүйелі деп аталады. Бұл полимер тізбегіндегі қайталанып келетін бөлікті құрайтын құрылымның атымен байланысты. Бұл жүйе бойынша да полимердің аты «поли» деген сөзден басталады. </a:t>
            </a:r>
          </a:p>
        </p:txBody>
      </p:sp>
    </p:spTree>
    <p:extLst>
      <p:ext uri="{BB962C8B-B14F-4D97-AF65-F5344CB8AC3E}">
        <p14:creationId xmlns:p14="http://schemas.microsoft.com/office/powerpoint/2010/main" val="172448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Полиэтилен - Что такое Полиэтилен? - Техническая Библиотека Neftegaz.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75" y="380413"/>
            <a:ext cx="3168868" cy="158443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84163" y="1989600"/>
            <a:ext cx="4393407" cy="1695437"/>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Рационалды: Полиэтилен    </a:t>
            </a:r>
          </a:p>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жүйелі: Полиэтилен   </a:t>
            </a:r>
          </a:p>
          <a:p>
            <a:pPr algn="ctr"/>
            <a:endPar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algn="ctr"/>
            <a:endPar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AutoShape 7" descr="Основные разновидности промышленных полимеров и пластмасс"/>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9" descr="Основные разновидности промышленных полимеров и пластмасс"/>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1" descr="Основные разновидности промышленных полимеров и пластмасс"/>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AutoShape 13" descr="Основные разновидности промышленных полимеров и пластмасс"/>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AutoShape 15" descr="Основные разновидности промышленных полимеров и пластмасс"/>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88" name="Picture 16" descr="C:\Users\USER\Downloads\Без названи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9407" y="499065"/>
            <a:ext cx="2905125" cy="157162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5010944" y="1990162"/>
            <a:ext cx="4417219" cy="1695437"/>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Рационалды: полипропилен    </a:t>
            </a:r>
          </a:p>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жүйелі: поли-1-метилэтилен   </a:t>
            </a:r>
          </a:p>
        </p:txBody>
      </p:sp>
      <p:pic>
        <p:nvPicPr>
          <p:cNvPr id="3089" name="Picture 17" descr="C:\Users\USER\Downloads\images.png"/>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94000"/>
                    </a14:imgEffect>
                    <a14:imgEffect>
                      <a14:brightnessContrast bright="13000"/>
                    </a14:imgEffect>
                  </a14:imgLayer>
                </a14:imgProps>
              </a:ext>
              <a:ext uri="{28A0092B-C50C-407E-A947-70E740481C1C}">
                <a14:useLocalDpi xmlns:a14="http://schemas.microsoft.com/office/drawing/2010/main" val="0"/>
              </a:ext>
            </a:extLst>
          </a:blip>
          <a:srcRect/>
          <a:stretch>
            <a:fillRect/>
          </a:stretch>
        </p:blipFill>
        <p:spPr bwMode="auto">
          <a:xfrm>
            <a:off x="962842" y="3969265"/>
            <a:ext cx="3267075" cy="1400175"/>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84163" y="5550415"/>
            <a:ext cx="4393407" cy="1695437"/>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Рационалды: полиизоперен    </a:t>
            </a:r>
          </a:p>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жүйелі: поли-1-метил-1-бутилен</a:t>
            </a:r>
          </a:p>
        </p:txBody>
      </p:sp>
      <p:sp>
        <p:nvSpPr>
          <p:cNvPr id="11" name="AutoShape 19" descr="2.4.7. Полистирол и его сополимеры"/>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92" name="Picture 20" descr="C:\Users\USER\Downloads\Без названия.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05633" y="3969265"/>
            <a:ext cx="2171700" cy="15811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5010945" y="5550415"/>
            <a:ext cx="4393406" cy="1695437"/>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Рационалды: полистирол   </a:t>
            </a:r>
          </a:p>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жүйелі: поли-1-фенилэтилен  </a:t>
            </a:r>
          </a:p>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1129118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Полимерлердің номенклатурасы</a:t>
            </a:r>
          </a:p>
        </p:txBody>
      </p:sp>
      <p:sp>
        <p:nvSpPr>
          <p:cNvPr id="3" name="TextBox 2"/>
          <p:cNvSpPr txBox="1"/>
          <p:nvPr/>
        </p:nvSpPr>
        <p:spPr>
          <a:xfrm>
            <a:off x="284162" y="1107330"/>
            <a:ext cx="9144000" cy="6312085"/>
          </a:xfrm>
          <a:prstGeom prst="rect">
            <a:avLst/>
          </a:prstGeom>
          <a:noFill/>
          <a:ln>
            <a:solidFill>
              <a:schemeClr val="tx2"/>
            </a:solidFill>
          </a:ln>
        </p:spPr>
        <p:txBody>
          <a:bodyPr wrap="square" lIns="252000" tIns="108000" rIns="252000" bIns="108000" rtlCol="0">
            <a:spAutoFit/>
          </a:bodyPr>
          <a:lstStyle/>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Полимерлі материалдар қыздырғандағы өзгерістеріне байланысты </a:t>
            </a:r>
            <a:r>
              <a:rPr lang="kk-KZ" altLang="ru-RU"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термопластар және термореактивті</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 болып екіге бөлінеді. </a:t>
            </a:r>
          </a:p>
          <a:p>
            <a:r>
              <a:rPr lang="kk-KZ" altLang="ru-RU"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Термопласты полимерлер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қыздырғанда қасиеттері біртіндеп, баяу өзгереді және белгілі бір температураға жеткенде тұтқыраққыш күйге ауысады. Балқыған термопласты суытқан кезде полимер алғашқы қалпына келеді және де мұндай өзгерістердің нәтижесінде полимердің химиялық табиғаты өзгермейді, сондықтан бұл процесті бірнеше рет қайталауға болады. Термопласты полимер болып полиэтилен, полистирол, поликапролактам сияқты полимерлер есептеледі.</a:t>
            </a:r>
          </a:p>
          <a:p>
            <a:r>
              <a:rPr lang="kk-KZ" altLang="ru-RU"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Термореактивті полимерлерге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қыздырып артынша суытқанда бастапқы қалпына келмейтін полимерлер жатады. Мұндай полимерлердің тізбегінде бос функционалды топтары болады немесе қанықпаған байланыстары болады, сондықтан олар қыздырғанда макромолекулалар арасында химиялық байланыстар пайда болады да, олар торланған құрылымды полимер түзеді. Мұндай полимерлерге фенолформальдегидті, мочевинальдегидті полимерлер жатады.</a:t>
            </a:r>
          </a:p>
        </p:txBody>
      </p:sp>
    </p:spTree>
    <p:extLst>
      <p:ext uri="{BB962C8B-B14F-4D97-AF65-F5344CB8AC3E}">
        <p14:creationId xmlns:p14="http://schemas.microsoft.com/office/powerpoint/2010/main" val="377157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Полимерлердің қасиеттері  </a:t>
            </a:r>
          </a:p>
        </p:txBody>
      </p:sp>
      <p:sp>
        <p:nvSpPr>
          <p:cNvPr id="3" name="TextBox 2"/>
          <p:cNvSpPr txBox="1"/>
          <p:nvPr/>
        </p:nvSpPr>
        <p:spPr>
          <a:xfrm>
            <a:off x="284163" y="1287716"/>
            <a:ext cx="9144000" cy="5388756"/>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Полимердің электр өткізгіштігі, әдетте, өте нашар. Олардың электрлік қасиетіне оған электр өрісін бергенде көрсететін қасиеттері сияқты диэлектриктер, жартылай өткізгіштер және электр өткізгіштер болып бөлінеді.</a:t>
            </a:r>
          </a:p>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Полимерлердің электрлік қасиеттеріне электр өткізгіштік, электрлік беріктілік, диэлектрлік шығын, диэлектрлік өтімділік, электр-реттік эффект, термополюссіздену жатады. Осындай қасиеттеріне байланысты полимер материалдар техниканың маңызды салаларында қолданылады.</a:t>
            </a:r>
          </a:p>
          <a:p>
            <a:pPr marL="342900" indent="-342900">
              <a:buFont typeface="Arial" panose="020B0604020202020204" pitchFamily="34" charset="0"/>
              <a:buChar cha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Полимерлердің жылу өткізгіштігі нашар. Жылуөткізгіштік дегеніміз — жылудың полимердің жылырақ бөлігінен суығырақ жеріне тасымалдануынан температураның теңесу процесі.</a:t>
            </a:r>
          </a:p>
        </p:txBody>
      </p:sp>
    </p:spTree>
    <p:extLst>
      <p:ext uri="{BB962C8B-B14F-4D97-AF65-F5344CB8AC3E}">
        <p14:creationId xmlns:p14="http://schemas.microsoft.com/office/powerpoint/2010/main" val="1480566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BEB0BD-7B70-4C7B-8CF8-63F9AF140AE1}"/>
              </a:ext>
            </a:extLst>
          </p:cNvPr>
          <p:cNvSpPr>
            <a:spLocks noGrp="1"/>
          </p:cNvSpPr>
          <p:nvPr>
            <p:ph type="title"/>
          </p:nvPr>
        </p:nvSpPr>
        <p:spPr>
          <a:xfrm>
            <a:off x="284163" y="292100"/>
            <a:ext cx="9144000" cy="752929"/>
          </a:xfrm>
          <a:ln>
            <a:solidFill>
              <a:srgbClr val="002060"/>
            </a:solidFill>
          </a:ln>
        </p:spPr>
        <p:txBody>
          <a:bodyPr lIns="252000" tIns="108000" rIns="252000" bIns="108000">
            <a:norm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Сабақтың мақсаты</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Объект 2">
            <a:extLst>
              <a:ext uri="{FF2B5EF4-FFF2-40B4-BE49-F238E27FC236}">
                <a16:creationId xmlns:a16="http://schemas.microsoft.com/office/drawing/2014/main" id="{104EFABA-E912-4556-A852-921559C137AA}"/>
              </a:ext>
            </a:extLst>
          </p:cNvPr>
          <p:cNvSpPr>
            <a:spLocks noGrp="1"/>
          </p:cNvSpPr>
          <p:nvPr>
            <p:ph idx="1"/>
          </p:nvPr>
        </p:nvSpPr>
        <p:spPr>
          <a:xfrm>
            <a:off x="284162" y="1487224"/>
            <a:ext cx="9144000" cy="1858878"/>
          </a:xfrm>
          <a:ln>
            <a:solidFill>
              <a:srgbClr val="002060"/>
            </a:solidFill>
          </a:ln>
        </p:spPr>
        <p:txBody>
          <a:bodyPr lIns="252000" tIns="108000" rIns="252000" bIns="108000">
            <a:normAutofit/>
          </a:bodyPr>
          <a:lstStyle/>
          <a:p>
            <a:pPr marL="361950" indent="-361950">
              <a:lnSpc>
                <a:spcPct val="100000"/>
              </a:lnSpc>
            </a:pP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«Мономер", "құрылымдық "буын", "олигомер", "полимер", "полимерлену дәрежесі" негізгі ұғымдарын білу.</a:t>
            </a:r>
            <a:endPar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280884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305518"/>
            <a:ext cx="5267102" cy="954107"/>
          </a:xfrm>
          <a:prstGeom prst="rect">
            <a:avLst/>
          </a:prstGeom>
          <a:noFill/>
        </p:spPr>
        <p:txBody>
          <a:bodyPr wrap="square" rtlCol="0">
            <a:spAutoFit/>
          </a:bodyPr>
          <a:lstStyle/>
          <a:p>
            <a:pPr algn="ct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a:stretch>
            <a:fillRect/>
          </a:stretch>
        </p:blipFill>
        <p:spPr>
          <a:xfrm>
            <a:off x="2616056" y="2913524"/>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1202994"/>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Жоғары</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молекулалық</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қосылыстар</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немесе</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полимерлер</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84163" y="1953247"/>
            <a:ext cx="9144000" cy="4096094"/>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Үлкен молекулалық массасы және өзіне тән бірқатар қасиеті бар қосылыстарды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жоғары молекулалық қосылыстар немесе полимерлер</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деп атайды. Бір немесе бірнеше типті құраушы буындары еселеніп тізбектеліп жалғанған молекуланы полимер деп атаймыз. Полимердің құрамынан бір немесе бірнеше құраушы буындарды алғанда немесе қосқанда физика-химиялық қасиеттер жиыны өзгермейді. </a:t>
            </a:r>
          </a:p>
        </p:txBody>
      </p:sp>
    </p:spTree>
    <p:extLst>
      <p:ext uri="{BB962C8B-B14F-4D97-AF65-F5344CB8AC3E}">
        <p14:creationId xmlns:p14="http://schemas.microsoft.com/office/powerpoint/2010/main" val="9728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Негізгі</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түсініктер</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 name="TextBox 2"/>
              <p:cNvSpPr txBox="1"/>
              <p:nvPr/>
            </p:nvSpPr>
            <p:spPr>
              <a:xfrm>
                <a:off x="284163" y="1436412"/>
                <a:ext cx="9144000" cy="4957868"/>
              </a:xfrm>
              <a:prstGeom prst="rect">
                <a:avLst/>
              </a:prstGeom>
              <a:noFill/>
              <a:ln>
                <a:solidFill>
                  <a:schemeClr val="tx2"/>
                </a:solidFill>
              </a:ln>
            </p:spPr>
            <p:txBody>
              <a:bodyPr wrap="square" lIns="252000" tIns="108000" rIns="252000" bIns="108000" rtlCol="0">
                <a:spAutoFit/>
              </a:bodyPr>
              <a:lstStyle/>
              <a:p>
                <a:pPr marL="342900" indent="-342900">
                  <a:buFont typeface="Arial" panose="020B0604020202020204" pitchFamily="34" charset="0"/>
                  <a:buChar char="•"/>
                </a:pP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Жоғары молекулалы қосылыс немесе полимер деп бір немесе бірнеше түрлі буындардан құралған, буындары бір-бірімен химиялық байланыс арқылы жалғанған, үлкен молекулалық массасы және өзіне тән бірқатар қасиеттері бар қосылыстарды атайды. </a:t>
                </a:r>
              </a:p>
              <a:p>
                <a:pPr marL="342900" indent="-342900">
                  <a:buFont typeface="Arial" panose="020B0604020202020204" pitchFamily="34" charset="0"/>
                  <a:buChar char="•"/>
                </a:pP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Полимерлердің ішіндегі ең қарапайымы полиэтилен:</a:t>
                </a:r>
              </a:p>
              <a:p>
                <a:pPr algn="ctr"/>
                <a14:m>
                  <m:oMathPara xmlns:m="http://schemas.openxmlformats.org/officeDocument/2006/math">
                    <m:oMathParaPr>
                      <m:jc m:val="centerGroup"/>
                    </m:oMathParaPr>
                    <m:oMath xmlns:m="http://schemas.openxmlformats.org/officeDocument/2006/math">
                      <m:r>
                        <m:rPr>
                          <m:sty m:val="p"/>
                        </m:rPr>
                        <a:rPr lang="en-US"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n</m:t>
                      </m:r>
                      <m:r>
                        <a:rPr lang="kk-KZ"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СН</m:t>
                      </m:r>
                      <m:r>
                        <a:rPr lang="kk-KZ" altLang="ru-RU" sz="2800" i="0"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kk-KZ"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 = СН</m:t>
                      </m:r>
                      <m:r>
                        <a:rPr lang="kk-KZ" altLang="ru-RU" sz="2800" i="0"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kk-KZ"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 →  −[СН</m:t>
                      </m:r>
                      <m:r>
                        <a:rPr lang="kk-KZ" altLang="ru-RU" sz="2800" i="0"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kk-KZ"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 – СН</m:t>
                      </m:r>
                      <m:r>
                        <a:rPr lang="kk-KZ" altLang="ru-RU" sz="2800" i="0"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kk-KZ"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r>
                        <m:rPr>
                          <m:sty m:val="p"/>
                        </m:rPr>
                        <a:rPr lang="en-US" altLang="ru-RU" sz="2800" i="0"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n</m:t>
                      </m:r>
                      <m:r>
                        <a:rPr lang="en-US"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 − </m:t>
                      </m:r>
                    </m:oMath>
                  </m:oMathPara>
                </a14:m>
                <a:endParaRPr lang="en-US"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Буындардан құралған үлкен молекула макромолекула деп аталады. </a:t>
                </a:r>
              </a:p>
            </p:txBody>
          </p:sp>
        </mc:Choice>
        <mc:Fallback xmlns="">
          <p:sp>
            <p:nvSpPr>
              <p:cNvPr id="3" name="TextBox 2"/>
              <p:cNvSpPr txBox="1">
                <a:spLocks noRot="1" noChangeAspect="1" noMove="1" noResize="1" noEditPoints="1" noAdjustHandles="1" noChangeArrowheads="1" noChangeShapeType="1" noTextEdit="1"/>
              </p:cNvSpPr>
              <p:nvPr/>
            </p:nvSpPr>
            <p:spPr>
              <a:xfrm>
                <a:off x="284163" y="1436412"/>
                <a:ext cx="9144000" cy="4957868"/>
              </a:xfrm>
              <a:prstGeom prst="rect">
                <a:avLst/>
              </a:prstGeom>
              <a:blipFill>
                <a:blip r:embed="rId2"/>
                <a:stretch>
                  <a:fillRect b="-1104"/>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1238966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Негізгі</a:t>
            </a:r>
            <a:r>
              <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түсініктер</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84162" y="1748181"/>
            <a:ext cx="4394517" cy="1510771"/>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Макромолекула</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 полимердің молекуласы.</a:t>
            </a:r>
          </a:p>
        </p:txBody>
      </p:sp>
      <p:pic>
        <p:nvPicPr>
          <p:cNvPr id="4" name="Picture 24"/>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5858188" y="1313827"/>
            <a:ext cx="2830914" cy="3094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84161" y="4518080"/>
            <a:ext cx="4394517" cy="2803433"/>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Құраушы буын немесе мономер –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макромолекула құрамындағы ең кіші қайталанатын атомдар тобы.</a:t>
            </a:r>
          </a:p>
        </p:txBody>
      </p:sp>
      <p:pic>
        <p:nvPicPr>
          <p:cNvPr id="6" name="Picture 25"/>
          <p:cNvPicPr>
            <a:picLocks noChangeAspect="1" noChangeArrowheads="1"/>
          </p:cNvPicPr>
          <p:nvPr/>
        </p:nvPicPr>
        <p:blipFill rotWithShape="1">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t="1" r="9597" b="10390"/>
          <a:stretch/>
        </p:blipFill>
        <p:spPr bwMode="auto">
          <a:xfrm>
            <a:off x="5495363" y="4870745"/>
            <a:ext cx="3932799" cy="2583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73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10" presetClass="exit" presetSubtype="0" fill="hold" nodeType="afterEffect">
                                  <p:stCondLst>
                                    <p:cond delay="500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par>
                                <p:cTn id="13" presetID="2" presetClass="entr" presetSubtype="4" fill="hold" nodeType="withEffect">
                                  <p:stCondLst>
                                    <p:cond delay="200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2000" fill="hold"/>
                                        <p:tgtEl>
                                          <p:spTgt spid="6"/>
                                        </p:tgtEl>
                                        <p:attrNameLst>
                                          <p:attrName>ppt_x</p:attrName>
                                        </p:attrNameLst>
                                      </p:cBhvr>
                                      <p:tavLst>
                                        <p:tav tm="0">
                                          <p:val>
                                            <p:strVal val="#ppt_x"/>
                                          </p:val>
                                        </p:tav>
                                        <p:tav tm="100000">
                                          <p:val>
                                            <p:strVal val="#ppt_x"/>
                                          </p:val>
                                        </p:tav>
                                      </p:tavLst>
                                    </p:anim>
                                    <p:anim calcmode="lin" valueType="num">
                                      <p:cBhvr additive="base">
                                        <p:cTn id="16"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Негізгі</a:t>
            </a:r>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түсініктер</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 name="TextBox 2"/>
              <p:cNvSpPr txBox="1"/>
              <p:nvPr/>
            </p:nvSpPr>
            <p:spPr>
              <a:xfrm>
                <a:off x="284162" y="1066112"/>
                <a:ext cx="9144000" cy="1326105"/>
              </a:xfrm>
              <a:prstGeom prst="rect">
                <a:avLst/>
              </a:prstGeom>
              <a:noFill/>
              <a:ln>
                <a:solidFill>
                  <a:schemeClr val="tx2"/>
                </a:solidFill>
              </a:ln>
            </p:spPr>
            <p:txBody>
              <a:bodyPr wrap="square" lIns="252000" tIns="108000" rIns="252000" bIns="108000" rtlCol="0">
                <a:spAutoFit/>
              </a:bodyPr>
              <a:lstStyle/>
              <a:p>
                <a:r>
                  <a:rPr lang="kk-KZ" altLang="ru-RU"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Полимерлену дәрежесі</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 – макромолекула құрамындағы құраушы буындардың саны.</a:t>
                </a:r>
              </a:p>
              <a:p>
                <a:pPr indent="725488"/>
                <a14:m>
                  <m:oMathPara xmlns:m="http://schemas.openxmlformats.org/officeDocument/2006/math">
                    <m:oMathParaPr>
                      <m:jc m:val="centerGroup"/>
                    </m:oMathParaPr>
                    <m:oMath xmlns:m="http://schemas.openxmlformats.org/officeDocument/2006/math">
                      <m:r>
                        <a:rPr lang="kk-KZ"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Р=М/м</m:t>
                      </m:r>
                    </m:oMath>
                  </m:oMathPara>
                </a14:m>
                <a:endPar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284162" y="1066112"/>
                <a:ext cx="9144000" cy="1326105"/>
              </a:xfrm>
              <a:prstGeom prst="rect">
                <a:avLst/>
              </a:prstGeom>
              <a:blipFill>
                <a:blip r:embed="rId2"/>
                <a:stretch>
                  <a:fillRect/>
                </a:stretch>
              </a:blipFill>
              <a:ln>
                <a:solidFill>
                  <a:schemeClr val="tx2"/>
                </a:solidFill>
              </a:ln>
            </p:spPr>
            <p:txBody>
              <a:bodyPr/>
              <a:lstStyle/>
              <a:p>
                <a:r>
                  <a:rPr lang="ru-KZ">
                    <a:noFill/>
                  </a:rPr>
                  <a:t> </a:t>
                </a:r>
              </a:p>
            </p:txBody>
          </p:sp>
        </mc:Fallback>
      </mc:AlternateContent>
      <p:pic>
        <p:nvPicPr>
          <p:cNvPr id="4" name="Picture 6" descr="Cтруктурное (мономерное) звено"/>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80000"/>
                    </a14:imgEffect>
                    <a14:imgEffect>
                      <a14:brightnessContrast bright="49000" contrast="63000"/>
                    </a14:imgEffect>
                  </a14:imgLayer>
                </a14:imgProps>
              </a:ext>
              <a:ext uri="{28A0092B-C50C-407E-A947-70E740481C1C}">
                <a14:useLocalDpi xmlns:a14="http://schemas.microsoft.com/office/drawing/2010/main" val="0"/>
              </a:ext>
            </a:extLst>
          </a:blip>
          <a:srcRect/>
          <a:stretch>
            <a:fillRect/>
          </a:stretch>
        </p:blipFill>
        <p:spPr bwMode="auto">
          <a:xfrm>
            <a:off x="1466262" y="2517232"/>
            <a:ext cx="6779800" cy="108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5" name="Rectangle 8"/>
              <p:cNvSpPr>
                <a:spLocks noChangeArrowheads="1"/>
              </p:cNvSpPr>
              <p:nvPr/>
            </p:nvSpPr>
            <p:spPr bwMode="auto">
              <a:xfrm>
                <a:off x="4105695" y="3475154"/>
                <a:ext cx="1359475"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nchor="ctr">
                <a:spAutoFit/>
              </a:bodyPr>
              <a:lstStyle/>
              <a:p>
                <a:pPr/>
                <a14:m>
                  <m:oMathPara xmlns:m="http://schemas.openxmlformats.org/officeDocument/2006/math">
                    <m:oMathParaPr>
                      <m:jc m:val="centerGroup"/>
                    </m:oMathParaPr>
                    <m:oMath xmlns:m="http://schemas.openxmlformats.org/officeDocument/2006/math">
                      <m:r>
                        <m:rPr>
                          <m:sty m:val="p"/>
                        </m:rPr>
                        <a:rPr lang="ru-RU" altLang="ru-RU" sz="2000" b="0" i="0" dirty="0" smtClean="0">
                          <a:solidFill>
                            <a:srgbClr val="620BFC"/>
                          </a:solidFill>
                          <a:latin typeface="Cambria Math" panose="02040503050406030204" pitchFamily="18" charset="0"/>
                        </a:rPr>
                        <m:t>n</m:t>
                      </m:r>
                      <m:r>
                        <a:rPr lang="ru-RU" altLang="ru-RU" sz="2000" b="0" i="0" dirty="0" smtClean="0">
                          <a:solidFill>
                            <a:srgbClr val="620BFC"/>
                          </a:solidFill>
                          <a:latin typeface="Cambria Math" panose="02040503050406030204" pitchFamily="18" charset="0"/>
                        </a:rPr>
                        <m:t> &gt;&gt;&gt; 1</m:t>
                      </m:r>
                    </m:oMath>
                  </m:oMathPara>
                </a14:m>
                <a:endParaRPr lang="ru-RU" altLang="ru-RU" sz="2000" dirty="0">
                  <a:solidFill>
                    <a:srgbClr val="620BFC"/>
                  </a:solidFill>
                </a:endParaRPr>
              </a:p>
            </p:txBody>
          </p:sp>
        </mc:Choice>
        <mc:Fallback xmlns="">
          <p:sp>
            <p:nvSpPr>
              <p:cNvPr id="5" name="Rectangle 8"/>
              <p:cNvSpPr>
                <a:spLocks noRot="1" noChangeAspect="1" noMove="1" noResize="1" noEditPoints="1" noAdjustHandles="1" noChangeArrowheads="1" noChangeShapeType="1" noTextEdit="1"/>
              </p:cNvSpPr>
              <p:nvPr/>
            </p:nvSpPr>
            <p:spPr bwMode="auto">
              <a:xfrm>
                <a:off x="4105695" y="3475154"/>
                <a:ext cx="1359475" cy="400110"/>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84163" y="3843338"/>
                <a:ext cx="9144000" cy="3944579"/>
              </a:xfrm>
              <a:prstGeom prst="rect">
                <a:avLst/>
              </a:prstGeom>
              <a:noFill/>
              <a:ln>
                <a:solidFill>
                  <a:schemeClr val="tx2"/>
                </a:solidFill>
              </a:ln>
            </p:spPr>
            <p:txBody>
              <a:bodyPr wrap="square" lIns="252000" tIns="108000" rIns="252000" bIns="108000" rtlCol="0">
                <a:spAutoFit/>
              </a:bodyPr>
              <a:lstStyle/>
              <a:p>
                <a:r>
                  <a:rPr lang="kk-KZ" altLang="ru-RU"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Олигомерлер –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молекулалық массасы полимерлерден төмен мономерлерден құралған қосылыстар.</a:t>
                </a:r>
                <a:endParaRPr lang="en-US"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Полимердің молекулалық массасы полимерлену дәрежесімен байланысқан</a:t>
                </a:r>
              </a:p>
              <a:p>
                <a:pPr indent="725488"/>
                <a14:m>
                  <m:oMathPara xmlns:m="http://schemas.openxmlformats.org/officeDocument/2006/math">
                    <m:oMathParaPr>
                      <m:jc m:val="centerGroup"/>
                    </m:oMathParaPr>
                    <m:oMath xmlns:m="http://schemas.openxmlformats.org/officeDocument/2006/math">
                      <m:r>
                        <a:rPr lang="kk-KZ" altLang="ru-RU" sz="26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М(макромолекула) = </m:t>
                      </m:r>
                      <m:r>
                        <m:rPr>
                          <m:sty m:val="p"/>
                        </m:rP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M</m:t>
                      </m:r>
                      <m: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(буын) • </m:t>
                      </m:r>
                      <m:r>
                        <m:rPr>
                          <m:sty m:val="p"/>
                        </m:rP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n</m:t>
                      </m:r>
                      <m: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m:t>
                      </m:r>
                    </m:oMath>
                  </m:oMathPara>
                </a14:m>
                <a:endParaRPr lang="en-US" altLang="ru-RU" sz="26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indent="725488"/>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мұндағы</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sty m:val="p"/>
                      </m:rPr>
                      <a:rPr lang="en-US"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n</m:t>
                    </m:r>
                  </m:oMath>
                </a14:m>
                <a:r>
                  <a:rPr lang="en-US"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полимерлену дәрежесі,</a:t>
                </a:r>
                <a:b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a:rPr lang="kk-KZ" altLang="ru-RU" sz="28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r>
                      <m:rPr>
                        <m:sty m:val="p"/>
                      </m:rPr>
                      <a:rPr lang="en-US"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M</m:t>
                    </m:r>
                    <m:r>
                      <a:rPr lang="en-US" altLang="ru-RU" sz="28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en-US"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салыстырмалы молекулалық масса</a:t>
                </a:r>
              </a:p>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Полимерлер үшін </a:t>
                </a:r>
                <a:r>
                  <a:rPr lang="kk-KZ" altLang="ru-RU"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орташа молекулалық масса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ұғымы қолданылады.</a:t>
                </a:r>
              </a:p>
              <a:p>
                <a:pPr indent="725488"/>
                <a14:m>
                  <m:oMathPara xmlns:m="http://schemas.openxmlformats.org/officeDocument/2006/math">
                    <m:oMathParaPr>
                      <m:jc m:val="centerGroup"/>
                    </m:oMathParaPr>
                    <m:oMath xmlns:m="http://schemas.openxmlformats.org/officeDocument/2006/math">
                      <m:r>
                        <a:rPr lang="kk-KZ" altLang="ru-RU" sz="2600" i="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М</m:t>
                      </m:r>
                      <m:r>
                        <a:rPr lang="kk-KZ" altLang="ru-RU" sz="2600" i="0"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орт</m:t>
                      </m:r>
                      <m:r>
                        <a:rPr lang="kk-KZ"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(макромолекула) = </m:t>
                      </m:r>
                      <m:r>
                        <m:rPr>
                          <m:sty m:val="p"/>
                        </m:rP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M</m:t>
                      </m:r>
                      <m: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(буын) • </m:t>
                      </m:r>
                      <m:r>
                        <m:rPr>
                          <m:sty m:val="p"/>
                        </m:rPr>
                        <a:rPr lang="en-US" altLang="ru-RU" sz="2600" i="0" dirty="0">
                          <a:solidFill>
                            <a:srgbClr val="620BFC"/>
                          </a:solidFill>
                          <a:latin typeface="Cambria Math" panose="02040503050406030204" pitchFamily="18" charset="0"/>
                          <a:ea typeface="Open Sans" panose="020B0606030504020204" pitchFamily="34" charset="0"/>
                          <a:cs typeface="Open Sans" panose="020B0606030504020204" pitchFamily="34" charset="0"/>
                        </a:rPr>
                        <m:t>n</m:t>
                      </m:r>
                      <m:r>
                        <a:rPr lang="kk-KZ" altLang="ru-RU" sz="2600" i="0" baseline="-2500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орт</m:t>
                      </m:r>
                    </m:oMath>
                  </m:oMathPara>
                </a14:m>
                <a:endParaRPr lang="kk-KZ" altLang="ru-RU" sz="26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84163" y="3843338"/>
                <a:ext cx="9144000" cy="3944579"/>
              </a:xfrm>
              <a:prstGeom prst="rect">
                <a:avLst/>
              </a:prstGeom>
              <a:blipFill>
                <a:blip r:embed="rId6"/>
                <a:stretch>
                  <a:fillRect/>
                </a:stretch>
              </a:blipFill>
              <a:ln>
                <a:solidFill>
                  <a:schemeClr val="tx2"/>
                </a:solidFill>
              </a:ln>
            </p:spPr>
            <p:txBody>
              <a:bodyPr/>
              <a:lstStyle/>
              <a:p>
                <a:r>
                  <a:rPr lang="ru-KZ">
                    <a:noFill/>
                  </a:rPr>
                  <a:t> </a:t>
                </a:r>
              </a:p>
            </p:txBody>
          </p:sp>
        </mc:Fallback>
      </mc:AlternateContent>
    </p:spTree>
    <p:extLst>
      <p:ext uri="{BB962C8B-B14F-4D97-AF65-F5344CB8AC3E}">
        <p14:creationId xmlns:p14="http://schemas.microsoft.com/office/powerpoint/2010/main" val="271985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ru-RU"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Жіктелуі</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125504" y="1141996"/>
            <a:ext cx="5461317" cy="587441"/>
          </a:xfrm>
          <a:prstGeom prst="rect">
            <a:avLst/>
          </a:prstGeom>
          <a:noFill/>
          <a:ln>
            <a:solidFill>
              <a:schemeClr val="tx2"/>
            </a:solidFill>
          </a:ln>
        </p:spPr>
        <p:txBody>
          <a:bodyPr wrap="square" lIns="252000" tIns="108000" rIns="252000" bIns="108000" rtlCol="0">
            <a:spAutoFit/>
          </a:bodyPr>
          <a:lstStyle/>
          <a:p>
            <a:pPr indent="725488" algn="just"/>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Шығу тегіне байланысты</a:t>
            </a:r>
          </a:p>
        </p:txBody>
      </p:sp>
      <p:sp>
        <p:nvSpPr>
          <p:cNvPr id="7" name="TextBox 6"/>
          <p:cNvSpPr txBox="1"/>
          <p:nvPr/>
        </p:nvSpPr>
        <p:spPr>
          <a:xfrm>
            <a:off x="284163" y="2118788"/>
            <a:ext cx="2766550"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Табиғи </a:t>
            </a:r>
          </a:p>
        </p:txBody>
      </p:sp>
      <p:sp>
        <p:nvSpPr>
          <p:cNvPr id="8" name="TextBox 7"/>
          <p:cNvSpPr txBox="1"/>
          <p:nvPr/>
        </p:nvSpPr>
        <p:spPr>
          <a:xfrm>
            <a:off x="3472888" y="2118788"/>
            <a:ext cx="2766550"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Синтетикалық</a:t>
            </a:r>
          </a:p>
        </p:txBody>
      </p:sp>
      <p:sp>
        <p:nvSpPr>
          <p:cNvPr id="9" name="TextBox 8"/>
          <p:cNvSpPr txBox="1"/>
          <p:nvPr/>
        </p:nvSpPr>
        <p:spPr>
          <a:xfrm>
            <a:off x="6661613" y="2118787"/>
            <a:ext cx="2766550"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Жасанды </a:t>
            </a:r>
          </a:p>
        </p:txBody>
      </p:sp>
      <p:sp>
        <p:nvSpPr>
          <p:cNvPr id="10" name="TextBox 9"/>
          <p:cNvSpPr txBox="1"/>
          <p:nvPr/>
        </p:nvSpPr>
        <p:spPr>
          <a:xfrm>
            <a:off x="286526" y="3003506"/>
            <a:ext cx="2764187" cy="2064769"/>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Тірі табиғатта кездесетін жоғары молекулалы қосылыстар</a:t>
            </a:r>
          </a:p>
        </p:txBody>
      </p:sp>
      <p:sp>
        <p:nvSpPr>
          <p:cNvPr id="11" name="TextBox 10"/>
          <p:cNvSpPr txBox="1"/>
          <p:nvPr/>
        </p:nvSpPr>
        <p:spPr>
          <a:xfrm>
            <a:off x="3389397" y="2994445"/>
            <a:ext cx="2933529" cy="2803433"/>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Төменгі  молекулалық қосылыстардан синтездеу жолымен алынатын полимерлер</a:t>
            </a:r>
          </a:p>
        </p:txBody>
      </p:sp>
      <p:sp>
        <p:nvSpPr>
          <p:cNvPr id="12" name="TextBox 11"/>
          <p:cNvSpPr txBox="1"/>
          <p:nvPr/>
        </p:nvSpPr>
        <p:spPr>
          <a:xfrm>
            <a:off x="6661613" y="3003506"/>
            <a:ext cx="2766550" cy="243410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Табиғи немесе олигомерлерді химиялық өңдеу арқылы алынған полимерлер</a:t>
            </a:r>
          </a:p>
        </p:txBody>
      </p:sp>
      <p:sp>
        <p:nvSpPr>
          <p:cNvPr id="13" name="TextBox 12"/>
          <p:cNvSpPr txBox="1"/>
          <p:nvPr/>
        </p:nvSpPr>
        <p:spPr>
          <a:xfrm>
            <a:off x="286526" y="6042990"/>
            <a:ext cx="2766551" cy="1695437"/>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Целлюлоза </a:t>
            </a:r>
          </a:p>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белоктар</a:t>
            </a:r>
          </a:p>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каучук </a:t>
            </a:r>
          </a:p>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т.б. </a:t>
            </a:r>
          </a:p>
        </p:txBody>
      </p:sp>
      <p:sp>
        <p:nvSpPr>
          <p:cNvPr id="14" name="TextBox 13"/>
          <p:cNvSpPr txBox="1"/>
          <p:nvPr/>
        </p:nvSpPr>
        <p:spPr>
          <a:xfrm>
            <a:off x="3389396" y="6042990"/>
            <a:ext cx="2933530" cy="1695437"/>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Полиэтилен</a:t>
            </a:r>
          </a:p>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полипропилен</a:t>
            </a:r>
          </a:p>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полистирол</a:t>
            </a:r>
          </a:p>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т.б.</a:t>
            </a:r>
          </a:p>
        </p:txBody>
      </p:sp>
      <p:sp>
        <p:nvSpPr>
          <p:cNvPr id="15" name="TextBox 14"/>
          <p:cNvSpPr txBox="1"/>
          <p:nvPr/>
        </p:nvSpPr>
        <p:spPr>
          <a:xfrm>
            <a:off x="6494633" y="6015051"/>
            <a:ext cx="2933530" cy="1572326"/>
          </a:xfrm>
          <a:prstGeom prst="rect">
            <a:avLst/>
          </a:prstGeom>
          <a:noFill/>
          <a:ln>
            <a:solidFill>
              <a:schemeClr val="tx2"/>
            </a:solidFill>
          </a:ln>
        </p:spPr>
        <p:txBody>
          <a:bodyPr wrap="square" lIns="252000" tIns="108000" rIns="252000" bIns="108000" rtlCol="0">
            <a:spAutoFit/>
          </a:bodyPr>
          <a:lstStyle/>
          <a:p>
            <a:pPr algn="ct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Нитроцеллюлоза </a:t>
            </a:r>
          </a:p>
          <a:p>
            <a:pPr algn="ct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поливинилспирті</a:t>
            </a:r>
          </a:p>
          <a:p>
            <a:pPr algn="ct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вискоза</a:t>
            </a:r>
          </a:p>
          <a:p>
            <a:pPr algn="ct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т.б.</a:t>
            </a:r>
          </a:p>
        </p:txBody>
      </p:sp>
      <p:cxnSp>
        <p:nvCxnSpPr>
          <p:cNvPr id="17" name="Прямая соединительная линия 16"/>
          <p:cNvCxnSpPr>
            <a:stCxn id="3" idx="2"/>
            <a:endCxn id="7" idx="0"/>
          </p:cNvCxnSpPr>
          <p:nvPr/>
        </p:nvCxnSpPr>
        <p:spPr>
          <a:xfrm flipH="1">
            <a:off x="1667438" y="1729437"/>
            <a:ext cx="3188725" cy="389351"/>
          </a:xfrm>
          <a:prstGeom prst="line">
            <a:avLst/>
          </a:prstGeom>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a:stCxn id="3" idx="2"/>
            <a:endCxn id="8" idx="0"/>
          </p:cNvCxnSpPr>
          <p:nvPr/>
        </p:nvCxnSpPr>
        <p:spPr>
          <a:xfrm>
            <a:off x="4856163" y="1729437"/>
            <a:ext cx="0" cy="389351"/>
          </a:xfrm>
          <a:prstGeom prst="line">
            <a:avLst/>
          </a:prstGeom>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a:stCxn id="3" idx="2"/>
            <a:endCxn id="9" idx="0"/>
          </p:cNvCxnSpPr>
          <p:nvPr/>
        </p:nvCxnSpPr>
        <p:spPr>
          <a:xfrm>
            <a:off x="4856163" y="1729437"/>
            <a:ext cx="3188725" cy="389350"/>
          </a:xfrm>
          <a:prstGeom prst="line">
            <a:avLst/>
          </a:prstGeom>
        </p:spPr>
        <p:style>
          <a:lnRef idx="1">
            <a:schemeClr val="dk1"/>
          </a:lnRef>
          <a:fillRef idx="0">
            <a:schemeClr val="dk1"/>
          </a:fillRef>
          <a:effectRef idx="0">
            <a:schemeClr val="dk1"/>
          </a:effectRef>
          <a:fontRef idx="minor">
            <a:schemeClr val="tx1"/>
          </a:fontRef>
        </p:style>
      </p:cxnSp>
      <p:cxnSp>
        <p:nvCxnSpPr>
          <p:cNvPr id="23" name="Прямая соединительная линия 22"/>
          <p:cNvCxnSpPr>
            <a:cxnSpLocks/>
            <a:stCxn id="7" idx="2"/>
            <a:endCxn id="10" idx="0"/>
          </p:cNvCxnSpPr>
          <p:nvPr/>
        </p:nvCxnSpPr>
        <p:spPr>
          <a:xfrm>
            <a:off x="1667438" y="2706229"/>
            <a:ext cx="1182" cy="297277"/>
          </a:xfrm>
          <a:prstGeom prst="line">
            <a:avLst/>
          </a:prstGeom>
        </p:spPr>
        <p:style>
          <a:lnRef idx="1">
            <a:schemeClr val="dk1"/>
          </a:lnRef>
          <a:fillRef idx="0">
            <a:schemeClr val="dk1"/>
          </a:fillRef>
          <a:effectRef idx="0">
            <a:schemeClr val="dk1"/>
          </a:effectRef>
          <a:fontRef idx="minor">
            <a:schemeClr val="tx1"/>
          </a:fontRef>
        </p:style>
      </p:cxnSp>
      <p:cxnSp>
        <p:nvCxnSpPr>
          <p:cNvPr id="25" name="Прямая соединительная линия 24"/>
          <p:cNvCxnSpPr>
            <a:cxnSpLocks/>
            <a:stCxn id="8" idx="2"/>
            <a:endCxn id="11" idx="0"/>
          </p:cNvCxnSpPr>
          <p:nvPr/>
        </p:nvCxnSpPr>
        <p:spPr>
          <a:xfrm flipH="1">
            <a:off x="4856162" y="2706229"/>
            <a:ext cx="1" cy="288216"/>
          </a:xfrm>
          <a:prstGeom prst="line">
            <a:avLst/>
          </a:prstGeom>
        </p:spPr>
        <p:style>
          <a:lnRef idx="1">
            <a:schemeClr val="dk1"/>
          </a:lnRef>
          <a:fillRef idx="0">
            <a:schemeClr val="dk1"/>
          </a:fillRef>
          <a:effectRef idx="0">
            <a:schemeClr val="dk1"/>
          </a:effectRef>
          <a:fontRef idx="minor">
            <a:schemeClr val="tx1"/>
          </a:fontRef>
        </p:style>
      </p:cxnSp>
      <p:cxnSp>
        <p:nvCxnSpPr>
          <p:cNvPr id="27" name="Прямая соединительная линия 26"/>
          <p:cNvCxnSpPr>
            <a:cxnSpLocks/>
            <a:stCxn id="9" idx="2"/>
            <a:endCxn id="12" idx="0"/>
          </p:cNvCxnSpPr>
          <p:nvPr/>
        </p:nvCxnSpPr>
        <p:spPr>
          <a:xfrm>
            <a:off x="8044888" y="2706228"/>
            <a:ext cx="0" cy="297278"/>
          </a:xfrm>
          <a:prstGeom prst="line">
            <a:avLst/>
          </a:prstGeom>
        </p:spPr>
        <p:style>
          <a:lnRef idx="1">
            <a:schemeClr val="dk1"/>
          </a:lnRef>
          <a:fillRef idx="0">
            <a:schemeClr val="dk1"/>
          </a:fillRef>
          <a:effectRef idx="0">
            <a:schemeClr val="dk1"/>
          </a:effectRef>
          <a:fontRef idx="minor">
            <a:schemeClr val="tx1"/>
          </a:fontRef>
        </p:style>
      </p:cxnSp>
      <p:cxnSp>
        <p:nvCxnSpPr>
          <p:cNvPr id="29" name="Прямая соединительная линия 28"/>
          <p:cNvCxnSpPr>
            <a:cxnSpLocks/>
            <a:stCxn id="10" idx="2"/>
            <a:endCxn id="13" idx="0"/>
          </p:cNvCxnSpPr>
          <p:nvPr/>
        </p:nvCxnSpPr>
        <p:spPr>
          <a:xfrm>
            <a:off x="1668620" y="5068275"/>
            <a:ext cx="1182" cy="974715"/>
          </a:xfrm>
          <a:prstGeom prst="line">
            <a:avLst/>
          </a:prstGeom>
        </p:spPr>
        <p:style>
          <a:lnRef idx="1">
            <a:schemeClr val="dk1"/>
          </a:lnRef>
          <a:fillRef idx="0">
            <a:schemeClr val="dk1"/>
          </a:fillRef>
          <a:effectRef idx="0">
            <a:schemeClr val="dk1"/>
          </a:effectRef>
          <a:fontRef idx="minor">
            <a:schemeClr val="tx1"/>
          </a:fontRef>
        </p:style>
      </p:cxnSp>
      <p:cxnSp>
        <p:nvCxnSpPr>
          <p:cNvPr id="31" name="Прямая соединительная линия 30"/>
          <p:cNvCxnSpPr>
            <a:cxnSpLocks/>
            <a:stCxn id="11" idx="2"/>
          </p:cNvCxnSpPr>
          <p:nvPr/>
        </p:nvCxnSpPr>
        <p:spPr>
          <a:xfrm>
            <a:off x="4856162" y="5797878"/>
            <a:ext cx="1" cy="226212"/>
          </a:xfrm>
          <a:prstGeom prst="line">
            <a:avLst/>
          </a:prstGeom>
        </p:spPr>
        <p:style>
          <a:lnRef idx="1">
            <a:schemeClr val="dk1"/>
          </a:lnRef>
          <a:fillRef idx="0">
            <a:schemeClr val="dk1"/>
          </a:fillRef>
          <a:effectRef idx="0">
            <a:schemeClr val="dk1"/>
          </a:effectRef>
          <a:fontRef idx="minor">
            <a:schemeClr val="tx1"/>
          </a:fontRef>
        </p:style>
      </p:cxnSp>
      <p:cxnSp>
        <p:nvCxnSpPr>
          <p:cNvPr id="33" name="Прямая соединительная линия 32"/>
          <p:cNvCxnSpPr>
            <a:cxnSpLocks/>
            <a:stCxn id="12" idx="2"/>
          </p:cNvCxnSpPr>
          <p:nvPr/>
        </p:nvCxnSpPr>
        <p:spPr>
          <a:xfrm>
            <a:off x="8044888" y="5437607"/>
            <a:ext cx="0" cy="58648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63532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Жіктелуі</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1527401" y="1141996"/>
            <a:ext cx="6657522" cy="587441"/>
          </a:xfrm>
          <a:prstGeom prst="rect">
            <a:avLst/>
          </a:prstGeom>
          <a:noFill/>
          <a:ln>
            <a:solidFill>
              <a:schemeClr val="tx2"/>
            </a:solidFill>
          </a:ln>
        </p:spPr>
        <p:txBody>
          <a:bodyPr wrap="square" lIns="252000" tIns="108000" rIns="252000" bIns="108000" rtlCol="0">
            <a:spAutoFit/>
          </a:bodyPr>
          <a:lstStyle/>
          <a:p>
            <a:pPr indent="725488" algn="just"/>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Негізгі тізбектің құрамы бойынша </a:t>
            </a:r>
          </a:p>
        </p:txBody>
      </p:sp>
      <p:sp>
        <p:nvSpPr>
          <p:cNvPr id="7" name="TextBox 6"/>
          <p:cNvSpPr txBox="1"/>
          <p:nvPr/>
        </p:nvSpPr>
        <p:spPr>
          <a:xfrm>
            <a:off x="284163" y="2118788"/>
            <a:ext cx="3862169"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Гомотізбекті </a:t>
            </a:r>
          </a:p>
        </p:txBody>
      </p:sp>
      <p:sp>
        <p:nvSpPr>
          <p:cNvPr id="9" name="TextBox 8"/>
          <p:cNvSpPr txBox="1"/>
          <p:nvPr/>
        </p:nvSpPr>
        <p:spPr>
          <a:xfrm>
            <a:off x="5754414" y="2118787"/>
            <a:ext cx="3673749" cy="587441"/>
          </a:xfrm>
          <a:prstGeom prst="rect">
            <a:avLst/>
          </a:prstGeom>
          <a:noFill/>
          <a:ln>
            <a:solidFill>
              <a:schemeClr val="tx2"/>
            </a:solidFill>
          </a:ln>
        </p:spPr>
        <p:txBody>
          <a:bodyPr wrap="square" lIns="252000" tIns="108000" rIns="252000" bIns="108000" rtlCol="0">
            <a:spAutoFit/>
          </a:bodyPr>
          <a:lstStyle/>
          <a:p>
            <a:pPr algn="ct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Гетеротізбекті  </a:t>
            </a:r>
          </a:p>
        </p:txBody>
      </p:sp>
      <p:cxnSp>
        <p:nvCxnSpPr>
          <p:cNvPr id="17" name="Прямая соединительная линия 16"/>
          <p:cNvCxnSpPr>
            <a:cxnSpLocks/>
            <a:stCxn id="3" idx="2"/>
            <a:endCxn id="7" idx="0"/>
          </p:cNvCxnSpPr>
          <p:nvPr/>
        </p:nvCxnSpPr>
        <p:spPr>
          <a:xfrm flipH="1">
            <a:off x="2215248" y="1729437"/>
            <a:ext cx="2640914" cy="389351"/>
          </a:xfrm>
          <a:prstGeom prst="line">
            <a:avLst/>
          </a:prstGeom>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a:stCxn id="3" idx="2"/>
            <a:endCxn id="9" idx="0"/>
          </p:cNvCxnSpPr>
          <p:nvPr/>
        </p:nvCxnSpPr>
        <p:spPr>
          <a:xfrm>
            <a:off x="4856162" y="1729437"/>
            <a:ext cx="2735127" cy="38935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37" name="Объект 36"/>
          <p:cNvGraphicFramePr>
            <a:graphicFrameLocks noChangeAspect="1"/>
          </p:cNvGraphicFramePr>
          <p:nvPr>
            <p:extLst>
              <p:ext uri="{D42A27DB-BD31-4B8C-83A1-F6EECF244321}">
                <p14:modId xmlns:p14="http://schemas.microsoft.com/office/powerpoint/2010/main" val="3326103048"/>
              </p:ext>
            </p:extLst>
          </p:nvPr>
        </p:nvGraphicFramePr>
        <p:xfrm>
          <a:off x="772440" y="2845573"/>
          <a:ext cx="3004875" cy="1155721"/>
        </p:xfrm>
        <a:graphic>
          <a:graphicData uri="http://schemas.openxmlformats.org/presentationml/2006/ole">
            <mc:AlternateContent xmlns:mc="http://schemas.openxmlformats.org/markup-compatibility/2006">
              <mc:Choice xmlns:v="urn:schemas-microsoft-com:vml" Requires="v">
                <p:oleObj spid="_x0000_s1046" r:id="rId3" imgW="2230120" imgH="858520" progId="ChemDraw.Document.5.0">
                  <p:embed/>
                </p:oleObj>
              </mc:Choice>
              <mc:Fallback>
                <p:oleObj r:id="rId3" imgW="2230120" imgH="858520" progId="ChemDraw.Document.5.0">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440" y="2845573"/>
                        <a:ext cx="3004875" cy="1155721"/>
                      </a:xfrm>
                      <a:prstGeom prst="rect">
                        <a:avLst/>
                      </a:prstGeom>
                      <a:noFill/>
                      <a:ln>
                        <a:noFill/>
                      </a:ln>
                    </p:spPr>
                  </p:pic>
                </p:oleObj>
              </mc:Fallback>
            </mc:AlternateContent>
          </a:graphicData>
        </a:graphic>
      </p:graphicFrame>
      <p:graphicFrame>
        <p:nvGraphicFramePr>
          <p:cNvPr id="38" name="Объект 37"/>
          <p:cNvGraphicFramePr>
            <a:graphicFrameLocks noChangeAspect="1"/>
          </p:cNvGraphicFramePr>
          <p:nvPr>
            <p:extLst>
              <p:ext uri="{D42A27DB-BD31-4B8C-83A1-F6EECF244321}">
                <p14:modId xmlns:p14="http://schemas.microsoft.com/office/powerpoint/2010/main" val="180302806"/>
              </p:ext>
            </p:extLst>
          </p:nvPr>
        </p:nvGraphicFramePr>
        <p:xfrm>
          <a:off x="6070616" y="2798673"/>
          <a:ext cx="3041346" cy="1156751"/>
        </p:xfrm>
        <a:graphic>
          <a:graphicData uri="http://schemas.openxmlformats.org/presentationml/2006/ole">
            <mc:AlternateContent xmlns:mc="http://schemas.openxmlformats.org/markup-compatibility/2006">
              <mc:Choice xmlns:v="urn:schemas-microsoft-com:vml" Requires="v">
                <p:oleObj spid="_x0000_s1047" r:id="rId5" imgW="2230120" imgH="845820" progId="ChemDraw.Document.5.0">
                  <p:embed/>
                </p:oleObj>
              </mc:Choice>
              <mc:Fallback>
                <p:oleObj r:id="rId5" imgW="2230120" imgH="845820" progId="ChemDraw.Document.5.0">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0616" y="2798673"/>
                        <a:ext cx="3041346" cy="1156751"/>
                      </a:xfrm>
                      <a:prstGeom prst="rect">
                        <a:avLst/>
                      </a:prstGeom>
                      <a:noFill/>
                      <a:ln>
                        <a:noFill/>
                      </a:ln>
                    </p:spPr>
                  </p:pic>
                </p:oleObj>
              </mc:Fallback>
            </mc:AlternateContent>
          </a:graphicData>
        </a:graphic>
      </p:graphicFrame>
      <p:sp>
        <p:nvSpPr>
          <p:cNvPr id="39" name="TextBox 38"/>
          <p:cNvSpPr txBox="1"/>
          <p:nvPr/>
        </p:nvSpPr>
        <p:spPr>
          <a:xfrm>
            <a:off x="284163" y="4163050"/>
            <a:ext cx="4930932" cy="3603652"/>
          </a:xfrm>
          <a:prstGeom prst="rect">
            <a:avLst/>
          </a:prstGeom>
          <a:noFill/>
          <a:ln>
            <a:solidFill>
              <a:schemeClr val="tx2"/>
            </a:solidFill>
          </a:ln>
        </p:spPr>
        <p:txBody>
          <a:bodyPr wrap="square" lIns="252000" tIns="108000" rIns="252000" bIns="108000" rtlCol="0">
            <a:spAutoFit/>
          </a:bodyPr>
          <a:lstStyle/>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Гомотізбекті полимерлердің негізгі құрамы бірдей атомдардан тұрады, қосымша тізбектің құрамы есепке алынбайды. Егер тізбек көміртек атомынан тұрса, ондай полимерлерді карботізбекті деп атайды. Мысалы, полиэтилен, полипропилен, поливинилацетат.</a:t>
            </a:r>
          </a:p>
        </p:txBody>
      </p:sp>
      <p:sp>
        <p:nvSpPr>
          <p:cNvPr id="42" name="TextBox 41"/>
          <p:cNvSpPr txBox="1"/>
          <p:nvPr/>
        </p:nvSpPr>
        <p:spPr>
          <a:xfrm>
            <a:off x="5754413" y="4148487"/>
            <a:ext cx="3673749" cy="1572326"/>
          </a:xfrm>
          <a:prstGeom prst="rect">
            <a:avLst/>
          </a:prstGeom>
          <a:noFill/>
          <a:ln>
            <a:solidFill>
              <a:schemeClr val="tx2"/>
            </a:solidFill>
          </a:ln>
        </p:spPr>
        <p:txBody>
          <a:bodyPr wrap="square" lIns="252000" tIns="108000" rIns="252000" bIns="108000" rtlCol="0">
            <a:spAutoFit/>
          </a:bodyPr>
          <a:lstStyle/>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Гетеротізбекті полимерлердің негізгі құрамы әр түрлі атомдардан тұрады, </a:t>
            </a:r>
          </a:p>
        </p:txBody>
      </p:sp>
    </p:spTree>
    <p:extLst>
      <p:ext uri="{BB962C8B-B14F-4D97-AF65-F5344CB8AC3E}">
        <p14:creationId xmlns:p14="http://schemas.microsoft.com/office/powerpoint/2010/main" val="34059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Жіктелуі</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p:cNvSpPr txBox="1"/>
          <p:nvPr/>
        </p:nvSpPr>
        <p:spPr>
          <a:xfrm>
            <a:off x="284163" y="1332914"/>
            <a:ext cx="9144000" cy="1079884"/>
          </a:xfrm>
          <a:prstGeom prst="rect">
            <a:avLst/>
          </a:prstGeom>
          <a:noFill/>
          <a:ln>
            <a:solidFill>
              <a:schemeClr val="tx2"/>
            </a:solidFill>
          </a:ln>
        </p:spPr>
        <p:txBody>
          <a:bodyPr wrap="square" lIns="252000" tIns="108000" rIns="252000" bIns="108000" rtlCol="0">
            <a:spAutoFit/>
          </a:bodyPr>
          <a:lstStyle/>
          <a:p>
            <a:pPr algn="ct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Макромолекула тізбектерінің құрылымына байланысты</a:t>
            </a:r>
          </a:p>
        </p:txBody>
      </p:sp>
      <p:sp>
        <p:nvSpPr>
          <p:cNvPr id="7" name="TextBox 6"/>
          <p:cNvSpPr txBox="1"/>
          <p:nvPr/>
        </p:nvSpPr>
        <p:spPr>
          <a:xfrm>
            <a:off x="284163" y="2824961"/>
            <a:ext cx="2766550" cy="648997"/>
          </a:xfrm>
          <a:prstGeom prst="rect">
            <a:avLst/>
          </a:prstGeom>
          <a:noFill/>
          <a:ln>
            <a:solidFill>
              <a:schemeClr val="tx2"/>
            </a:solidFill>
          </a:ln>
        </p:spPr>
        <p:txBody>
          <a:bodyPr wrap="square" lIns="252000" tIns="108000" rIns="252000" bIns="108000" rtlCol="0">
            <a:spAutoFit/>
          </a:bodyPr>
          <a:lstStyle/>
          <a:p>
            <a:pPr algn="ct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Сызықты  </a:t>
            </a:r>
          </a:p>
        </p:txBody>
      </p:sp>
      <p:sp>
        <p:nvSpPr>
          <p:cNvPr id="8" name="TextBox 7"/>
          <p:cNvSpPr txBox="1"/>
          <p:nvPr/>
        </p:nvSpPr>
        <p:spPr>
          <a:xfrm>
            <a:off x="3376614" y="2819400"/>
            <a:ext cx="2987663" cy="648997"/>
          </a:xfrm>
          <a:prstGeom prst="rect">
            <a:avLst/>
          </a:prstGeom>
          <a:noFill/>
          <a:ln>
            <a:solidFill>
              <a:schemeClr val="tx2"/>
            </a:solidFill>
          </a:ln>
        </p:spPr>
        <p:txBody>
          <a:bodyPr wrap="square" lIns="252000" tIns="108000" rIns="252000" bIns="108000" rtlCol="0">
            <a:spAutoFit/>
          </a:bodyPr>
          <a:lstStyle/>
          <a:p>
            <a:pPr algn="ct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Тармақталған   </a:t>
            </a:r>
          </a:p>
        </p:txBody>
      </p:sp>
      <p:sp>
        <p:nvSpPr>
          <p:cNvPr id="9" name="TextBox 8"/>
          <p:cNvSpPr txBox="1"/>
          <p:nvPr/>
        </p:nvSpPr>
        <p:spPr>
          <a:xfrm>
            <a:off x="6661612" y="2819400"/>
            <a:ext cx="2766550" cy="648997"/>
          </a:xfrm>
          <a:prstGeom prst="rect">
            <a:avLst/>
          </a:prstGeom>
          <a:noFill/>
          <a:ln>
            <a:solidFill>
              <a:schemeClr val="tx2"/>
            </a:solidFill>
          </a:ln>
        </p:spPr>
        <p:txBody>
          <a:bodyPr wrap="square" lIns="252000" tIns="108000" rIns="252000" bIns="108000" rtlCol="0">
            <a:spAutoFit/>
          </a:bodyPr>
          <a:lstStyle/>
          <a:p>
            <a:pPr algn="ct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Торланған  </a:t>
            </a:r>
          </a:p>
        </p:txBody>
      </p:sp>
      <p:cxnSp>
        <p:nvCxnSpPr>
          <p:cNvPr id="17" name="Прямая соединительная линия 16"/>
          <p:cNvCxnSpPr>
            <a:stCxn id="3" idx="2"/>
            <a:endCxn id="7" idx="0"/>
          </p:cNvCxnSpPr>
          <p:nvPr/>
        </p:nvCxnSpPr>
        <p:spPr>
          <a:xfrm flipH="1">
            <a:off x="1667438" y="2412798"/>
            <a:ext cx="3188725" cy="412163"/>
          </a:xfrm>
          <a:prstGeom prst="line">
            <a:avLst/>
          </a:prstGeom>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a:cxnSpLocks/>
            <a:stCxn id="3" idx="2"/>
            <a:endCxn id="8" idx="0"/>
          </p:cNvCxnSpPr>
          <p:nvPr/>
        </p:nvCxnSpPr>
        <p:spPr>
          <a:xfrm>
            <a:off x="4856163" y="2412798"/>
            <a:ext cx="14283" cy="406602"/>
          </a:xfrm>
          <a:prstGeom prst="line">
            <a:avLst/>
          </a:prstGeom>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a:stCxn id="3" idx="2"/>
            <a:endCxn id="9" idx="0"/>
          </p:cNvCxnSpPr>
          <p:nvPr/>
        </p:nvCxnSpPr>
        <p:spPr>
          <a:xfrm>
            <a:off x="4856163" y="2412798"/>
            <a:ext cx="3188724" cy="406602"/>
          </a:xfrm>
          <a:prstGeom prst="line">
            <a:avLst/>
          </a:prstGeom>
        </p:spPr>
        <p:style>
          <a:lnRef idx="1">
            <a:schemeClr val="dk1"/>
          </a:lnRef>
          <a:fillRef idx="0">
            <a:schemeClr val="dk1"/>
          </a:fillRef>
          <a:effectRef idx="0">
            <a:schemeClr val="dk1"/>
          </a:effectRef>
          <a:fontRef idx="minor">
            <a:schemeClr val="tx1"/>
          </a:fontRef>
        </p:style>
      </p:cxnSp>
      <p:cxnSp>
        <p:nvCxnSpPr>
          <p:cNvPr id="23" name="Прямая соединительная линия 22"/>
          <p:cNvCxnSpPr>
            <a:cxnSpLocks/>
          </p:cNvCxnSpPr>
          <p:nvPr/>
        </p:nvCxnSpPr>
        <p:spPr>
          <a:xfrm>
            <a:off x="1667438" y="3484006"/>
            <a:ext cx="0" cy="326154"/>
          </a:xfrm>
          <a:prstGeom prst="line">
            <a:avLst/>
          </a:prstGeom>
        </p:spPr>
        <p:style>
          <a:lnRef idx="1">
            <a:schemeClr val="dk1"/>
          </a:lnRef>
          <a:fillRef idx="0">
            <a:schemeClr val="dk1"/>
          </a:fillRef>
          <a:effectRef idx="0">
            <a:schemeClr val="dk1"/>
          </a:effectRef>
          <a:fontRef idx="minor">
            <a:schemeClr val="tx1"/>
          </a:fontRef>
        </p:style>
      </p:cxnSp>
      <p:cxnSp>
        <p:nvCxnSpPr>
          <p:cNvPr id="25" name="Прямая соединительная линия 24"/>
          <p:cNvCxnSpPr>
            <a:cxnSpLocks/>
            <a:stCxn id="8" idx="2"/>
            <a:endCxn id="38" idx="0"/>
          </p:cNvCxnSpPr>
          <p:nvPr/>
        </p:nvCxnSpPr>
        <p:spPr>
          <a:xfrm>
            <a:off x="4870446" y="3468397"/>
            <a:ext cx="0" cy="359484"/>
          </a:xfrm>
          <a:prstGeom prst="line">
            <a:avLst/>
          </a:prstGeom>
        </p:spPr>
        <p:style>
          <a:lnRef idx="1">
            <a:schemeClr val="dk1"/>
          </a:lnRef>
          <a:fillRef idx="0">
            <a:schemeClr val="dk1"/>
          </a:fillRef>
          <a:effectRef idx="0">
            <a:schemeClr val="dk1"/>
          </a:effectRef>
          <a:fontRef idx="minor">
            <a:schemeClr val="tx1"/>
          </a:fontRef>
        </p:style>
      </p:cxnSp>
      <p:cxnSp>
        <p:nvCxnSpPr>
          <p:cNvPr id="27" name="Прямая соединительная линия 26"/>
          <p:cNvCxnSpPr>
            <a:cxnSpLocks/>
            <a:stCxn id="9" idx="2"/>
            <a:endCxn id="39" idx="0"/>
          </p:cNvCxnSpPr>
          <p:nvPr/>
        </p:nvCxnSpPr>
        <p:spPr>
          <a:xfrm>
            <a:off x="8044887" y="3468397"/>
            <a:ext cx="0" cy="341763"/>
          </a:xfrm>
          <a:prstGeom prst="line">
            <a:avLst/>
          </a:prstGeom>
        </p:spPr>
        <p:style>
          <a:lnRef idx="1">
            <a:schemeClr val="dk1"/>
          </a:lnRef>
          <a:fillRef idx="0">
            <a:schemeClr val="dk1"/>
          </a:fillRef>
          <a:effectRef idx="0">
            <a:schemeClr val="dk1"/>
          </a:effectRef>
          <a:fontRef idx="minor">
            <a:schemeClr val="tx1"/>
          </a:fontRef>
        </p:style>
      </p:cxnSp>
      <p:pic>
        <p:nvPicPr>
          <p:cNvPr id="37" name="Picture 5" descr="hm2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581" y="3827881"/>
            <a:ext cx="2087562"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6" descr="hm26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3364" y="3827881"/>
            <a:ext cx="1474164" cy="2085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7" descr="hm2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7042" y="3810160"/>
            <a:ext cx="1735689" cy="159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385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7"/>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8"/>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39"/>
                                        </p:tgtEl>
                                      </p:cBhvr>
                                      <p:by x="200000" y="2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13754</TotalTime>
  <Words>1027</Words>
  <Application>Microsoft Office PowerPoint</Application>
  <PresentationFormat>Произвольный</PresentationFormat>
  <Paragraphs>113</Paragraphs>
  <Slides>20</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2</vt:i4>
      </vt:variant>
      <vt:variant>
        <vt:lpstr>Заголовки слайдов</vt:lpstr>
      </vt:variant>
      <vt:variant>
        <vt:i4>20</vt:i4>
      </vt:variant>
    </vt:vector>
  </HeadingPairs>
  <TitlesOfParts>
    <vt:vector size="28" baseType="lpstr">
      <vt:lpstr>Arial</vt:lpstr>
      <vt:lpstr>Calibri</vt:lpstr>
      <vt:lpstr>Calibri Light</vt:lpstr>
      <vt:lpstr>Cambria Math</vt:lpstr>
      <vt:lpstr>Open Sans</vt:lpstr>
      <vt:lpstr>Тема Office</vt:lpstr>
      <vt:lpstr>ChemDraw.Document.5.0</vt:lpstr>
      <vt:lpstr>Document</vt:lpstr>
      <vt:lpstr>11-сынып</vt:lpstr>
      <vt:lpstr>Сабақтың мақсаты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Абдиманапов Ерлан Ауелбекулы</cp:lastModifiedBy>
  <cp:revision>302</cp:revision>
  <dcterms:created xsi:type="dcterms:W3CDTF">2020-07-01T14:03:46Z</dcterms:created>
  <dcterms:modified xsi:type="dcterms:W3CDTF">2020-12-04T07:50:45Z</dcterms:modified>
</cp:coreProperties>
</file>