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2"/>
  </p:notesMasterIdLst>
  <p:sldIdLst>
    <p:sldId id="265" r:id="rId2"/>
    <p:sldId id="296" r:id="rId3"/>
    <p:sldId id="297" r:id="rId4"/>
    <p:sldId id="304" r:id="rId5"/>
    <p:sldId id="305" r:id="rId6"/>
    <p:sldId id="316" r:id="rId7"/>
    <p:sldId id="317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8" r:id="rId16"/>
    <p:sldId id="319" r:id="rId17"/>
    <p:sldId id="314" r:id="rId18"/>
    <p:sldId id="315" r:id="rId19"/>
    <p:sldId id="313" r:id="rId20"/>
    <p:sldId id="258" r:id="rId21"/>
  </p:sldIdLst>
  <p:sldSz cx="9712325" cy="8002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" userDrawn="1">
          <p15:clr>
            <a:srgbClr val="A4A3A4"/>
          </p15:clr>
        </p15:guide>
        <p15:guide id="2" pos="179" userDrawn="1">
          <p15:clr>
            <a:srgbClr val="A4A3A4"/>
          </p15:clr>
        </p15:guide>
        <p15:guide id="3" pos="5939" userDrawn="1">
          <p15:clr>
            <a:srgbClr val="A4A3A4"/>
          </p15:clr>
        </p15:guide>
        <p15:guide id="4" orient="horz" pos="4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0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21"/>
  </p:normalViewPr>
  <p:slideViewPr>
    <p:cSldViewPr snapToGrid="0" snapToObjects="1">
      <p:cViewPr varScale="1">
        <p:scale>
          <a:sx n="73" d="100"/>
          <a:sy n="73" d="100"/>
        </p:scale>
        <p:origin x="66" y="642"/>
      </p:cViewPr>
      <p:guideLst>
        <p:guide orient="horz" pos="184"/>
        <p:guide pos="179"/>
        <p:guide pos="5939"/>
        <p:guide orient="horz" pos="4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E6712-1DF3-144B-8AEB-AA2EA0DC6E3F}" type="datetimeFigureOut">
              <a:rPr lang="x-none" smtClean="0"/>
              <a:t>04.12.2020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555750" y="1143000"/>
            <a:ext cx="3746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97FD9-0A9C-1B45-95DB-6830A721284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86477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1pPr>
    <a:lvl2pPr marL="359313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2pPr>
    <a:lvl3pPr marL="718627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3pPr>
    <a:lvl4pPr marL="1077940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4pPr>
    <a:lvl5pPr marL="1437254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5pPr>
    <a:lvl6pPr marL="1796567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6pPr>
    <a:lvl7pPr marL="2155881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7pPr>
    <a:lvl8pPr marL="2515194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8pPr>
    <a:lvl9pPr marL="2874508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425" y="1309683"/>
            <a:ext cx="8255476" cy="2786086"/>
          </a:xfrm>
        </p:spPr>
        <p:txBody>
          <a:bodyPr anchor="b"/>
          <a:lstStyle>
            <a:lvl1pPr algn="ctr">
              <a:defRPr sz="637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041" y="4203212"/>
            <a:ext cx="7284244" cy="1932106"/>
          </a:xfrm>
        </p:spPr>
        <p:txBody>
          <a:bodyPr/>
          <a:lstStyle>
            <a:lvl1pPr marL="0" indent="0" algn="ctr">
              <a:buNone/>
              <a:defRPr sz="2549"/>
            </a:lvl1pPr>
            <a:lvl2pPr marL="485638" indent="0" algn="ctr">
              <a:buNone/>
              <a:defRPr sz="2124"/>
            </a:lvl2pPr>
            <a:lvl3pPr marL="971276" indent="0" algn="ctr">
              <a:buNone/>
              <a:defRPr sz="1912"/>
            </a:lvl3pPr>
            <a:lvl4pPr marL="1456914" indent="0" algn="ctr">
              <a:buNone/>
              <a:defRPr sz="1700"/>
            </a:lvl4pPr>
            <a:lvl5pPr marL="1942551" indent="0" algn="ctr">
              <a:buNone/>
              <a:defRPr sz="1700"/>
            </a:lvl5pPr>
            <a:lvl6pPr marL="2428189" indent="0" algn="ctr">
              <a:buNone/>
              <a:defRPr sz="1700"/>
            </a:lvl6pPr>
            <a:lvl7pPr marL="2913827" indent="0" algn="ctr">
              <a:buNone/>
              <a:defRPr sz="1700"/>
            </a:lvl7pPr>
            <a:lvl8pPr marL="3399465" indent="0" algn="ctr">
              <a:buNone/>
              <a:defRPr sz="1700"/>
            </a:lvl8pPr>
            <a:lvl9pPr marL="3885103" indent="0" algn="ctr">
              <a:buNone/>
              <a:defRPr sz="17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04.12.2020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63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04.12.2020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02458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0383" y="426064"/>
            <a:ext cx="2094220" cy="678182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7723" y="426064"/>
            <a:ext cx="6161256" cy="67818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04.12.2020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5456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04.12.2020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8780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5" y="1995092"/>
            <a:ext cx="8376880" cy="3328854"/>
          </a:xfrm>
        </p:spPr>
        <p:txBody>
          <a:bodyPr anchor="b"/>
          <a:lstStyle>
            <a:lvl1pPr>
              <a:defRPr sz="637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665" y="5355438"/>
            <a:ext cx="8376880" cy="1750566"/>
          </a:xfrm>
        </p:spPr>
        <p:txBody>
          <a:bodyPr/>
          <a:lstStyle>
            <a:lvl1pPr marL="0" indent="0">
              <a:buNone/>
              <a:defRPr sz="2549">
                <a:solidFill>
                  <a:schemeClr val="tx1"/>
                </a:solidFill>
              </a:defRPr>
            </a:lvl1pPr>
            <a:lvl2pPr marL="485638" indent="0">
              <a:buNone/>
              <a:defRPr sz="2124">
                <a:solidFill>
                  <a:schemeClr val="tx1">
                    <a:tint val="75000"/>
                  </a:schemeClr>
                </a:solidFill>
              </a:defRPr>
            </a:lvl2pPr>
            <a:lvl3pPr marL="971276" indent="0">
              <a:buNone/>
              <a:defRPr sz="1912">
                <a:solidFill>
                  <a:schemeClr val="tx1">
                    <a:tint val="75000"/>
                  </a:schemeClr>
                </a:solidFill>
              </a:defRPr>
            </a:lvl3pPr>
            <a:lvl4pPr marL="14569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425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2818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1382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3994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88510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04.12.2020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75565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7722" y="2130318"/>
            <a:ext cx="4127738" cy="507756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865" y="2130318"/>
            <a:ext cx="4127738" cy="507756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04.12.2020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573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88" y="426066"/>
            <a:ext cx="8376880" cy="154679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988" y="1961746"/>
            <a:ext cx="4108768" cy="961421"/>
          </a:xfrm>
        </p:spPr>
        <p:txBody>
          <a:bodyPr anchor="b"/>
          <a:lstStyle>
            <a:lvl1pPr marL="0" indent="0">
              <a:buNone/>
              <a:defRPr sz="2549" b="1"/>
            </a:lvl1pPr>
            <a:lvl2pPr marL="485638" indent="0">
              <a:buNone/>
              <a:defRPr sz="2124" b="1"/>
            </a:lvl2pPr>
            <a:lvl3pPr marL="971276" indent="0">
              <a:buNone/>
              <a:defRPr sz="1912" b="1"/>
            </a:lvl3pPr>
            <a:lvl4pPr marL="1456914" indent="0">
              <a:buNone/>
              <a:defRPr sz="1700" b="1"/>
            </a:lvl4pPr>
            <a:lvl5pPr marL="1942551" indent="0">
              <a:buNone/>
              <a:defRPr sz="1700" b="1"/>
            </a:lvl5pPr>
            <a:lvl6pPr marL="2428189" indent="0">
              <a:buNone/>
              <a:defRPr sz="1700" b="1"/>
            </a:lvl6pPr>
            <a:lvl7pPr marL="2913827" indent="0">
              <a:buNone/>
              <a:defRPr sz="1700" b="1"/>
            </a:lvl7pPr>
            <a:lvl8pPr marL="3399465" indent="0">
              <a:buNone/>
              <a:defRPr sz="1700" b="1"/>
            </a:lvl8pPr>
            <a:lvl9pPr marL="388510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988" y="2923168"/>
            <a:ext cx="4108768" cy="42995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6865" y="1961746"/>
            <a:ext cx="4129003" cy="961421"/>
          </a:xfrm>
        </p:spPr>
        <p:txBody>
          <a:bodyPr anchor="b"/>
          <a:lstStyle>
            <a:lvl1pPr marL="0" indent="0">
              <a:buNone/>
              <a:defRPr sz="2549" b="1"/>
            </a:lvl1pPr>
            <a:lvl2pPr marL="485638" indent="0">
              <a:buNone/>
              <a:defRPr sz="2124" b="1"/>
            </a:lvl2pPr>
            <a:lvl3pPr marL="971276" indent="0">
              <a:buNone/>
              <a:defRPr sz="1912" b="1"/>
            </a:lvl3pPr>
            <a:lvl4pPr marL="1456914" indent="0">
              <a:buNone/>
              <a:defRPr sz="1700" b="1"/>
            </a:lvl4pPr>
            <a:lvl5pPr marL="1942551" indent="0">
              <a:buNone/>
              <a:defRPr sz="1700" b="1"/>
            </a:lvl5pPr>
            <a:lvl6pPr marL="2428189" indent="0">
              <a:buNone/>
              <a:defRPr sz="1700" b="1"/>
            </a:lvl6pPr>
            <a:lvl7pPr marL="2913827" indent="0">
              <a:buNone/>
              <a:defRPr sz="1700" b="1"/>
            </a:lvl7pPr>
            <a:lvl8pPr marL="3399465" indent="0">
              <a:buNone/>
              <a:defRPr sz="1700" b="1"/>
            </a:lvl8pPr>
            <a:lvl9pPr marL="388510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6865" y="2923168"/>
            <a:ext cx="4129003" cy="42995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04.12.2020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01197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04.12.2020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9414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04.12.2020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895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87" y="533506"/>
            <a:ext cx="3132478" cy="1867271"/>
          </a:xfrm>
        </p:spPr>
        <p:txBody>
          <a:bodyPr anchor="b"/>
          <a:lstStyle>
            <a:lvl1pPr>
              <a:defRPr sz="33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003" y="1152226"/>
            <a:ext cx="4916865" cy="5687024"/>
          </a:xfrm>
        </p:spPr>
        <p:txBody>
          <a:bodyPr/>
          <a:lstStyle>
            <a:lvl1pPr>
              <a:defRPr sz="3399"/>
            </a:lvl1pPr>
            <a:lvl2pPr>
              <a:defRPr sz="2974"/>
            </a:lvl2pPr>
            <a:lvl3pPr>
              <a:defRPr sz="2549"/>
            </a:lvl3pPr>
            <a:lvl4pPr>
              <a:defRPr sz="2124"/>
            </a:lvl4pPr>
            <a:lvl5pPr>
              <a:defRPr sz="2124"/>
            </a:lvl5pPr>
            <a:lvl6pPr>
              <a:defRPr sz="2124"/>
            </a:lvl6pPr>
            <a:lvl7pPr>
              <a:defRPr sz="2124"/>
            </a:lvl7pPr>
            <a:lvl8pPr>
              <a:defRPr sz="2124"/>
            </a:lvl8pPr>
            <a:lvl9pPr>
              <a:defRPr sz="212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987" y="2400777"/>
            <a:ext cx="3132478" cy="4447735"/>
          </a:xfrm>
        </p:spPr>
        <p:txBody>
          <a:bodyPr/>
          <a:lstStyle>
            <a:lvl1pPr marL="0" indent="0">
              <a:buNone/>
              <a:defRPr sz="1700"/>
            </a:lvl1pPr>
            <a:lvl2pPr marL="485638" indent="0">
              <a:buNone/>
              <a:defRPr sz="1487"/>
            </a:lvl2pPr>
            <a:lvl3pPr marL="971276" indent="0">
              <a:buNone/>
              <a:defRPr sz="1275"/>
            </a:lvl3pPr>
            <a:lvl4pPr marL="1456914" indent="0">
              <a:buNone/>
              <a:defRPr sz="1062"/>
            </a:lvl4pPr>
            <a:lvl5pPr marL="1942551" indent="0">
              <a:buNone/>
              <a:defRPr sz="1062"/>
            </a:lvl5pPr>
            <a:lvl6pPr marL="2428189" indent="0">
              <a:buNone/>
              <a:defRPr sz="1062"/>
            </a:lvl6pPr>
            <a:lvl7pPr marL="2913827" indent="0">
              <a:buNone/>
              <a:defRPr sz="1062"/>
            </a:lvl7pPr>
            <a:lvl8pPr marL="3399465" indent="0">
              <a:buNone/>
              <a:defRPr sz="1062"/>
            </a:lvl8pPr>
            <a:lvl9pPr marL="3885103" indent="0">
              <a:buNone/>
              <a:defRPr sz="10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04.12.2020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427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87" y="533506"/>
            <a:ext cx="3132478" cy="1867271"/>
          </a:xfrm>
        </p:spPr>
        <p:txBody>
          <a:bodyPr anchor="b"/>
          <a:lstStyle>
            <a:lvl1pPr>
              <a:defRPr sz="33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29003" y="1152226"/>
            <a:ext cx="4916865" cy="5687024"/>
          </a:xfrm>
        </p:spPr>
        <p:txBody>
          <a:bodyPr anchor="t"/>
          <a:lstStyle>
            <a:lvl1pPr marL="0" indent="0">
              <a:buNone/>
              <a:defRPr sz="3399"/>
            </a:lvl1pPr>
            <a:lvl2pPr marL="485638" indent="0">
              <a:buNone/>
              <a:defRPr sz="2974"/>
            </a:lvl2pPr>
            <a:lvl3pPr marL="971276" indent="0">
              <a:buNone/>
              <a:defRPr sz="2549"/>
            </a:lvl3pPr>
            <a:lvl4pPr marL="1456914" indent="0">
              <a:buNone/>
              <a:defRPr sz="2124"/>
            </a:lvl4pPr>
            <a:lvl5pPr marL="1942551" indent="0">
              <a:buNone/>
              <a:defRPr sz="2124"/>
            </a:lvl5pPr>
            <a:lvl6pPr marL="2428189" indent="0">
              <a:buNone/>
              <a:defRPr sz="2124"/>
            </a:lvl6pPr>
            <a:lvl7pPr marL="2913827" indent="0">
              <a:buNone/>
              <a:defRPr sz="2124"/>
            </a:lvl7pPr>
            <a:lvl8pPr marL="3399465" indent="0">
              <a:buNone/>
              <a:defRPr sz="2124"/>
            </a:lvl8pPr>
            <a:lvl9pPr marL="3885103" indent="0">
              <a:buNone/>
              <a:defRPr sz="2124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987" y="2400777"/>
            <a:ext cx="3132478" cy="4447735"/>
          </a:xfrm>
        </p:spPr>
        <p:txBody>
          <a:bodyPr/>
          <a:lstStyle>
            <a:lvl1pPr marL="0" indent="0">
              <a:buNone/>
              <a:defRPr sz="1700"/>
            </a:lvl1pPr>
            <a:lvl2pPr marL="485638" indent="0">
              <a:buNone/>
              <a:defRPr sz="1487"/>
            </a:lvl2pPr>
            <a:lvl3pPr marL="971276" indent="0">
              <a:buNone/>
              <a:defRPr sz="1275"/>
            </a:lvl3pPr>
            <a:lvl4pPr marL="1456914" indent="0">
              <a:buNone/>
              <a:defRPr sz="1062"/>
            </a:lvl4pPr>
            <a:lvl5pPr marL="1942551" indent="0">
              <a:buNone/>
              <a:defRPr sz="1062"/>
            </a:lvl5pPr>
            <a:lvl6pPr marL="2428189" indent="0">
              <a:buNone/>
              <a:defRPr sz="1062"/>
            </a:lvl6pPr>
            <a:lvl7pPr marL="2913827" indent="0">
              <a:buNone/>
              <a:defRPr sz="1062"/>
            </a:lvl7pPr>
            <a:lvl8pPr marL="3399465" indent="0">
              <a:buNone/>
              <a:defRPr sz="1062"/>
            </a:lvl8pPr>
            <a:lvl9pPr marL="3885103" indent="0">
              <a:buNone/>
              <a:defRPr sz="10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04.12.2020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212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7723" y="426066"/>
            <a:ext cx="8376880" cy="1546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723" y="2130318"/>
            <a:ext cx="8376880" cy="5077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722" y="7417215"/>
            <a:ext cx="2185273" cy="42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D208-432E-AA48-8D25-AC6E1033EED1}" type="datetimeFigureOut">
              <a:rPr lang="x-none" smtClean="0"/>
              <a:t>04.12.2020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7208" y="7417215"/>
            <a:ext cx="3277910" cy="42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9330" y="7417215"/>
            <a:ext cx="2185273" cy="42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1755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71276" rtl="0" eaLnBrk="1" latinLnBrk="0" hangingPunct="1">
        <a:lnSpc>
          <a:spcPct val="90000"/>
        </a:lnSpc>
        <a:spcBef>
          <a:spcPct val="0"/>
        </a:spcBef>
        <a:buNone/>
        <a:defRPr sz="46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2819" indent="-242819" algn="l" defTabSz="971276" rtl="0" eaLnBrk="1" latinLnBrk="0" hangingPunct="1">
        <a:lnSpc>
          <a:spcPct val="90000"/>
        </a:lnSpc>
        <a:spcBef>
          <a:spcPts val="1062"/>
        </a:spcBef>
        <a:buFont typeface="Arial" panose="020B0604020202020204" pitchFamily="34" charset="0"/>
        <a:buChar char="•"/>
        <a:defRPr sz="2974" kern="1200">
          <a:solidFill>
            <a:schemeClr val="tx1"/>
          </a:solidFill>
          <a:latin typeface="+mn-lt"/>
          <a:ea typeface="+mn-ea"/>
          <a:cs typeface="+mn-cs"/>
        </a:defRPr>
      </a:lvl1pPr>
      <a:lvl2pPr marL="728457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2549" kern="1200">
          <a:solidFill>
            <a:schemeClr val="tx1"/>
          </a:solidFill>
          <a:latin typeface="+mn-lt"/>
          <a:ea typeface="+mn-ea"/>
          <a:cs typeface="+mn-cs"/>
        </a:defRPr>
      </a:lvl2pPr>
      <a:lvl3pPr marL="1214095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2124" kern="1200">
          <a:solidFill>
            <a:schemeClr val="tx1"/>
          </a:solidFill>
          <a:latin typeface="+mn-lt"/>
          <a:ea typeface="+mn-ea"/>
          <a:cs typeface="+mn-cs"/>
        </a:defRPr>
      </a:lvl3pPr>
      <a:lvl4pPr marL="1699732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4pPr>
      <a:lvl5pPr marL="2185370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5pPr>
      <a:lvl6pPr marL="2671008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6pPr>
      <a:lvl7pPr marL="3156646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7pPr>
      <a:lvl8pPr marL="3642284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8pPr>
      <a:lvl9pPr marL="4127922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1pPr>
      <a:lvl2pPr marL="485638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2pPr>
      <a:lvl3pPr marL="971276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3pPr>
      <a:lvl4pPr marL="1456914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4pPr>
      <a:lvl5pPr marL="1942551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5pPr>
      <a:lvl6pPr marL="2428189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6pPr>
      <a:lvl7pPr marL="2913827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7pPr>
      <a:lvl8pPr marL="3399465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8pPr>
      <a:lvl9pPr marL="3885103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1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microsoft.com/office/2007/relationships/hdphoto" Target="../media/hdphoto12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F2C24-7A65-284B-9419-683059C3D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24" y="250536"/>
            <a:ext cx="2132301" cy="42908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сынып</a:t>
            </a:r>
            <a:endParaRPr lang="ru-RU" sz="28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370113-B385-2C41-BC76-ADDE2EDA2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70" y="2204463"/>
            <a:ext cx="9144000" cy="1440616"/>
          </a:xfrm>
        </p:spPr>
        <p:txBody>
          <a:bodyPr lIns="252000" tIns="108000" rIns="252000" bIns="108000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2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Пластмассалар</a:t>
            </a:r>
            <a:r>
              <a:rPr lang="ru-RU" sz="32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32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талшықтар</a:t>
            </a:r>
            <a:r>
              <a:rPr lang="ru-RU" sz="32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және</a:t>
            </a:r>
            <a:r>
              <a:rPr lang="ru-RU" sz="32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олардың</a:t>
            </a:r>
            <a:r>
              <a:rPr lang="ru-RU" sz="32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өкілдері</a:t>
            </a:r>
            <a:r>
              <a:rPr lang="ru-RU" sz="32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US" sz="32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ru-RU" sz="32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Полимерлердің</a:t>
            </a:r>
            <a:r>
              <a:rPr lang="ru-RU" sz="32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қоршаған</a:t>
            </a:r>
            <a:r>
              <a:rPr lang="ru-RU" sz="32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ортаға</a:t>
            </a:r>
            <a:r>
              <a:rPr lang="ru-RU" sz="32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әсері</a:t>
            </a:r>
            <a:endParaRPr lang="ru-RU" sz="32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F0CA0B7-653C-B64A-9B2C-9B4676D5BCA3}"/>
              </a:ext>
            </a:extLst>
          </p:cNvPr>
          <p:cNvSpPr/>
          <p:nvPr/>
        </p:nvSpPr>
        <p:spPr>
          <a:xfrm>
            <a:off x="258427" y="6610541"/>
            <a:ext cx="3525837" cy="669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noProof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Мұғалім:</a:t>
            </a:r>
            <a:endParaRPr lang="ru-RU" sz="2800" noProof="1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4967B1B-68B8-C84C-8B8B-86329E258C0C}"/>
              </a:ext>
            </a:extLst>
          </p:cNvPr>
          <p:cNvSpPr/>
          <p:nvPr/>
        </p:nvSpPr>
        <p:spPr>
          <a:xfrm>
            <a:off x="8268462" y="172285"/>
            <a:ext cx="1309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Химия</a:t>
            </a:r>
            <a:endParaRPr lang="x-none" sz="2800" dirty="0">
              <a:solidFill>
                <a:srgbClr val="620BFC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501872-5065-E749-A9FA-589EEBC4B910}"/>
              </a:ext>
            </a:extLst>
          </p:cNvPr>
          <p:cNvSpPr/>
          <p:nvPr/>
        </p:nvSpPr>
        <p:spPr>
          <a:xfrm>
            <a:off x="258426" y="7106413"/>
            <a:ext cx="3525837" cy="669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noProof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Әбеу Нұргелді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B4B7D6-D546-AC4E-9322-50A39B657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676" y="4217889"/>
            <a:ext cx="4715485" cy="349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3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Талшықтар</a:t>
            </a:r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және</a:t>
            </a:r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олардың</a:t>
            </a:r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маңызды</a:t>
            </a:r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өкілдері</a:t>
            </a:r>
            <a:endParaRPr lang="kk-KZ" sz="28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163" y="1263964"/>
            <a:ext cx="9144000" cy="151077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alt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Капрон талшығы. </a:t>
            </a:r>
            <a:r>
              <a:rPr lang="el-GR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ε-</a:t>
            </a:r>
            <a:r>
              <a:rPr lang="kk-KZ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аминкапрон қышқылының поликонденсация реакциясы арқылы капрон алынады: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90" y="3036602"/>
            <a:ext cx="8891943" cy="1929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163" y="5227854"/>
            <a:ext cx="9144000" cy="151077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ru-RU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Капрон </a:t>
            </a:r>
            <a:r>
              <a:rPr lang="ru-RU" alt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талшығы</a:t>
            </a:r>
            <a:r>
              <a:rPr lang="ru-RU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өте</a:t>
            </a:r>
            <a:r>
              <a:rPr lang="ru-RU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берік</a:t>
            </a:r>
            <a:r>
              <a:rPr lang="ru-RU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болумен</a:t>
            </a:r>
            <a:r>
              <a:rPr lang="ru-RU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қатар</a:t>
            </a:r>
            <a:r>
              <a:rPr lang="ru-RU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тозбайтын</a:t>
            </a:r>
            <a:r>
              <a:rPr lang="ru-RU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және</a:t>
            </a:r>
            <a:r>
              <a:rPr lang="ru-RU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су </a:t>
            </a:r>
            <a:r>
              <a:rPr lang="ru-RU" alt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сіңірмейтін</a:t>
            </a:r>
            <a:r>
              <a:rPr lang="ru-RU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материал. </a:t>
            </a:r>
            <a:r>
              <a:rPr lang="ru-RU" alt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Кемістігі</a:t>
            </a:r>
            <a:r>
              <a:rPr lang="ru-RU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ru-RU" alt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қышқыл</a:t>
            </a:r>
            <a:r>
              <a:rPr lang="ru-RU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әрекетіне</a:t>
            </a:r>
            <a:r>
              <a:rPr lang="ru-RU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және</a:t>
            </a:r>
            <a:r>
              <a:rPr lang="ru-RU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жылуға</a:t>
            </a:r>
            <a:r>
              <a:rPr lang="ru-RU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төзімсіз</a:t>
            </a:r>
            <a:r>
              <a:rPr lang="ru-RU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6319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Талшықтар</a:t>
            </a:r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және</a:t>
            </a:r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олардың</a:t>
            </a:r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маңызды</a:t>
            </a:r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өкілдері</a:t>
            </a:r>
            <a:endParaRPr lang="kk-KZ" sz="28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163" y="1263964"/>
            <a:ext cx="9144000" cy="151077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alt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Лавсан талшығы. </a:t>
            </a:r>
            <a:r>
              <a:rPr lang="kk-KZ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Ол этиленгликоль мен терафталь қышқылының поликонденсациялану реакциясы арқылы алынады: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163" y="5295012"/>
            <a:ext cx="9144000" cy="151077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ru-RU" alt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Лавсан </a:t>
            </a:r>
            <a:r>
              <a:rPr lang="ru-RU" alt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талшығы</a:t>
            </a:r>
            <a:r>
              <a:rPr lang="ru-RU" alt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ru-RU" alt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өте</a:t>
            </a:r>
            <a:r>
              <a:rPr lang="ru-RU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берік</a:t>
            </a:r>
            <a:r>
              <a:rPr lang="ru-RU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alt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жарық</a:t>
            </a:r>
            <a:r>
              <a:rPr lang="ru-RU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пен </a:t>
            </a:r>
            <a:r>
              <a:rPr lang="ru-RU" alt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қызуға</a:t>
            </a:r>
            <a:r>
              <a:rPr lang="ru-RU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төзімді</a:t>
            </a:r>
            <a:r>
              <a:rPr lang="ru-RU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alt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тозбайтын</a:t>
            </a:r>
            <a:r>
              <a:rPr lang="ru-RU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материал. </a:t>
            </a:r>
            <a:r>
              <a:rPr lang="ru-RU" alt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Ол</a:t>
            </a:r>
            <a:r>
              <a:rPr lang="ru-RU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ru-RU" alt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жақсы</a:t>
            </a:r>
            <a:r>
              <a:rPr lang="ru-RU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электрик. </a:t>
            </a:r>
            <a:r>
              <a:rPr lang="ru-RU" alt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Орташа</a:t>
            </a:r>
            <a:r>
              <a:rPr lang="ru-RU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қышқылдар</a:t>
            </a:r>
            <a:r>
              <a:rPr lang="ru-RU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мен </a:t>
            </a:r>
            <a:r>
              <a:rPr lang="ru-RU" alt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сілтілер</a:t>
            </a:r>
            <a:r>
              <a:rPr lang="ru-RU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әсеріне</a:t>
            </a:r>
            <a:r>
              <a:rPr lang="ru-RU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төзімді</a:t>
            </a:r>
            <a:r>
              <a:rPr lang="ru-RU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2" y="2912936"/>
            <a:ext cx="6119603" cy="201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430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Талшықтар</a:t>
            </a:r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және</a:t>
            </a:r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олардың</a:t>
            </a:r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маңызды</a:t>
            </a:r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өкілдері</a:t>
            </a:r>
            <a:endParaRPr lang="kk-KZ" sz="28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163" y="1263964"/>
            <a:ext cx="9144000" cy="10798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alt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Кевлар. </a:t>
            </a:r>
            <a:r>
              <a:rPr lang="kk-KZ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Ол парафенилендиамин мен терафталь қышқылының поликонденсациялануынан алынады: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163" y="5436177"/>
            <a:ext cx="9144000" cy="194165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ru-RU" alt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Кевлар</a:t>
            </a:r>
            <a:r>
              <a:rPr lang="ru-RU" alt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ru-RU" alt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өте</a:t>
            </a:r>
            <a:r>
              <a:rPr lang="ru-RU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берік</a:t>
            </a:r>
            <a:r>
              <a:rPr lang="ru-RU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alt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тығыздығы</a:t>
            </a:r>
            <a:r>
              <a:rPr lang="ru-RU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аз материал </a:t>
            </a:r>
            <a:r>
              <a:rPr lang="ru-RU" alt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болғандықтан</a:t>
            </a:r>
            <a:r>
              <a:rPr lang="ru-RU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alt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брон</a:t>
            </a:r>
            <a:r>
              <a:rPr lang="ru-RU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кеудешелерін</a:t>
            </a:r>
            <a:r>
              <a:rPr lang="ru-RU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тігуге</a:t>
            </a:r>
            <a:r>
              <a:rPr lang="ru-RU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alt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сонымен</a:t>
            </a:r>
            <a:r>
              <a:rPr lang="ru-RU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бірге</a:t>
            </a:r>
            <a:r>
              <a:rPr lang="ru-RU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спорттық</a:t>
            </a:r>
            <a:r>
              <a:rPr lang="ru-RU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бұйымдар</a:t>
            </a:r>
            <a:r>
              <a:rPr lang="ru-RU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бөлшектерін</a:t>
            </a:r>
            <a:r>
              <a:rPr lang="ru-RU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жасауға</a:t>
            </a:r>
            <a:r>
              <a:rPr lang="ru-RU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қолданылады</a:t>
            </a:r>
            <a:r>
              <a:rPr lang="ru-RU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kk-KZ" altLang="ru-RU" sz="28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94" y="3064753"/>
            <a:ext cx="7413634" cy="206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204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Талшықтар</a:t>
            </a:r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және</a:t>
            </a:r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олардың</a:t>
            </a:r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маңызды</a:t>
            </a:r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өкілдері</a:t>
            </a:r>
            <a:endParaRPr lang="kk-KZ" sz="28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163" y="1234801"/>
            <a:ext cx="9144000" cy="243410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ru-RU" altLang="ru-RU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Полиакрилонитрил. </a:t>
            </a:r>
            <a:r>
              <a:rPr lang="ru-RU" altLang="ru-RU" sz="2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Полиакрилонитрилдің</a:t>
            </a:r>
            <a:endParaRPr lang="en-US" altLang="ru-RU" sz="2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</a:t>
            </a:r>
          </a:p>
          <a:p>
            <a:pPr indent="725488"/>
            <a:endParaRPr lang="en-US" altLang="ru-RU" sz="2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90488"/>
            <a:endParaRPr lang="en-US" altLang="ru-RU" sz="2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altLang="ru-RU" sz="2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мономері</a:t>
            </a:r>
            <a:r>
              <a:rPr lang="ru-RU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акрилонитрилді</a:t>
            </a:r>
            <a:r>
              <a:rPr lang="ru-RU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ацетальдегид пен </a:t>
            </a:r>
            <a:r>
              <a:rPr lang="ru-RU" altLang="ru-RU" sz="2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циансутектен</a:t>
            </a:r>
            <a:r>
              <a:rPr lang="ru-RU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алады</a:t>
            </a:r>
            <a:r>
              <a:rPr lang="ru-RU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kk-KZ" altLang="ru-RU" sz="2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162" y="6104734"/>
            <a:ext cx="9144000" cy="132610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ru-RU" altLang="ru-RU" sz="24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Кевлар</a:t>
            </a:r>
            <a:r>
              <a:rPr lang="ru-RU" altLang="ru-RU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ru-RU" altLang="ru-RU" sz="2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өте</a:t>
            </a:r>
            <a:r>
              <a:rPr lang="ru-RU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берік</a:t>
            </a:r>
            <a:r>
              <a:rPr lang="ru-RU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altLang="ru-RU" sz="2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тығыздығы</a:t>
            </a:r>
            <a:r>
              <a:rPr lang="ru-RU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аз материал </a:t>
            </a:r>
            <a:r>
              <a:rPr lang="ru-RU" altLang="ru-RU" sz="2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болғандықтан</a:t>
            </a:r>
            <a:r>
              <a:rPr lang="ru-RU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altLang="ru-RU" sz="2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брон</a:t>
            </a:r>
            <a:r>
              <a:rPr lang="ru-RU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кеудешелерін</a:t>
            </a:r>
            <a:r>
              <a:rPr lang="ru-RU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тігуге</a:t>
            </a:r>
            <a:r>
              <a:rPr lang="ru-RU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altLang="ru-RU" sz="2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сонымен</a:t>
            </a:r>
            <a:r>
              <a:rPr lang="ru-RU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бірге</a:t>
            </a:r>
            <a:r>
              <a:rPr lang="ru-RU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спорттық</a:t>
            </a:r>
            <a:r>
              <a:rPr lang="ru-RU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бұйымдар</a:t>
            </a:r>
            <a:r>
              <a:rPr lang="ru-RU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бөлшектерін</a:t>
            </a:r>
            <a:r>
              <a:rPr lang="ru-RU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жасауға</a:t>
            </a:r>
            <a:r>
              <a:rPr lang="ru-RU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қолданылады</a:t>
            </a:r>
            <a:r>
              <a:rPr lang="ru-RU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kk-KZ" altLang="ru-RU" sz="2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1000"/>
                    </a14:imgEffect>
                    <a14:imgEffect>
                      <a14:brightnessContrast bright="3000" contras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315" y="1654550"/>
            <a:ext cx="2389019" cy="105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516" y="3820331"/>
            <a:ext cx="5790615" cy="210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122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Талшықтарды</a:t>
            </a:r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анықтау</a:t>
            </a:r>
            <a:endParaRPr lang="kk-KZ" sz="28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634048"/>
              </p:ext>
            </p:extLst>
          </p:nvPr>
        </p:nvGraphicFramePr>
        <p:xfrm>
          <a:off x="284164" y="1243910"/>
          <a:ext cx="9144000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8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5086">
                  <a:extLst>
                    <a:ext uri="{9D8B030D-6E8A-4147-A177-3AD203B41FA5}">
                      <a16:colId xmlns:a16="http://schemas.microsoft.com/office/drawing/2014/main" val="2043970732"/>
                    </a:ext>
                  </a:extLst>
                </a:gridCol>
                <a:gridCol w="2585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53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5422"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№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Талшықтардың</a:t>
                      </a:r>
                    </a:p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атауы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Талшықтардың құрылымдық буыны 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Жануға қатысы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386"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Жүн, табиғи жібек 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err="1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Нәруыз</a:t>
                      </a:r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712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Күйген қауырсынның иісін шығарып жанады. Көмір тәрізді түйіршік түзеді. 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842"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Мақта 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целлюлоза 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Күйген қағаздың иісін шығарып, лезде жанады.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DF0754-C367-4A00-BDC5-171CAE0FC6BC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4383690" y="3572349"/>
            <a:ext cx="1487553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34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684784"/>
              </p:ext>
            </p:extLst>
          </p:nvPr>
        </p:nvGraphicFramePr>
        <p:xfrm>
          <a:off x="284163" y="292101"/>
          <a:ext cx="9143999" cy="45247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6766">
                  <a:extLst>
                    <a:ext uri="{9D8B030D-6E8A-4147-A177-3AD203B41FA5}">
                      <a16:colId xmlns:a16="http://schemas.microsoft.com/office/drawing/2014/main" val="2043970732"/>
                    </a:ext>
                  </a:extLst>
                </a:gridCol>
                <a:gridCol w="2834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3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3314"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№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Талшықтардың</a:t>
                      </a:r>
                    </a:p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атауы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Талшықтардың құрылымдық буыны 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Жануға қатысы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34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Вискоза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712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Күйген қағаздың иісін шығарып, лезде жанады.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28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Ацетатты талшық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целлюлозаның </a:t>
                      </a:r>
                      <a:r>
                        <a:rPr lang="kk-KZ" sz="1800" dirty="0" err="1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диацетаты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Қоңыр түсті қатты түйіршік түзіп, тез жанады.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879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Капрон 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712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Жылтыр күңгірт түсті түйіршік түзе балқиды.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FD7D9A-0B92-40CB-814B-C22B57CE019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4574609" y="1741539"/>
            <a:ext cx="1487553" cy="3414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8E3D5C-A790-445D-940F-C2DDD4E9327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54513" y="2477927"/>
            <a:ext cx="1384490" cy="6784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F51721-74EA-490C-B7A3-D24B2F1B8D07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4626140" y="4103623"/>
            <a:ext cx="1384490" cy="57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3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551127"/>
              </p:ext>
            </p:extLst>
          </p:nvPr>
        </p:nvGraphicFramePr>
        <p:xfrm>
          <a:off x="284163" y="292101"/>
          <a:ext cx="9143999" cy="5300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6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7000">
                  <a:extLst>
                    <a:ext uri="{9D8B030D-6E8A-4147-A177-3AD203B41FA5}">
                      <a16:colId xmlns:a16="http://schemas.microsoft.com/office/drawing/2014/main" val="2043970732"/>
                    </a:ext>
                  </a:extLst>
                </a:gridCol>
                <a:gridCol w="3148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1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2184"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№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Талшықтардың</a:t>
                      </a:r>
                    </a:p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атауы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Талшықтардың құрылымдық буыны 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Жануға қатысы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401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Лавсан 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712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Жылтыр күңгірт түсті түйіршік түзіп, түтінденіп жанады.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21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err="1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Нитрон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Кеуек күңгірт түсті түйіршік түзіп, түтінденіп жанады.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580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err="1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Хлорин</a:t>
                      </a:r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712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Қара түсті кеуек түйіршік түзіп, түтінденіп жанады.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84482A-6250-46DF-BF6B-6F8CC8569B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15125"/>
          <a:stretch/>
        </p:blipFill>
        <p:spPr>
          <a:xfrm>
            <a:off x="4225427" y="1635874"/>
            <a:ext cx="1261469" cy="78377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7BBD3A-8567-4E37-9381-9F962E2B6CC0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4094798" y="4447672"/>
            <a:ext cx="1522726" cy="11351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ABBD54-04F4-4FD7-A4BD-F4B04F37B732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4272282" y="2961398"/>
            <a:ext cx="1237518" cy="94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77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Полимерлік заттарды  қайта өңдеу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45" y="1269548"/>
            <a:ext cx="8686835" cy="557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356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Полимерлік заттарды  қайта өңдеу</a:t>
            </a:r>
          </a:p>
        </p:txBody>
      </p:sp>
      <p:pic>
        <p:nvPicPr>
          <p:cNvPr id="5124" name="Picture 4" descr="Blog: Can you recycle plastic films? - Shrinkwrap Machin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6" y="1274648"/>
            <a:ext cx="8449934" cy="62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592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Қайта</a:t>
            </a:r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өңдеу</a:t>
            </a:r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қайта</a:t>
            </a:r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қолдану</a:t>
            </a:r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және</a:t>
            </a:r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жандыру</a:t>
            </a:r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kk-KZ" sz="28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1853992"/>
                  </p:ext>
                </p:extLst>
              </p:nvPr>
            </p:nvGraphicFramePr>
            <p:xfrm>
              <a:off x="284163" y="1282945"/>
              <a:ext cx="9144000" cy="6400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728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4369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2745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46842">
                    <a:tc>
                      <a:txBody>
                        <a:bodyPr/>
                        <a:lstStyle/>
                        <a:p>
                          <a:endParaRPr lang="ru-RU" sz="1800" i="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kk-KZ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Артықшылықтары </a:t>
                          </a:r>
                          <a:endParaRPr lang="ru-RU" sz="1800" i="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kk-KZ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Кемшіліктері </a:t>
                          </a:r>
                          <a:endParaRPr lang="ru-RU" sz="1800" i="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87820">
                    <a:tc>
                      <a:txBody>
                        <a:bodyPr/>
                        <a:lstStyle/>
                        <a:p>
                          <a:r>
                            <a:rPr lang="kk-KZ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Қайта</a:t>
                          </a:r>
                          <a:r>
                            <a:rPr lang="kk-KZ" sz="1800" i="0" baseline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қолдану </a:t>
                          </a:r>
                          <a:endParaRPr lang="ru-RU" sz="1800" i="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457200" indent="-457200">
                            <a:buAutoNum type="arabicPeriod"/>
                          </a:pPr>
                          <a:r>
                            <a:rPr lang="kk-KZ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Шикізатты үнемдейді; </a:t>
                          </a:r>
                        </a:p>
                        <a:p>
                          <a:pPr marL="457200" indent="-457200">
                            <a:buAutoNum type="arabicPeriod"/>
                          </a:pPr>
                          <a:r>
                            <a:rPr lang="kk-KZ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Энергияны үнемдейді; </a:t>
                          </a:r>
                        </a:p>
                        <a:p>
                          <a:pPr marL="457200" indent="-457200">
                            <a:buAutoNum type="arabicPeriod"/>
                          </a:pPr>
                          <a:r>
                            <a:rPr lang="kk-KZ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Көмірқышқылының бөлінуі</a:t>
                          </a:r>
                          <a:r>
                            <a:rPr lang="kk-KZ" sz="1800" i="0" baseline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аз болады;</a:t>
                          </a:r>
                        </a:p>
                        <a:p>
                          <a:pPr marL="457200" indent="-457200">
                            <a:buAutoNum type="arabicPeriod"/>
                          </a:pPr>
                          <a:r>
                            <a:rPr lang="kk-KZ" sz="1800" i="0" baseline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Ғаламдық жылынудың алдын алады.</a:t>
                          </a:r>
                          <a:endParaRPr lang="ru-RU" sz="1800" i="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457200" indent="-457200">
                            <a:buFont typeface="+mj-lt"/>
                            <a:buAutoNum type="arabicPeriod"/>
                          </a:pPr>
                          <a:r>
                            <a:rPr lang="kk-KZ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Қоқыстың мөлшері көбейеді; </a:t>
                          </a:r>
                        </a:p>
                        <a:p>
                          <a:pPr marL="457200" indent="-457200">
                            <a:buFont typeface="+mj-lt"/>
                            <a:buAutoNum type="arabicPeriod"/>
                          </a:pPr>
                          <a:r>
                            <a:rPr lang="kk-KZ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Қала маңындағы қоқыс полигондарының көлемі артады.</a:t>
                          </a:r>
                          <a:endParaRPr lang="ru-RU" sz="1800" i="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87820">
                    <a:tc>
                      <a:txBody>
                        <a:bodyPr/>
                        <a:lstStyle/>
                        <a:p>
                          <a:r>
                            <a:rPr lang="kk-KZ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Қайта өңдеу </a:t>
                          </a:r>
                          <a:endParaRPr lang="ru-RU" sz="1800" i="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457200" indent="-457200">
                            <a:buFont typeface="+mj-lt"/>
                            <a:buAutoNum type="arabicPeriod"/>
                          </a:pPr>
                          <a:r>
                            <a:rPr lang="kk-KZ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Жаңа заттар өндіруде;</a:t>
                          </a:r>
                        </a:p>
                        <a:p>
                          <a:pPr marL="457200" indent="-457200">
                            <a:buFont typeface="+mj-lt"/>
                            <a:buAutoNum type="arabicPeriod"/>
                          </a:pPr>
                          <a:r>
                            <a:rPr lang="kk-KZ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Шикізатты үнемдейді;</a:t>
                          </a:r>
                        </a:p>
                        <a:p>
                          <a:pPr marL="457200" indent="-457200">
                            <a:buFont typeface="+mj-lt"/>
                            <a:buAutoNum type="arabicPeriod"/>
                          </a:pPr>
                          <a:r>
                            <a:rPr lang="kk-KZ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Энергетикалық тұрғыдан тиімді</a:t>
                          </a:r>
                          <a:r>
                            <a:rPr lang="kk-KZ" sz="1800" i="0" baseline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;</a:t>
                          </a:r>
                        </a:p>
                        <a:p>
                          <a:pPr marL="457200" marR="0" indent="-457200" algn="l" defTabSz="97127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kk-KZ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Көмірқышқылының бөлінуі</a:t>
                          </a:r>
                          <a:r>
                            <a:rPr lang="kk-KZ" sz="1800" i="0" baseline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аз болады; </a:t>
                          </a:r>
                        </a:p>
                        <a:p>
                          <a:pPr marL="457200" marR="0" indent="-457200" algn="l" defTabSz="97127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kk-KZ" sz="1800" i="0" baseline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Ғаламдық жылынудың алдын алады. </a:t>
                          </a:r>
                          <a:endParaRPr lang="ru-RU" sz="1800" i="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457200" indent="-457200">
                            <a:buAutoNum type="arabicPeriod"/>
                          </a:pPr>
                          <a:r>
                            <a:rPr lang="kk-KZ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Шикізат жиналатын орында қоқыс мәселесі туындайды;</a:t>
                          </a:r>
                        </a:p>
                        <a:p>
                          <a:pPr marL="457200" indent="-457200">
                            <a:buAutoNum type="arabicPeriod"/>
                          </a:pPr>
                          <a:r>
                            <a:rPr lang="kk-KZ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Қоқыстың көптеп жиналуынан көмірқышқыл газы бөлінеді,</a:t>
                          </a:r>
                          <a:r>
                            <a:rPr lang="kk-KZ" sz="1800" i="0" baseline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бүкіл әлемдік жылынуды тудырады. </a:t>
                          </a:r>
                          <a:endParaRPr lang="ru-RU" sz="1800" i="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087820">
                    <a:tc>
                      <a:txBody>
                        <a:bodyPr/>
                        <a:lstStyle/>
                        <a:p>
                          <a:r>
                            <a:rPr lang="kk-KZ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Жандыру </a:t>
                          </a:r>
                          <a:endParaRPr lang="ru-RU" sz="1800" i="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457200" indent="-457200">
                            <a:buFont typeface="+mj-lt"/>
                            <a:buAutoNum type="arabicPeriod"/>
                          </a:pPr>
                          <a:r>
                            <a:rPr lang="ru-RU" sz="1800" i="0" dirty="0" err="1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Ғимараттарды</a:t>
                          </a:r>
                          <a:r>
                            <a:rPr lang="ru-RU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:r>
                            <a:rPr lang="ru-RU" sz="1800" i="0" dirty="0" err="1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жылытуға</a:t>
                          </a:r>
                          <a:r>
                            <a:rPr lang="ru-RU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энергия </a:t>
                          </a:r>
                          <a:r>
                            <a:rPr lang="ru-RU" sz="1800" i="0" dirty="0" err="1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бере</a:t>
                          </a:r>
                          <a:r>
                            <a:rPr lang="ru-RU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:r>
                            <a:rPr lang="ru-RU" sz="1800" i="0" dirty="0" err="1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алады</a:t>
                          </a:r>
                          <a:r>
                            <a:rPr lang="ru-RU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;</a:t>
                          </a:r>
                        </a:p>
                        <a:p>
                          <a:pPr marL="457200" indent="-457200">
                            <a:buFont typeface="+mj-lt"/>
                            <a:buAutoNum type="arabicPeriod"/>
                          </a:pPr>
                          <a:r>
                            <a:rPr lang="ru-RU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Электр </a:t>
                          </a:r>
                          <a:r>
                            <a:rPr lang="ru-RU" sz="1800" i="0" dirty="0" err="1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энергиясын</a:t>
                          </a:r>
                          <a:r>
                            <a:rPr lang="ru-RU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:r>
                            <a:rPr lang="ru-RU" sz="1800" i="0" dirty="0" err="1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өндіруге</a:t>
                          </a:r>
                          <a:r>
                            <a:rPr lang="ru-RU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:r>
                            <a:rPr lang="ru-RU" sz="1800" i="0" dirty="0" err="1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қуат</a:t>
                          </a:r>
                          <a:r>
                            <a:rPr lang="ru-RU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:r>
                            <a:rPr lang="ru-RU" sz="1800" i="0" dirty="0" err="1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бере</a:t>
                          </a:r>
                          <a:r>
                            <a:rPr lang="ru-RU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:r>
                            <a:rPr lang="ru-RU" sz="1800" i="0" dirty="0" err="1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алады</a:t>
                          </a:r>
                          <a:r>
                            <a:rPr lang="ru-RU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457200" indent="-4572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0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0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СО</m:t>
                                  </m:r>
                                </m:e>
                                <m:sub>
                                  <m:r>
                                    <a:rPr lang="ru-RU" sz="1800" i="0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:r>
                            <a:rPr lang="ru-RU" sz="1800" i="0" dirty="0" err="1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шығарындыларын</a:t>
                          </a:r>
                          <a:r>
                            <a:rPr lang="ru-RU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:r>
                            <a:rPr lang="ru-RU" sz="1800" i="0" dirty="0" err="1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арттырады</a:t>
                          </a:r>
                          <a:r>
                            <a:rPr lang="ru-RU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;</a:t>
                          </a:r>
                        </a:p>
                        <a:p>
                          <a:pPr marL="457200" indent="-457200">
                            <a:buFont typeface="+mj-lt"/>
                            <a:buAutoNum type="arabicPeriod"/>
                          </a:pPr>
                          <a:r>
                            <a:rPr lang="ru-RU" sz="1800" i="0" dirty="0" err="1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Ғаламдық</a:t>
                          </a:r>
                          <a:r>
                            <a:rPr lang="ru-RU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:r>
                            <a:rPr lang="ru-RU" sz="1800" i="0" dirty="0" err="1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жылынуды</a:t>
                          </a:r>
                          <a:r>
                            <a:rPr lang="ru-RU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:r>
                            <a:rPr lang="ru-RU" sz="1800" i="0" dirty="0" err="1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жоғарылатады</a:t>
                          </a:r>
                          <a:r>
                            <a:rPr lang="ru-RU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;</a:t>
                          </a:r>
                        </a:p>
                        <a:p>
                          <a:pPr marL="457200" indent="-457200">
                            <a:buFont typeface="+mj-lt"/>
                            <a:buAutoNum type="arabicPeriod"/>
                          </a:pPr>
                          <a:r>
                            <a:rPr lang="ru-RU" sz="1800" i="0" dirty="0" err="1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Улы</a:t>
                          </a:r>
                          <a:r>
                            <a:rPr lang="ru-RU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:r>
                            <a:rPr lang="ru-RU" sz="1800" i="0" dirty="0" err="1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газдарды</a:t>
                          </a:r>
                          <a:r>
                            <a:rPr lang="ru-RU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:r>
                            <a:rPr lang="ru-RU" sz="1800" i="0" dirty="0" err="1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шығара</a:t>
                          </a:r>
                          <a:r>
                            <a:rPr lang="ru-RU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:r>
                            <a:rPr lang="ru-RU" sz="1800" i="0" dirty="0" err="1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алады</a:t>
                          </a:r>
                          <a:r>
                            <a:rPr lang="ru-RU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;</a:t>
                          </a:r>
                        </a:p>
                        <a:p>
                          <a:pPr marL="457200" indent="-457200">
                            <a:buFont typeface="+mj-lt"/>
                            <a:buAutoNum type="arabicPeriod"/>
                          </a:pPr>
                          <a:r>
                            <a:rPr lang="ru-RU" sz="1800" i="0" dirty="0" err="1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Шикізатты</a:t>
                          </a:r>
                          <a:r>
                            <a:rPr lang="ru-RU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/ </a:t>
                          </a:r>
                          <a:r>
                            <a:rPr lang="ru-RU" sz="1800" i="0" dirty="0" err="1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шикі</a:t>
                          </a:r>
                          <a:r>
                            <a:rPr lang="ru-RU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:r>
                            <a:rPr lang="ru-RU" sz="1800" i="0" dirty="0" err="1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майды</a:t>
                          </a:r>
                          <a:r>
                            <a:rPr lang="ru-RU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:r>
                            <a:rPr lang="ru-RU" sz="1800" i="0" dirty="0" err="1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үнемдемейді</a:t>
                          </a:r>
                          <a:r>
                            <a:rPr lang="ru-RU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1853992"/>
                  </p:ext>
                </p:extLst>
              </p:nvPr>
            </p:nvGraphicFramePr>
            <p:xfrm>
              <a:off x="284163" y="1282945"/>
              <a:ext cx="9144000" cy="6400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728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4369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2745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ru-RU" sz="1800" i="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kk-KZ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Артықшылықтары </a:t>
                          </a:r>
                          <a:endParaRPr lang="ru-RU" sz="1800" i="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kk-KZ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Кемшіліктері </a:t>
                          </a:r>
                          <a:endParaRPr lang="ru-RU" sz="1800" i="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737360">
                    <a:tc>
                      <a:txBody>
                        <a:bodyPr/>
                        <a:lstStyle/>
                        <a:p>
                          <a:r>
                            <a:rPr lang="kk-KZ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Қайта</a:t>
                          </a:r>
                          <a:r>
                            <a:rPr lang="kk-KZ" sz="1800" i="0" baseline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қолдану </a:t>
                          </a:r>
                          <a:endParaRPr lang="ru-RU" sz="1800" i="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457200" indent="-457200">
                            <a:buAutoNum type="arabicPeriod"/>
                          </a:pPr>
                          <a:r>
                            <a:rPr lang="kk-KZ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Шикізатты үнемдейді; </a:t>
                          </a:r>
                        </a:p>
                        <a:p>
                          <a:pPr marL="457200" indent="-457200">
                            <a:buAutoNum type="arabicPeriod"/>
                          </a:pPr>
                          <a:r>
                            <a:rPr lang="kk-KZ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Энергияны үнемдейді; </a:t>
                          </a:r>
                        </a:p>
                        <a:p>
                          <a:pPr marL="457200" indent="-457200">
                            <a:buAutoNum type="arabicPeriod"/>
                          </a:pPr>
                          <a:r>
                            <a:rPr lang="kk-KZ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Көмірқышқылының бөлінуі</a:t>
                          </a:r>
                          <a:r>
                            <a:rPr lang="kk-KZ" sz="1800" i="0" baseline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аз болады;</a:t>
                          </a:r>
                        </a:p>
                        <a:p>
                          <a:pPr marL="457200" indent="-457200">
                            <a:buAutoNum type="arabicPeriod"/>
                          </a:pPr>
                          <a:r>
                            <a:rPr lang="kk-KZ" sz="1800" i="0" baseline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Ғаламдық жылынудың алдын алады.</a:t>
                          </a:r>
                          <a:endParaRPr lang="ru-RU" sz="1800" i="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457200" indent="-457200">
                            <a:buFont typeface="+mj-lt"/>
                            <a:buAutoNum type="arabicPeriod"/>
                          </a:pPr>
                          <a:r>
                            <a:rPr lang="kk-KZ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Қоқыстың мөлшері көбейеді; </a:t>
                          </a:r>
                        </a:p>
                        <a:p>
                          <a:pPr marL="457200" indent="-457200">
                            <a:buFont typeface="+mj-lt"/>
                            <a:buAutoNum type="arabicPeriod"/>
                          </a:pPr>
                          <a:r>
                            <a:rPr lang="kk-KZ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Қала маңындағы қоқыс полигондарының көлемі артады.</a:t>
                          </a:r>
                          <a:endParaRPr lang="ru-RU" sz="1800" i="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r>
                            <a:rPr lang="kk-KZ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Қайта өңдеу </a:t>
                          </a:r>
                          <a:endParaRPr lang="ru-RU" sz="1800" i="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457200" indent="-457200">
                            <a:buFont typeface="+mj-lt"/>
                            <a:buAutoNum type="arabicPeriod"/>
                          </a:pPr>
                          <a:r>
                            <a:rPr lang="kk-KZ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Жаңа заттар өндіруде;</a:t>
                          </a:r>
                        </a:p>
                        <a:p>
                          <a:pPr marL="457200" indent="-457200">
                            <a:buFont typeface="+mj-lt"/>
                            <a:buAutoNum type="arabicPeriod"/>
                          </a:pPr>
                          <a:r>
                            <a:rPr lang="kk-KZ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Шикізатты үнемдейді;</a:t>
                          </a:r>
                        </a:p>
                        <a:p>
                          <a:pPr marL="457200" indent="-457200">
                            <a:buFont typeface="+mj-lt"/>
                            <a:buAutoNum type="arabicPeriod"/>
                          </a:pPr>
                          <a:r>
                            <a:rPr lang="kk-KZ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Энергетикалық тұрғыдан тиімді</a:t>
                          </a:r>
                          <a:r>
                            <a:rPr lang="kk-KZ" sz="1800" i="0" baseline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;</a:t>
                          </a:r>
                        </a:p>
                        <a:p>
                          <a:pPr marL="457200" marR="0" indent="-457200" algn="l" defTabSz="97127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kk-KZ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Көмірқышқылының бөлінуі</a:t>
                          </a:r>
                          <a:r>
                            <a:rPr lang="kk-KZ" sz="1800" i="0" baseline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аз болады; </a:t>
                          </a:r>
                        </a:p>
                        <a:p>
                          <a:pPr marL="457200" marR="0" indent="-457200" algn="l" defTabSz="97127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kk-KZ" sz="1800" i="0" baseline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Ғаламдық жылынудың алдын алады. </a:t>
                          </a:r>
                          <a:endParaRPr lang="ru-RU" sz="1800" i="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457200" indent="-457200">
                            <a:buAutoNum type="arabicPeriod"/>
                          </a:pPr>
                          <a:r>
                            <a:rPr lang="kk-KZ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Шикізат жиналатын орында қоқыс мәселесі туындайды;</a:t>
                          </a:r>
                        </a:p>
                        <a:p>
                          <a:pPr marL="457200" indent="-457200">
                            <a:buAutoNum type="arabicPeriod"/>
                          </a:pPr>
                          <a:r>
                            <a:rPr lang="kk-KZ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Қоқыстың көптеп жиналуынан көмірқышқыл газы бөлінеді,</a:t>
                          </a:r>
                          <a:r>
                            <a:rPr lang="kk-KZ" sz="1800" i="0" baseline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бүкіл әлемдік жылынуды тудырады. </a:t>
                          </a:r>
                          <a:endParaRPr lang="ru-RU" sz="1800" i="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11680">
                    <a:tc>
                      <a:txBody>
                        <a:bodyPr/>
                        <a:lstStyle/>
                        <a:p>
                          <a:r>
                            <a:rPr lang="kk-KZ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Жандыру </a:t>
                          </a:r>
                          <a:endParaRPr lang="ru-RU" sz="1800" i="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457200" indent="-457200">
                            <a:buFont typeface="+mj-lt"/>
                            <a:buAutoNum type="arabicPeriod"/>
                          </a:pPr>
                          <a:r>
                            <a:rPr lang="ru-RU" sz="1800" i="0" dirty="0" err="1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Ғимараттарды</a:t>
                          </a:r>
                          <a:r>
                            <a:rPr lang="ru-RU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:r>
                            <a:rPr lang="ru-RU" sz="1800" i="0" dirty="0" err="1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жылытуға</a:t>
                          </a:r>
                          <a:r>
                            <a:rPr lang="ru-RU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энергия </a:t>
                          </a:r>
                          <a:r>
                            <a:rPr lang="ru-RU" sz="1800" i="0" dirty="0" err="1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бере</a:t>
                          </a:r>
                          <a:r>
                            <a:rPr lang="ru-RU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:r>
                            <a:rPr lang="ru-RU" sz="1800" i="0" dirty="0" err="1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алады</a:t>
                          </a:r>
                          <a:r>
                            <a:rPr lang="ru-RU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;</a:t>
                          </a:r>
                        </a:p>
                        <a:p>
                          <a:pPr marL="457200" indent="-457200">
                            <a:buFont typeface="+mj-lt"/>
                            <a:buAutoNum type="arabicPeriod"/>
                          </a:pPr>
                          <a:r>
                            <a:rPr lang="ru-RU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Электр </a:t>
                          </a:r>
                          <a:r>
                            <a:rPr lang="ru-RU" sz="1800" i="0" dirty="0" err="1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энергиясын</a:t>
                          </a:r>
                          <a:r>
                            <a:rPr lang="ru-RU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:r>
                            <a:rPr lang="ru-RU" sz="1800" i="0" dirty="0" err="1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өндіруге</a:t>
                          </a:r>
                          <a:r>
                            <a:rPr lang="ru-RU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:r>
                            <a:rPr lang="ru-RU" sz="1800" i="0" dirty="0" err="1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қуат</a:t>
                          </a:r>
                          <a:r>
                            <a:rPr lang="ru-RU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:r>
                            <a:rPr lang="ru-RU" sz="1800" i="0" dirty="0" err="1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бере</a:t>
                          </a:r>
                          <a:r>
                            <a:rPr lang="ru-RU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:r>
                            <a:rPr lang="ru-RU" sz="1800" i="0" dirty="0" err="1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алады</a:t>
                          </a:r>
                          <a:r>
                            <a:rPr lang="ru-RU" sz="1800" i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27231" t="-219697" r="-303" b="-48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49943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EB0BD-7B70-4C7B-8CF8-63F9AF140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63" y="292100"/>
            <a:ext cx="9144000" cy="752929"/>
          </a:xfrm>
          <a:ln>
            <a:solidFill>
              <a:srgbClr val="002060"/>
            </a:solidFill>
          </a:ln>
        </p:spPr>
        <p:txBody>
          <a:bodyPr lIns="252000" tIns="108000" rIns="252000" bIns="108000">
            <a:normAutofit/>
          </a:bodyPr>
          <a:lstStyle/>
          <a:p>
            <a:pPr algn="ctr"/>
            <a:r>
              <a:rPr lang="kk-KZ" sz="32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Сабақтың мақсаты</a:t>
            </a:r>
            <a:endParaRPr lang="ru-RU" sz="32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37F13F0-2189-4C36-A920-ABD13EEA1938}"/>
              </a:ext>
            </a:extLst>
          </p:cNvPr>
          <p:cNvSpPr/>
          <p:nvPr/>
        </p:nvSpPr>
        <p:spPr>
          <a:xfrm>
            <a:off x="284163" y="1428182"/>
            <a:ext cx="9144000" cy="452698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lIns="252000" tIns="108000" rIns="252000" bIns="10800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Полиэтилен, полипропилен, полистирол, тефлон, </a:t>
            </a:r>
            <a:r>
              <a:rPr lang="kk-KZ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поливинилхлорид</a:t>
            </a:r>
            <a:r>
              <a:rPr lang="kk-KZ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kk-KZ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полиметилметакрилат</a:t>
            </a:r>
            <a:r>
              <a:rPr lang="kk-KZ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полиэфир, </a:t>
            </a:r>
            <a:r>
              <a:rPr lang="kk-KZ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фенолформальдегид</a:t>
            </a:r>
            <a:r>
              <a:rPr lang="kk-KZ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шайыры және олардың негізінде алынған пластмассалардың қасиеттерін, қолдану аймағын атау;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Пластмасса және талшықтарды тәжірибе жүзінде анықтау;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Қоршаған ортаға пластиктер өндірісінің және қолданысының әсерін талдау;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Полимерлерді утилизациялау процесін сипаттау.</a:t>
            </a:r>
          </a:p>
        </p:txBody>
      </p:sp>
    </p:spTree>
    <p:extLst>
      <p:ext uri="{BB962C8B-B14F-4D97-AF65-F5344CB8AC3E}">
        <p14:creationId xmlns:p14="http://schemas.microsoft.com/office/powerpoint/2010/main" val="4280884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FA1400-0E72-084C-8C7C-5DF496AF3C41}"/>
              </a:ext>
            </a:extLst>
          </p:cNvPr>
          <p:cNvSpPr txBox="1"/>
          <p:nvPr/>
        </p:nvSpPr>
        <p:spPr>
          <a:xfrm>
            <a:off x="2222611" y="297438"/>
            <a:ext cx="52671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Сабақ аяқталды!</a:t>
            </a:r>
          </a:p>
          <a:p>
            <a:pPr algn="ctr"/>
            <a:r>
              <a:rPr lang="kk-KZ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Келесі жүздескенше!</a:t>
            </a:r>
            <a:endParaRPr lang="ru-RU" sz="3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52D851-E003-0143-A0BF-8C220D86B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56" y="2913524"/>
            <a:ext cx="4480213" cy="335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67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Пластмассалар</a:t>
            </a:r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және</a:t>
            </a:r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олардың</a:t>
            </a:r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маңызды</a:t>
            </a:r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өкілдері</a:t>
            </a:r>
            <a:endParaRPr lang="kk-KZ" sz="28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163" y="1074259"/>
            <a:ext cx="9144000" cy="637364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altLang="ru-RU" sz="25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Пластмассалар</a:t>
            </a:r>
            <a:r>
              <a:rPr lang="kk-KZ" altLang="ru-RU" sz="25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иілгіштік қасиеті бар, сондықтан белгілі бір жағдайда тиісті пішінге келтіруге болатын, жоғары молекулалы органикалық заттар негізінде жасалатын материалдар.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altLang="ru-RU" sz="25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Пластмассалар жасауға қолданылатын жоғары молекулалы заттар көбінесе </a:t>
            </a:r>
            <a:r>
              <a:rPr lang="kk-KZ" altLang="ru-RU" sz="25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шайырлар</a:t>
            </a:r>
            <a:r>
              <a:rPr lang="kk-KZ" altLang="ru-RU" sz="25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деп аталады. Көп жағдайда пластмассалардың құрамы күрделі болады.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altLang="ru-RU" sz="25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Басқа полимерлер сияқты пластмассаларда </a:t>
            </a:r>
            <a:r>
              <a:rPr lang="kk-KZ" altLang="ru-RU" sz="25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термопластикалық (термопластар) </a:t>
            </a:r>
            <a:r>
              <a:rPr lang="kk-KZ" altLang="ru-RU" sz="25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және </a:t>
            </a:r>
            <a:r>
              <a:rPr lang="kk-KZ" altLang="ru-RU" sz="25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термореактивті (реактопластар) </a:t>
            </a:r>
            <a:r>
              <a:rPr lang="kk-KZ" altLang="ru-RU" sz="25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деп екі түрге бөлінеді.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altLang="ru-RU" sz="25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Термопластикалық шайырлар </a:t>
            </a:r>
            <a:r>
              <a:rPr lang="kk-KZ" altLang="ru-RU" sz="25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қыздырғанда жұмсарып, иілгіш болады да, суытса қайта қатайып, өздерінің алғашқы қасиеттерін сақтап қалады. Оларға </a:t>
            </a:r>
            <a:r>
              <a:rPr lang="kk-KZ" altLang="ru-RU" sz="25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полиэтилен</a:t>
            </a:r>
            <a:r>
              <a:rPr lang="kk-KZ" altLang="ru-RU" sz="25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және </a:t>
            </a:r>
            <a:r>
              <a:rPr lang="kk-KZ" altLang="ru-RU" sz="25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полихлорвинил</a:t>
            </a:r>
            <a:r>
              <a:rPr lang="kk-KZ" altLang="ru-RU" sz="25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сияқты </a:t>
            </a:r>
            <a:r>
              <a:rPr lang="kk-KZ" altLang="ru-RU" sz="25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сызықтық құрылымды полимерлер </a:t>
            </a:r>
            <a:r>
              <a:rPr lang="kk-KZ" altLang="ru-RU" sz="25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жатады.</a:t>
            </a:r>
          </a:p>
        </p:txBody>
      </p:sp>
    </p:spTree>
    <p:extLst>
      <p:ext uri="{BB962C8B-B14F-4D97-AF65-F5344CB8AC3E}">
        <p14:creationId xmlns:p14="http://schemas.microsoft.com/office/powerpoint/2010/main" val="97284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Пластмассалар</a:t>
            </a:r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және</a:t>
            </a:r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олардың</a:t>
            </a:r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маңызды</a:t>
            </a:r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өкілдері</a:t>
            </a:r>
            <a:endParaRPr lang="kk-KZ" sz="28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163" y="1034065"/>
            <a:ext cx="9144000" cy="61274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altLang="ru-RU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Термореактивті шайырлар </a:t>
            </a:r>
            <a:r>
              <a:rPr lang="kk-KZ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термопластикалық шайырларға керісінше, қыздырғанда иілгіштік қасиетінен айырылады, балқымайтын және ерімейтін күйге түседі. Оларға </a:t>
            </a:r>
            <a:r>
              <a:rPr lang="kk-KZ" altLang="ru-RU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фенолформальдегид шайырлары </a:t>
            </a:r>
            <a:r>
              <a:rPr lang="kk-KZ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жатады.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Пластмассалар өндіру ауқымы жағынан полимер материалдары арасында бірінші орында тұрады. Олардың механикалық беріктілігі жоғары, тығыздығы аз, химиялық жағынан төзімді, жылу және электрооқшаулағыштығы жақсы және т.б. қасиеттері болады.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Пластмассаларды қолдану саласы бойынша төмендегідей 5 топқа бөлуге болады:</a:t>
            </a:r>
          </a:p>
          <a:p>
            <a:pPr indent="725488"/>
            <a:r>
              <a:rPr lang="kk-KZ" altLang="ru-RU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kk-KZ" alt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kk-KZ" altLang="ru-RU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конструкциялық;</a:t>
            </a:r>
          </a:p>
          <a:p>
            <a:pPr indent="725488"/>
            <a:r>
              <a:rPr lang="kk-KZ" altLang="ru-RU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электр және радиотехникалық;</a:t>
            </a:r>
          </a:p>
          <a:p>
            <a:pPr indent="725488"/>
            <a:r>
              <a:rPr lang="kk-KZ" altLang="ru-RU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антикоррозиялық;</a:t>
            </a:r>
          </a:p>
          <a:p>
            <a:pPr indent="725488"/>
            <a:r>
              <a:rPr lang="kk-KZ" altLang="ru-RU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бүлдіргіш ортаға тұрақтылық;</a:t>
            </a:r>
          </a:p>
          <a:p>
            <a:pPr indent="725488"/>
            <a:r>
              <a:rPr lang="kk-KZ" altLang="ru-RU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дыбыс және жылуоқшаулағыш.</a:t>
            </a:r>
          </a:p>
        </p:txBody>
      </p:sp>
    </p:spTree>
    <p:extLst>
      <p:ext uri="{BB962C8B-B14F-4D97-AF65-F5344CB8AC3E}">
        <p14:creationId xmlns:p14="http://schemas.microsoft.com/office/powerpoint/2010/main" val="2749450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Пластмассалар</a:t>
            </a:r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маңызды</a:t>
            </a:r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өкілдері</a:t>
            </a:r>
            <a:endParaRPr lang="kk-KZ" sz="28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506286"/>
              </p:ext>
            </p:extLst>
          </p:nvPr>
        </p:nvGraphicFramePr>
        <p:xfrm>
          <a:off x="284163" y="1206204"/>
          <a:ext cx="9143999" cy="3726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5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7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66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6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74825"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№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Пластмассаның аты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Пластмасса-ның</a:t>
                      </a:r>
                      <a:r>
                        <a:rPr lang="kk-KZ" sz="1800" baseline="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құрлымдық буыны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Жануға қатысты 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Қыздыруға қатысты 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Полиэтилен 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Көкшіл жалынмен жанады, парафинге тән иісі бар. Жанған кезде полиэтилен тамшысы бөлінеді. 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Балқыған күйінде жіп тәрізді созылады.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Поливинил-</a:t>
                      </a:r>
                    </a:p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хлорид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Түтіндеп жанады, жалыннан алса жануын тоқтатады.</a:t>
                      </a:r>
                      <a:endParaRPr lang="ru-RU" sz="1800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60-70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</a:rPr>
                        <a:t>℃-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та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жұмсарады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 Ал 100-120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</a:rPr>
                        <a:t>℃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-та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ыдырай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бастайды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141" y="2608580"/>
            <a:ext cx="1091489" cy="59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14D58C-655D-4B59-ADFE-0970FF46BF40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75164" y="3800919"/>
            <a:ext cx="1281913" cy="93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09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34EF1E7-F940-4EDC-B630-2BEDD854F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184254"/>
              </p:ext>
            </p:extLst>
          </p:nvPr>
        </p:nvGraphicFramePr>
        <p:xfrm>
          <a:off x="284161" y="295039"/>
          <a:ext cx="9144001" cy="38803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2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4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55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3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74825"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№</a:t>
                      </a:r>
                      <a:endParaRPr lang="ru-RU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Пластмассаның аты</a:t>
                      </a:r>
                      <a:endParaRPr lang="ru-RU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Пластмассаның</a:t>
                      </a:r>
                      <a:r>
                        <a:rPr lang="kk-KZ" baseline="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құрлымдық буыны</a:t>
                      </a:r>
                      <a:endParaRPr lang="ru-RU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Жануға қатысты </a:t>
                      </a:r>
                      <a:endParaRPr lang="ru-RU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Қыздыруға қатысты </a:t>
                      </a:r>
                      <a:endParaRPr lang="ru-RU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ru-RU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Полистирол </a:t>
                      </a:r>
                      <a:endParaRPr lang="ru-RU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Стиролдың иісін шығарып, түтіндеп жанады, жалыннан алса да жана береді.</a:t>
                      </a:r>
                      <a:endParaRPr lang="ru-RU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Жұмсарады, балқымасынан жіп созуға болады.</a:t>
                      </a:r>
                      <a:endParaRPr lang="ru-RU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ru-RU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Полимети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метакрилат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Эфирдің иісін шығарып, көкшіл жалынмен, өзіне тән шытырлаған дыбыс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kk-KZ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шығарып жанады. </a:t>
                      </a:r>
                      <a:endParaRPr lang="ru-RU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Жұмсарады, бірақ жіп созуға болмайды. </a:t>
                      </a:r>
                      <a:endParaRPr lang="ru-RU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A32AA5-2177-4CEC-A76B-CC2D6098CAB0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5913" y="1586789"/>
            <a:ext cx="1150575" cy="8143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A85D24-DD31-4DE8-AF92-820CE98CFF1C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5913" y="2900495"/>
            <a:ext cx="1164863" cy="94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00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34EF1E7-F940-4EDC-B630-2BEDD854F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470075"/>
              </p:ext>
            </p:extLst>
          </p:nvPr>
        </p:nvGraphicFramePr>
        <p:xfrm>
          <a:off x="284161" y="295039"/>
          <a:ext cx="9144001" cy="38803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9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0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3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7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3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74825"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№</a:t>
                      </a:r>
                      <a:endParaRPr lang="ru-RU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Пластмассаның аты</a:t>
                      </a:r>
                      <a:endParaRPr lang="ru-RU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Пластмассаның</a:t>
                      </a:r>
                      <a:r>
                        <a:rPr lang="kk-KZ" baseline="0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құрылымдық буыны</a:t>
                      </a:r>
                      <a:endParaRPr lang="ru-RU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Жануға қатысты </a:t>
                      </a:r>
                      <a:endParaRPr lang="ru-RU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Қыздыруға қатысты </a:t>
                      </a:r>
                      <a:endParaRPr lang="ru-RU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ru-RU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Фенолфор- мальдегид </a:t>
                      </a:r>
                      <a:endParaRPr lang="ru-RU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Фенолдың иісін шығарып, </a:t>
                      </a:r>
                      <a:r>
                        <a:rPr lang="kk-KZ" dirty="0" err="1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күйеленіп</a:t>
                      </a:r>
                      <a:r>
                        <a:rPr lang="kk-KZ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жанады. Жалыннан алса біртіндеп сөнеді.</a:t>
                      </a:r>
                      <a:endParaRPr lang="ru-RU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Қатты қыздырғанда ыдырайды. </a:t>
                      </a:r>
                      <a:endParaRPr lang="ru-RU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  <a:endParaRPr lang="ru-RU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Политетрафтро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этилен (тефлон)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Жанбайды. </a:t>
                      </a:r>
                      <a:endParaRPr lang="ru-RU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Күшті</a:t>
                      </a:r>
                    </a:p>
                    <a:p>
                      <a:pPr algn="ctr"/>
                      <a:r>
                        <a:rPr lang="kk-KZ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жалында</a:t>
                      </a:r>
                    </a:p>
                    <a:p>
                      <a:pPr algn="ctr"/>
                      <a:r>
                        <a:rPr lang="kk-KZ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ғана</a:t>
                      </a:r>
                    </a:p>
                    <a:p>
                      <a:pPr algn="ctr"/>
                      <a:r>
                        <a:rPr lang="kk-KZ" dirty="0">
                          <a:solidFill>
                            <a:srgbClr val="00206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Балқиды.</a:t>
                      </a:r>
                      <a:endParaRPr lang="ru-RU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93C74FE-A761-4EAF-9B67-7A57F99133C1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8000"/>
                    </a14:imgEffect>
                    <a14:imgEffect>
                      <a14:brightnessContrast bright="-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6052" y="1604770"/>
            <a:ext cx="1310747" cy="99159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5718DE-F091-479F-81BB-60CB39567F86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3671" y="2943847"/>
            <a:ext cx="1235507" cy="111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03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Талшықтар</a:t>
            </a:r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және</a:t>
            </a:r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олардың</a:t>
            </a:r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маңызды</a:t>
            </a:r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өкілдері</a:t>
            </a:r>
            <a:endParaRPr lang="kk-KZ" sz="28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6908" y="1134668"/>
            <a:ext cx="2238320" cy="587441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ru-RU" sz="24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Талшықтар</a:t>
            </a:r>
            <a:endParaRPr lang="kk-KZ" sz="24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9791" y="2075343"/>
            <a:ext cx="2139239" cy="587441"/>
          </a:xfrm>
          <a:prstGeom prst="rect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ru-RU" sz="24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Табиғи</a:t>
            </a:r>
            <a:r>
              <a:rPr lang="ru-RU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kk-KZ" sz="24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4561" y="2075343"/>
            <a:ext cx="2148982" cy="587441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ru-RU" sz="24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Химиялық</a:t>
            </a:r>
            <a:endParaRPr lang="kk-KZ" sz="24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168" y="3137458"/>
            <a:ext cx="2177242" cy="572052"/>
          </a:xfrm>
          <a:prstGeom prst="rect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ru-RU" sz="23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Өсімдіктекті</a:t>
            </a:r>
            <a:r>
              <a:rPr lang="ru-RU" sz="23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kk-KZ" sz="23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2856" y="3137458"/>
            <a:ext cx="2215246" cy="572052"/>
          </a:xfrm>
          <a:prstGeom prst="rect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ru-RU" sz="23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Жануартекті</a:t>
            </a:r>
            <a:r>
              <a:rPr lang="ru-RU" sz="23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kk-KZ" sz="23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6163" y="3137458"/>
            <a:ext cx="2215246" cy="587441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ru-RU" sz="24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Жасанды</a:t>
            </a:r>
            <a:r>
              <a:rPr lang="ru-RU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kk-KZ" sz="24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57545" y="3137458"/>
            <a:ext cx="2215246" cy="587441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ru-RU" sz="24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Синтездік</a:t>
            </a:r>
            <a:r>
              <a:rPr lang="ru-RU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kk-KZ" sz="24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168" y="4319871"/>
            <a:ext cx="2215246" cy="1326105"/>
          </a:xfrm>
          <a:prstGeom prst="rect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ru-RU" sz="24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Мақта</a:t>
            </a:r>
            <a:r>
              <a:rPr lang="ru-RU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24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зығыр</a:t>
            </a:r>
            <a:r>
              <a:rPr lang="ru-RU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24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кендір</a:t>
            </a:r>
            <a:r>
              <a:rPr lang="ru-RU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kk-KZ" sz="24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62856" y="4319870"/>
            <a:ext cx="2215246" cy="587441"/>
          </a:xfrm>
          <a:prstGeom prst="rect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ru-RU" sz="24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Жүн</a:t>
            </a:r>
            <a:r>
              <a:rPr lang="ru-RU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24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жібек</a:t>
            </a:r>
            <a:r>
              <a:rPr lang="ru-RU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kk-KZ" sz="24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6163" y="4319871"/>
            <a:ext cx="2215246" cy="1695437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ru-RU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Вискоза, мыс, аммиак ацетаты</a:t>
            </a:r>
            <a:endParaRPr lang="kk-KZ" sz="24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57545" y="4319871"/>
            <a:ext cx="2215246" cy="1695437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ru-RU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Нитрон, лавсан, капрон, </a:t>
            </a:r>
            <a:r>
              <a:rPr lang="ru-RU" sz="24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анид</a:t>
            </a:r>
            <a:r>
              <a:rPr lang="ru-RU" sz="24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kk-KZ" sz="24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7" name="Прямая соединительная линия 16"/>
          <p:cNvCxnSpPr>
            <a:stCxn id="4" idx="2"/>
            <a:endCxn id="5" idx="0"/>
          </p:cNvCxnSpPr>
          <p:nvPr/>
        </p:nvCxnSpPr>
        <p:spPr>
          <a:xfrm flipH="1">
            <a:off x="2499411" y="1722109"/>
            <a:ext cx="1946657" cy="3532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4" idx="2"/>
            <a:endCxn id="6" idx="0"/>
          </p:cNvCxnSpPr>
          <p:nvPr/>
        </p:nvCxnSpPr>
        <p:spPr>
          <a:xfrm>
            <a:off x="4446068" y="1722109"/>
            <a:ext cx="1892984" cy="3532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5" idx="2"/>
          </p:cNvCxnSpPr>
          <p:nvPr/>
        </p:nvCxnSpPr>
        <p:spPr>
          <a:xfrm flipH="1">
            <a:off x="1292772" y="2662784"/>
            <a:ext cx="1206639" cy="4746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5" idx="2"/>
            <a:endCxn id="9" idx="0"/>
          </p:cNvCxnSpPr>
          <p:nvPr/>
        </p:nvCxnSpPr>
        <p:spPr>
          <a:xfrm>
            <a:off x="2499411" y="2662784"/>
            <a:ext cx="1171068" cy="4746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6" idx="2"/>
            <a:endCxn id="10" idx="0"/>
          </p:cNvCxnSpPr>
          <p:nvPr/>
        </p:nvCxnSpPr>
        <p:spPr>
          <a:xfrm flipH="1">
            <a:off x="5963786" y="2662784"/>
            <a:ext cx="375266" cy="4746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6" idx="2"/>
          </p:cNvCxnSpPr>
          <p:nvPr/>
        </p:nvCxnSpPr>
        <p:spPr>
          <a:xfrm>
            <a:off x="6339052" y="2662784"/>
            <a:ext cx="2304201" cy="4746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7" idx="2"/>
            <a:endCxn id="12" idx="0"/>
          </p:cNvCxnSpPr>
          <p:nvPr/>
        </p:nvCxnSpPr>
        <p:spPr>
          <a:xfrm>
            <a:off x="1410789" y="3709510"/>
            <a:ext cx="19002" cy="6103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9" idx="2"/>
            <a:endCxn id="13" idx="0"/>
          </p:cNvCxnSpPr>
          <p:nvPr/>
        </p:nvCxnSpPr>
        <p:spPr>
          <a:xfrm>
            <a:off x="3670479" y="3709510"/>
            <a:ext cx="0" cy="6103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0" idx="2"/>
            <a:endCxn id="14" idx="0"/>
          </p:cNvCxnSpPr>
          <p:nvPr/>
        </p:nvCxnSpPr>
        <p:spPr>
          <a:xfrm>
            <a:off x="5963786" y="3724899"/>
            <a:ext cx="0" cy="5949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1" idx="2"/>
          </p:cNvCxnSpPr>
          <p:nvPr/>
        </p:nvCxnSpPr>
        <p:spPr>
          <a:xfrm>
            <a:off x="8265168" y="3724899"/>
            <a:ext cx="0" cy="5949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455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3" y="292100"/>
            <a:ext cx="9144000" cy="648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Талшықтар</a:t>
            </a:r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және</a:t>
            </a:r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олардың</a:t>
            </a:r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маңызды</a:t>
            </a:r>
            <a: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err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өкілдері</a:t>
            </a:r>
            <a:endParaRPr lang="kk-KZ" sz="28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163" y="1348855"/>
            <a:ext cx="9144000" cy="36652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alt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Синтездік талшықтар </a:t>
            </a:r>
            <a:r>
              <a:rPr lang="kk-KZ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макромолекулалары ретпен орналасқан сызықтық құрылымды полимерлер. Синтездік талшықтар алыну тәсілі бойынша екіге бөлінеді: </a:t>
            </a:r>
            <a:r>
              <a:rPr lang="kk-KZ" alt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полиэфирлі талшықтар </a:t>
            </a:r>
            <a:r>
              <a:rPr lang="kk-KZ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және </a:t>
            </a:r>
            <a:r>
              <a:rPr lang="kk-KZ" alt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полиамидті талшықтар</a:t>
            </a:r>
            <a:r>
              <a:rPr lang="kk-KZ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Полиэфирлі талшықтардың макромолекуласында құрылымдық буындар </a:t>
            </a:r>
            <a:r>
              <a:rPr lang="kk-KZ" alt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эфирлік байланыс</a:t>
            </a:r>
            <a:r>
              <a:rPr lang="kk-KZ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арқылы жалғасса, полиамидтік талшықтарда </a:t>
            </a:r>
            <a:r>
              <a:rPr lang="kk-KZ" alt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амидтік байланыс </a:t>
            </a:r>
            <a:r>
              <a:rPr lang="kk-KZ" alt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түзіледі.</a:t>
            </a:r>
            <a:endParaRPr lang="kk-KZ" altLang="ru-RU" sz="28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9556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14260</TotalTime>
  <Words>907</Words>
  <Application>Microsoft Office PowerPoint</Application>
  <PresentationFormat>Произвольный</PresentationFormat>
  <Paragraphs>178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Open Sans</vt:lpstr>
      <vt:lpstr>Times New Roman</vt:lpstr>
      <vt:lpstr>Тема Office</vt:lpstr>
      <vt:lpstr>11-сынып</vt:lpstr>
      <vt:lpstr>Сабақтың мақсаты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DO_Edit_1</cp:lastModifiedBy>
  <cp:revision>324</cp:revision>
  <dcterms:created xsi:type="dcterms:W3CDTF">2020-07-01T14:03:46Z</dcterms:created>
  <dcterms:modified xsi:type="dcterms:W3CDTF">2020-12-04T09:01:24Z</dcterms:modified>
</cp:coreProperties>
</file>