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sldIdLst>
    <p:sldId id="265" r:id="rId2"/>
    <p:sldId id="296" r:id="rId3"/>
    <p:sldId id="302" r:id="rId4"/>
    <p:sldId id="301" r:id="rId5"/>
    <p:sldId id="303" r:id="rId6"/>
    <p:sldId id="304" r:id="rId7"/>
    <p:sldId id="305" r:id="rId8"/>
    <p:sldId id="306" r:id="rId9"/>
    <p:sldId id="307" r:id="rId10"/>
    <p:sldId id="308" r:id="rId11"/>
    <p:sldId id="309" r:id="rId12"/>
    <p:sldId id="310" r:id="rId13"/>
    <p:sldId id="311" r:id="rId14"/>
    <p:sldId id="312" r:id="rId15"/>
    <p:sldId id="313" r:id="rId16"/>
    <p:sldId id="314" r:id="rId17"/>
    <p:sldId id="258" r:id="rId18"/>
  </p:sldIdLst>
  <p:sldSz cx="9712325" cy="8002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 userDrawn="1">
          <p15:clr>
            <a:srgbClr val="A4A3A4"/>
          </p15:clr>
        </p15:guide>
        <p15:guide id="2" pos="179" userDrawn="1">
          <p15:clr>
            <a:srgbClr val="A4A3A4"/>
          </p15:clr>
        </p15:guide>
        <p15:guide id="3" pos="5939" userDrawn="1">
          <p15:clr>
            <a:srgbClr val="A4A3A4"/>
          </p15:clr>
        </p15:guide>
        <p15:guide id="4" orient="horz" pos="48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B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21"/>
  </p:normalViewPr>
  <p:slideViewPr>
    <p:cSldViewPr snapToGrid="0" snapToObjects="1">
      <p:cViewPr varScale="1">
        <p:scale>
          <a:sx n="95" d="100"/>
          <a:sy n="95" d="100"/>
        </p:scale>
        <p:origin x="1854" y="84"/>
      </p:cViewPr>
      <p:guideLst>
        <p:guide orient="horz" pos="184"/>
        <p:guide pos="179"/>
        <p:guide pos="5939"/>
        <p:guide orient="horz" pos="4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E6712-1DF3-144B-8AEB-AA2EA0DC6E3F}" type="datetimeFigureOut">
              <a:rPr lang="x-none" smtClean="0"/>
              <a:t>15.12.2020</a:t>
            </a:fld>
            <a:endParaRPr lang="x-none"/>
          </a:p>
        </p:txBody>
      </p:sp>
      <p:sp>
        <p:nvSpPr>
          <p:cNvPr id="4" name="Образ слайда 3"/>
          <p:cNvSpPr>
            <a:spLocks noGrp="1" noRot="1" noChangeAspect="1"/>
          </p:cNvSpPr>
          <p:nvPr>
            <p:ph type="sldImg" idx="2"/>
          </p:nvPr>
        </p:nvSpPr>
        <p:spPr>
          <a:xfrm>
            <a:off x="1555750" y="1143000"/>
            <a:ext cx="37465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97FD9-0A9C-1B45-95DB-6830A7212849}" type="slidenum">
              <a:rPr lang="x-none" smtClean="0"/>
              <a:t>‹#›</a:t>
            </a:fld>
            <a:endParaRPr lang="x-none"/>
          </a:p>
        </p:txBody>
      </p:sp>
    </p:spTree>
    <p:extLst>
      <p:ext uri="{BB962C8B-B14F-4D97-AF65-F5344CB8AC3E}">
        <p14:creationId xmlns:p14="http://schemas.microsoft.com/office/powerpoint/2010/main" val="3686477387"/>
      </p:ext>
    </p:extLst>
  </p:cSld>
  <p:clrMap bg1="lt1" tx1="dk1" bg2="lt2" tx2="dk2" accent1="accent1" accent2="accent2" accent3="accent3" accent4="accent4" accent5="accent5" accent6="accent6" hlink="hlink" folHlink="folHlink"/>
  <p:notesStyle>
    <a:lvl1pPr marL="0" algn="l" defTabSz="718627" rtl="0" eaLnBrk="1" latinLnBrk="0" hangingPunct="1">
      <a:defRPr sz="943" kern="1200">
        <a:solidFill>
          <a:schemeClr val="tx1"/>
        </a:solidFill>
        <a:latin typeface="+mn-lt"/>
        <a:ea typeface="+mn-ea"/>
        <a:cs typeface="+mn-cs"/>
      </a:defRPr>
    </a:lvl1pPr>
    <a:lvl2pPr marL="359313" algn="l" defTabSz="718627" rtl="0" eaLnBrk="1" latinLnBrk="0" hangingPunct="1">
      <a:defRPr sz="943" kern="1200">
        <a:solidFill>
          <a:schemeClr val="tx1"/>
        </a:solidFill>
        <a:latin typeface="+mn-lt"/>
        <a:ea typeface="+mn-ea"/>
        <a:cs typeface="+mn-cs"/>
      </a:defRPr>
    </a:lvl2pPr>
    <a:lvl3pPr marL="718627" algn="l" defTabSz="718627" rtl="0" eaLnBrk="1" latinLnBrk="0" hangingPunct="1">
      <a:defRPr sz="943" kern="1200">
        <a:solidFill>
          <a:schemeClr val="tx1"/>
        </a:solidFill>
        <a:latin typeface="+mn-lt"/>
        <a:ea typeface="+mn-ea"/>
        <a:cs typeface="+mn-cs"/>
      </a:defRPr>
    </a:lvl3pPr>
    <a:lvl4pPr marL="1077940" algn="l" defTabSz="718627" rtl="0" eaLnBrk="1" latinLnBrk="0" hangingPunct="1">
      <a:defRPr sz="943" kern="1200">
        <a:solidFill>
          <a:schemeClr val="tx1"/>
        </a:solidFill>
        <a:latin typeface="+mn-lt"/>
        <a:ea typeface="+mn-ea"/>
        <a:cs typeface="+mn-cs"/>
      </a:defRPr>
    </a:lvl4pPr>
    <a:lvl5pPr marL="1437254" algn="l" defTabSz="718627" rtl="0" eaLnBrk="1" latinLnBrk="0" hangingPunct="1">
      <a:defRPr sz="943" kern="1200">
        <a:solidFill>
          <a:schemeClr val="tx1"/>
        </a:solidFill>
        <a:latin typeface="+mn-lt"/>
        <a:ea typeface="+mn-ea"/>
        <a:cs typeface="+mn-cs"/>
      </a:defRPr>
    </a:lvl5pPr>
    <a:lvl6pPr marL="1796567" algn="l" defTabSz="718627" rtl="0" eaLnBrk="1" latinLnBrk="0" hangingPunct="1">
      <a:defRPr sz="943" kern="1200">
        <a:solidFill>
          <a:schemeClr val="tx1"/>
        </a:solidFill>
        <a:latin typeface="+mn-lt"/>
        <a:ea typeface="+mn-ea"/>
        <a:cs typeface="+mn-cs"/>
      </a:defRPr>
    </a:lvl6pPr>
    <a:lvl7pPr marL="2155881" algn="l" defTabSz="718627" rtl="0" eaLnBrk="1" latinLnBrk="0" hangingPunct="1">
      <a:defRPr sz="943" kern="1200">
        <a:solidFill>
          <a:schemeClr val="tx1"/>
        </a:solidFill>
        <a:latin typeface="+mn-lt"/>
        <a:ea typeface="+mn-ea"/>
        <a:cs typeface="+mn-cs"/>
      </a:defRPr>
    </a:lvl7pPr>
    <a:lvl8pPr marL="2515194" algn="l" defTabSz="718627" rtl="0" eaLnBrk="1" latinLnBrk="0" hangingPunct="1">
      <a:defRPr sz="943" kern="1200">
        <a:solidFill>
          <a:schemeClr val="tx1"/>
        </a:solidFill>
        <a:latin typeface="+mn-lt"/>
        <a:ea typeface="+mn-ea"/>
        <a:cs typeface="+mn-cs"/>
      </a:defRPr>
    </a:lvl8pPr>
    <a:lvl9pPr marL="2874508" algn="l" defTabSz="718627" rtl="0" eaLnBrk="1" latinLnBrk="0" hangingPunct="1">
      <a:defRPr sz="94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28425" y="1309683"/>
            <a:ext cx="8255476" cy="2786086"/>
          </a:xfrm>
        </p:spPr>
        <p:txBody>
          <a:bodyPr anchor="b"/>
          <a:lstStyle>
            <a:lvl1pPr algn="ctr">
              <a:defRPr sz="6373"/>
            </a:lvl1pPr>
          </a:lstStyle>
          <a:p>
            <a:r>
              <a:rPr lang="ru-RU"/>
              <a:t>Образец заголовка</a:t>
            </a:r>
            <a:endParaRPr lang="en-US" dirty="0"/>
          </a:p>
        </p:txBody>
      </p:sp>
      <p:sp>
        <p:nvSpPr>
          <p:cNvPr id="3" name="Subtitle 2"/>
          <p:cNvSpPr>
            <a:spLocks noGrp="1"/>
          </p:cNvSpPr>
          <p:nvPr>
            <p:ph type="subTitle" idx="1"/>
          </p:nvPr>
        </p:nvSpPr>
        <p:spPr>
          <a:xfrm>
            <a:off x="1214041" y="4203212"/>
            <a:ext cx="7284244" cy="1932106"/>
          </a:xfrm>
        </p:spPr>
        <p:txBody>
          <a:bodyPr/>
          <a:lstStyle>
            <a:lvl1pPr marL="0" indent="0" algn="ctr">
              <a:buNone/>
              <a:defRPr sz="2549"/>
            </a:lvl1pPr>
            <a:lvl2pPr marL="485638" indent="0" algn="ctr">
              <a:buNone/>
              <a:defRPr sz="2124"/>
            </a:lvl2pPr>
            <a:lvl3pPr marL="971276" indent="0" algn="ctr">
              <a:buNone/>
              <a:defRPr sz="1912"/>
            </a:lvl3pPr>
            <a:lvl4pPr marL="1456914" indent="0" algn="ctr">
              <a:buNone/>
              <a:defRPr sz="1700"/>
            </a:lvl4pPr>
            <a:lvl5pPr marL="1942551" indent="0" algn="ctr">
              <a:buNone/>
              <a:defRPr sz="1700"/>
            </a:lvl5pPr>
            <a:lvl6pPr marL="2428189" indent="0" algn="ctr">
              <a:buNone/>
              <a:defRPr sz="1700"/>
            </a:lvl6pPr>
            <a:lvl7pPr marL="2913827" indent="0" algn="ctr">
              <a:buNone/>
              <a:defRPr sz="1700"/>
            </a:lvl7pPr>
            <a:lvl8pPr marL="3399465" indent="0" algn="ctr">
              <a:buNone/>
              <a:defRPr sz="1700"/>
            </a:lvl8pPr>
            <a:lvl9pPr marL="3885103" indent="0" algn="ctr">
              <a:buNone/>
              <a:defRPr sz="17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15.12.2020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42631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15.12.2020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80245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0383" y="426064"/>
            <a:ext cx="2094220" cy="678182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67723" y="426064"/>
            <a:ext cx="6161256" cy="678182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15.12.2020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35456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7A2D208-432E-AA48-8D25-AC6E1033EED1}" type="datetimeFigureOut">
              <a:rPr lang="x-none" smtClean="0"/>
              <a:t>15.12.2020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68780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62665" y="1995092"/>
            <a:ext cx="8376880" cy="3328854"/>
          </a:xfrm>
        </p:spPr>
        <p:txBody>
          <a:bodyPr anchor="b"/>
          <a:lstStyle>
            <a:lvl1pPr>
              <a:defRPr sz="6373"/>
            </a:lvl1pPr>
          </a:lstStyle>
          <a:p>
            <a:r>
              <a:rPr lang="ru-RU"/>
              <a:t>Образец заголовка</a:t>
            </a:r>
            <a:endParaRPr lang="en-US" dirty="0"/>
          </a:p>
        </p:txBody>
      </p:sp>
      <p:sp>
        <p:nvSpPr>
          <p:cNvPr id="3" name="Text Placeholder 2"/>
          <p:cNvSpPr>
            <a:spLocks noGrp="1"/>
          </p:cNvSpPr>
          <p:nvPr>
            <p:ph type="body" idx="1"/>
          </p:nvPr>
        </p:nvSpPr>
        <p:spPr>
          <a:xfrm>
            <a:off x="662665" y="5355438"/>
            <a:ext cx="8376880" cy="1750566"/>
          </a:xfrm>
        </p:spPr>
        <p:txBody>
          <a:bodyPr/>
          <a:lstStyle>
            <a:lvl1pPr marL="0" indent="0">
              <a:buNone/>
              <a:defRPr sz="2549">
                <a:solidFill>
                  <a:schemeClr val="tx1"/>
                </a:solidFill>
              </a:defRPr>
            </a:lvl1pPr>
            <a:lvl2pPr marL="485638" indent="0">
              <a:buNone/>
              <a:defRPr sz="2124">
                <a:solidFill>
                  <a:schemeClr val="tx1">
                    <a:tint val="75000"/>
                  </a:schemeClr>
                </a:solidFill>
              </a:defRPr>
            </a:lvl2pPr>
            <a:lvl3pPr marL="971276" indent="0">
              <a:buNone/>
              <a:defRPr sz="1912">
                <a:solidFill>
                  <a:schemeClr val="tx1">
                    <a:tint val="75000"/>
                  </a:schemeClr>
                </a:solidFill>
              </a:defRPr>
            </a:lvl3pPr>
            <a:lvl4pPr marL="1456914" indent="0">
              <a:buNone/>
              <a:defRPr sz="1700">
                <a:solidFill>
                  <a:schemeClr val="tx1">
                    <a:tint val="75000"/>
                  </a:schemeClr>
                </a:solidFill>
              </a:defRPr>
            </a:lvl4pPr>
            <a:lvl5pPr marL="1942551" indent="0">
              <a:buNone/>
              <a:defRPr sz="1700">
                <a:solidFill>
                  <a:schemeClr val="tx1">
                    <a:tint val="75000"/>
                  </a:schemeClr>
                </a:solidFill>
              </a:defRPr>
            </a:lvl5pPr>
            <a:lvl6pPr marL="2428189" indent="0">
              <a:buNone/>
              <a:defRPr sz="1700">
                <a:solidFill>
                  <a:schemeClr val="tx1">
                    <a:tint val="75000"/>
                  </a:schemeClr>
                </a:solidFill>
              </a:defRPr>
            </a:lvl6pPr>
            <a:lvl7pPr marL="2913827" indent="0">
              <a:buNone/>
              <a:defRPr sz="1700">
                <a:solidFill>
                  <a:schemeClr val="tx1">
                    <a:tint val="75000"/>
                  </a:schemeClr>
                </a:solidFill>
              </a:defRPr>
            </a:lvl7pPr>
            <a:lvl8pPr marL="3399465" indent="0">
              <a:buNone/>
              <a:defRPr sz="1700">
                <a:solidFill>
                  <a:schemeClr val="tx1">
                    <a:tint val="75000"/>
                  </a:schemeClr>
                </a:solidFill>
              </a:defRPr>
            </a:lvl8pPr>
            <a:lvl9pPr marL="3885103" indent="0">
              <a:buNone/>
              <a:defRPr sz="17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7A2D208-432E-AA48-8D25-AC6E1033EED1}" type="datetimeFigureOut">
              <a:rPr lang="x-none" smtClean="0"/>
              <a:t>15.12.2020</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755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67722"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916865" y="2130318"/>
            <a:ext cx="4127738" cy="507756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7A2D208-432E-AA48-8D25-AC6E1033EED1}" type="datetimeFigureOut">
              <a:rPr lang="x-none" smtClean="0"/>
              <a:t>15.12.2020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95738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68988" y="426066"/>
            <a:ext cx="8376880" cy="154679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68988" y="1961746"/>
            <a:ext cx="4108768"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4" name="Content Placeholder 3"/>
          <p:cNvSpPr>
            <a:spLocks noGrp="1"/>
          </p:cNvSpPr>
          <p:nvPr>
            <p:ph sz="half" idx="2"/>
          </p:nvPr>
        </p:nvSpPr>
        <p:spPr>
          <a:xfrm>
            <a:off x="668988" y="2923168"/>
            <a:ext cx="4108768"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916865" y="1961746"/>
            <a:ext cx="4129003" cy="961421"/>
          </a:xfrm>
        </p:spPr>
        <p:txBody>
          <a:bodyPr anchor="b"/>
          <a:lstStyle>
            <a:lvl1pPr marL="0" indent="0">
              <a:buNone/>
              <a:defRPr sz="2549" b="1"/>
            </a:lvl1pPr>
            <a:lvl2pPr marL="485638" indent="0">
              <a:buNone/>
              <a:defRPr sz="2124" b="1"/>
            </a:lvl2pPr>
            <a:lvl3pPr marL="971276" indent="0">
              <a:buNone/>
              <a:defRPr sz="1912" b="1"/>
            </a:lvl3pPr>
            <a:lvl4pPr marL="1456914" indent="0">
              <a:buNone/>
              <a:defRPr sz="1700" b="1"/>
            </a:lvl4pPr>
            <a:lvl5pPr marL="1942551" indent="0">
              <a:buNone/>
              <a:defRPr sz="1700" b="1"/>
            </a:lvl5pPr>
            <a:lvl6pPr marL="2428189" indent="0">
              <a:buNone/>
              <a:defRPr sz="1700" b="1"/>
            </a:lvl6pPr>
            <a:lvl7pPr marL="2913827" indent="0">
              <a:buNone/>
              <a:defRPr sz="1700" b="1"/>
            </a:lvl7pPr>
            <a:lvl8pPr marL="3399465" indent="0">
              <a:buNone/>
              <a:defRPr sz="1700" b="1"/>
            </a:lvl8pPr>
            <a:lvl9pPr marL="3885103" indent="0">
              <a:buNone/>
              <a:defRPr sz="1700" b="1"/>
            </a:lvl9pPr>
          </a:lstStyle>
          <a:p>
            <a:pPr lvl="0"/>
            <a:r>
              <a:rPr lang="ru-RU"/>
              <a:t>Образец текста</a:t>
            </a:r>
          </a:p>
        </p:txBody>
      </p:sp>
      <p:sp>
        <p:nvSpPr>
          <p:cNvPr id="6" name="Content Placeholder 5"/>
          <p:cNvSpPr>
            <a:spLocks noGrp="1"/>
          </p:cNvSpPr>
          <p:nvPr>
            <p:ph sz="quarter" idx="4"/>
          </p:nvPr>
        </p:nvSpPr>
        <p:spPr>
          <a:xfrm>
            <a:off x="4916865" y="2923168"/>
            <a:ext cx="4129003" cy="42995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7A2D208-432E-AA48-8D25-AC6E1033EED1}" type="datetimeFigureOut">
              <a:rPr lang="x-none" smtClean="0"/>
              <a:t>15.12.2020</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201197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7A2D208-432E-AA48-8D25-AC6E1033EED1}" type="datetimeFigureOut">
              <a:rPr lang="x-none" smtClean="0"/>
              <a:t>15.12.2020</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494140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2D208-432E-AA48-8D25-AC6E1033EED1}" type="datetimeFigureOut">
              <a:rPr lang="x-none" smtClean="0"/>
              <a:t>15.12.2020</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1958954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Content Placeholder 2"/>
          <p:cNvSpPr>
            <a:spLocks noGrp="1"/>
          </p:cNvSpPr>
          <p:nvPr>
            <p:ph idx="1"/>
          </p:nvPr>
        </p:nvSpPr>
        <p:spPr>
          <a:xfrm>
            <a:off x="4129003" y="1152226"/>
            <a:ext cx="4916865" cy="5687024"/>
          </a:xfrm>
        </p:spPr>
        <p:txBody>
          <a:bodyPr/>
          <a:lstStyle>
            <a:lvl1pPr>
              <a:defRPr sz="3399"/>
            </a:lvl1pPr>
            <a:lvl2pPr>
              <a:defRPr sz="2974"/>
            </a:lvl2pPr>
            <a:lvl3pPr>
              <a:defRPr sz="2549"/>
            </a:lvl3pPr>
            <a:lvl4pPr>
              <a:defRPr sz="2124"/>
            </a:lvl4pPr>
            <a:lvl5pPr>
              <a:defRPr sz="2124"/>
            </a:lvl5pPr>
            <a:lvl6pPr>
              <a:defRPr sz="2124"/>
            </a:lvl6pPr>
            <a:lvl7pPr>
              <a:defRPr sz="2124"/>
            </a:lvl7pPr>
            <a:lvl8pPr>
              <a:defRPr sz="2124"/>
            </a:lvl8pPr>
            <a:lvl9pPr>
              <a:defRPr sz="21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15.12.2020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213427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68987" y="533506"/>
            <a:ext cx="3132478" cy="1867271"/>
          </a:xfrm>
        </p:spPr>
        <p:txBody>
          <a:bodyPr anchor="b"/>
          <a:lstStyle>
            <a:lvl1pPr>
              <a:defRPr sz="3399"/>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29003" y="1152226"/>
            <a:ext cx="4916865" cy="5687024"/>
          </a:xfrm>
        </p:spPr>
        <p:txBody>
          <a:bodyPr anchor="t"/>
          <a:lstStyle>
            <a:lvl1pPr marL="0" indent="0">
              <a:buNone/>
              <a:defRPr sz="3399"/>
            </a:lvl1pPr>
            <a:lvl2pPr marL="485638" indent="0">
              <a:buNone/>
              <a:defRPr sz="2974"/>
            </a:lvl2pPr>
            <a:lvl3pPr marL="971276" indent="0">
              <a:buNone/>
              <a:defRPr sz="2549"/>
            </a:lvl3pPr>
            <a:lvl4pPr marL="1456914" indent="0">
              <a:buNone/>
              <a:defRPr sz="2124"/>
            </a:lvl4pPr>
            <a:lvl5pPr marL="1942551" indent="0">
              <a:buNone/>
              <a:defRPr sz="2124"/>
            </a:lvl5pPr>
            <a:lvl6pPr marL="2428189" indent="0">
              <a:buNone/>
              <a:defRPr sz="2124"/>
            </a:lvl6pPr>
            <a:lvl7pPr marL="2913827" indent="0">
              <a:buNone/>
              <a:defRPr sz="2124"/>
            </a:lvl7pPr>
            <a:lvl8pPr marL="3399465" indent="0">
              <a:buNone/>
              <a:defRPr sz="2124"/>
            </a:lvl8pPr>
            <a:lvl9pPr marL="3885103" indent="0">
              <a:buNone/>
              <a:defRPr sz="2124"/>
            </a:lvl9pPr>
          </a:lstStyle>
          <a:p>
            <a:r>
              <a:rPr lang="ru-RU"/>
              <a:t>Вставка рисунка</a:t>
            </a:r>
            <a:endParaRPr lang="en-US" dirty="0"/>
          </a:p>
        </p:txBody>
      </p:sp>
      <p:sp>
        <p:nvSpPr>
          <p:cNvPr id="4" name="Text Placeholder 3"/>
          <p:cNvSpPr>
            <a:spLocks noGrp="1"/>
          </p:cNvSpPr>
          <p:nvPr>
            <p:ph type="body" sz="half" idx="2"/>
          </p:nvPr>
        </p:nvSpPr>
        <p:spPr>
          <a:xfrm>
            <a:off x="668987" y="2400777"/>
            <a:ext cx="3132478" cy="4447735"/>
          </a:xfrm>
        </p:spPr>
        <p:txBody>
          <a:bodyPr/>
          <a:lstStyle>
            <a:lvl1pPr marL="0" indent="0">
              <a:buNone/>
              <a:defRPr sz="1700"/>
            </a:lvl1pPr>
            <a:lvl2pPr marL="485638" indent="0">
              <a:buNone/>
              <a:defRPr sz="1487"/>
            </a:lvl2pPr>
            <a:lvl3pPr marL="971276" indent="0">
              <a:buNone/>
              <a:defRPr sz="1275"/>
            </a:lvl3pPr>
            <a:lvl4pPr marL="1456914" indent="0">
              <a:buNone/>
              <a:defRPr sz="1062"/>
            </a:lvl4pPr>
            <a:lvl5pPr marL="1942551" indent="0">
              <a:buNone/>
              <a:defRPr sz="1062"/>
            </a:lvl5pPr>
            <a:lvl6pPr marL="2428189" indent="0">
              <a:buNone/>
              <a:defRPr sz="1062"/>
            </a:lvl6pPr>
            <a:lvl7pPr marL="2913827" indent="0">
              <a:buNone/>
              <a:defRPr sz="1062"/>
            </a:lvl7pPr>
            <a:lvl8pPr marL="3399465" indent="0">
              <a:buNone/>
              <a:defRPr sz="1062"/>
            </a:lvl8pPr>
            <a:lvl9pPr marL="3885103" indent="0">
              <a:buNone/>
              <a:defRPr sz="1062"/>
            </a:lvl9pPr>
          </a:lstStyle>
          <a:p>
            <a:pPr lvl="0"/>
            <a:r>
              <a:rPr lang="ru-RU"/>
              <a:t>Образец текста</a:t>
            </a:r>
          </a:p>
        </p:txBody>
      </p:sp>
      <p:sp>
        <p:nvSpPr>
          <p:cNvPr id="5" name="Date Placeholder 4"/>
          <p:cNvSpPr>
            <a:spLocks noGrp="1"/>
          </p:cNvSpPr>
          <p:nvPr>
            <p:ph type="dt" sz="half" idx="10"/>
          </p:nvPr>
        </p:nvSpPr>
        <p:spPr/>
        <p:txBody>
          <a:bodyPr/>
          <a:lstStyle/>
          <a:p>
            <a:fld id="{B7A2D208-432E-AA48-8D25-AC6E1033EED1}" type="datetimeFigureOut">
              <a:rPr lang="x-none" smtClean="0"/>
              <a:t>15.12.2020</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A21B68-98B7-4E40-B0F8-C095EA97D726}" type="slidenum">
              <a:rPr lang="x-none" smtClean="0"/>
              <a:t>‹#›</a:t>
            </a:fld>
            <a:endParaRPr lang="x-none"/>
          </a:p>
        </p:txBody>
      </p:sp>
    </p:spTree>
    <p:extLst>
      <p:ext uri="{BB962C8B-B14F-4D97-AF65-F5344CB8AC3E}">
        <p14:creationId xmlns:p14="http://schemas.microsoft.com/office/powerpoint/2010/main" val="36212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723" y="426066"/>
            <a:ext cx="8376880" cy="154679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67723" y="2130318"/>
            <a:ext cx="8376880" cy="5077569"/>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7722" y="7417215"/>
            <a:ext cx="2185273" cy="426064"/>
          </a:xfrm>
          <a:prstGeom prst="rect">
            <a:avLst/>
          </a:prstGeom>
        </p:spPr>
        <p:txBody>
          <a:bodyPr vert="horz" lIns="91440" tIns="45720" rIns="91440" bIns="45720" rtlCol="0" anchor="ctr"/>
          <a:lstStyle>
            <a:lvl1pPr algn="l">
              <a:defRPr sz="1275">
                <a:solidFill>
                  <a:schemeClr val="tx1">
                    <a:tint val="75000"/>
                  </a:schemeClr>
                </a:solidFill>
              </a:defRPr>
            </a:lvl1pPr>
          </a:lstStyle>
          <a:p>
            <a:fld id="{B7A2D208-432E-AA48-8D25-AC6E1033EED1}" type="datetimeFigureOut">
              <a:rPr lang="x-none" smtClean="0"/>
              <a:t>15.12.2020</a:t>
            </a:fld>
            <a:endParaRPr lang="x-none"/>
          </a:p>
        </p:txBody>
      </p:sp>
      <p:sp>
        <p:nvSpPr>
          <p:cNvPr id="5" name="Footer Placeholder 4"/>
          <p:cNvSpPr>
            <a:spLocks noGrp="1"/>
          </p:cNvSpPr>
          <p:nvPr>
            <p:ph type="ftr" sz="quarter" idx="3"/>
          </p:nvPr>
        </p:nvSpPr>
        <p:spPr>
          <a:xfrm>
            <a:off x="3217208" y="7417215"/>
            <a:ext cx="3277910" cy="426064"/>
          </a:xfrm>
          <a:prstGeom prst="rect">
            <a:avLst/>
          </a:prstGeom>
        </p:spPr>
        <p:txBody>
          <a:bodyPr vert="horz" lIns="91440" tIns="45720" rIns="91440" bIns="45720" rtlCol="0" anchor="ctr"/>
          <a:lstStyle>
            <a:lvl1pPr algn="ctr">
              <a:defRPr sz="1275">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859330" y="7417215"/>
            <a:ext cx="2185273" cy="426064"/>
          </a:xfrm>
          <a:prstGeom prst="rect">
            <a:avLst/>
          </a:prstGeom>
        </p:spPr>
        <p:txBody>
          <a:bodyPr vert="horz" lIns="91440" tIns="45720" rIns="91440" bIns="45720" rtlCol="0" anchor="ctr"/>
          <a:lstStyle>
            <a:lvl1pPr algn="r">
              <a:defRPr sz="1275">
                <a:solidFill>
                  <a:schemeClr val="tx1">
                    <a:tint val="75000"/>
                  </a:schemeClr>
                </a:solidFill>
              </a:defRPr>
            </a:lvl1pPr>
          </a:lstStyle>
          <a:p>
            <a:fld id="{40A21B68-98B7-4E40-B0F8-C095EA97D726}" type="slidenum">
              <a:rPr lang="x-none" smtClean="0"/>
              <a:t>‹#›</a:t>
            </a:fld>
            <a:endParaRPr lang="x-none"/>
          </a:p>
        </p:txBody>
      </p:sp>
    </p:spTree>
    <p:extLst>
      <p:ext uri="{BB962C8B-B14F-4D97-AF65-F5344CB8AC3E}">
        <p14:creationId xmlns:p14="http://schemas.microsoft.com/office/powerpoint/2010/main" val="3817557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71276" rtl="0" eaLnBrk="1" latinLnBrk="0" hangingPunct="1">
        <a:lnSpc>
          <a:spcPct val="90000"/>
        </a:lnSpc>
        <a:spcBef>
          <a:spcPct val="0"/>
        </a:spcBef>
        <a:buNone/>
        <a:defRPr sz="4674" kern="1200">
          <a:solidFill>
            <a:schemeClr val="tx1"/>
          </a:solidFill>
          <a:latin typeface="+mj-lt"/>
          <a:ea typeface="+mj-ea"/>
          <a:cs typeface="+mj-cs"/>
        </a:defRPr>
      </a:lvl1pPr>
    </p:titleStyle>
    <p:bodyStyle>
      <a:lvl1pPr marL="242819" indent="-242819" algn="l" defTabSz="971276" rtl="0" eaLnBrk="1" latinLnBrk="0" hangingPunct="1">
        <a:lnSpc>
          <a:spcPct val="90000"/>
        </a:lnSpc>
        <a:spcBef>
          <a:spcPts val="1062"/>
        </a:spcBef>
        <a:buFont typeface="Arial" panose="020B0604020202020204" pitchFamily="34" charset="0"/>
        <a:buChar char="•"/>
        <a:defRPr sz="2974" kern="1200">
          <a:solidFill>
            <a:schemeClr val="tx1"/>
          </a:solidFill>
          <a:latin typeface="+mn-lt"/>
          <a:ea typeface="+mn-ea"/>
          <a:cs typeface="+mn-cs"/>
        </a:defRPr>
      </a:lvl1pPr>
      <a:lvl2pPr marL="728457" indent="-242819" algn="l" defTabSz="971276" rtl="0" eaLnBrk="1" latinLnBrk="0" hangingPunct="1">
        <a:lnSpc>
          <a:spcPct val="90000"/>
        </a:lnSpc>
        <a:spcBef>
          <a:spcPts val="531"/>
        </a:spcBef>
        <a:buFont typeface="Arial" panose="020B0604020202020204" pitchFamily="34" charset="0"/>
        <a:buChar char="•"/>
        <a:defRPr sz="2549" kern="1200">
          <a:solidFill>
            <a:schemeClr val="tx1"/>
          </a:solidFill>
          <a:latin typeface="+mn-lt"/>
          <a:ea typeface="+mn-ea"/>
          <a:cs typeface="+mn-cs"/>
        </a:defRPr>
      </a:lvl2pPr>
      <a:lvl3pPr marL="1214095" indent="-242819" algn="l" defTabSz="971276" rtl="0" eaLnBrk="1" latinLnBrk="0" hangingPunct="1">
        <a:lnSpc>
          <a:spcPct val="90000"/>
        </a:lnSpc>
        <a:spcBef>
          <a:spcPts val="531"/>
        </a:spcBef>
        <a:buFont typeface="Arial" panose="020B0604020202020204" pitchFamily="34" charset="0"/>
        <a:buChar char="•"/>
        <a:defRPr sz="2124" kern="1200">
          <a:solidFill>
            <a:schemeClr val="tx1"/>
          </a:solidFill>
          <a:latin typeface="+mn-lt"/>
          <a:ea typeface="+mn-ea"/>
          <a:cs typeface="+mn-cs"/>
        </a:defRPr>
      </a:lvl3pPr>
      <a:lvl4pPr marL="169973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4pPr>
      <a:lvl5pPr marL="2185370"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5pPr>
      <a:lvl6pPr marL="2671008"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6pPr>
      <a:lvl7pPr marL="3156646"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7pPr>
      <a:lvl8pPr marL="3642284"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8pPr>
      <a:lvl9pPr marL="412792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9pPr>
    </p:bodyStyle>
    <p:otherStyle>
      <a:defPPr>
        <a:defRPr lang="en-US"/>
      </a:defPPr>
      <a:lvl1pPr marL="0" algn="l" defTabSz="971276" rtl="0" eaLnBrk="1" latinLnBrk="0" hangingPunct="1">
        <a:defRPr sz="1912" kern="1200">
          <a:solidFill>
            <a:schemeClr val="tx1"/>
          </a:solidFill>
          <a:latin typeface="+mn-lt"/>
          <a:ea typeface="+mn-ea"/>
          <a:cs typeface="+mn-cs"/>
        </a:defRPr>
      </a:lvl1pPr>
      <a:lvl2pPr marL="485638" algn="l" defTabSz="971276" rtl="0" eaLnBrk="1" latinLnBrk="0" hangingPunct="1">
        <a:defRPr sz="1912" kern="1200">
          <a:solidFill>
            <a:schemeClr val="tx1"/>
          </a:solidFill>
          <a:latin typeface="+mn-lt"/>
          <a:ea typeface="+mn-ea"/>
          <a:cs typeface="+mn-cs"/>
        </a:defRPr>
      </a:lvl2pPr>
      <a:lvl3pPr marL="971276" algn="l" defTabSz="971276" rtl="0" eaLnBrk="1" latinLnBrk="0" hangingPunct="1">
        <a:defRPr sz="1912" kern="1200">
          <a:solidFill>
            <a:schemeClr val="tx1"/>
          </a:solidFill>
          <a:latin typeface="+mn-lt"/>
          <a:ea typeface="+mn-ea"/>
          <a:cs typeface="+mn-cs"/>
        </a:defRPr>
      </a:lvl3pPr>
      <a:lvl4pPr marL="1456914" algn="l" defTabSz="971276" rtl="0" eaLnBrk="1" latinLnBrk="0" hangingPunct="1">
        <a:defRPr sz="1912" kern="1200">
          <a:solidFill>
            <a:schemeClr val="tx1"/>
          </a:solidFill>
          <a:latin typeface="+mn-lt"/>
          <a:ea typeface="+mn-ea"/>
          <a:cs typeface="+mn-cs"/>
        </a:defRPr>
      </a:lvl4pPr>
      <a:lvl5pPr marL="1942551" algn="l" defTabSz="971276" rtl="0" eaLnBrk="1" latinLnBrk="0" hangingPunct="1">
        <a:defRPr sz="1912" kern="1200">
          <a:solidFill>
            <a:schemeClr val="tx1"/>
          </a:solidFill>
          <a:latin typeface="+mn-lt"/>
          <a:ea typeface="+mn-ea"/>
          <a:cs typeface="+mn-cs"/>
        </a:defRPr>
      </a:lvl5pPr>
      <a:lvl6pPr marL="2428189" algn="l" defTabSz="971276" rtl="0" eaLnBrk="1" latinLnBrk="0" hangingPunct="1">
        <a:defRPr sz="1912" kern="1200">
          <a:solidFill>
            <a:schemeClr val="tx1"/>
          </a:solidFill>
          <a:latin typeface="+mn-lt"/>
          <a:ea typeface="+mn-ea"/>
          <a:cs typeface="+mn-cs"/>
        </a:defRPr>
      </a:lvl6pPr>
      <a:lvl7pPr marL="2913827" algn="l" defTabSz="971276" rtl="0" eaLnBrk="1" latinLnBrk="0" hangingPunct="1">
        <a:defRPr sz="1912" kern="1200">
          <a:solidFill>
            <a:schemeClr val="tx1"/>
          </a:solidFill>
          <a:latin typeface="+mn-lt"/>
          <a:ea typeface="+mn-ea"/>
          <a:cs typeface="+mn-cs"/>
        </a:defRPr>
      </a:lvl7pPr>
      <a:lvl8pPr marL="3399465" algn="l" defTabSz="971276" rtl="0" eaLnBrk="1" latinLnBrk="0" hangingPunct="1">
        <a:defRPr sz="1912" kern="1200">
          <a:solidFill>
            <a:schemeClr val="tx1"/>
          </a:solidFill>
          <a:latin typeface="+mn-lt"/>
          <a:ea typeface="+mn-ea"/>
          <a:cs typeface="+mn-cs"/>
        </a:defRPr>
      </a:lvl8pPr>
      <a:lvl9pPr marL="3885103" algn="l" defTabSz="971276" rtl="0" eaLnBrk="1" latinLnBrk="0" hangingPunct="1">
        <a:defRPr sz="19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Layout" Target="../slideLayouts/slideLayout1.xml"/><Relationship Id="rId5" Type="http://schemas.microsoft.com/office/2007/relationships/hdphoto" Target="../media/hdphoto12.wdp"/><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5" Type="http://schemas.microsoft.com/office/2007/relationships/hdphoto" Target="../media/hdphoto4.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7F2C24-7A65-284B-9419-683059C3D5B8}"/>
              </a:ext>
            </a:extLst>
          </p:cNvPr>
          <p:cNvSpPr>
            <a:spLocks noGrp="1"/>
          </p:cNvSpPr>
          <p:nvPr>
            <p:ph type="ctrTitle"/>
          </p:nvPr>
        </p:nvSpPr>
        <p:spPr>
          <a:xfrm>
            <a:off x="155024" y="250536"/>
            <a:ext cx="2132301" cy="429082"/>
          </a:xfrm>
        </p:spPr>
        <p:txBody>
          <a:bodyPr>
            <a:noAutofit/>
          </a:bodyPr>
          <a:lstStyle/>
          <a:p>
            <a:pPr algn="l"/>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10-</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сынып</a:t>
            </a:r>
            <a:endPar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Подзаголовок 2">
            <a:extLst>
              <a:ext uri="{FF2B5EF4-FFF2-40B4-BE49-F238E27FC236}">
                <a16:creationId xmlns:a16="http://schemas.microsoft.com/office/drawing/2014/main" id="{DE370113-B385-2C41-BC76-ADDE2EDA2B26}"/>
              </a:ext>
            </a:extLst>
          </p:cNvPr>
          <p:cNvSpPr>
            <a:spLocks noGrp="1"/>
          </p:cNvSpPr>
          <p:nvPr>
            <p:ph type="subTitle" idx="1"/>
          </p:nvPr>
        </p:nvSpPr>
        <p:spPr>
          <a:xfrm>
            <a:off x="288570" y="2642293"/>
            <a:ext cx="9144000" cy="1440616"/>
          </a:xfrm>
        </p:spPr>
        <p:txBody>
          <a:bodyPr lIns="252000" tIns="108000" rIns="252000" bIns="108000">
            <a:noAutofit/>
          </a:bodyPr>
          <a:lstStyle/>
          <a:p>
            <a:pPr algn="l">
              <a:lnSpc>
                <a:spcPct val="100000"/>
              </a:lnSpc>
            </a:pP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Заманауи</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зерттеулердегі</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аналитикалық</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әдістер</a:t>
            </a:r>
            <a:r>
              <a:rPr lang="ru-RU" sz="3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 Хроматография</a:t>
            </a:r>
          </a:p>
        </p:txBody>
      </p:sp>
      <p:sp>
        <p:nvSpPr>
          <p:cNvPr id="4" name="Прямоугольник 3">
            <a:extLst>
              <a:ext uri="{FF2B5EF4-FFF2-40B4-BE49-F238E27FC236}">
                <a16:creationId xmlns:a16="http://schemas.microsoft.com/office/drawing/2014/main" id="{4F0CA0B7-653C-B64A-9B2C-9B4676D5BCA3}"/>
              </a:ext>
            </a:extLst>
          </p:cNvPr>
          <p:cNvSpPr/>
          <p:nvPr/>
        </p:nvSpPr>
        <p:spPr>
          <a:xfrm>
            <a:off x="258427" y="6660781"/>
            <a:ext cx="3525837" cy="669735"/>
          </a:xfrm>
          <a:prstGeom prst="rect">
            <a:avLst/>
          </a:prstGeom>
        </p:spPr>
        <p:txBody>
          <a:bodyPr wrap="square">
            <a:spAutoFit/>
          </a:bodyPr>
          <a:lstStyle/>
          <a:p>
            <a:pPr>
              <a:lnSpc>
                <a:spcPct val="150000"/>
              </a:lnSpc>
            </a:pPr>
            <a:r>
              <a:rPr lang="ru-RU" sz="2800" noProof="1">
                <a:solidFill>
                  <a:srgbClr val="620BFC"/>
                </a:solidFill>
                <a:latin typeface="Open Sans" panose="020B0606030504020204" pitchFamily="34" charset="0"/>
                <a:ea typeface="Open Sans" panose="020B0606030504020204" pitchFamily="34" charset="0"/>
                <a:cs typeface="Open Sans" panose="020B0606030504020204" pitchFamily="34" charset="0"/>
              </a:rPr>
              <a:t>Мұғалім:</a:t>
            </a:r>
            <a:endPar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Прямоугольник 4">
            <a:extLst>
              <a:ext uri="{FF2B5EF4-FFF2-40B4-BE49-F238E27FC236}">
                <a16:creationId xmlns:a16="http://schemas.microsoft.com/office/drawing/2014/main" id="{24967B1B-68B8-C84C-8B8B-86329E258C0C}"/>
              </a:ext>
            </a:extLst>
          </p:cNvPr>
          <p:cNvSpPr/>
          <p:nvPr/>
        </p:nvSpPr>
        <p:spPr>
          <a:xfrm>
            <a:off x="8228270" y="162237"/>
            <a:ext cx="1309974" cy="523220"/>
          </a:xfrm>
          <a:prstGeom prst="rect">
            <a:avLst/>
          </a:prstGeom>
        </p:spPr>
        <p:txBody>
          <a:bodyPr wrap="none">
            <a:spAutoFit/>
          </a:bodyPr>
          <a:lstStyle/>
          <a:p>
            <a:r>
              <a:rPr lang="ru-RU"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Химия</a:t>
            </a:r>
            <a:endParaRPr lang="x-none" sz="2800" dirty="0">
              <a:solidFill>
                <a:srgbClr val="620BFC"/>
              </a:solidFill>
            </a:endParaRPr>
          </a:p>
        </p:txBody>
      </p:sp>
      <p:sp>
        <p:nvSpPr>
          <p:cNvPr id="8" name="Прямоугольник 7">
            <a:extLst>
              <a:ext uri="{FF2B5EF4-FFF2-40B4-BE49-F238E27FC236}">
                <a16:creationId xmlns:a16="http://schemas.microsoft.com/office/drawing/2014/main" id="{F6501872-5065-E749-A9FA-589EEBC4B910}"/>
              </a:ext>
            </a:extLst>
          </p:cNvPr>
          <p:cNvSpPr/>
          <p:nvPr/>
        </p:nvSpPr>
        <p:spPr>
          <a:xfrm>
            <a:off x="258426" y="7106413"/>
            <a:ext cx="3525837" cy="669735"/>
          </a:xfrm>
          <a:prstGeom prst="rect">
            <a:avLst/>
          </a:prstGeom>
        </p:spPr>
        <p:txBody>
          <a:bodyPr wrap="square">
            <a:spAutoFit/>
          </a:bodyPr>
          <a:lstStyle/>
          <a:p>
            <a:pPr>
              <a:lnSpc>
                <a:spcPct val="150000"/>
              </a:lnSpc>
            </a:pPr>
            <a:r>
              <a:rPr lang="ru-RU" sz="2800" noProof="1">
                <a:solidFill>
                  <a:srgbClr val="002060"/>
                </a:solidFill>
                <a:latin typeface="Open Sans" panose="020B0606030504020204" pitchFamily="34" charset="0"/>
                <a:ea typeface="Open Sans" panose="020B0606030504020204" pitchFamily="34" charset="0"/>
                <a:cs typeface="Open Sans" panose="020B0606030504020204" pitchFamily="34" charset="0"/>
              </a:rPr>
              <a:t>Әбеу Нұргелді</a:t>
            </a:r>
          </a:p>
        </p:txBody>
      </p:sp>
      <p:pic>
        <p:nvPicPr>
          <p:cNvPr id="9" name="Рисунок 8">
            <a:extLst>
              <a:ext uri="{FF2B5EF4-FFF2-40B4-BE49-F238E27FC236}">
                <a16:creationId xmlns:a16="http://schemas.microsoft.com/office/drawing/2014/main" id="{B9B4B7D6-D546-AC4E-9322-50A39B657CE7}"/>
              </a:ext>
            </a:extLst>
          </p:cNvPr>
          <p:cNvPicPr>
            <a:picLocks noChangeAspect="1"/>
          </p:cNvPicPr>
          <p:nvPr/>
        </p:nvPicPr>
        <p:blipFill>
          <a:blip r:embed="rId2"/>
          <a:stretch>
            <a:fillRect/>
          </a:stretch>
        </p:blipFill>
        <p:spPr>
          <a:xfrm>
            <a:off x="4530436" y="4082909"/>
            <a:ext cx="4897726" cy="3627579"/>
          </a:xfrm>
          <a:prstGeom prst="rect">
            <a:avLst/>
          </a:prstGeom>
        </p:spPr>
      </p:pic>
    </p:spTree>
    <p:extLst>
      <p:ext uri="{BB962C8B-B14F-4D97-AF65-F5344CB8AC3E}">
        <p14:creationId xmlns:p14="http://schemas.microsoft.com/office/powerpoint/2010/main" val="43933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3031"/>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 Инфрақызыл сәулелі спектр </a:t>
            </a:r>
          </a:p>
        </p:txBody>
      </p:sp>
      <mc:AlternateContent xmlns:mc="http://schemas.openxmlformats.org/markup-compatibility/2006" xmlns:a14="http://schemas.microsoft.com/office/drawing/2010/main">
        <mc:Choice Requires="a14">
          <p:sp>
            <p:nvSpPr>
              <p:cNvPr id="7" name="TextBox 6"/>
              <p:cNvSpPr txBox="1"/>
              <p:nvPr/>
            </p:nvSpPr>
            <p:spPr>
              <a:xfrm>
                <a:off x="284161" y="4655626"/>
                <a:ext cx="9144001" cy="2803433"/>
              </a:xfrm>
              <a:prstGeom prst="rect">
                <a:avLst/>
              </a:prstGeom>
              <a:noFill/>
              <a:ln>
                <a:solidFill>
                  <a:schemeClr val="tx2"/>
                </a:solidFill>
              </a:ln>
            </p:spPr>
            <p:txBody>
              <a:bodyPr wrap="square" lIns="252000" tIns="108000" rIns="252000" bIns="108000" rtlCol="0">
                <a:spAutoFit/>
              </a:bodyPr>
              <a:lstStyle/>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Белгісіз зат а-ның инфрақызыл сәуле спектрогаммасынан 𝐻 − 𝑂 байланысының, 𝐶 − 𝐻 байланысының, 𝐶 − 𝑂 байланысының жұту тербелістерін көруге болады. Сондықтан, белгісіз зат а-ның құрамында гидроксил радикалы бар қосылыс екеніне тұжырым жасай отырып, оның қарапайым құрылыс формуласы </a:t>
                </a:r>
                <a14:m>
                  <m:oMath xmlns:m="http://schemas.openxmlformats.org/officeDocument/2006/math">
                    <m:r>
                      <m:rPr>
                        <m:sty m:val="p"/>
                      </m:rPr>
                      <a:rPr lang="en-US" sz="24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r>
                      <a:rPr lang="en-US" sz="2400" i="0"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m:rPr>
                        <m:sty m:val="p"/>
                      </m:rPr>
                      <a:rPr lang="en-US" sz="24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r>
                      <a:rPr lang="en-US" sz="2400" i="0"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en-US" sz="24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OH</m:t>
                    </m:r>
                  </m:oMath>
                </a14:m>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жазуға болады.</a:t>
                </a:r>
              </a:p>
            </p:txBody>
          </p:sp>
        </mc:Choice>
        <mc:Fallback xmlns="">
          <p:sp>
            <p:nvSpPr>
              <p:cNvPr id="7" name="TextBox 6"/>
              <p:cNvSpPr txBox="1">
                <a:spLocks noRot="1" noChangeAspect="1" noMove="1" noResize="1" noEditPoints="1" noAdjustHandles="1" noChangeArrowheads="1" noChangeShapeType="1" noTextEdit="1"/>
              </p:cNvSpPr>
              <p:nvPr/>
            </p:nvSpPr>
            <p:spPr>
              <a:xfrm>
                <a:off x="284161" y="4655626"/>
                <a:ext cx="9144001" cy="2803433"/>
              </a:xfrm>
              <a:prstGeom prst="rect">
                <a:avLst/>
              </a:prstGeom>
              <a:blipFill>
                <a:blip r:embed="rId2"/>
                <a:stretch>
                  <a:fillRect b="-1515"/>
                </a:stretch>
              </a:blipFill>
              <a:ln>
                <a:solidFill>
                  <a:schemeClr val="tx2"/>
                </a:solidFill>
              </a:ln>
            </p:spPr>
            <p:txBody>
              <a:bodyPr/>
              <a:lstStyle/>
              <a:p>
                <a:r>
                  <a:rPr lang="ru-KZ">
                    <a:noFill/>
                  </a:rPr>
                  <a:t> </a:t>
                </a:r>
              </a:p>
            </p:txBody>
          </p:sp>
        </mc:Fallback>
      </mc:AlternateContent>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2224" y="1736970"/>
            <a:ext cx="6048587" cy="252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70731" y="2037525"/>
            <a:ext cx="2757432" cy="1326105"/>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Белгісіз А затының ИҚ сәулелі спектрі </a:t>
            </a:r>
          </a:p>
        </p:txBody>
      </p:sp>
    </p:spTree>
    <p:extLst>
      <p:ext uri="{BB962C8B-B14F-4D97-AF65-F5344CB8AC3E}">
        <p14:creationId xmlns:p14="http://schemas.microsoft.com/office/powerpoint/2010/main" val="290881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3031"/>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 Ядромагнитті резонанстық сутек спектрі (ЯМР)</a:t>
            </a:r>
          </a:p>
        </p:txBody>
      </p:sp>
      <p:sp>
        <p:nvSpPr>
          <p:cNvPr id="7" name="TextBox 6"/>
          <p:cNvSpPr txBox="1"/>
          <p:nvPr/>
        </p:nvSpPr>
        <p:spPr>
          <a:xfrm>
            <a:off x="284160" y="1569272"/>
            <a:ext cx="9144001" cy="6127419"/>
          </a:xfrm>
          <a:prstGeom prst="rect">
            <a:avLst/>
          </a:prstGeom>
          <a:noFill/>
          <a:ln>
            <a:solidFill>
              <a:schemeClr val="tx2"/>
            </a:solidFill>
          </a:ln>
        </p:spPr>
        <p:txBody>
          <a:bodyPr wrap="square" lIns="252000" tIns="108000" rIns="252000" bIns="108000" rtlCol="0">
            <a:spAutoFit/>
          </a:bodyPr>
          <a:lstStyle/>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Сутегі атомының ядросы магниттік қасиетке ие, егер электромагнит толқынын сутек атомының ядросына түсірсе, ол резонанс арқылы электромагнит толқын энергиясын жұтады да, секіру пайда болады. Электромагнитті резонатор қатысты сигналды естелікке алады. Әртүрлі химиялық ортадағы сутектің резонансы қалыптасқанда, жұтатын электромагниттік толқынының жиілігі әр түрлі болғандықтан, спектрографта пайда болған орны да әр түрлі болады. Әр түрлі сутек атомындағы мұндай айырмашылық </a:t>
            </a: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химиялық ығысу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деп аталады. Сонымен бірге, жұтылу шыңдарының ауданы сутек атомының санына тура қатынаста болады. Сондықтан, ядромагнитті резонанстық сутек спектрограммасынан осы органикалық зат молекуласында қанша түрлі типтегі сутек атомының барлығын және олардың санын білуге болады.</a:t>
            </a:r>
          </a:p>
        </p:txBody>
      </p:sp>
    </p:spTree>
    <p:extLst>
      <p:ext uri="{BB962C8B-B14F-4D97-AF65-F5344CB8AC3E}">
        <p14:creationId xmlns:p14="http://schemas.microsoft.com/office/powerpoint/2010/main" val="145399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3031"/>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 Ядромагнитті резонанстық сутек спектрі (ЯМР)</a:t>
            </a:r>
          </a:p>
        </p:txBody>
      </p:sp>
      <mc:AlternateContent xmlns:mc="http://schemas.openxmlformats.org/markup-compatibility/2006" xmlns:a14="http://schemas.microsoft.com/office/drawing/2010/main">
        <mc:Choice Requires="a14">
          <p:sp>
            <p:nvSpPr>
              <p:cNvPr id="7" name="TextBox 6"/>
              <p:cNvSpPr txBox="1"/>
              <p:nvPr/>
            </p:nvSpPr>
            <p:spPr>
              <a:xfrm>
                <a:off x="284163" y="4564719"/>
                <a:ext cx="9144001" cy="3172764"/>
              </a:xfrm>
              <a:prstGeom prst="rect">
                <a:avLst/>
              </a:prstGeom>
              <a:noFill/>
              <a:ln>
                <a:solidFill>
                  <a:schemeClr val="tx2"/>
                </a:solidFill>
              </a:ln>
            </p:spPr>
            <p:txBody>
              <a:bodyPr wrap="square" lIns="252000" tIns="108000" rIns="252000" bIns="108000" rtlCol="0">
                <a:spAutoFit/>
              </a:bodyPr>
              <a:lstStyle/>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Белгісіз зат А (</a:t>
                </a:r>
                <a14:m>
                  <m:oMath xmlns:m="http://schemas.openxmlformats.org/officeDocument/2006/math">
                    <m:r>
                      <m:rPr>
                        <m:sty m:val="p"/>
                      </m:rPr>
                      <a:rPr lang="kk-KZ" sz="24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r>
                      <a:rPr lang="kk-KZ" sz="2400" i="0"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2</m:t>
                    </m:r>
                    <m:r>
                      <m:rPr>
                        <m:sty m:val="p"/>
                      </m:rPr>
                      <a:rPr lang="kk-KZ" sz="24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H</m:t>
                    </m:r>
                    <m:r>
                      <a:rPr lang="kk-KZ" sz="2400" i="0"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5</m:t>
                    </m:r>
                    <m:r>
                      <a:rPr lang="kk-KZ" sz="24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kk-KZ" sz="24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OH</m:t>
                    </m:r>
                  </m:oMath>
                </a14:m>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нің ядромагнитті резонанстық сутек спектрінде</a:t>
                </a: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үш шың бар, шың аудандарының қатынасы 1:2:3, олар жеке-жеке гидроксил</a:t>
                </a: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тобында бір сутек атомы, метилен тобындағы екі сутек атомы, метил</a:t>
                </a: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радикалындағы үш сутек атомы. Ал диэтил эфирдегі </a:t>
                </a:r>
                <a14:m>
                  <m:oMath xmlns:m="http://schemas.openxmlformats.org/officeDocument/2006/math">
                    <m:r>
                      <a:rPr lang="kk-KZ" sz="24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kk-KZ" sz="2400" i="0" dirty="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CH</m:t>
                    </m:r>
                    <m:r>
                      <a:rPr lang="kk-KZ" sz="2400" i="0"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m:rPr>
                        <m:sty m:val="p"/>
                      </m:rPr>
                      <a:rPr lang="kk-KZ" sz="24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OCH</m:t>
                    </m:r>
                    <m:r>
                      <a:rPr lang="kk-KZ" sz="2400" i="0" baseline="-25000" dirty="0">
                        <a:solidFill>
                          <a:srgbClr val="620BFC"/>
                        </a:solidFill>
                        <a:latin typeface="Cambria Math" panose="02040503050406030204" pitchFamily="18" charset="0"/>
                        <a:ea typeface="Open Sans" panose="020B0606030504020204" pitchFamily="34" charset="0"/>
                        <a:cs typeface="Open Sans" panose="020B0606030504020204" pitchFamily="34" charset="0"/>
                      </a:rPr>
                      <m:t>3</m:t>
                    </m:r>
                    <m:r>
                      <a:rPr lang="kk-KZ" sz="2400" i="0" dirty="0">
                        <a:solidFill>
                          <a:srgbClr val="620BFC"/>
                        </a:solidFill>
                        <a:latin typeface="Cambria Math" panose="02040503050406030204" pitchFamily="18" charset="0"/>
                        <a:ea typeface="Open Sans" panose="020B0606030504020204" pitchFamily="34" charset="0"/>
                        <a:cs typeface="Open Sans" panose="020B0606030504020204" pitchFamily="34" charset="0"/>
                      </a:rPr>
                      <m:t>) </m:t>
                    </m:r>
                  </m:oMath>
                </a14:m>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алты сутек</a:t>
                </a: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атомы бірдей химиялық ортада тұр, бір</a:t>
                </a: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түрлі типтегі сутек атомы ғана бар, онда</a:t>
                </a: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бір ғана жұтылу шыңы болуы тиіс.</a:t>
                </a:r>
              </a:p>
            </p:txBody>
          </p:sp>
        </mc:Choice>
        <mc:Fallback xmlns="">
          <p:sp>
            <p:nvSpPr>
              <p:cNvPr id="7" name="TextBox 6"/>
              <p:cNvSpPr txBox="1">
                <a:spLocks noRot="1" noChangeAspect="1" noMove="1" noResize="1" noEditPoints="1" noAdjustHandles="1" noChangeArrowheads="1" noChangeShapeType="1" noTextEdit="1"/>
              </p:cNvSpPr>
              <p:nvPr/>
            </p:nvSpPr>
            <p:spPr>
              <a:xfrm>
                <a:off x="284163" y="4564719"/>
                <a:ext cx="9144001" cy="3172764"/>
              </a:xfrm>
              <a:prstGeom prst="rect">
                <a:avLst/>
              </a:prstGeom>
              <a:blipFill>
                <a:blip r:embed="rId2"/>
                <a:stretch>
                  <a:fillRect b="-1341"/>
                </a:stretch>
              </a:blipFill>
              <a:ln>
                <a:solidFill>
                  <a:schemeClr val="tx2"/>
                </a:solidFill>
              </a:ln>
            </p:spPr>
            <p:txBody>
              <a:bodyPr/>
              <a:lstStyle/>
              <a:p>
                <a:r>
                  <a:rPr lang="ru-KZ">
                    <a:noFill/>
                  </a:rPr>
                  <a:t> </a:t>
                </a:r>
              </a:p>
            </p:txBody>
          </p:sp>
        </mc:Fallback>
      </mc:AlternateContent>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4162" y="1465829"/>
            <a:ext cx="5624269" cy="30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70731" y="2385193"/>
            <a:ext cx="2757432" cy="1326105"/>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Белгісіз А затының ЯМР спектрі </a:t>
            </a:r>
          </a:p>
        </p:txBody>
      </p:sp>
    </p:spTree>
    <p:extLst>
      <p:ext uri="{BB962C8B-B14F-4D97-AF65-F5344CB8AC3E}">
        <p14:creationId xmlns:p14="http://schemas.microsoft.com/office/powerpoint/2010/main" val="25630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3031"/>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 Ядромагнитті резонанстық сутек спектрі (ЯМР)</a:t>
            </a:r>
          </a:p>
        </p:txBody>
      </p:sp>
      <p:sp>
        <p:nvSpPr>
          <p:cNvPr id="7" name="TextBox 6"/>
          <p:cNvSpPr txBox="1"/>
          <p:nvPr/>
        </p:nvSpPr>
        <p:spPr>
          <a:xfrm>
            <a:off x="284163" y="1679629"/>
            <a:ext cx="9144001" cy="5819643"/>
          </a:xfrm>
          <a:prstGeom prst="rect">
            <a:avLst/>
          </a:prstGeom>
          <a:noFill/>
          <a:ln>
            <a:solidFill>
              <a:schemeClr val="tx2"/>
            </a:solidFill>
          </a:ln>
        </p:spPr>
        <p:txBody>
          <a:bodyPr wrap="square" lIns="252000" tIns="108000" rIns="252000" bIns="108000" rtlCol="0">
            <a:spAutoFit/>
          </a:bodyPr>
          <a:lstStyle/>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Жоғарыдағы белгісіз зат А-ның инфрақызыл сәуле спектрі мен</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ядромагнитті резонанстық сутек спектрінен мыналарды білуге болады:</a:t>
            </a:r>
          </a:p>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1)</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инфрақызыл сәуле спектрограммасы гидроксил группасы – 𝑂𝐻, 𝐶 − 𝑂</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байланысының және көмірсутек радикалы 𝐶 − 𝐻 байланысының инфрақызыл</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сәулені жұту шыңы болатынын көрсетеді.</a:t>
            </a:r>
          </a:p>
          <a:p>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2)</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ядромагнитті резонанстық сутек спектрінде үш түрлі</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типтегі сутегі</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атомының жұтылу шыңы бар.</a:t>
            </a:r>
            <a:r>
              <a:rPr lang="en-US"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Сондықтан, белгісіз зат А-ның қарапайым құрылыс формуласы </a:t>
            </a:r>
          </a:p>
          <a:p>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𝐶𝐻</a:t>
            </a:r>
            <a:r>
              <a:rPr lang="kk-KZ" sz="28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3</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𝑂𝐶𝐻</a:t>
            </a:r>
            <a:r>
              <a:rPr lang="kk-KZ" sz="28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3</a:t>
            </a:r>
            <a:r>
              <a:rPr lang="en-US"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емес, қайта </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𝐶𝐻</a:t>
            </a:r>
            <a:r>
              <a:rPr lang="kk-KZ" sz="28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3</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𝐶𝐻</a:t>
            </a:r>
            <a:r>
              <a:rPr lang="kk-KZ" sz="28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2</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𝑂𝐻 </a:t>
            </a:r>
            <a:r>
              <a:rPr lang="kk-KZ" sz="28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болуы тиіс.</a:t>
            </a:r>
          </a:p>
        </p:txBody>
      </p:sp>
    </p:spTree>
    <p:extLst>
      <p:ext uri="{BB962C8B-B14F-4D97-AF65-F5344CB8AC3E}">
        <p14:creationId xmlns:p14="http://schemas.microsoft.com/office/powerpoint/2010/main" val="2331124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3031"/>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 Хроматография </a:t>
            </a:r>
          </a:p>
        </p:txBody>
      </p:sp>
      <p:sp>
        <p:nvSpPr>
          <p:cNvPr id="7" name="TextBox 6"/>
          <p:cNvSpPr txBox="1"/>
          <p:nvPr/>
        </p:nvSpPr>
        <p:spPr>
          <a:xfrm>
            <a:off x="284161" y="5723525"/>
            <a:ext cx="9144001" cy="1987825"/>
          </a:xfrm>
          <a:prstGeom prst="rect">
            <a:avLst/>
          </a:prstGeom>
          <a:noFill/>
          <a:ln>
            <a:solidFill>
              <a:schemeClr val="tx2"/>
            </a:solidFill>
          </a:ln>
        </p:spPr>
        <p:txBody>
          <a:bodyPr wrap="square" lIns="252000" tIns="108000" rIns="252000" bIns="108000" rtlCol="0">
            <a:spAutoFit/>
          </a:bodyPr>
          <a:lstStyle/>
          <a:p>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Хроматография -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түсті жазу дегенді білдіреді. Хроматография қоспаларды бөлу және оларды талдау әдісі болып табылады. Бұл әдіс еріткіш пен әр түрлі заттарды қағаз немесе басқа тасымалдаушы бетінде әр түрлі жылдамдықпен қозғалуына негізделген. </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87586" y="1663528"/>
            <a:ext cx="3112425" cy="369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00011" y="1982192"/>
            <a:ext cx="301942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4163" y="1966838"/>
            <a:ext cx="2692713" cy="3172764"/>
          </a:xfrm>
          <a:prstGeom prst="rect">
            <a:avLst/>
          </a:prstGeom>
          <a:noFill/>
          <a:ln>
            <a:solidFill>
              <a:schemeClr val="tx2"/>
            </a:solidFill>
          </a:ln>
        </p:spPr>
        <p:txBody>
          <a:bodyPr wrap="square" lIns="252000" tIns="108000" rIns="252000" bIns="108000" rtlCol="0">
            <a:spAutoFit/>
          </a:bodyPr>
          <a:lstStyle/>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жасыл түсті</a:t>
            </a:r>
          </a:p>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Хлорофилл</a:t>
            </a:r>
          </a:p>
          <a:p>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сары түсті констофил </a:t>
            </a:r>
          </a:p>
          <a:p>
            <a:endPar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сарғыш жасыл түсті каротин</a:t>
            </a:r>
          </a:p>
        </p:txBody>
      </p:sp>
    </p:spTree>
    <p:extLst>
      <p:ext uri="{BB962C8B-B14F-4D97-AF65-F5344CB8AC3E}">
        <p14:creationId xmlns:p14="http://schemas.microsoft.com/office/powerpoint/2010/main" val="373490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3031"/>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 Хроматография (қағаз хроматографиясы)</a:t>
            </a:r>
          </a:p>
        </p:txBody>
      </p:sp>
      <p:sp>
        <p:nvSpPr>
          <p:cNvPr id="7" name="TextBox 6"/>
          <p:cNvSpPr txBox="1"/>
          <p:nvPr/>
        </p:nvSpPr>
        <p:spPr>
          <a:xfrm>
            <a:off x="284163" y="1616159"/>
            <a:ext cx="9144001" cy="2434101"/>
          </a:xfrm>
          <a:prstGeom prst="rect">
            <a:avLst/>
          </a:prstGeom>
          <a:noFill/>
          <a:ln>
            <a:solidFill>
              <a:schemeClr val="tx2"/>
            </a:solidFill>
          </a:ln>
        </p:spPr>
        <p:txBody>
          <a:bodyPr wrap="square" lIns="252000" tIns="108000" rIns="252000" bIns="108000" rtlCol="0">
            <a:spAutoFit/>
          </a:bodyPr>
          <a:lstStyle/>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Заттың екі фаза (газ-сұйық немесе сұйық-сұйық) арасындағы ерігіштігінің немесе адсобрциялану қасиетінің әртүрлілігіне байланысты қағаз хроматографиясы, жұқа қабатты хроматография, газ хроматографиясы, сұйықтық хроматографиясы сияқты әдістер пайда болды.</a:t>
            </a: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45028" y="4283504"/>
            <a:ext cx="7475485" cy="339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718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3031"/>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 Хроматография (қағаз хроматографиясы)</a:t>
            </a:r>
          </a:p>
        </p:txBody>
      </p:sp>
      <p:sp>
        <p:nvSpPr>
          <p:cNvPr id="7" name="TextBox 6"/>
          <p:cNvSpPr txBox="1"/>
          <p:nvPr/>
        </p:nvSpPr>
        <p:spPr>
          <a:xfrm>
            <a:off x="284163" y="1616159"/>
            <a:ext cx="9144001" cy="2695711"/>
          </a:xfrm>
          <a:prstGeom prst="rect">
            <a:avLst/>
          </a:prstGeom>
          <a:noFill/>
          <a:ln>
            <a:solidFill>
              <a:schemeClr val="tx2"/>
            </a:solidFill>
          </a:ln>
        </p:spPr>
        <p:txBody>
          <a:bodyPr wrap="square" lIns="252000" tIns="108000" rIns="252000" bIns="108000" rtlCol="0">
            <a:spAutoFit/>
          </a:bodyPr>
          <a:lstStyle/>
          <a:p>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Тасымалдаушы: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хроматографияға арналған арнайы қағаз немесе жоғары сапалы кәдімгі сүзгі қағаз. </a:t>
            </a:r>
          </a:p>
          <a:p>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Жылжымайтын фаза –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сүзгі қағазының талшықтары адсорбциялаған су немесе басқа польярлы еріткіш. </a:t>
            </a:r>
          </a:p>
          <a:p>
            <a:r>
              <a:rPr lang="kk-KZ" sz="2300" dirty="0">
                <a:solidFill>
                  <a:srgbClr val="620BFC"/>
                </a:solidFill>
                <a:latin typeface="Open Sans" panose="020B0606030504020204" pitchFamily="34" charset="0"/>
                <a:ea typeface="Open Sans" panose="020B0606030504020204" pitchFamily="34" charset="0"/>
                <a:cs typeface="Open Sans" panose="020B0606030504020204" pitchFamily="34" charset="0"/>
              </a:rPr>
              <a:t>Жылжымалы фаза – </a:t>
            </a:r>
            <a:r>
              <a:rPr lang="kk-KZ" sz="2300" dirty="0">
                <a:solidFill>
                  <a:srgbClr val="002060"/>
                </a:solidFill>
                <a:latin typeface="Open Sans" panose="020B0606030504020204" pitchFamily="34" charset="0"/>
                <a:ea typeface="Open Sans" panose="020B0606030504020204" pitchFamily="34" charset="0"/>
                <a:cs typeface="Open Sans" panose="020B0606030504020204" pitchFamily="34" charset="0"/>
              </a:rPr>
              <a:t>бутанол, бензил спирті, фенол және крезолдар мен олардың қоспалары сияқты полярлы еріткіштер. </a:t>
            </a:r>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4307" y="4311870"/>
            <a:ext cx="8805808" cy="122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84191" y="5638425"/>
            <a:ext cx="1993127" cy="207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100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A1400-0E72-084C-8C7C-5DF496AF3C41}"/>
              </a:ext>
            </a:extLst>
          </p:cNvPr>
          <p:cNvSpPr txBox="1"/>
          <p:nvPr/>
        </p:nvSpPr>
        <p:spPr>
          <a:xfrm>
            <a:off x="2222611" y="297438"/>
            <a:ext cx="5267102" cy="1077218"/>
          </a:xfrm>
          <a:prstGeom prst="rect">
            <a:avLst/>
          </a:prstGeom>
          <a:noFill/>
        </p:spPr>
        <p:txBody>
          <a:bodyPr wrap="square" rtlCol="0">
            <a:spAutoFit/>
          </a:bodyPr>
          <a:lstStyle/>
          <a:p>
            <a:pPr algn="ct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Сабақ аяқталды!</a:t>
            </a:r>
          </a:p>
          <a:p>
            <a:pPr algn="ct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Келесі жүздескенше!</a:t>
            </a:r>
            <a:endPar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Рисунок 2">
            <a:extLst>
              <a:ext uri="{FF2B5EF4-FFF2-40B4-BE49-F238E27FC236}">
                <a16:creationId xmlns:a16="http://schemas.microsoft.com/office/drawing/2014/main" id="{C052D851-E003-0143-A0BF-8C220D86B878}"/>
              </a:ext>
            </a:extLst>
          </p:cNvPr>
          <p:cNvPicPr>
            <a:picLocks noChangeAspect="1"/>
          </p:cNvPicPr>
          <p:nvPr/>
        </p:nvPicPr>
        <p:blipFill>
          <a:blip r:embed="rId2"/>
          <a:stretch>
            <a:fillRect/>
          </a:stretch>
        </p:blipFill>
        <p:spPr>
          <a:xfrm>
            <a:off x="2616056" y="2913524"/>
            <a:ext cx="4480213" cy="3354296"/>
          </a:xfrm>
          <a:prstGeom prst="rect">
            <a:avLst/>
          </a:prstGeom>
        </p:spPr>
      </p:pic>
    </p:spTree>
    <p:extLst>
      <p:ext uri="{BB962C8B-B14F-4D97-AF65-F5344CB8AC3E}">
        <p14:creationId xmlns:p14="http://schemas.microsoft.com/office/powerpoint/2010/main" val="184786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BEB0BD-7B70-4C7B-8CF8-63F9AF140AE1}"/>
              </a:ext>
            </a:extLst>
          </p:cNvPr>
          <p:cNvSpPr>
            <a:spLocks noGrp="1"/>
          </p:cNvSpPr>
          <p:nvPr>
            <p:ph type="title"/>
          </p:nvPr>
        </p:nvSpPr>
        <p:spPr>
          <a:xfrm>
            <a:off x="284163" y="292100"/>
            <a:ext cx="9144000" cy="752929"/>
          </a:xfrm>
          <a:ln>
            <a:solidFill>
              <a:srgbClr val="002060"/>
            </a:solidFill>
          </a:ln>
        </p:spPr>
        <p:txBody>
          <a:bodyPr lIns="252000" tIns="108000" rIns="252000" bIns="108000">
            <a:norm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Сабақтың мақсаты</a:t>
            </a:r>
            <a:endParaRPr lang="ru-RU" sz="32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Объект 2">
            <a:extLst>
              <a:ext uri="{FF2B5EF4-FFF2-40B4-BE49-F238E27FC236}">
                <a16:creationId xmlns:a16="http://schemas.microsoft.com/office/drawing/2014/main" id="{104EFABA-E912-4556-A852-921559C137AA}"/>
              </a:ext>
            </a:extLst>
          </p:cNvPr>
          <p:cNvSpPr txBox="1">
            <a:spLocks/>
          </p:cNvSpPr>
          <p:nvPr/>
        </p:nvSpPr>
        <p:spPr>
          <a:xfrm>
            <a:off x="284163" y="1519045"/>
            <a:ext cx="9144000" cy="3103197"/>
          </a:xfrm>
          <a:prstGeom prst="rect">
            <a:avLst/>
          </a:prstGeom>
          <a:ln>
            <a:solidFill>
              <a:srgbClr val="002060"/>
            </a:solidFill>
          </a:ln>
        </p:spPr>
        <p:txBody>
          <a:bodyPr vert="horz" lIns="252000" tIns="108000" rIns="252000" bIns="108000" rtlCol="0">
            <a:normAutofit/>
          </a:bodyPr>
          <a:lstStyle>
            <a:lvl1pPr marL="242819" indent="-242819" algn="l" defTabSz="971276" rtl="0" eaLnBrk="1" latinLnBrk="0" hangingPunct="1">
              <a:lnSpc>
                <a:spcPct val="90000"/>
              </a:lnSpc>
              <a:spcBef>
                <a:spcPts val="1062"/>
              </a:spcBef>
              <a:buFont typeface="Arial" panose="020B0604020202020204" pitchFamily="34" charset="0"/>
              <a:buChar char="•"/>
              <a:defRPr sz="2974" kern="1200">
                <a:solidFill>
                  <a:schemeClr val="tx1"/>
                </a:solidFill>
                <a:latin typeface="+mn-lt"/>
                <a:ea typeface="+mn-ea"/>
                <a:cs typeface="+mn-cs"/>
              </a:defRPr>
            </a:lvl1pPr>
            <a:lvl2pPr marL="728457" indent="-242819" algn="l" defTabSz="971276" rtl="0" eaLnBrk="1" latinLnBrk="0" hangingPunct="1">
              <a:lnSpc>
                <a:spcPct val="90000"/>
              </a:lnSpc>
              <a:spcBef>
                <a:spcPts val="531"/>
              </a:spcBef>
              <a:buFont typeface="Arial" panose="020B0604020202020204" pitchFamily="34" charset="0"/>
              <a:buChar char="•"/>
              <a:defRPr sz="2549" kern="1200">
                <a:solidFill>
                  <a:schemeClr val="tx1"/>
                </a:solidFill>
                <a:latin typeface="+mn-lt"/>
                <a:ea typeface="+mn-ea"/>
                <a:cs typeface="+mn-cs"/>
              </a:defRPr>
            </a:lvl2pPr>
            <a:lvl3pPr marL="1214095" indent="-242819" algn="l" defTabSz="971276" rtl="0" eaLnBrk="1" latinLnBrk="0" hangingPunct="1">
              <a:lnSpc>
                <a:spcPct val="90000"/>
              </a:lnSpc>
              <a:spcBef>
                <a:spcPts val="531"/>
              </a:spcBef>
              <a:buFont typeface="Arial" panose="020B0604020202020204" pitchFamily="34" charset="0"/>
              <a:buChar char="•"/>
              <a:defRPr sz="2124" kern="1200">
                <a:solidFill>
                  <a:schemeClr val="tx1"/>
                </a:solidFill>
                <a:latin typeface="+mn-lt"/>
                <a:ea typeface="+mn-ea"/>
                <a:cs typeface="+mn-cs"/>
              </a:defRPr>
            </a:lvl3pPr>
            <a:lvl4pPr marL="169973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4pPr>
            <a:lvl5pPr marL="2185370"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5pPr>
            <a:lvl6pPr marL="2671008"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6pPr>
            <a:lvl7pPr marL="3156646"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7pPr>
            <a:lvl8pPr marL="3642284"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8pPr>
            <a:lvl9pPr marL="4127922" indent="-242819" algn="l" defTabSz="971276" rtl="0" eaLnBrk="1" latinLnBrk="0" hangingPunct="1">
              <a:lnSpc>
                <a:spcPct val="90000"/>
              </a:lnSpc>
              <a:spcBef>
                <a:spcPts val="531"/>
              </a:spcBef>
              <a:buFont typeface="Arial" panose="020B0604020202020204" pitchFamily="34" charset="0"/>
              <a:buChar char="•"/>
              <a:defRPr sz="1912" kern="1200">
                <a:solidFill>
                  <a:schemeClr val="tx1"/>
                </a:solidFill>
                <a:latin typeface="+mn-lt"/>
                <a:ea typeface="+mn-ea"/>
                <a:cs typeface="+mn-cs"/>
              </a:defRPr>
            </a:lvl9pPr>
          </a:lstStyle>
          <a:p>
            <a:pPr marL="361950" indent="-361950"/>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Инструменталды</a:t>
            </a:r>
            <a:r>
              <a:rPr lang="en-US"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талдау</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әдістердің</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қолданылу</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аймақтарын</a:t>
            </a:r>
            <a:r>
              <a:rPr lang="ru-RU"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ru-RU" sz="3200"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атау</a:t>
            </a: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marL="361950" indent="-361950"/>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Қағаз хроматографиясы әдісімен заттарды бөлу принципін сипаттау және бөлінетін компоненттің сіңіру коэффициентін есептеу.</a:t>
            </a:r>
          </a:p>
        </p:txBody>
      </p:sp>
    </p:spTree>
    <p:extLst>
      <p:ext uri="{BB962C8B-B14F-4D97-AF65-F5344CB8AC3E}">
        <p14:creationId xmlns:p14="http://schemas.microsoft.com/office/powerpoint/2010/main" val="428088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Талдаудың түрлері</a:t>
            </a:r>
          </a:p>
        </p:txBody>
      </p:sp>
      <p:sp>
        <p:nvSpPr>
          <p:cNvPr id="7" name="TextBox 6"/>
          <p:cNvSpPr txBox="1"/>
          <p:nvPr/>
        </p:nvSpPr>
        <p:spPr>
          <a:xfrm>
            <a:off x="284163" y="1360174"/>
            <a:ext cx="9144000" cy="6450585"/>
          </a:xfrm>
          <a:prstGeom prst="rect">
            <a:avLst/>
          </a:prstGeom>
          <a:noFill/>
          <a:ln>
            <a:solidFill>
              <a:schemeClr val="tx2"/>
            </a:solidFill>
          </a:ln>
        </p:spPr>
        <p:txBody>
          <a:bodyPr wrap="square" lIns="252000" tIns="108000" rIns="252000" bIns="108000" rtlCol="0">
            <a:spAutoFit/>
          </a:bodyPr>
          <a:lstStyle/>
          <a:p>
            <a:pPr marL="457200" indent="-457200">
              <a:buFontTx/>
              <a:buAutoNum type="arabicPeriod"/>
            </a:pPr>
            <a:r>
              <a:rPr lang="kk-KZ" sz="2700" dirty="0">
                <a:solidFill>
                  <a:srgbClr val="620BFC"/>
                </a:solidFill>
                <a:latin typeface="Open Sans" panose="020B0606030504020204" pitchFamily="34" charset="0"/>
                <a:ea typeface="Open Sans" panose="020B0606030504020204" pitchFamily="34" charset="0"/>
                <a:cs typeface="Open Sans" panose="020B0606030504020204" pitchFamily="34" charset="0"/>
              </a:rPr>
              <a:t>Элементтік талдау. </a:t>
            </a:r>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Зат құрамындағы химиялық элементтерді және олардың сандық құрамын анықтауды қамтиды. </a:t>
            </a:r>
          </a:p>
          <a:p>
            <a:pPr marL="457200" indent="-457200">
              <a:buFontTx/>
              <a:buAutoNum type="arabicPeriod"/>
            </a:pPr>
            <a:r>
              <a:rPr lang="kk-KZ" sz="2700" dirty="0">
                <a:solidFill>
                  <a:srgbClr val="620BFC"/>
                </a:solidFill>
                <a:latin typeface="Open Sans" panose="020B0606030504020204" pitchFamily="34" charset="0"/>
                <a:ea typeface="Open Sans" panose="020B0606030504020204" pitchFamily="34" charset="0"/>
                <a:cs typeface="Open Sans" panose="020B0606030504020204" pitchFamily="34" charset="0"/>
              </a:rPr>
              <a:t>Функционалдық талдау. </a:t>
            </a:r>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 қосылыстардың молекуласындағы функционалдық топтарды және олардың сандық құрамын анықтауды қамтиды. </a:t>
            </a:r>
          </a:p>
          <a:p>
            <a:pPr marL="457200" indent="-457200">
              <a:buFontTx/>
              <a:buAutoNum type="arabicPeriod"/>
            </a:pPr>
            <a:r>
              <a:rPr lang="kk-KZ" sz="27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Молекулалық талдау. </a:t>
            </a:r>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Заттар, қоспалар мен материалдардағы жеке химиялық қосылыстарды, олардың сандық құрамын анықтауды қамтиды. </a:t>
            </a:r>
          </a:p>
          <a:p>
            <a:pPr marL="457200" indent="-457200">
              <a:buFontTx/>
              <a:buAutoNum type="arabicPeriod"/>
            </a:pPr>
            <a:r>
              <a:rPr lang="kk-KZ" sz="2700" dirty="0">
                <a:solidFill>
                  <a:srgbClr val="620BFC"/>
                </a:solidFill>
                <a:latin typeface="Open Sans" panose="020B0606030504020204" pitchFamily="34" charset="0"/>
                <a:ea typeface="Open Sans" panose="020B0606030504020204" pitchFamily="34" charset="0"/>
                <a:cs typeface="Open Sans" panose="020B0606030504020204" pitchFamily="34" charset="0"/>
              </a:rPr>
              <a:t>Фазалық талдау. </a:t>
            </a:r>
            <a:r>
              <a:rPr lang="kk-KZ" sz="2700" dirty="0">
                <a:solidFill>
                  <a:srgbClr val="002060"/>
                </a:solidFill>
                <a:latin typeface="Open Sans" panose="020B0606030504020204" pitchFamily="34" charset="0"/>
                <a:ea typeface="Open Sans" panose="020B0606030504020204" pitchFamily="34" charset="0"/>
                <a:cs typeface="Open Sans" panose="020B0606030504020204" pitchFamily="34" charset="0"/>
              </a:rPr>
              <a:t>Зат құрамында бір-бірінен физикалық және химиялық қасиеттер жағынан ерекшеленетін, беттердің бөліну аймағында фазалардың бар-жоғын анықтайды. </a:t>
            </a:r>
          </a:p>
        </p:txBody>
      </p:sp>
    </p:spTree>
    <p:extLst>
      <p:ext uri="{BB962C8B-B14F-4D97-AF65-F5344CB8AC3E}">
        <p14:creationId xmlns:p14="http://schemas.microsoft.com/office/powerpoint/2010/main" val="398006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202994"/>
          </a:xfrm>
          <a:prstGeom prst="rect">
            <a:avLst/>
          </a:prstGeom>
          <a:noFill/>
          <a:ln>
            <a:solidFill>
              <a:schemeClr val="tx2"/>
            </a:solidFill>
          </a:ln>
        </p:spPr>
        <p:txBody>
          <a:bodyPr wrap="square" lIns="252000" tIns="108000" rIns="252000" bIns="108000" rtlCol="0">
            <a:spAutoFit/>
          </a:bodyPr>
          <a:lstStyle/>
          <a:p>
            <a:pPr algn="ctr"/>
            <a:r>
              <a:rPr lang="kk-KZ" sz="32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a:t>
            </a:r>
          </a:p>
        </p:txBody>
      </p:sp>
      <p:sp>
        <p:nvSpPr>
          <p:cNvPr id="7" name="TextBox 6"/>
          <p:cNvSpPr txBox="1"/>
          <p:nvPr/>
        </p:nvSpPr>
        <p:spPr>
          <a:xfrm>
            <a:off x="284162" y="1905292"/>
            <a:ext cx="9144000" cy="2187879"/>
          </a:xfrm>
          <a:prstGeom prst="rect">
            <a:avLst/>
          </a:prstGeom>
          <a:noFill/>
          <a:ln>
            <a:solidFill>
              <a:schemeClr val="tx2"/>
            </a:solidFill>
          </a:ln>
        </p:spPr>
        <p:txBody>
          <a:bodyPr wrap="square" lIns="252000" tIns="108000" rIns="252000" bIns="108000" rtlCol="0">
            <a:spAutoFit/>
          </a:bodyPr>
          <a:lstStyle/>
          <a:p>
            <a:pPr marL="457200" indent="-457200">
              <a:buAutoNum type="arabicPeriod"/>
            </a:pP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Хроматография </a:t>
            </a:r>
          </a:p>
          <a:p>
            <a:pPr marL="457200" indent="-457200">
              <a:buAutoNum type="arabicPeriod"/>
            </a:pP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Масс-спектрометрия </a:t>
            </a:r>
          </a:p>
          <a:p>
            <a:pPr marL="457200" indent="-457200">
              <a:buAutoNum type="arabicPeriod"/>
            </a:pP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ИҚ-спектрометрия</a:t>
            </a:r>
          </a:p>
          <a:p>
            <a:pPr marL="457200" indent="-457200">
              <a:buAutoNum type="arabicPeriod"/>
            </a:pPr>
            <a:r>
              <a:rPr lang="kk-KZ" sz="3200" dirty="0">
                <a:solidFill>
                  <a:srgbClr val="002060"/>
                </a:solidFill>
                <a:latin typeface="Open Sans" panose="020B0606030504020204" pitchFamily="34" charset="0"/>
                <a:ea typeface="Open Sans" panose="020B0606030504020204" pitchFamily="34" charset="0"/>
                <a:cs typeface="Open Sans" panose="020B0606030504020204" pitchFamily="34" charset="0"/>
              </a:rPr>
              <a:t>ЯМР-спектрометрия </a:t>
            </a:r>
          </a:p>
        </p:txBody>
      </p:sp>
    </p:spTree>
    <p:extLst>
      <p:ext uri="{BB962C8B-B14F-4D97-AF65-F5344CB8AC3E}">
        <p14:creationId xmlns:p14="http://schemas.microsoft.com/office/powerpoint/2010/main" val="794387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648997"/>
          </a:xfrm>
          <a:prstGeom prst="rect">
            <a:avLst/>
          </a:prstGeom>
          <a:noFill/>
          <a:ln>
            <a:solidFill>
              <a:schemeClr val="tx2"/>
            </a:solidFill>
          </a:ln>
        </p:spPr>
        <p:txBody>
          <a:bodyPr wrap="square" lIns="252000" tIns="108000" rIns="252000" bIns="108000" rtlCol="0">
            <a:spAutoFit/>
          </a:bodyPr>
          <a:lstStyle/>
          <a:p>
            <a:pPr lvl="0"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a:t>
            </a:r>
          </a:p>
        </p:txBody>
      </p:sp>
      <mc:AlternateContent xmlns:mc="http://schemas.openxmlformats.org/markup-compatibility/2006" xmlns:a14="http://schemas.microsoft.com/office/drawing/2010/main">
        <mc:Choice Requires="a14">
          <p:sp>
            <p:nvSpPr>
              <p:cNvPr id="7" name="TextBox 6"/>
              <p:cNvSpPr txBox="1"/>
              <p:nvPr/>
            </p:nvSpPr>
            <p:spPr>
              <a:xfrm>
                <a:off x="284163" y="1036107"/>
                <a:ext cx="9144000" cy="2064769"/>
              </a:xfrm>
              <a:prstGeom prst="rect">
                <a:avLst/>
              </a:prstGeom>
              <a:noFill/>
              <a:ln>
                <a:solidFill>
                  <a:schemeClr val="tx2"/>
                </a:solidFill>
              </a:ln>
            </p:spPr>
            <p:txBody>
              <a:bodyPr wrap="square" lIns="252000" tIns="108000" rIns="252000" bIns="108000" rtlCol="0">
                <a:spAutoFit/>
              </a:bodyPr>
              <a:lstStyle/>
              <a:p>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Мысал.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Құрамында </a:t>
                </a:r>
                <a14:m>
                  <m:oMath xmlns:m="http://schemas.openxmlformats.org/officeDocument/2006/math">
                    <m:r>
                      <m:rPr>
                        <m:sty m:val="p"/>
                      </m:rPr>
                      <a:rPr lang="en-US" sz="2400" i="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C</m:t>
                    </m:r>
                    <m:r>
                      <a:rPr lang="en-US" sz="2400" i="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400" i="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H</m:t>
                    </m:r>
                    <m:r>
                      <a:rPr lang="en-US" sz="2400" i="0" dirty="0" smtClean="0">
                        <a:solidFill>
                          <a:srgbClr val="002060"/>
                        </a:solidFill>
                        <a:latin typeface="Cambria Math" panose="02040503050406030204" pitchFamily="18" charset="0"/>
                        <a:ea typeface="Open Sans" panose="020B0606030504020204" pitchFamily="34" charset="0"/>
                        <a:cs typeface="Open Sans" panose="020B0606030504020204" pitchFamily="34" charset="0"/>
                      </a:rPr>
                      <m:t>, </m:t>
                    </m:r>
                    <m:r>
                      <m:rPr>
                        <m:sty m:val="p"/>
                      </m:rPr>
                      <a:rPr lang="en-US" sz="2400" i="0" dirty="0">
                        <a:solidFill>
                          <a:srgbClr val="002060"/>
                        </a:solidFill>
                        <a:latin typeface="Cambria Math" panose="02040503050406030204" pitchFamily="18" charset="0"/>
                        <a:ea typeface="Open Sans" panose="020B0606030504020204" pitchFamily="34" charset="0"/>
                        <a:cs typeface="Open Sans" panose="020B0606030504020204" pitchFamily="34" charset="0"/>
                      </a:rPr>
                      <m:t>O</m:t>
                    </m:r>
                    <m:r>
                      <a:rPr lang="en-US" sz="2400" i="0" dirty="0">
                        <a:solidFill>
                          <a:srgbClr val="002060"/>
                        </a:solidFill>
                        <a:latin typeface="Cambria Math" panose="02040503050406030204" pitchFamily="18" charset="0"/>
                        <a:ea typeface="Open Sans" panose="020B0606030504020204" pitchFamily="34" charset="0"/>
                        <a:cs typeface="Open Sans" panose="020B0606030504020204" pitchFamily="34" charset="0"/>
                      </a:rPr>
                      <m:t> </m:t>
                    </m:r>
                  </m:oMath>
                </a14:m>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атомдары бар белгісіз А зат берілген,</a:t>
                </a: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жандырып талдау жасау арқылы осы белгісіз заттағы көміртектің массалық үлесі</a:t>
                </a:r>
                <a:r>
                  <a:rPr lang="en-US"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52.16%, сутегінің массалық үлесі 13.14% екендігі белгілі болған. Белгісіз зат А-ны анықта. </a:t>
                </a:r>
              </a:p>
            </p:txBody>
          </p:sp>
        </mc:Choice>
        <mc:Fallback xmlns="">
          <p:sp>
            <p:nvSpPr>
              <p:cNvPr id="7" name="TextBox 6"/>
              <p:cNvSpPr txBox="1">
                <a:spLocks noRot="1" noChangeAspect="1" noMove="1" noResize="1" noEditPoints="1" noAdjustHandles="1" noChangeArrowheads="1" noChangeShapeType="1" noTextEdit="1"/>
              </p:cNvSpPr>
              <p:nvPr/>
            </p:nvSpPr>
            <p:spPr>
              <a:xfrm>
                <a:off x="284163" y="1036107"/>
                <a:ext cx="9144000" cy="2064769"/>
              </a:xfrm>
              <a:prstGeom prst="rect">
                <a:avLst/>
              </a:prstGeom>
              <a:blipFill>
                <a:blip r:embed="rId2"/>
                <a:stretch>
                  <a:fillRect b="-2346"/>
                </a:stretch>
              </a:blipFill>
              <a:ln>
                <a:solidFill>
                  <a:schemeClr val="tx2"/>
                </a:solidFill>
              </a:ln>
            </p:spPr>
            <p:txBody>
              <a:bodyPr/>
              <a:lstStyle/>
              <a:p>
                <a:r>
                  <a:rPr lang="ru-KZ">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284163" y="3174961"/>
                <a:ext cx="9144000" cy="4612774"/>
              </a:xfrm>
              <a:prstGeom prst="rect">
                <a:avLst/>
              </a:prstGeom>
              <a:noFill/>
              <a:ln>
                <a:solidFill>
                  <a:schemeClr val="tx2"/>
                </a:solidFill>
              </a:ln>
            </p:spPr>
            <p:txBody>
              <a:bodyPr wrap="square" lIns="252000" tIns="108000" rIns="252000" bIns="108000" rtlCol="0">
                <a:spAutoFit/>
              </a:bodyPr>
              <a:lstStyle/>
              <a:p>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Шешуі:</a:t>
                </a:r>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 (1) Алдымен белгісіз органикалық затты құрайтын элемент атомдарының массалық үлесін тауып аламыз.</a:t>
                </a:r>
              </a:p>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Көміртектің массалық үлесі 52.16%, сутектің массалық үлесі 13.14% болғандықтан, оттектің массалық үлесі мынадай болады:</a:t>
                </a:r>
              </a:p>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1 - 52.16% - 13.14% = 34.70%</a:t>
                </a:r>
              </a:p>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(2) Онан соң әрбір элемент атомдарының жеке сандарының қатынасын табамыз:</a:t>
                </a:r>
              </a:p>
              <a:p>
                <a:pPr/>
                <a14:m>
                  <m:oMathPara xmlns:m="http://schemas.openxmlformats.org/officeDocument/2006/math">
                    <m:oMathParaPr>
                      <m:jc m:val="centerGroup"/>
                    </m:oMathParaPr>
                    <m:oMath xmlns:m="http://schemas.openxmlformats.org/officeDocument/2006/math">
                      <m:r>
                        <m:rPr>
                          <m:sty m:val="p"/>
                        </m:rPr>
                        <a:rPr lang="en-US" sz="24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N</m:t>
                      </m:r>
                      <m:d>
                        <m:dPr>
                          <m:ctrlPr>
                            <a:rPr lang="en-US" sz="2400" b="0" i="1"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ctrlPr>
                        </m:dPr>
                        <m:e>
                          <m:r>
                            <m:rPr>
                              <m:sty m:val="p"/>
                            </m:rPr>
                            <a:rPr lang="en-US" sz="24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C</m:t>
                          </m:r>
                        </m:e>
                      </m:d>
                      <m:r>
                        <a:rPr lang="kk-KZ" sz="2400" b="0" i="0" smtClean="0">
                          <a:solidFill>
                            <a:srgbClr val="620BFC"/>
                          </a:solidFill>
                          <a:latin typeface="Cambria Math" panose="02040503050406030204" pitchFamily="18" charset="0"/>
                          <a:ea typeface="Open Sans" panose="020B0606030504020204" pitchFamily="34" charset="0"/>
                          <a:cs typeface="Open Sans" panose="020B0606030504020204" pitchFamily="34" charset="0"/>
                        </a:rPr>
                        <m:t>:</m:t>
                      </m:r>
                      <m:r>
                        <m:rPr>
                          <m:sty m:val="p"/>
                        </m:rP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m:t>
                      </m:r>
                      <m:d>
                        <m:dPr>
                          <m:ctrlP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dPr>
                        <m:e>
                          <m:r>
                            <m:rPr>
                              <m:sty m:val="p"/>
                            </m:rP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H</m:t>
                          </m:r>
                        </m:e>
                      </m:d>
                      <m:r>
                        <a:rPr lang="kk-KZ"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m:rPr>
                          <m:sty m:val="p"/>
                        </m:rP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N</m:t>
                      </m:r>
                      <m:d>
                        <m:dPr>
                          <m:ctrlPr>
                            <a:rPr lang="en-US" sz="24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dPr>
                        <m:e>
                          <m:r>
                            <m:rPr>
                              <m:sty m:val="p"/>
                            </m:rP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O</m:t>
                          </m:r>
                        </m:e>
                      </m:d>
                      <m: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f>
                        <m:fPr>
                          <m:ctrlPr>
                            <a:rPr lang="en-US" sz="24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fPr>
                        <m:num>
                          <m: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52.16%</m:t>
                          </m:r>
                        </m:num>
                        <m:den>
                          <m: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12.01</m:t>
                          </m:r>
                        </m:den>
                      </m:f>
                      <m:r>
                        <a:rPr lang="kk-KZ"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f>
                        <m:fPr>
                          <m:ctrlPr>
                            <a:rPr lang="en-US" sz="24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fPr>
                        <m:num>
                          <m: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13.14%</m:t>
                          </m:r>
                        </m:num>
                        <m:den>
                          <m: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1.008</m:t>
                          </m:r>
                        </m:den>
                      </m:f>
                      <m:r>
                        <a:rPr lang="kk-KZ"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f>
                        <m:fPr>
                          <m:ctrlPr>
                            <a:rPr lang="en-US" sz="2400" b="0" i="1"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ctrlPr>
                        </m:fPr>
                        <m:num>
                          <m: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34.70%</m:t>
                          </m:r>
                        </m:num>
                        <m:den>
                          <m: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16.00</m:t>
                          </m:r>
                        </m:den>
                      </m:f>
                      <m: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=2</m:t>
                      </m:r>
                      <m:r>
                        <a:rPr lang="kk-KZ"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6</m:t>
                      </m:r>
                      <m:r>
                        <a:rPr lang="kk-KZ"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m:t>
                      </m:r>
                      <m:r>
                        <a:rPr lang="en-US" sz="2400" b="0" i="0" smtClean="0">
                          <a:solidFill>
                            <a:srgbClr val="620BFC"/>
                          </a:solidFill>
                          <a:latin typeface="Cambria Math" panose="02040503050406030204" pitchFamily="18" charset="0"/>
                          <a:ea typeface="Cambria Math" panose="02040503050406030204" pitchFamily="18" charset="0"/>
                          <a:cs typeface="Open Sans" panose="020B0606030504020204" pitchFamily="34" charset="0"/>
                        </a:rPr>
                        <m:t>1</m:t>
                      </m:r>
                    </m:oMath>
                  </m:oMathPara>
                </a14:m>
                <a:endPar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endParaRPr>
              </a:p>
              <a:p>
                <a:r>
                  <a:rPr lang="kk-KZ" sz="2400" dirty="0">
                    <a:solidFill>
                      <a:srgbClr val="002060"/>
                    </a:solidFill>
                    <a:latin typeface="Open Sans" panose="020B0606030504020204" pitchFamily="34" charset="0"/>
                    <a:ea typeface="Open Sans" panose="020B0606030504020204" pitchFamily="34" charset="0"/>
                    <a:cs typeface="Open Sans" panose="020B0606030504020204" pitchFamily="34" charset="0"/>
                  </a:rPr>
                  <a:t>Сондықтан белгісіз зат А-ның эмприкалық формуласы:</a:t>
                </a:r>
              </a:p>
              <a:p>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𝐶</a:t>
                </a:r>
                <a:r>
                  <a:rPr lang="kk-KZ" sz="24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2</a:t>
                </a: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𝐻</a:t>
                </a:r>
                <a:r>
                  <a:rPr lang="kk-KZ" sz="24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6</a:t>
                </a: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𝑂.</a:t>
                </a:r>
              </a:p>
            </p:txBody>
          </p:sp>
        </mc:Choice>
        <mc:Fallback>
          <p:sp>
            <p:nvSpPr>
              <p:cNvPr id="4" name="TextBox 3"/>
              <p:cNvSpPr txBox="1">
                <a:spLocks noRot="1" noChangeAspect="1" noMove="1" noResize="1" noEditPoints="1" noAdjustHandles="1" noChangeArrowheads="1" noChangeShapeType="1" noTextEdit="1"/>
              </p:cNvSpPr>
              <p:nvPr/>
            </p:nvSpPr>
            <p:spPr>
              <a:xfrm>
                <a:off x="284163" y="3174961"/>
                <a:ext cx="9144000" cy="4612774"/>
              </a:xfrm>
              <a:prstGeom prst="rect">
                <a:avLst/>
              </a:prstGeom>
              <a:blipFill>
                <a:blip r:embed="rId3"/>
                <a:stretch>
                  <a:fillRect b="-527"/>
                </a:stretch>
              </a:blipFill>
              <a:ln>
                <a:solidFill>
                  <a:schemeClr val="tx2"/>
                </a:solidFill>
              </a:ln>
            </p:spPr>
            <p:txBody>
              <a:bodyPr/>
              <a:lstStyle/>
              <a:p>
                <a:r>
                  <a:rPr lang="ru-KZ">
                    <a:noFill/>
                  </a:rPr>
                  <a:t> </a:t>
                </a:r>
              </a:p>
            </p:txBody>
          </p:sp>
        </mc:Fallback>
      </mc:AlternateContent>
    </p:spTree>
    <p:extLst>
      <p:ext uri="{BB962C8B-B14F-4D97-AF65-F5344CB8AC3E}">
        <p14:creationId xmlns:p14="http://schemas.microsoft.com/office/powerpoint/2010/main" val="233857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292100"/>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a:t>
            </a:r>
          </a:p>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Масс-спектрометрия </a:t>
            </a:r>
          </a:p>
        </p:txBody>
      </p:sp>
      <p:sp>
        <p:nvSpPr>
          <p:cNvPr id="7" name="TextBox 6"/>
          <p:cNvSpPr txBox="1"/>
          <p:nvPr/>
        </p:nvSpPr>
        <p:spPr>
          <a:xfrm>
            <a:off x="284163" y="1526116"/>
            <a:ext cx="9144000" cy="3449763"/>
          </a:xfrm>
          <a:prstGeom prst="rect">
            <a:avLst/>
          </a:prstGeom>
          <a:noFill/>
          <a:ln>
            <a:solidFill>
              <a:schemeClr val="tx2"/>
            </a:solidFill>
          </a:ln>
        </p:spPr>
        <p:txBody>
          <a:bodyPr wrap="square" lIns="252000" tIns="108000" rIns="252000" bIns="108000" rtlCol="0">
            <a:spAutoFit/>
          </a:bodyPr>
          <a:lstStyle/>
          <a:p>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Жоғарыдағы элементтік талдау арқылы біз белгісіз А затының эмприкалық формуласын ғана таба алдық. Ал оның молекулалық формуласын табу үшін бізге белгісіз заттың салыстырмалы молекулалық массасы керек болады. Оны табудың қазіргі кездегі ең жақсы әдісі </a:t>
            </a:r>
            <a:r>
              <a:rPr lang="kk-KZ"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масс-спектрометриялық</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 әдіс. </a:t>
            </a:r>
          </a:p>
          <a:p>
            <a:r>
              <a:rPr lang="kk-KZ"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Масс-спектрометрия – </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заттың ионданған молекуласының сұрыпталып, тіркелуіне негізделген әдіс. Масс-спектрометрия </a:t>
            </a:r>
            <a:r>
              <a:rPr lang="kk-KZ"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молекуланың иондануы, иондарды массалары бойынша бөлу </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және </a:t>
            </a:r>
            <a:r>
              <a:rPr lang="kk-KZ" sz="2100" dirty="0">
                <a:solidFill>
                  <a:srgbClr val="620BFC"/>
                </a:solidFill>
                <a:latin typeface="Open Sans" panose="020B0606030504020204" pitchFamily="34" charset="0"/>
                <a:ea typeface="Open Sans" panose="020B0606030504020204" pitchFamily="34" charset="0"/>
                <a:cs typeface="Open Sans" panose="020B0606030504020204" pitchFamily="34" charset="0"/>
              </a:rPr>
              <a:t>иондарды тіркеу </a:t>
            </a:r>
            <a:r>
              <a:rPr lang="kk-KZ" sz="2100" dirty="0">
                <a:solidFill>
                  <a:srgbClr val="002060"/>
                </a:solidFill>
                <a:latin typeface="Open Sans" panose="020B0606030504020204" pitchFamily="34" charset="0"/>
                <a:ea typeface="Open Sans" panose="020B0606030504020204" pitchFamily="34" charset="0"/>
                <a:cs typeface="Open Sans" panose="020B0606030504020204" pitchFamily="34" charset="0"/>
              </a:rPr>
              <a:t>бойынша үш процестің жиынтығынан тұрады. </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31935" y="5210538"/>
            <a:ext cx="3563144" cy="25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1"/>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5486646" y="5081162"/>
            <a:ext cx="3325758" cy="2667763"/>
          </a:xfrm>
          <a:prstGeom prst="rect">
            <a:avLst/>
          </a:prstGeom>
          <a:noFill/>
          <a:ln w="9525">
            <a:noFill/>
            <a:miter lim="800000"/>
            <a:headEnd/>
            <a:tailEnd/>
          </a:ln>
        </p:spPr>
      </p:pic>
    </p:spTree>
    <p:extLst>
      <p:ext uri="{BB962C8B-B14F-4D97-AF65-F5344CB8AC3E}">
        <p14:creationId xmlns:p14="http://schemas.microsoft.com/office/powerpoint/2010/main" val="194553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4535" y="1494468"/>
            <a:ext cx="4725078" cy="271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4163" y="292100"/>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a:t>
            </a:r>
          </a:p>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Масс-спектрометрия </a:t>
            </a:r>
          </a:p>
        </p:txBody>
      </p:sp>
      <p:sp>
        <p:nvSpPr>
          <p:cNvPr id="7" name="TextBox 6"/>
          <p:cNvSpPr txBox="1"/>
          <p:nvPr/>
        </p:nvSpPr>
        <p:spPr>
          <a:xfrm>
            <a:off x="290476" y="4236184"/>
            <a:ext cx="5439103" cy="3265097"/>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Жоғарыдағы спектрдан белгісіз зат А-ның салыстырмалы молекулалық массасы 46 болатындығын көре аламыз, сондықтан белгісіз зат А-ның эмприкалық формуласы мен молекулалық формуласы бірдей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𝐶</a:t>
            </a:r>
            <a:r>
              <a:rPr lang="kk-KZ" sz="22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2</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𝐻</a:t>
            </a:r>
            <a:r>
              <a:rPr lang="kk-KZ" sz="2200" baseline="-25000" dirty="0">
                <a:solidFill>
                  <a:srgbClr val="620BFC"/>
                </a:solidFill>
                <a:latin typeface="Open Sans" panose="020B0606030504020204" pitchFamily="34" charset="0"/>
                <a:ea typeface="Open Sans" panose="020B0606030504020204" pitchFamily="34" charset="0"/>
                <a:cs typeface="Open Sans" panose="020B0606030504020204" pitchFamily="34" charset="0"/>
              </a:rPr>
              <a:t>6</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𝑂.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Алайда, осы молекулалық формулаға үйлесетін екі түрлі құрылысты формула бар:</a:t>
            </a:r>
          </a:p>
        </p:txBody>
      </p:sp>
      <p:sp>
        <p:nvSpPr>
          <p:cNvPr id="9" name="TextBox 8"/>
          <p:cNvSpPr txBox="1"/>
          <p:nvPr/>
        </p:nvSpPr>
        <p:spPr>
          <a:xfrm>
            <a:off x="6140179" y="1765719"/>
            <a:ext cx="3041594" cy="1510771"/>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Белгісіз А затының масс-спектрі</a:t>
            </a:r>
          </a:p>
        </p:txBody>
      </p:sp>
      <p:pic>
        <p:nvPicPr>
          <p:cNvPr id="3076"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47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6735251" y="3447410"/>
            <a:ext cx="20764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00934" y="5473006"/>
            <a:ext cx="20669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140179" y="4753908"/>
            <a:ext cx="3041594" cy="648997"/>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Диметилэфир</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2" name="TextBox 11"/>
          <p:cNvSpPr txBox="1"/>
          <p:nvPr/>
        </p:nvSpPr>
        <p:spPr>
          <a:xfrm>
            <a:off x="6140179" y="6952807"/>
            <a:ext cx="3041594" cy="648997"/>
          </a:xfrm>
          <a:prstGeom prst="rect">
            <a:avLst/>
          </a:prstGeom>
          <a:noFill/>
          <a:ln>
            <a:solidFill>
              <a:schemeClr val="tx2"/>
            </a:solidFill>
          </a:ln>
        </p:spPr>
        <p:txBody>
          <a:bodyPr wrap="square" lIns="252000" tIns="108000" rIns="252000" bIns="108000" rtlCol="0">
            <a:spAutoFit/>
          </a:bodyPr>
          <a:lstStyle/>
          <a:p>
            <a:pPr algn="ctr"/>
            <a:r>
              <a:rPr lang="kk-KZ" sz="2400" dirty="0">
                <a:solidFill>
                  <a:srgbClr val="620BFC"/>
                </a:solidFill>
                <a:latin typeface="Open Sans" panose="020B0606030504020204" pitchFamily="34" charset="0"/>
                <a:ea typeface="Open Sans" panose="020B0606030504020204" pitchFamily="34" charset="0"/>
                <a:cs typeface="Open Sans" panose="020B0606030504020204" pitchFamily="34" charset="0"/>
              </a:rPr>
              <a:t>этилспирті</a:t>
            </a: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78202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3031"/>
            <a:ext cx="9144000" cy="648997"/>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a:t>
            </a:r>
          </a:p>
        </p:txBody>
      </p:sp>
      <p:sp>
        <p:nvSpPr>
          <p:cNvPr id="7" name="TextBox 6"/>
          <p:cNvSpPr txBox="1"/>
          <p:nvPr/>
        </p:nvSpPr>
        <p:spPr>
          <a:xfrm>
            <a:off x="284163" y="1200775"/>
            <a:ext cx="9144001" cy="6650640"/>
          </a:xfrm>
          <a:prstGeom prst="rect">
            <a:avLst/>
          </a:prstGeom>
          <a:noFill/>
          <a:ln>
            <a:solidFill>
              <a:schemeClr val="tx2"/>
            </a:solidFill>
          </a:ln>
        </p:spPr>
        <p:txBody>
          <a:bodyPr wrap="square" lIns="252000" tIns="108000" rIns="252000" bIns="108000" rtlCol="0">
            <a:spAutoFit/>
          </a:bodyPr>
          <a:lstStyle/>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Олай болса, белгісіз зат А диметил эфирі ме? Әлде спирт пе? Мұны</a:t>
            </a:r>
          </a:p>
          <a:p>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молекулалық құрылыс формуласын анықтағанда ғана білуге болады. Заттың құрылыс формуласын анықтаудың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химиялық</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және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физикалық</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 әдісі бар. Химиялық әдісте функционалдық топтың ерекше реакциясы негіз етіледі, функционалдық топ анықталғаннан кейін, оның туындысы дайындалып, белгісіз затты анықтайды. Қосылыстың құрылысы біршама күрделі болғанда, оны анықтау үшін көп уақыт жұмсауға тура келеді. Физикалық әдіс микро мөлшерде, тез, дұрыс болу, информация мөлшері үлкен болу сияқты ерекшеліктерге ие. Талдау құрылғыларының дамуы органикалық зат құрылысын анықтауда көп көмегін тигізді. Сонымен бірге, ол органикалық химияның дамуын жеделдетуде маңызды рөл атқарды. Органикалық зат құрылысын анықтауда көп қолданылатын әдістер: масс-спектр әдісі, инфрақызыл сәулелі спектр, ультракүлгін сәулелі спектр, ядромагнитті спектр сияқтылар. Біз бұл арада тек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инфрақызыл сәулелі спектр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және </a:t>
            </a:r>
            <a:r>
              <a:rPr lang="kk-KZ" sz="2200" dirty="0">
                <a:solidFill>
                  <a:srgbClr val="620BFC"/>
                </a:solidFill>
                <a:latin typeface="Open Sans" panose="020B0606030504020204" pitchFamily="34" charset="0"/>
                <a:ea typeface="Open Sans" panose="020B0606030504020204" pitchFamily="34" charset="0"/>
                <a:cs typeface="Open Sans" panose="020B0606030504020204" pitchFamily="34" charset="0"/>
              </a:rPr>
              <a:t>ядромагнитті спектрдің </a:t>
            </a:r>
            <a:r>
              <a:rPr lang="kk-KZ" sz="2200" dirty="0">
                <a:solidFill>
                  <a:srgbClr val="002060"/>
                </a:solidFill>
                <a:latin typeface="Open Sans" panose="020B0606030504020204" pitchFamily="34" charset="0"/>
                <a:ea typeface="Open Sans" panose="020B0606030504020204" pitchFamily="34" charset="0"/>
                <a:cs typeface="Open Sans" panose="020B0606030504020204" pitchFamily="34" charset="0"/>
              </a:rPr>
              <a:t>қолданылуын таныстырамыз.</a:t>
            </a:r>
          </a:p>
        </p:txBody>
      </p:sp>
    </p:spTree>
    <p:extLst>
      <p:ext uri="{BB962C8B-B14F-4D97-AF65-F5344CB8AC3E}">
        <p14:creationId xmlns:p14="http://schemas.microsoft.com/office/powerpoint/2010/main" val="226862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163" y="303031"/>
            <a:ext cx="9144000" cy="1079884"/>
          </a:xfrm>
          <a:prstGeom prst="rect">
            <a:avLst/>
          </a:prstGeom>
          <a:noFill/>
          <a:ln>
            <a:solidFill>
              <a:schemeClr val="tx2"/>
            </a:solidFill>
          </a:ln>
        </p:spPr>
        <p:txBody>
          <a:bodyPr wrap="square" lIns="252000" tIns="108000" rIns="252000" bIns="108000" rtlCol="0">
            <a:spAutoFit/>
          </a:bodyPr>
          <a:lstStyle/>
          <a:p>
            <a:pPr algn="ctr"/>
            <a:r>
              <a:rPr lang="kk-KZ" sz="2800" dirty="0">
                <a:solidFill>
                  <a:srgbClr val="620BFC"/>
                </a:solidFill>
                <a:latin typeface="Open Sans" panose="020B0606030504020204" pitchFamily="34" charset="0"/>
                <a:ea typeface="Open Sans" panose="020B0606030504020204" pitchFamily="34" charset="0"/>
                <a:cs typeface="Open Sans" panose="020B0606030504020204" pitchFamily="34" charset="0"/>
              </a:rPr>
              <a:t>Заманауи зерттеулердегі аналитикалық әдістер. Инфрақызыл сәулелі спектр </a:t>
            </a:r>
          </a:p>
        </p:txBody>
      </p:sp>
      <p:sp>
        <p:nvSpPr>
          <p:cNvPr id="7" name="TextBox 6"/>
          <p:cNvSpPr txBox="1"/>
          <p:nvPr/>
        </p:nvSpPr>
        <p:spPr>
          <a:xfrm>
            <a:off x="284160" y="1569272"/>
            <a:ext cx="9144001" cy="6219752"/>
          </a:xfrm>
          <a:prstGeom prst="rect">
            <a:avLst/>
          </a:prstGeom>
          <a:noFill/>
          <a:ln>
            <a:solidFill>
              <a:schemeClr val="tx2"/>
            </a:solidFill>
          </a:ln>
        </p:spPr>
        <p:txBody>
          <a:bodyPr wrap="square" lIns="252000" tIns="108000" rIns="252000" bIns="108000" rtlCol="0">
            <a:spAutoFit/>
          </a:bodyPr>
          <a:lstStyle/>
          <a:p>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Органикалық зат молекулаларындағы химиялық </a:t>
            </a:r>
            <a:r>
              <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байланысты</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немесе </a:t>
            </a:r>
            <a:r>
              <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функционалдық топты </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құрайтын атомдар үздіксіз тербеліс күйде болады. Оның тербеліс жиілігі инфрақызыл сәуленің тербеліс жиілігімен қарайлас келеді. Сондықтан, инфрақызыл сәулені органикалық зат молекуласына түсіргенде, молекуладағы химиялық байланыста немесе функционалдық топта тербелістің жұтылуы пайда болады. Түрлі химиялық байланыстың немесе функционалдық топтың жұтылу жиілігі әртүрлі болып, </a:t>
            </a:r>
            <a:r>
              <a:rPr lang="kk-KZ" sz="2600" dirty="0">
                <a:solidFill>
                  <a:srgbClr val="620BFC"/>
                </a:solidFill>
                <a:latin typeface="Open Sans" panose="020B0606030504020204" pitchFamily="34" charset="0"/>
                <a:ea typeface="Open Sans" panose="020B0606030504020204" pitchFamily="34" charset="0"/>
                <a:cs typeface="Open Sans" panose="020B0606030504020204" pitchFamily="34" charset="0"/>
              </a:rPr>
              <a:t>инфрақызыл сәулелі спектрограммада</a:t>
            </a:r>
            <a:r>
              <a:rPr lang="kk-KZ" sz="2600" dirty="0">
                <a:solidFill>
                  <a:srgbClr val="002060"/>
                </a:solidFill>
                <a:latin typeface="Open Sans" panose="020B0606030504020204" pitchFamily="34" charset="0"/>
                <a:ea typeface="Open Sans" panose="020B0606030504020204" pitchFamily="34" charset="0"/>
                <a:cs typeface="Open Sans" panose="020B0606030504020204" pitchFamily="34" charset="0"/>
              </a:rPr>
              <a:t> әртүрлі орынға орналасады. Сонымен молекуланың құрамында қандай химиялық байланыстың немесе функционалдық топтың бар екені жөніндегі информацияға ие болуға болады.</a:t>
            </a:r>
          </a:p>
        </p:txBody>
      </p:sp>
    </p:spTree>
    <p:extLst>
      <p:ext uri="{BB962C8B-B14F-4D97-AF65-F5344CB8AC3E}">
        <p14:creationId xmlns:p14="http://schemas.microsoft.com/office/powerpoint/2010/main" val="16410398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13887</TotalTime>
  <Words>1132</Words>
  <Application>Microsoft Office PowerPoint</Application>
  <PresentationFormat>Произвольный</PresentationFormat>
  <Paragraphs>71</Paragraphs>
  <Slides>17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Cambria Math</vt:lpstr>
      <vt:lpstr>Open Sans</vt:lpstr>
      <vt:lpstr>Тема Office</vt:lpstr>
      <vt:lpstr>10-сынып</vt:lpstr>
      <vt:lpstr>Сабақтың мақсаты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 User</dc:creator>
  <cp:lastModifiedBy>Абдиманапов Ерлан Ауелбекулы</cp:lastModifiedBy>
  <cp:revision>307</cp:revision>
  <dcterms:created xsi:type="dcterms:W3CDTF">2020-07-01T14:03:46Z</dcterms:created>
  <dcterms:modified xsi:type="dcterms:W3CDTF">2020-12-15T07:32:05Z</dcterms:modified>
</cp:coreProperties>
</file>