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6"/>
  </p:notesMasterIdLst>
  <p:sldIdLst>
    <p:sldId id="265" r:id="rId2"/>
    <p:sldId id="296" r:id="rId3"/>
    <p:sldId id="302" r:id="rId4"/>
    <p:sldId id="303" r:id="rId5"/>
    <p:sldId id="304" r:id="rId6"/>
    <p:sldId id="306" r:id="rId7"/>
    <p:sldId id="307" r:id="rId8"/>
    <p:sldId id="308" r:id="rId9"/>
    <p:sldId id="313" r:id="rId10"/>
    <p:sldId id="309" r:id="rId11"/>
    <p:sldId id="311" r:id="rId12"/>
    <p:sldId id="312" r:id="rId13"/>
    <p:sldId id="310" r:id="rId14"/>
    <p:sldId id="258" r:id="rId15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34" autoAdjust="0"/>
    <p:restoredTop sz="94621"/>
  </p:normalViewPr>
  <p:slideViewPr>
    <p:cSldViewPr snapToGrid="0" snapToObjects="1">
      <p:cViewPr varScale="1">
        <p:scale>
          <a:sx n="95" d="100"/>
          <a:sy n="95" d="100"/>
        </p:scale>
        <p:origin x="1866" y="84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024" y="250536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62" y="2333297"/>
            <a:ext cx="9144000" cy="773919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</a:t>
            </a: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-топ (7-топ) элементтері галогендер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18222" y="16223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774" y="291901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тотықтырғыштық және тотықсыздандырғыштық қасиеттері 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79774" y="1502561"/>
            <a:ext cx="9144000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 бір-бірін қосылыстарынан ығыстырып шығарады. </a:t>
            </a:r>
          </a:p>
        </p:txBody>
      </p:sp>
      <p:grpSp>
        <p:nvGrpSpPr>
          <p:cNvPr id="12" name="Group 3"/>
          <p:cNvGrpSpPr>
            <a:grpSpLocks/>
          </p:cNvGrpSpPr>
          <p:nvPr/>
        </p:nvGrpSpPr>
        <p:grpSpPr bwMode="auto">
          <a:xfrm>
            <a:off x="277889" y="2611436"/>
            <a:ext cx="9144000" cy="3708401"/>
            <a:chOff x="476" y="1434"/>
            <a:chExt cx="4849" cy="233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4234" y="2166"/>
                  <a:ext cx="934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5pPr>
                  <a:lvl6pPr marL="25146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6pPr>
                  <a:lvl7pPr marL="29718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7pPr>
                  <a:lvl8pPr marL="34290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8pPr>
                  <a:lvl9pPr marL="38862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9pPr>
                </a:lstStyle>
                <a:p>
                  <a:pPr>
                    <a:spcBef>
                      <a:spcPts val="1125"/>
                    </a:spcBef>
                  </a:pPr>
                  <a:r>
                    <a:rPr lang="kk-KZ" dirty="0">
                      <a:solidFill>
                        <a:srgbClr val="1C0167"/>
                      </a:solidFill>
                    </a:rPr>
                    <a:t>Калий хлориді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sz="200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𝐼</m:t>
                      </m:r>
                      <m:r>
                        <a:rPr lang="en-US" sz="200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</m:oMath>
                  </a14:m>
                  <a:endParaRPr lang="en-US" baseline="-25000" dirty="0">
                    <a:latin typeface="Open Sans" pitchFamily="34" charset="0"/>
                    <a:ea typeface="Open Sans" pitchFamily="34" charset="0"/>
                    <a:cs typeface="Open Sans" pitchFamily="34" charset="0"/>
                  </a:endParaRPr>
                </a:p>
              </p:txBody>
            </p:sp>
          </mc:Choice>
          <mc:Fallback>
            <p:sp>
              <p:nvSpPr>
                <p:cNvPr id="13" name="Text 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234" y="2166"/>
                  <a:ext cx="934" cy="423"/>
                </a:xfrm>
                <a:prstGeom prst="rect">
                  <a:avLst/>
                </a:prstGeom>
                <a:blipFill>
                  <a:blip r:embed="rId2"/>
                  <a:stretch>
                    <a:fillRect l="-3114" t="-4545" r="-3460" b="-181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KZ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4180" y="2706"/>
                  <a:ext cx="1047" cy="4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90000" tIns="46800" rIns="90000" bIns="4680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5pPr>
                  <a:lvl6pPr marL="25146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6pPr>
                  <a:lvl7pPr marL="29718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7pPr>
                  <a:lvl8pPr marL="34290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8pPr>
                  <a:lvl9pPr marL="38862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9pPr>
                </a:lstStyle>
                <a:p>
                  <a:pPr defTabSz="971276">
                    <a:tabLst/>
                    <a:defRPr/>
                  </a:pPr>
                  <a:r>
                    <a:rPr lang="kk-KZ" dirty="0">
                      <a:solidFill>
                        <a:srgbClr val="1C0167"/>
                      </a:solidFill>
                    </a:rPr>
                    <a:t>Калий бромиді</a:t>
                  </a:r>
                </a:p>
                <a:p>
                  <a:pPr algn="ctr" defTabSz="971276"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a:rPr lang="en-US" sz="20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𝐼</m:t>
                        </m:r>
                        <m:r>
                          <a:rPr lang="en-US" sz="2000" i="1" baseline="-250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oMath>
                    </m:oMathPara>
                  </a14:m>
                  <a:endParaRPr lang="en-US" sz="2000" baseline="-250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endParaRPr>
                </a:p>
              </p:txBody>
            </p:sp>
          </mc:Choice>
          <mc:Fallback>
            <p:sp>
              <p:nvSpPr>
                <p:cNvPr id="14" name="Text 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4180" y="2706"/>
                  <a:ext cx="1047" cy="428"/>
                </a:xfrm>
                <a:prstGeom prst="rect">
                  <a:avLst/>
                </a:prstGeom>
                <a:blipFill>
                  <a:blip r:embed="rId3"/>
                  <a:stretch>
                    <a:fillRect l="-2469" t="-540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K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Rectangle 6"/>
            <p:cNvSpPr>
              <a:spLocks noChangeArrowheads="1"/>
            </p:cNvSpPr>
            <p:nvPr/>
          </p:nvSpPr>
          <p:spPr bwMode="auto">
            <a:xfrm>
              <a:off x="4090" y="3176"/>
              <a:ext cx="1217" cy="579"/>
            </a:xfrm>
            <a:prstGeom prst="rect">
              <a:avLst/>
            </a:prstGeom>
            <a:solidFill>
              <a:srgbClr val="FFFE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870" y="2622"/>
              <a:ext cx="1213" cy="551"/>
            </a:xfrm>
            <a:prstGeom prst="rect">
              <a:avLst/>
            </a:prstGeom>
            <a:solidFill>
              <a:srgbClr val="FFFE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1642" y="2082"/>
              <a:ext cx="1217" cy="531"/>
            </a:xfrm>
            <a:prstGeom prst="rect">
              <a:avLst/>
            </a:prstGeom>
            <a:solidFill>
              <a:srgbClr val="FFFE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" name="Group 9"/>
            <p:cNvGrpSpPr>
              <a:grpSpLocks/>
            </p:cNvGrpSpPr>
            <p:nvPr/>
          </p:nvGrpSpPr>
          <p:grpSpPr bwMode="auto">
            <a:xfrm>
              <a:off x="478" y="1586"/>
              <a:ext cx="1162" cy="2184"/>
              <a:chOff x="478" y="1586"/>
              <a:chExt cx="1162" cy="2184"/>
            </a:xfrm>
          </p:grpSpPr>
          <p:sp>
            <p:nvSpPr>
              <p:cNvPr id="52" name="Rectangle 10"/>
              <p:cNvSpPr>
                <a:spLocks noChangeArrowheads="1"/>
              </p:cNvSpPr>
              <p:nvPr/>
            </p:nvSpPr>
            <p:spPr bwMode="auto">
              <a:xfrm>
                <a:off x="1554" y="3656"/>
                <a:ext cx="86" cy="103"/>
              </a:xfrm>
              <a:prstGeom prst="rect">
                <a:avLst/>
              </a:prstGeom>
              <a:solidFill>
                <a:srgbClr val="FFC19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3" name="AutoShape 11"/>
              <p:cNvSpPr>
                <a:spLocks noChangeArrowheads="1"/>
              </p:cNvSpPr>
              <p:nvPr/>
            </p:nvSpPr>
            <p:spPr bwMode="auto">
              <a:xfrm>
                <a:off x="478" y="1586"/>
                <a:ext cx="1158" cy="2184"/>
              </a:xfrm>
              <a:prstGeom prst="roundRect">
                <a:avLst>
                  <a:gd name="adj" fmla="val 10782"/>
                </a:avLst>
              </a:prstGeom>
              <a:solidFill>
                <a:srgbClr val="FFC19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9" name="Group 12"/>
            <p:cNvGrpSpPr>
              <a:grpSpLocks/>
            </p:cNvGrpSpPr>
            <p:nvPr/>
          </p:nvGrpSpPr>
          <p:grpSpPr bwMode="auto">
            <a:xfrm>
              <a:off x="476" y="1466"/>
              <a:ext cx="4849" cy="612"/>
              <a:chOff x="476" y="1466"/>
              <a:chExt cx="4849" cy="612"/>
            </a:xfrm>
          </p:grpSpPr>
          <p:sp>
            <p:nvSpPr>
              <p:cNvPr id="48" name="Rectangle 13"/>
              <p:cNvSpPr>
                <a:spLocks noChangeArrowheads="1"/>
              </p:cNvSpPr>
              <p:nvPr/>
            </p:nvSpPr>
            <p:spPr bwMode="auto">
              <a:xfrm>
                <a:off x="5261" y="2023"/>
                <a:ext cx="55" cy="55"/>
              </a:xfrm>
              <a:prstGeom prst="rect">
                <a:avLst/>
              </a:prstGeom>
              <a:solidFill>
                <a:srgbClr val="E1B7F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0" name="AutoShape 14"/>
              <p:cNvSpPr>
                <a:spLocks noChangeArrowheads="1"/>
              </p:cNvSpPr>
              <p:nvPr/>
            </p:nvSpPr>
            <p:spPr bwMode="auto">
              <a:xfrm>
                <a:off x="476" y="1466"/>
                <a:ext cx="4849" cy="611"/>
              </a:xfrm>
              <a:prstGeom prst="roundRect">
                <a:avLst>
                  <a:gd name="adj" fmla="val 10782"/>
                </a:avLst>
              </a:prstGeom>
              <a:solidFill>
                <a:srgbClr val="FFC197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0" name="Line 15"/>
            <p:cNvSpPr>
              <a:spLocks noChangeShapeType="1"/>
            </p:cNvSpPr>
            <p:nvPr/>
          </p:nvSpPr>
          <p:spPr bwMode="auto">
            <a:xfrm>
              <a:off x="1639" y="1468"/>
              <a:ext cx="0" cy="2299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2865" y="1466"/>
              <a:ext cx="0" cy="2297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>
              <a:off x="4091" y="1467"/>
              <a:ext cx="0" cy="2300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482" y="2085"/>
              <a:ext cx="4837" cy="0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84" y="2619"/>
              <a:ext cx="4830" cy="0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0"/>
            <p:cNvSpPr>
              <a:spLocks noChangeShapeType="1"/>
            </p:cNvSpPr>
            <p:nvPr/>
          </p:nvSpPr>
          <p:spPr bwMode="auto">
            <a:xfrm>
              <a:off x="482" y="3181"/>
              <a:ext cx="4833" cy="0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6" name="AutoShape 21"/>
            <p:cNvSpPr>
              <a:spLocks noChangeArrowheads="1"/>
            </p:cNvSpPr>
            <p:nvPr/>
          </p:nvSpPr>
          <p:spPr bwMode="auto">
            <a:xfrm>
              <a:off x="482" y="1468"/>
              <a:ext cx="4835" cy="2300"/>
            </a:xfrm>
            <a:prstGeom prst="roundRect">
              <a:avLst>
                <a:gd name="adj" fmla="val 3519"/>
              </a:avLst>
            </a:prstGeom>
            <a:noFill/>
            <a:ln w="381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494" y="1501"/>
              <a:ext cx="1144" cy="578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8" name="Group 23"/>
            <p:cNvGrpSpPr>
              <a:grpSpLocks/>
            </p:cNvGrpSpPr>
            <p:nvPr/>
          </p:nvGrpSpPr>
          <p:grpSpPr bwMode="auto">
            <a:xfrm>
              <a:off x="481" y="1795"/>
              <a:ext cx="1042" cy="1764"/>
              <a:chOff x="481" y="1795"/>
              <a:chExt cx="1042" cy="1764"/>
            </a:xfrm>
          </p:grpSpPr>
          <p:sp>
            <p:nvSpPr>
              <p:cNvPr id="44" name="Text Box 24"/>
              <p:cNvSpPr txBox="1">
                <a:spLocks noChangeArrowheads="1"/>
              </p:cNvSpPr>
              <p:nvPr/>
            </p:nvSpPr>
            <p:spPr bwMode="auto">
              <a:xfrm>
                <a:off x="481" y="1795"/>
                <a:ext cx="92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Галогендер 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5" name="Text Box 25"/>
              <p:cNvSpPr txBox="1">
                <a:spLocks noChangeArrowheads="1"/>
              </p:cNvSpPr>
              <p:nvPr/>
            </p:nvSpPr>
            <p:spPr bwMode="auto">
              <a:xfrm>
                <a:off x="602" y="2203"/>
                <a:ext cx="92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Хлор 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6" name="Text Box 26"/>
              <p:cNvSpPr txBox="1">
                <a:spLocks noChangeArrowheads="1"/>
              </p:cNvSpPr>
              <p:nvPr/>
            </p:nvSpPr>
            <p:spPr bwMode="auto">
              <a:xfrm>
                <a:off x="602" y="2751"/>
                <a:ext cx="92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Бром 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7" name="Text Box 27"/>
              <p:cNvSpPr txBox="1">
                <a:spLocks noChangeArrowheads="1"/>
              </p:cNvSpPr>
              <p:nvPr/>
            </p:nvSpPr>
            <p:spPr bwMode="auto">
              <a:xfrm>
                <a:off x="602" y="3325"/>
                <a:ext cx="92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Йод 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</p:grpSp>
        <p:grpSp>
          <p:nvGrpSpPr>
            <p:cNvPr id="29" name="Group 28"/>
            <p:cNvGrpSpPr>
              <a:grpSpLocks/>
            </p:cNvGrpSpPr>
            <p:nvPr/>
          </p:nvGrpSpPr>
          <p:grpSpPr bwMode="auto">
            <a:xfrm>
              <a:off x="796" y="1434"/>
              <a:ext cx="4474" cy="320"/>
              <a:chOff x="796" y="1434"/>
              <a:chExt cx="4474" cy="320"/>
            </a:xfrm>
          </p:grpSpPr>
          <p:sp>
            <p:nvSpPr>
              <p:cNvPr id="40" name="Text Box 29"/>
              <p:cNvSpPr txBox="1">
                <a:spLocks noChangeArrowheads="1"/>
              </p:cNvSpPr>
              <p:nvPr/>
            </p:nvSpPr>
            <p:spPr bwMode="auto">
              <a:xfrm>
                <a:off x="796" y="1434"/>
                <a:ext cx="921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Тұздар 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1" name="Text Box 30"/>
              <p:cNvSpPr txBox="1">
                <a:spLocks noChangeArrowheads="1"/>
              </p:cNvSpPr>
              <p:nvPr/>
            </p:nvSpPr>
            <p:spPr bwMode="auto">
              <a:xfrm>
                <a:off x="1682" y="1520"/>
                <a:ext cx="1138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Калий хлориді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2" name="Text Box 31"/>
              <p:cNvSpPr txBox="1">
                <a:spLocks noChangeArrowheads="1"/>
              </p:cNvSpPr>
              <p:nvPr/>
            </p:nvSpPr>
            <p:spPr bwMode="auto">
              <a:xfrm>
                <a:off x="4132" y="1520"/>
                <a:ext cx="1138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Калий йодиді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  <p:sp>
            <p:nvSpPr>
              <p:cNvPr id="43" name="Text Box 32"/>
              <p:cNvSpPr txBox="1">
                <a:spLocks noChangeArrowheads="1"/>
              </p:cNvSpPr>
              <p:nvPr/>
            </p:nvSpPr>
            <p:spPr bwMode="auto">
              <a:xfrm>
                <a:off x="2908" y="1520"/>
                <a:ext cx="1138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>
                    <a:solidFill>
                      <a:srgbClr val="3465A4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5pPr>
                <a:lvl6pPr marL="25146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6pPr>
                <a:lvl7pPr marL="29718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7pPr>
                <a:lvl8pPr marL="34290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8pPr>
                <a:lvl9pPr marL="3886200" indent="-228600" defTabSz="449263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charset="0"/>
                    <a:ea typeface="Droid Sans Fallback" charset="0"/>
                    <a:cs typeface="Droid Sans Fallback" charset="0"/>
                  </a:defRPr>
                </a:lvl9pPr>
              </a:lstStyle>
              <a:p>
                <a:pPr>
                  <a:spcBef>
                    <a:spcPts val="1125"/>
                  </a:spcBef>
                  <a:buClrTx/>
                  <a:buFontTx/>
                  <a:buNone/>
                </a:pPr>
                <a:r>
                  <a:rPr lang="kk-KZ" b="1" dirty="0">
                    <a:solidFill>
                      <a:srgbClr val="1C0167"/>
                    </a:solidFill>
                  </a:rPr>
                  <a:t>Калий бромиді</a:t>
                </a:r>
                <a:endParaRPr lang="en-US" b="1" dirty="0">
                  <a:solidFill>
                    <a:srgbClr val="1C0167"/>
                  </a:solidFill>
                </a:endParaRPr>
              </a:p>
            </p:txBody>
          </p:sp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2949" y="2165"/>
                  <a:ext cx="1057" cy="42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90000" tIns="46800" rIns="90000" bIns="4680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5pPr>
                  <a:lvl6pPr marL="25146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6pPr>
                  <a:lvl7pPr marL="29718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7pPr>
                  <a:lvl8pPr marL="34290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8pPr>
                  <a:lvl9pPr marL="38862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9pPr>
                </a:lstStyle>
                <a:p>
                  <a:pPr defTabSz="971276">
                    <a:tabLst/>
                    <a:defRPr/>
                  </a:pPr>
                  <a:r>
                    <a:rPr lang="kk-KZ" dirty="0">
                      <a:solidFill>
                        <a:srgbClr val="1C0167"/>
                      </a:solidFill>
                    </a:rPr>
                    <a:t>Калий хлориді</a:t>
                  </a:r>
                  <a:r>
                    <a:rPr lang="en-US" dirty="0">
                      <a:solidFill>
                        <a:srgbClr val="1C0167"/>
                      </a:solidFill>
                    </a:rPr>
                    <a:t> </a:t>
                  </a:r>
                  <a:endParaRPr lang="kk-KZ" dirty="0">
                    <a:solidFill>
                      <a:srgbClr val="1C0167"/>
                    </a:solidFill>
                  </a:endParaRPr>
                </a:p>
                <a:p>
                  <a:pPr defTabSz="971276"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  <m:t>+ </m:t>
                        </m:r>
                        <m:r>
                          <m:rPr>
                            <m:sty m:val="p"/>
                          </m:rPr>
                          <a:rPr lang="en-US" sz="20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Br</m:t>
                        </m:r>
                        <m:r>
                          <a:rPr lang="en-US" sz="2000" i="0" baseline="-250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oMath>
                    </m:oMathPara>
                  </a14:m>
                  <a:endParaRPr lang="en-US" sz="2000" baseline="-250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endParaRPr>
                </a:p>
              </p:txBody>
            </p:sp>
          </mc:Choice>
          <mc:Fallback>
            <p:sp>
              <p:nvSpPr>
                <p:cNvPr id="30" name="Text 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949" y="2165"/>
                  <a:ext cx="1057" cy="423"/>
                </a:xfrm>
                <a:prstGeom prst="rect">
                  <a:avLst/>
                </a:prstGeom>
                <a:blipFill>
                  <a:blip r:embed="rId4"/>
                  <a:stretch>
                    <a:fillRect l="-2752" t="-5455" b="-909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KZ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2900" y="3331"/>
              <a:ext cx="115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kk-KZ" dirty="0">
                  <a:solidFill>
                    <a:srgbClr val="1C0167"/>
                  </a:solidFill>
                </a:rPr>
                <a:t>Реакция жүрмейді</a:t>
              </a:r>
              <a:endParaRPr lang="en-US" dirty="0">
                <a:solidFill>
                  <a:srgbClr val="1C0167"/>
                </a:solidFill>
              </a:endParaRP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1675" y="3331"/>
              <a:ext cx="115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kk-KZ" dirty="0">
                  <a:solidFill>
                    <a:srgbClr val="1C0167"/>
                  </a:solidFill>
                </a:rPr>
                <a:t>Реакция жүрмейді</a:t>
              </a:r>
              <a:endParaRPr lang="en-US" dirty="0">
                <a:solidFill>
                  <a:srgbClr val="1C0167"/>
                </a:solidFill>
              </a:endParaRP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1675" y="2757"/>
              <a:ext cx="1155" cy="2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125"/>
                </a:spcBef>
                <a:buClrTx/>
                <a:buFontTx/>
                <a:buNone/>
              </a:pPr>
              <a:r>
                <a:rPr lang="kk-KZ" dirty="0">
                  <a:solidFill>
                    <a:srgbClr val="1C0167"/>
                  </a:solidFill>
                </a:rPr>
                <a:t>Реакция жүрмейді </a:t>
              </a:r>
              <a:endParaRPr lang="en-US" dirty="0">
                <a:solidFill>
                  <a:srgbClr val="1C0167"/>
                </a:solidFill>
              </a:endParaRPr>
            </a:p>
          </p:txBody>
        </p:sp>
        <p:sp>
          <p:nvSpPr>
            <p:cNvPr id="34" name="Line 37"/>
            <p:cNvSpPr>
              <a:spLocks noChangeShapeType="1"/>
            </p:cNvSpPr>
            <p:nvPr/>
          </p:nvSpPr>
          <p:spPr bwMode="auto">
            <a:xfrm>
              <a:off x="1639" y="2082"/>
              <a:ext cx="1222" cy="536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5" name="Line 38"/>
            <p:cNvSpPr>
              <a:spLocks noChangeShapeType="1"/>
            </p:cNvSpPr>
            <p:nvPr/>
          </p:nvSpPr>
          <p:spPr bwMode="auto">
            <a:xfrm>
              <a:off x="2862" y="2615"/>
              <a:ext cx="1234" cy="566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4104" y="3185"/>
              <a:ext cx="1174" cy="548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" name="Line 40"/>
            <p:cNvSpPr>
              <a:spLocks noChangeShapeType="1"/>
            </p:cNvSpPr>
            <p:nvPr/>
          </p:nvSpPr>
          <p:spPr bwMode="auto">
            <a:xfrm flipH="1">
              <a:off x="1635" y="2086"/>
              <a:ext cx="1231" cy="533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 flipH="1">
              <a:off x="2859" y="2625"/>
              <a:ext cx="1237" cy="551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9" name="Line 42"/>
            <p:cNvSpPr>
              <a:spLocks noChangeShapeType="1"/>
            </p:cNvSpPr>
            <p:nvPr/>
          </p:nvSpPr>
          <p:spPr bwMode="auto">
            <a:xfrm flipH="1">
              <a:off x="4094" y="3182"/>
              <a:ext cx="1213" cy="575"/>
            </a:xfrm>
            <a:prstGeom prst="line">
              <a:avLst/>
            </a:prstGeom>
            <a:noFill/>
            <a:ln w="25560" cap="sq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289203" y="6384383"/>
            <a:ext cx="9132686" cy="13261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Кестеден көретініміз хлор бром мен йодты ығыстырып шығарады; бром йодты ғана ығыстырып шығарады; йод галогендерді ығыстырып шығара алмайды. </a:t>
            </a:r>
          </a:p>
        </p:txBody>
      </p:sp>
    </p:spTree>
    <p:extLst>
      <p:ext uri="{BB962C8B-B14F-4D97-AF65-F5344CB8AC3E}">
        <p14:creationId xmlns:p14="http://schemas.microsoft.com/office/powerpoint/2010/main" val="1429181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0471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Галогенид-иондарды тәжірибе жүзінде анықтауды жоспарлау және анықтау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04" y="1847850"/>
            <a:ext cx="2646817" cy="1525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906" y="1847851"/>
            <a:ext cx="2569395" cy="152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828" y="1847852"/>
            <a:ext cx="2580306" cy="1525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трелка вправо 3"/>
          <p:cNvSpPr/>
          <p:nvPr/>
        </p:nvSpPr>
        <p:spPr>
          <a:xfrm>
            <a:off x="3105807" y="2443655"/>
            <a:ext cx="530099" cy="315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Стрелка вправо 75"/>
          <p:cNvSpPr/>
          <p:nvPr/>
        </p:nvSpPr>
        <p:spPr>
          <a:xfrm>
            <a:off x="6343665" y="2453181"/>
            <a:ext cx="530099" cy="315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736" y="4655095"/>
            <a:ext cx="3600450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5769" y="4655095"/>
            <a:ext cx="3571875" cy="219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7" name="Стрелка вправо 76"/>
          <p:cNvSpPr/>
          <p:nvPr/>
        </p:nvSpPr>
        <p:spPr>
          <a:xfrm>
            <a:off x="4889919" y="5592814"/>
            <a:ext cx="530099" cy="315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Стрелка вправо 77"/>
          <p:cNvSpPr/>
          <p:nvPr/>
        </p:nvSpPr>
        <p:spPr>
          <a:xfrm>
            <a:off x="385537" y="5592813"/>
            <a:ext cx="530099" cy="3153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284162" y="3483618"/>
            <a:ext cx="2944785" cy="49510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 ерітінділері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2037" y="151800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1940" y="1532541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3992" y="1532541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563814" y="1527285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4533717" y="1541817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655769" y="1541817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6852024" y="1541317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821927" y="1555849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943979" y="1555849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3563814" y="3389183"/>
            <a:ext cx="2944785" cy="772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Сұйылтылған азот қышқылы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936828" y="3373820"/>
            <a:ext cx="2472163" cy="772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Күміс нитраты ерітіндісі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1253606" y="6938381"/>
            <a:ext cx="2944785" cy="772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Сұйылтылған аммиак ерітіндісі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938409" y="6938380"/>
            <a:ext cx="2944785" cy="77210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Концентрлі аммиак ерітіндісі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975736" y="428576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348269" y="4305138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852784" y="4304562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620527" y="4286339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6993060" y="4305714"/>
            <a:ext cx="83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497575" y="4305138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ru-RU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070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043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Галогенид-иондарды тәжірибе жүзінде анықтауды жоспарлау және анықтау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2" name="Group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3252758"/>
                  </p:ext>
                </p:extLst>
              </p:nvPr>
            </p:nvGraphicFramePr>
            <p:xfrm>
              <a:off x="284162" y="1893681"/>
              <a:ext cx="9143999" cy="4525964"/>
            </p:xfrm>
            <a:graphic>
              <a:graphicData uri="http://schemas.openxmlformats.org/drawingml/2006/table">
                <a:tbl>
                  <a:tblPr/>
                  <a:tblGrid>
                    <a:gridCol w="13272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06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7666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50948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31888"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3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tabLst>
                              <a:tab pos="449263" algn="l"/>
                              <a:tab pos="898525" algn="l"/>
                              <a:tab pos="1347788" algn="l"/>
                              <a:tab pos="1797050" algn="l"/>
                              <a:tab pos="2246313" algn="l"/>
                              <a:tab pos="2695575" algn="l"/>
                              <a:tab pos="3144838" algn="l"/>
                              <a:tab pos="3594100" algn="l"/>
                              <a:tab pos="4043363" algn="l"/>
                              <a:tab pos="4492625" algn="l"/>
                              <a:tab pos="4941888" algn="l"/>
                              <a:tab pos="5391150" algn="l"/>
                              <a:tab pos="5840413" algn="l"/>
                              <a:tab pos="6289675" algn="l"/>
                              <a:tab pos="6738938" algn="l"/>
                              <a:tab pos="7188200" algn="l"/>
                              <a:tab pos="7637463" algn="l"/>
                              <a:tab pos="8086725" algn="l"/>
                            </a:tabLst>
                          </a:pPr>
                          <a:endParaRPr kumimoji="0" lang="en-US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AgNO</a:t>
                          </a:r>
                          <a:r>
                            <a:rPr kumimoji="0" lang="en-GB" sz="2400" b="0" i="0" u="none" strike="noStrike" cap="none" normalizeH="0" baseline="-2500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kumimoji="0" lang="kk-KZ" sz="2400" b="0" i="0" u="none" strike="noStrike" cap="none" normalizeH="0" baseline="-2500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ерітіндісі</a:t>
                          </a:r>
                          <a:endParaRPr kumimoji="0" lang="en-GB" sz="24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45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+ </a:t>
                          </a: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сұйылтылған </a:t>
                          </a: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kumimoji="0" lang="en-GB" sz="24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rgbClr val="620BFC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Open Sans" pitchFamily="34" charset="0"/>
                                  <a:cs typeface="Open Sans" pitchFamily="34" charset="0"/>
                                </a:rPr>
                                <m:t>NH</m:t>
                              </m:r>
                              <m:r>
                                <a:rPr kumimoji="0" lang="en-GB" sz="2400" b="0" i="0" u="none" strike="noStrike" cap="none" normalizeH="0" baseline="-25000" dirty="0">
                                  <a:ln>
                                    <a:noFill/>
                                  </a:ln>
                                  <a:solidFill>
                                    <a:srgbClr val="620BFC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Open Sans" pitchFamily="34" charset="0"/>
                                  <a:cs typeface="Open Sans" pitchFamily="34" charset="0"/>
                                </a:rPr>
                                <m:t>3</m:t>
                              </m:r>
                            </m:oMath>
                          </a14:m>
                          <a:endParaRPr kumimoji="0" lang="en-GB" sz="24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4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+ </a:t>
                          </a: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концентрлі </a:t>
                          </a: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kumimoji="0" lang="en-GB" sz="2400" b="0" i="0" u="none" strike="noStrike" cap="none" normalizeH="0" baseline="0" dirty="0" smtClean="0">
                                  <a:ln>
                                    <a:noFill/>
                                  </a:ln>
                                  <a:solidFill>
                                    <a:srgbClr val="620BFC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Open Sans" pitchFamily="34" charset="0"/>
                                  <a:cs typeface="Open Sans" pitchFamily="34" charset="0"/>
                                </a:rPr>
                                <m:t>NH</m:t>
                              </m:r>
                              <m:r>
                                <a:rPr kumimoji="0" lang="en-GB" sz="2400" b="0" i="0" u="none" strike="noStrike" cap="none" normalizeH="0" baseline="-25000" dirty="0">
                                  <a:ln>
                                    <a:noFill/>
                                  </a:ln>
                                  <a:solidFill>
                                    <a:srgbClr val="620BFC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Open Sans" pitchFamily="34" charset="0"/>
                                  <a:cs typeface="Open Sans" pitchFamily="34" charset="0"/>
                                </a:rPr>
                                <m:t>3</m:t>
                              </m:r>
                            </m:oMath>
                          </a14:m>
                          <a:endParaRPr kumimoji="0" lang="en-GB" sz="24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31888">
                    <a:tc>
                      <a:txBody>
                        <a:bodyPr/>
                        <a:lstStyle/>
                        <a:p>
                          <a:pPr marL="0" marR="0" lvl="0" indent="0" algn="ctr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en-GB" sz="28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Cl</m:t>
                                </m:r>
                                <m:r>
                                  <a:rPr kumimoji="0" lang="en-GB" sz="2800" b="0" i="0" u="none" strike="noStrike" cap="none" normalizeH="0" baseline="3000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kumimoji="0" lang="en-GB" sz="2800" b="0" i="0" u="none" strike="noStrike" cap="none" normalizeH="0" baseline="30000" dirty="0">
                            <a:ln>
                              <a:noFill/>
                            </a:ln>
                            <a:solidFill>
                              <a:srgbClr val="620BFC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Ақ тұнба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5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Ақ тұнба ериді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endParaRPr kumimoji="0" lang="ru-RU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30300">
                    <a:tc>
                      <a:txBody>
                        <a:bodyPr/>
                        <a:lstStyle/>
                        <a:p>
                          <a:pPr marL="0" marR="0" lvl="0" indent="0" algn="ctr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en-GB" sz="2800" b="0" i="0" u="none" strike="noStrike" cap="none" normalizeH="0" baseline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Br</m:t>
                                </m:r>
                                <m:r>
                                  <a:rPr kumimoji="0" lang="en-GB" sz="2800" b="0" i="0" u="none" strike="noStrike" cap="none" normalizeH="0" baseline="3000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kumimoji="0" lang="en-GB" sz="2800" b="0" i="0" u="none" strike="noStrike" cap="none" normalizeH="0" baseline="30000">
                            <a:ln>
                              <a:noFill/>
                            </a:ln>
                            <a:solidFill>
                              <a:srgbClr val="620BFC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Сарғыш тұнба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Сарғыш тұнба ериді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31888">
                    <a:tc>
                      <a:txBody>
                        <a:bodyPr/>
                        <a:lstStyle/>
                        <a:p>
                          <a:pPr marL="0" marR="0" lvl="0" indent="0" algn="ctr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kumimoji="0" lang="en-GB" sz="2800" b="0" i="0" u="none" strike="noStrike" cap="none" normalizeH="0" baseline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I</m:t>
                                </m:r>
                                <m:r>
                                  <a:rPr kumimoji="0" lang="en-GB" sz="2800" b="0" i="0" u="none" strike="noStrike" cap="none" normalizeH="0" baseline="3000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kumimoji="0" lang="en-GB" sz="2800" b="0" i="0" u="none" strike="noStrike" cap="none" normalizeH="0" baseline="30000" dirty="0">
                            <a:ln>
                              <a:noFill/>
                            </a:ln>
                            <a:solidFill>
                              <a:srgbClr val="620BFC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 тұнба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2" name="Group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3252758"/>
                  </p:ext>
                </p:extLst>
              </p:nvPr>
            </p:nvGraphicFramePr>
            <p:xfrm>
              <a:off x="284162" y="1893681"/>
              <a:ext cx="9143999" cy="4525964"/>
            </p:xfrm>
            <a:graphic>
              <a:graphicData uri="http://schemas.openxmlformats.org/drawingml/2006/table">
                <a:tbl>
                  <a:tblPr/>
                  <a:tblGrid>
                    <a:gridCol w="132724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6306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67666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50948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131888"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3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>
                              <a:srgbClr val="000000"/>
                            </a:buClr>
                            <a:buSzPct val="100000"/>
                            <a:buFont typeface="Times New Roman" pitchFamily="16" charset="0"/>
                            <a:buNone/>
                            <a:tabLst>
                              <a:tab pos="449263" algn="l"/>
                              <a:tab pos="898525" algn="l"/>
                              <a:tab pos="1347788" algn="l"/>
                              <a:tab pos="1797050" algn="l"/>
                              <a:tab pos="2246313" algn="l"/>
                              <a:tab pos="2695575" algn="l"/>
                              <a:tab pos="3144838" algn="l"/>
                              <a:tab pos="3594100" algn="l"/>
                              <a:tab pos="4043363" algn="l"/>
                              <a:tab pos="4492625" algn="l"/>
                              <a:tab pos="4941888" algn="l"/>
                              <a:tab pos="5391150" algn="l"/>
                              <a:tab pos="5840413" algn="l"/>
                              <a:tab pos="6289675" algn="l"/>
                              <a:tab pos="6738938" algn="l"/>
                              <a:tab pos="7188200" algn="l"/>
                              <a:tab pos="7637463" algn="l"/>
                              <a:tab pos="8086725" algn="l"/>
                            </a:tabLst>
                          </a:pPr>
                          <a:endParaRPr kumimoji="0" lang="en-US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en-GB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AgNO</a:t>
                          </a:r>
                          <a:r>
                            <a:rPr kumimoji="0" lang="en-GB" sz="2400" b="0" i="0" u="none" strike="noStrike" cap="none" normalizeH="0" baseline="-2500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kumimoji="0" lang="kk-KZ" sz="2400" b="0" i="0" u="none" strike="noStrike" cap="none" normalizeH="0" baseline="-2500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ерітіндісі</a:t>
                          </a:r>
                          <a:endParaRPr kumimoji="0" lang="en-GB" sz="2400" b="0" i="0" u="none" strike="noStrike" cap="none" normalizeH="0" baseline="-2500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48292" t="-4301" r="-94305" b="-3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64563" t="-4301" r="-485" b="-30107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131888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9" t="-104301" r="-589450" b="-2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Ақ тұнба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5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Ақ тұнба ериді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endParaRPr kumimoji="0" lang="ru-RU" sz="2400" b="0" i="0" u="none" strike="noStrike" cap="none" normalizeH="0" baseline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13030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9" t="-204301" r="-589450" b="-10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Сарғыш тұнба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Сарғыш тұнба ериді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131888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 marL="90000" marR="90000" marT="67968" marB="46800" horzOverflow="overflow">
                        <a:lnL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459" t="-304301" r="-589450" b="-10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 тұнба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449263" rtl="0" eaLnBrk="1" fontAlgn="base" latinLnBrk="0" hangingPunct="1">
                            <a:lnSpc>
                              <a:spcPct val="94000"/>
                            </a:lnSpc>
                            <a:spcBef>
                              <a:spcPts val="700"/>
                            </a:spcBef>
                            <a:spcAft>
                              <a:spcPct val="0"/>
                            </a:spcAft>
                            <a:buClrTx/>
                            <a:buSzPct val="100000"/>
                            <a:buFontTx/>
                            <a:buNone/>
                            <a:tabLst>
                              <a:tab pos="0" algn="l"/>
                              <a:tab pos="914400" algn="l"/>
                              <a:tab pos="1828800" algn="l"/>
                              <a:tab pos="2743200" algn="l"/>
                              <a:tab pos="3657600" algn="l"/>
                              <a:tab pos="4572000" algn="l"/>
                              <a:tab pos="5486400" algn="l"/>
                              <a:tab pos="6400800" algn="l"/>
                              <a:tab pos="7315200" algn="l"/>
                              <a:tab pos="8229600" algn="l"/>
                              <a:tab pos="9144000" algn="l"/>
                              <a:tab pos="10058400" algn="l"/>
                            </a:tabLst>
                          </a:pPr>
                          <a:r>
                            <a:rPr kumimoji="0" lang="kk-KZ" sz="24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Ерімейді </a:t>
                          </a:r>
                          <a:endParaRPr kumimoji="0" lang="en-GB" sz="24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 marL="90000" marR="90000" marT="67968" marB="46800" horzOverflow="overflow">
                        <a:lnL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576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368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8143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 мен олардың қосылыстарының қолданылуы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62" y="1581690"/>
            <a:ext cx="9144000" cy="62351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indent="725488"/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Ауызсуды залалсыздандырудың заманауи әдістері оны бактериялардан, саңырауқұлақтардан және вирустардан тазартады. Хлорлау – суды залалсыздандырудың кең тараған әдісі. Ол тиімді, қарапайым және шығыны аз әдіске жатады. </a:t>
            </a:r>
          </a:p>
          <a:p>
            <a:pPr indent="725488"/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 – адамдар мен жануарлар организімдерінде түрлі биологиялық қызметтер атқаратын элементтер. Тірі организмдерде галогендер микроэлементтерге жатады. Микроэлементтердің қалыптан аздап ауытқуы ауыр сырқаттарға душар етеді. Мысалы,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3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– </a:t>
            </a:r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тір организімдердің толық қанды тіршілік етуін қаматмасыз етеді.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3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Фтор –</a:t>
            </a:r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тіс эмалін бұзылудан сақтайды.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3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–</a:t>
            </a:r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қалқанша бездің оған қатысты гормондардың метаболизміне қатысады.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3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 –</a:t>
            </a:r>
            <a:r>
              <a:rPr lang="kk-KZ" sz="23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орталық жүйке жүйенің қозу және тежелу процестерін реттеп отырады. </a:t>
            </a:r>
          </a:p>
        </p:txBody>
      </p:sp>
    </p:spTree>
    <p:extLst>
      <p:ext uri="{BB962C8B-B14F-4D97-AF65-F5344CB8AC3E}">
        <p14:creationId xmlns:p14="http://schemas.microsoft.com/office/powerpoint/2010/main" val="3350526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04EFABA-E912-4556-A852-921559C137AA}"/>
              </a:ext>
            </a:extLst>
          </p:cNvPr>
          <p:cNvSpPr txBox="1">
            <a:spLocks/>
          </p:cNvSpPr>
          <p:nvPr/>
        </p:nvSpPr>
        <p:spPr>
          <a:xfrm>
            <a:off x="284163" y="1639624"/>
            <a:ext cx="9144000" cy="4771224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252000" tIns="108000" rIns="252000" bIns="108000" rtlCol="0">
            <a:normAutofit/>
          </a:bodyPr>
          <a:lstStyle>
            <a:lvl1pPr marL="242819" indent="-242819" algn="l" defTabSz="971276" rtl="0" eaLnBrk="1" latinLnBrk="0" hangingPunct="1">
              <a:lnSpc>
                <a:spcPct val="90000"/>
              </a:lnSpc>
              <a:spcBef>
                <a:spcPts val="1062"/>
              </a:spcBef>
              <a:buFont typeface="Arial" panose="020B0604020202020204" pitchFamily="34" charset="0"/>
              <a:buChar char="•"/>
              <a:defRPr sz="29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8457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25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095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21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9732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370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008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6646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2284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7922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Топ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физикалық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химиялық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қасиеттерінің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өзгеру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заңдылықтарын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түсіндіру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Галогендердің тотығу-тотықсыздану реакция теңдеулерін құрастыру;</a:t>
            </a:r>
          </a:p>
          <a:p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Галогенид-иондарды тәжірибе жүзінде анықтауды жоспарлау және анықтау;</a:t>
            </a:r>
          </a:p>
          <a:p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Галогендер және олардың қосылыстарының қолданылуы. 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19" y="1428459"/>
            <a:ext cx="5878513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209681" y="1239822"/>
            <a:ext cx="1690688" cy="463549"/>
            <a:chOff x="4184" y="1069"/>
            <a:chExt cx="1065" cy="292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 flipH="1">
              <a:off x="4184" y="1223"/>
              <a:ext cx="40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 type="oval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640" y="1069"/>
              <a:ext cx="609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kk-KZ" sz="2400" b="1" dirty="0">
                  <a:solidFill>
                    <a:srgbClr val="010066"/>
                  </a:solidFill>
                </a:rPr>
                <a:t>Фтор</a:t>
              </a:r>
              <a:endParaRPr lang="en-US" sz="2400" b="1" dirty="0">
                <a:solidFill>
                  <a:srgbClr val="010066"/>
                </a:solidFill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7190737" y="1990714"/>
            <a:ext cx="2230438" cy="463551"/>
            <a:chOff x="4182" y="1542"/>
            <a:chExt cx="1405" cy="292"/>
          </a:xfrm>
        </p:grpSpPr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4640" y="1542"/>
              <a:ext cx="947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kk-KZ" sz="2400" b="1" dirty="0">
                  <a:solidFill>
                    <a:srgbClr val="010066"/>
                  </a:solidFill>
                </a:rPr>
                <a:t>Хлор </a:t>
              </a:r>
              <a:endParaRPr lang="en-US" sz="2400" b="1" dirty="0">
                <a:solidFill>
                  <a:srgbClr val="010066"/>
                </a:solidFill>
              </a:endParaRP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H="1">
              <a:off x="4182" y="1713"/>
              <a:ext cx="40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 type="oval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7206505" y="2792396"/>
            <a:ext cx="1728788" cy="463549"/>
            <a:chOff x="4182" y="2047"/>
            <a:chExt cx="1089" cy="292"/>
          </a:xfrm>
        </p:grpSpPr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4640" y="2047"/>
              <a:ext cx="631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kk-KZ" sz="2400" b="1" dirty="0">
                  <a:solidFill>
                    <a:srgbClr val="010066"/>
                  </a:solidFill>
                </a:rPr>
                <a:t>Бром</a:t>
              </a:r>
              <a:endParaRPr lang="en-US" sz="2400" b="1" dirty="0">
                <a:solidFill>
                  <a:srgbClr val="010066"/>
                </a:solidFill>
              </a:endParaRP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H="1">
              <a:off x="4182" y="2211"/>
              <a:ext cx="40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 type="oval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7206505" y="3535345"/>
            <a:ext cx="1509713" cy="463549"/>
            <a:chOff x="4182" y="2515"/>
            <a:chExt cx="951" cy="292"/>
          </a:xfrm>
        </p:grpSpPr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640" y="2515"/>
              <a:ext cx="493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kk-KZ" sz="2400" b="1" dirty="0">
                  <a:solidFill>
                    <a:srgbClr val="010066"/>
                  </a:solidFill>
                </a:rPr>
                <a:t>Йод</a:t>
              </a:r>
              <a:endParaRPr lang="en-US" sz="2400" b="1" dirty="0">
                <a:solidFill>
                  <a:srgbClr val="010066"/>
                </a:solidFill>
              </a:endParaRP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4182" y="2679"/>
              <a:ext cx="40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 type="oval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7206506" y="4335444"/>
            <a:ext cx="1857376" cy="463549"/>
            <a:chOff x="4182" y="3019"/>
            <a:chExt cx="1170" cy="292"/>
          </a:xfrm>
        </p:grpSpPr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640" y="3019"/>
              <a:ext cx="712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5pPr>
              <a:lvl6pPr marL="25146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6pPr>
              <a:lvl7pPr marL="29718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7pPr>
              <a:lvl8pPr marL="34290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8pPr>
              <a:lvl9pPr marL="3886200" indent="-228600"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charset="0"/>
                  <a:ea typeface="Droid Sans Fallback" charset="0"/>
                  <a:cs typeface="Droid Sans Fallback" charset="0"/>
                </a:defRPr>
              </a:lvl9pPr>
            </a:lstStyle>
            <a:p>
              <a:pPr>
                <a:spcBef>
                  <a:spcPts val="1500"/>
                </a:spcBef>
                <a:buClrTx/>
                <a:buFontTx/>
                <a:buNone/>
              </a:pPr>
              <a:r>
                <a:rPr lang="kk-KZ" sz="2400" b="1" dirty="0">
                  <a:solidFill>
                    <a:srgbClr val="010066"/>
                  </a:solidFill>
                </a:rPr>
                <a:t>Астат </a:t>
              </a:r>
              <a:endParaRPr lang="en-US" sz="2400" b="1" dirty="0">
                <a:solidFill>
                  <a:srgbClr val="010066"/>
                </a:solidFill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4182" y="3183"/>
              <a:ext cx="40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 type="oval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5882526" y="1149336"/>
            <a:ext cx="1300163" cy="3859213"/>
            <a:chOff x="3348" y="1012"/>
            <a:chExt cx="819" cy="2431"/>
          </a:xfrm>
        </p:grpSpPr>
        <p:sp>
          <p:nvSpPr>
            <p:cNvPr id="22" name="Line 20"/>
            <p:cNvSpPr>
              <a:spLocks noChangeShapeType="1"/>
            </p:cNvSpPr>
            <p:nvPr/>
          </p:nvSpPr>
          <p:spPr bwMode="auto">
            <a:xfrm flipH="1">
              <a:off x="3347" y="1026"/>
              <a:ext cx="484" cy="604"/>
            </a:xfrm>
            <a:prstGeom prst="line">
              <a:avLst/>
            </a:prstGeom>
            <a:noFill/>
            <a:ln w="25560" cap="sq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H="1">
              <a:off x="3520" y="1031"/>
              <a:ext cx="618" cy="596"/>
            </a:xfrm>
            <a:prstGeom prst="line">
              <a:avLst/>
            </a:prstGeom>
            <a:noFill/>
            <a:ln w="25560" cap="sq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 flipH="1" flipV="1">
              <a:off x="3348" y="3101"/>
              <a:ext cx="486" cy="332"/>
            </a:xfrm>
            <a:prstGeom prst="line">
              <a:avLst/>
            </a:prstGeom>
            <a:noFill/>
            <a:ln w="25560" cap="sq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 flipV="1">
              <a:off x="3518" y="3111"/>
              <a:ext cx="612" cy="300"/>
            </a:xfrm>
            <a:prstGeom prst="line">
              <a:avLst/>
            </a:prstGeom>
            <a:noFill/>
            <a:ln w="25560" cap="sq">
              <a:solidFill>
                <a:srgbClr val="9900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6" name="Group 24"/>
            <p:cNvGrpSpPr>
              <a:grpSpLocks/>
            </p:cNvGrpSpPr>
            <p:nvPr/>
          </p:nvGrpSpPr>
          <p:grpSpPr bwMode="auto">
            <a:xfrm>
              <a:off x="3802" y="1012"/>
              <a:ext cx="365" cy="2431"/>
              <a:chOff x="3802" y="1012"/>
              <a:chExt cx="365" cy="2431"/>
            </a:xfrm>
          </p:grpSpPr>
          <p:grpSp>
            <p:nvGrpSpPr>
              <p:cNvPr id="27" name="Group 25"/>
              <p:cNvGrpSpPr>
                <a:grpSpLocks/>
              </p:cNvGrpSpPr>
              <p:nvPr/>
            </p:nvGrpSpPr>
            <p:grpSpPr bwMode="auto">
              <a:xfrm>
                <a:off x="3802" y="1012"/>
                <a:ext cx="363" cy="1934"/>
                <a:chOff x="3802" y="1012"/>
                <a:chExt cx="363" cy="1934"/>
              </a:xfrm>
            </p:grpSpPr>
            <p:grpSp>
              <p:nvGrpSpPr>
                <p:cNvPr id="31" name="Group 26"/>
                <p:cNvGrpSpPr>
                  <a:grpSpLocks/>
                </p:cNvGrpSpPr>
                <p:nvPr/>
              </p:nvGrpSpPr>
              <p:grpSpPr bwMode="auto">
                <a:xfrm>
                  <a:off x="3802" y="2480"/>
                  <a:ext cx="363" cy="466"/>
                  <a:chOff x="3802" y="2480"/>
                  <a:chExt cx="363" cy="466"/>
                </a:xfrm>
              </p:grpSpPr>
              <p:sp>
                <p:nvSpPr>
                  <p:cNvPr id="41" name="AutoShape 27"/>
                  <p:cNvSpPr>
                    <a:spLocks noChangeArrowheads="1"/>
                  </p:cNvSpPr>
                  <p:nvPr/>
                </p:nvSpPr>
                <p:spPr bwMode="auto">
                  <a:xfrm>
                    <a:off x="3803" y="2480"/>
                    <a:ext cx="359" cy="46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E1B7F7"/>
                  </a:solidFill>
                  <a:ln w="9360" cap="sq">
                    <a:solidFill>
                      <a:srgbClr val="9900CC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2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2" y="2570"/>
                    <a:ext cx="363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1pPr>
                    <a:lvl2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2pPr>
                    <a:lvl3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3pPr>
                    <a:lvl4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4pPr>
                    <a:lvl5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5pPr>
                    <a:lvl6pPr marL="25146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6pPr>
                    <a:lvl7pPr marL="29718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7pPr>
                    <a:lvl8pPr marL="34290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8pPr>
                    <a:lvl9pPr marL="38862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9pPr>
                  </a:lstStyle>
                  <a:p>
                    <a:pPr algn="ctr">
                      <a:spcBef>
                        <a:spcPts val="1500"/>
                      </a:spcBef>
                      <a:buClrTx/>
                      <a:buFontTx/>
                      <a:buNone/>
                    </a:pPr>
                    <a:r>
                      <a:rPr lang="en-US" sz="2400" b="1" dirty="0">
                        <a:solidFill>
                          <a:srgbClr val="010066"/>
                        </a:solidFill>
                      </a:rPr>
                      <a:t>I</a:t>
                    </a:r>
                  </a:p>
                </p:txBody>
              </p:sp>
            </p:grpSp>
            <p:grpSp>
              <p:nvGrpSpPr>
                <p:cNvPr id="32" name="Group 29"/>
                <p:cNvGrpSpPr>
                  <a:grpSpLocks/>
                </p:cNvGrpSpPr>
                <p:nvPr/>
              </p:nvGrpSpPr>
              <p:grpSpPr bwMode="auto">
                <a:xfrm>
                  <a:off x="3802" y="1989"/>
                  <a:ext cx="363" cy="466"/>
                  <a:chOff x="3802" y="1989"/>
                  <a:chExt cx="363" cy="466"/>
                </a:xfrm>
              </p:grpSpPr>
              <p:sp>
                <p:nvSpPr>
                  <p:cNvPr id="39" name="AutoShape 30"/>
                  <p:cNvSpPr>
                    <a:spLocks noChangeArrowheads="1"/>
                  </p:cNvSpPr>
                  <p:nvPr/>
                </p:nvSpPr>
                <p:spPr bwMode="auto">
                  <a:xfrm>
                    <a:off x="3803" y="1989"/>
                    <a:ext cx="359" cy="46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E1B7F7"/>
                  </a:solidFill>
                  <a:ln w="9360" cap="sq">
                    <a:solidFill>
                      <a:srgbClr val="9900CC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0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2" y="2080"/>
                    <a:ext cx="363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1pPr>
                    <a:lvl2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2pPr>
                    <a:lvl3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3pPr>
                    <a:lvl4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4pPr>
                    <a:lvl5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5pPr>
                    <a:lvl6pPr marL="25146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6pPr>
                    <a:lvl7pPr marL="29718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7pPr>
                    <a:lvl8pPr marL="34290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8pPr>
                    <a:lvl9pPr marL="38862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9pPr>
                  </a:lstStyle>
                  <a:p>
                    <a:pPr algn="ctr">
                      <a:spcBef>
                        <a:spcPts val="1500"/>
                      </a:spcBef>
                      <a:buClrTx/>
                      <a:buFontTx/>
                      <a:buNone/>
                    </a:pPr>
                    <a:r>
                      <a:rPr lang="en-US" sz="2400" b="1">
                        <a:solidFill>
                          <a:srgbClr val="010066"/>
                        </a:solidFill>
                      </a:rPr>
                      <a:t>Br</a:t>
                    </a:r>
                  </a:p>
                </p:txBody>
              </p:sp>
            </p:grpSp>
            <p:grpSp>
              <p:nvGrpSpPr>
                <p:cNvPr id="33" name="Group 32"/>
                <p:cNvGrpSpPr>
                  <a:grpSpLocks/>
                </p:cNvGrpSpPr>
                <p:nvPr/>
              </p:nvGrpSpPr>
              <p:grpSpPr bwMode="auto">
                <a:xfrm>
                  <a:off x="3802" y="1502"/>
                  <a:ext cx="363" cy="466"/>
                  <a:chOff x="3802" y="1502"/>
                  <a:chExt cx="363" cy="466"/>
                </a:xfrm>
              </p:grpSpPr>
              <p:sp>
                <p:nvSpPr>
                  <p:cNvPr id="37" name="AutoShape 33"/>
                  <p:cNvSpPr>
                    <a:spLocks noChangeArrowheads="1"/>
                  </p:cNvSpPr>
                  <p:nvPr/>
                </p:nvSpPr>
                <p:spPr bwMode="auto">
                  <a:xfrm>
                    <a:off x="3803" y="1502"/>
                    <a:ext cx="359" cy="46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E1B7F7"/>
                  </a:solidFill>
                  <a:ln w="9360" cap="sq">
                    <a:solidFill>
                      <a:srgbClr val="9900CC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8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2" y="1593"/>
                    <a:ext cx="363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1pPr>
                    <a:lvl2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2pPr>
                    <a:lvl3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3pPr>
                    <a:lvl4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4pPr>
                    <a:lvl5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5pPr>
                    <a:lvl6pPr marL="25146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6pPr>
                    <a:lvl7pPr marL="29718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7pPr>
                    <a:lvl8pPr marL="34290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8pPr>
                    <a:lvl9pPr marL="38862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9pPr>
                  </a:lstStyle>
                  <a:p>
                    <a:pPr algn="ctr">
                      <a:spcBef>
                        <a:spcPts val="1500"/>
                      </a:spcBef>
                      <a:buClrTx/>
                      <a:buFontTx/>
                      <a:buNone/>
                    </a:pPr>
                    <a:r>
                      <a:rPr lang="en-US" sz="2400" b="1">
                        <a:solidFill>
                          <a:srgbClr val="010066"/>
                        </a:solidFill>
                      </a:rPr>
                      <a:t>Cl</a:t>
                    </a:r>
                  </a:p>
                </p:txBody>
              </p:sp>
            </p:grpSp>
            <p:grpSp>
              <p:nvGrpSpPr>
                <p:cNvPr id="34" name="Group 35"/>
                <p:cNvGrpSpPr>
                  <a:grpSpLocks/>
                </p:cNvGrpSpPr>
                <p:nvPr/>
              </p:nvGrpSpPr>
              <p:grpSpPr bwMode="auto">
                <a:xfrm>
                  <a:off x="3802" y="1012"/>
                  <a:ext cx="363" cy="466"/>
                  <a:chOff x="3802" y="1012"/>
                  <a:chExt cx="363" cy="466"/>
                </a:xfrm>
              </p:grpSpPr>
              <p:sp>
                <p:nvSpPr>
                  <p:cNvPr id="35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3803" y="1012"/>
                    <a:ext cx="359" cy="466"/>
                  </a:xfrm>
                  <a:prstGeom prst="roundRect">
                    <a:avLst>
                      <a:gd name="adj" fmla="val 16667"/>
                    </a:avLst>
                  </a:prstGeom>
                  <a:solidFill>
                    <a:srgbClr val="E1B7F7"/>
                  </a:solidFill>
                  <a:ln w="9360" cap="sq">
                    <a:solidFill>
                      <a:srgbClr val="9900CC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36" name="Text Box 3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02" y="1103"/>
                    <a:ext cx="363" cy="230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 cap="flat">
                        <a:solidFill>
                          <a:srgbClr val="3465A4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0" tIns="0" rIns="0" bIns="0">
                    <a:spAutoFit/>
                  </a:bodyPr>
                  <a:lstStyle>
                    <a:lvl1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1pPr>
                    <a:lvl2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2pPr>
                    <a:lvl3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3pPr>
                    <a:lvl4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4pPr>
                    <a:lvl5pPr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5pPr>
                    <a:lvl6pPr marL="25146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6pPr>
                    <a:lvl7pPr marL="29718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7pPr>
                    <a:lvl8pPr marL="34290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8pPr>
                    <a:lvl9pPr marL="3886200" indent="-228600" defTabSz="449263" fontAlgn="base"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Pct val="100000"/>
                      <a:buFont typeface="Times New Roman" pitchFamily="16" charset="0"/>
                      <a:tabLst>
                        <a:tab pos="0" algn="l"/>
                        <a:tab pos="914400" algn="l"/>
                        <a:tab pos="1828800" algn="l"/>
                        <a:tab pos="2743200" algn="l"/>
                        <a:tab pos="3657600" algn="l"/>
                        <a:tab pos="4572000" algn="l"/>
                        <a:tab pos="5486400" algn="l"/>
                        <a:tab pos="6400800" algn="l"/>
                        <a:tab pos="7315200" algn="l"/>
                        <a:tab pos="8229600" algn="l"/>
                        <a:tab pos="9144000" algn="l"/>
                        <a:tab pos="10058400" algn="l"/>
                      </a:tabLst>
                      <a:defRPr>
                        <a:solidFill>
                          <a:srgbClr val="000000"/>
                        </a:solidFill>
                        <a:latin typeface="Arial" charset="0"/>
                        <a:ea typeface="Droid Sans Fallback" charset="0"/>
                        <a:cs typeface="Droid Sans Fallback" charset="0"/>
                      </a:defRPr>
                    </a:lvl9pPr>
                  </a:lstStyle>
                  <a:p>
                    <a:pPr algn="ctr">
                      <a:spcBef>
                        <a:spcPts val="1500"/>
                      </a:spcBef>
                      <a:buClrTx/>
                      <a:buFontTx/>
                      <a:buNone/>
                    </a:pPr>
                    <a:r>
                      <a:rPr lang="en-US" sz="2400" b="1">
                        <a:solidFill>
                          <a:srgbClr val="010066"/>
                        </a:solidFill>
                      </a:rPr>
                      <a:t>F</a:t>
                    </a:r>
                  </a:p>
                </p:txBody>
              </p:sp>
            </p:grpSp>
          </p:grpSp>
          <p:grpSp>
            <p:nvGrpSpPr>
              <p:cNvPr id="28" name="Group 38"/>
              <p:cNvGrpSpPr>
                <a:grpSpLocks/>
              </p:cNvGrpSpPr>
              <p:nvPr/>
            </p:nvGrpSpPr>
            <p:grpSpPr bwMode="auto">
              <a:xfrm>
                <a:off x="3805" y="2977"/>
                <a:ext cx="363" cy="466"/>
                <a:chOff x="3805" y="2977"/>
                <a:chExt cx="363" cy="466"/>
              </a:xfrm>
            </p:grpSpPr>
            <p:sp>
              <p:nvSpPr>
                <p:cNvPr id="29" name="AutoShape 39"/>
                <p:cNvSpPr>
                  <a:spLocks noChangeArrowheads="1"/>
                </p:cNvSpPr>
                <p:nvPr/>
              </p:nvSpPr>
              <p:spPr bwMode="auto">
                <a:xfrm>
                  <a:off x="3806" y="2977"/>
                  <a:ext cx="359" cy="46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E1B7F7"/>
                </a:solidFill>
                <a:ln w="9360" cap="sq">
                  <a:solidFill>
                    <a:srgbClr val="9900CC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805" y="3068"/>
                  <a:ext cx="363" cy="23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>
                      <a:solidFill>
                        <a:srgbClr val="3465A4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5pPr>
                  <a:lvl6pPr marL="25146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6pPr>
                  <a:lvl7pPr marL="29718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7pPr>
                  <a:lvl8pPr marL="34290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8pPr>
                  <a:lvl9pPr marL="3886200" indent="-228600" defTabSz="449263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charset="0"/>
                      <a:ea typeface="Droid Sans Fallback" charset="0"/>
                      <a:cs typeface="Droid Sans Fallback" charset="0"/>
                    </a:defRPr>
                  </a:lvl9pPr>
                </a:lstStyle>
                <a:p>
                  <a:pPr algn="ctr">
                    <a:spcBef>
                      <a:spcPts val="1500"/>
                    </a:spcBef>
                    <a:buClrTx/>
                    <a:buFontTx/>
                    <a:buNone/>
                  </a:pPr>
                  <a:r>
                    <a:rPr lang="en-US" sz="2400" b="1">
                      <a:solidFill>
                        <a:srgbClr val="010066"/>
                      </a:solidFill>
                    </a:rPr>
                    <a:t>At</a:t>
                  </a:r>
                </a:p>
              </p:txBody>
            </p:sp>
          </p:grpSp>
        </p:grpSp>
      </p:grp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5154539"/>
            <a:ext cx="1827208" cy="197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387" y="5154539"/>
            <a:ext cx="1939551" cy="197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7567" y="5154539"/>
            <a:ext cx="1970596" cy="197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696910" y="7296078"/>
            <a:ext cx="997943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kk-KZ" sz="2400" dirty="0">
                <a:solidFill>
                  <a:srgbClr val="01006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</a:t>
            </a:r>
            <a:endParaRPr lang="en-US" sz="2400" dirty="0">
              <a:solidFill>
                <a:srgbClr val="01006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4365839" y="7207363"/>
            <a:ext cx="972039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kk-KZ" sz="2400" dirty="0">
                <a:solidFill>
                  <a:srgbClr val="01006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Бром</a:t>
            </a:r>
            <a:endParaRPr lang="en-US" sz="2400" dirty="0">
              <a:solidFill>
                <a:srgbClr val="01006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Text Box 11"/>
          <p:cNvSpPr txBox="1">
            <a:spLocks noChangeArrowheads="1"/>
          </p:cNvSpPr>
          <p:nvPr/>
        </p:nvSpPr>
        <p:spPr bwMode="auto">
          <a:xfrm>
            <a:off x="7997900" y="7296078"/>
            <a:ext cx="85822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ea typeface="Droid Sans Fallback" charset="0"/>
                <a:cs typeface="Droid Sans Fallback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kk-KZ" sz="2400" dirty="0">
                <a:solidFill>
                  <a:srgbClr val="01006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Йод </a:t>
            </a:r>
            <a:endParaRPr lang="en-US" sz="2400" dirty="0">
              <a:solidFill>
                <a:srgbClr val="01006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06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 additive="repl"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 additive="repl"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физикалық қасиеттері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7373020"/>
                  </p:ext>
                </p:extLst>
              </p:nvPr>
            </p:nvGraphicFramePr>
            <p:xfrm>
              <a:off x="284163" y="1170630"/>
              <a:ext cx="9144000" cy="64508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92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770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6078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9277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3420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610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Галогендер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F</m:t>
                                </m:r>
                                <m:r>
                                  <a:rPr lang="en-US" sz="2400" b="0" i="0" u="none" baseline="-25000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Cl</m:t>
                                </m:r>
                                <m:r>
                                  <a:rPr lang="en-US" sz="2400" b="0" i="0" u="none" baseline="-25000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Br</m:t>
                                </m:r>
                                <m:r>
                                  <a:rPr lang="en-US" sz="2400" b="0" i="0" u="none" baseline="-25000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I</m:t>
                                </m:r>
                                <m:r>
                                  <a:rPr lang="en-US" sz="2400" b="0" i="0" u="none" baseline="-25000" dirty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8297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нөмірлері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17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35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53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Көне электрондық конфигурациясы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2,8,18,18,7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872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Жаңа электрондық конфигурациясы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… 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𝑠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𝑝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24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…3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𝑠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3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𝑝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24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ru-RU" sz="24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… 4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𝑠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4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𝑝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24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… 5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𝑠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5</m:t>
                                </m:r>
                                <m:r>
                                  <a:rPr kumimoji="0" lang="en-US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𝑝</m:t>
                                </m:r>
                                <m:r>
                                  <a:rPr kumimoji="0" lang="en-US" sz="2400" b="0" i="1" u="none" strike="noStrike" kern="1200" cap="none" spc="0" normalizeH="0" baseline="30000" noProof="0" dirty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kumimoji="0" lang="en-US" sz="24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ru-RU" sz="24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Түстері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Сары-жасыл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Қызыл қоңыр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Қанық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күлгін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82972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Күйлері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Газ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Газ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Сұйық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Қатты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Қайнау температурасы/</a:t>
                          </a:r>
                          <a14:m>
                            <m:oMath xmlns:m="http://schemas.openxmlformats.org/officeDocument/2006/math">
                              <m:r>
                                <a:rPr lang="kk-KZ" sz="2000" b="0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℃</m:t>
                              </m:r>
                            </m:oMath>
                          </a14:m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-188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-34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58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183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 радиусы/нм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0.064</a:t>
                          </a:r>
                          <a:endParaRPr kumimoji="0" lang="en-US" sz="20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0.099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0.111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0.128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радиусы/нм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0.136</a:t>
                          </a:r>
                          <a:endParaRPr lang="en-US" sz="2000" b="0" i="0" u="none" baseline="30000" dirty="0">
                            <a:solidFill>
                              <a:srgbClr val="002060"/>
                            </a:solidFill>
                            <a:latin typeface="Arial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0.181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0.195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0.216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Электртерістілігі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4.0</a:t>
                          </a:r>
                          <a:endParaRPr lang="en-US" sz="2000" b="0" i="0" u="none" baseline="30000" dirty="0">
                            <a:solidFill>
                              <a:srgbClr val="002060"/>
                            </a:solidFill>
                            <a:latin typeface="Arial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3.5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2.8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2.5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7373020"/>
                  </p:ext>
                </p:extLst>
              </p:nvPr>
            </p:nvGraphicFramePr>
            <p:xfrm>
              <a:off x="284163" y="1170630"/>
              <a:ext cx="9144000" cy="645080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47922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7700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6078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292773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3420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6104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Галогендер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72381" t="-4587" r="-343810" b="-8733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5469" t="-4587" r="-182031" b="-8733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89623" t="-4587" r="-119811" b="-8733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6032" t="-4587" r="-794" b="-8733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нөмірлері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17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35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53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Көне электрондық конфигурациясы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2,8,18,7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2,8,18,18,7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8145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Жаңа электрондық конфигурациясы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72381" t="-221053" r="-343810" b="-480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5469" t="-221053" r="-182031" b="-480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89623" t="-221053" r="-119811" b="-480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6032" t="-221053" r="-794" b="-4804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Түстері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Сары-жасыл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Қызыл қоңыр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Қанық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күлгін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Күйлері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Газ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Газ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Сұйық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Қатты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75" t="-528696" r="-163222" b="-2982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-188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-34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58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183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 радиусы/нм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0" fontAlgn="base" latinLnBrk="0" hangingPunct="0">
                            <a:lnSpc>
                              <a:spcPct val="100000"/>
                            </a:lnSpc>
                            <a:spcBef>
                              <a:spcPct val="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0.064</a:t>
                          </a:r>
                          <a:endParaRPr kumimoji="0" lang="en-US" sz="2000" b="0" i="0" u="none" strike="noStrike" kern="1200" cap="none" spc="0" normalizeH="0" baseline="3000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charset="0"/>
                            <a:ea typeface="+mn-ea"/>
                            <a:cs typeface="+mn-cs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0.099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0.111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charset="0"/>
                              <a:ea typeface="+mn-ea"/>
                              <a:cs typeface="+mn-cs"/>
                            </a:rPr>
                            <a:t>0.128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радиусы/нм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0.136</a:t>
                          </a:r>
                          <a:endParaRPr lang="en-US" sz="2000" b="0" i="0" u="none" baseline="30000" dirty="0">
                            <a:solidFill>
                              <a:srgbClr val="002060"/>
                            </a:solidFill>
                            <a:latin typeface="Arial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0.181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0.195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0.216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7756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Электртерістілігі</a:t>
                          </a:r>
                          <a:r>
                            <a:rPr lang="kk-KZ" sz="2000" b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4.0</a:t>
                          </a:r>
                          <a:endParaRPr lang="en-US" sz="2000" b="0" i="0" u="none" baseline="30000" dirty="0">
                            <a:solidFill>
                              <a:srgbClr val="002060"/>
                            </a:solidFill>
                            <a:latin typeface="Arial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3.5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2.8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000" b="0" i="0" u="none" dirty="0">
                              <a:solidFill>
                                <a:srgbClr val="002060"/>
                              </a:solidFill>
                              <a:latin typeface="Arial" charset="0"/>
                            </a:rPr>
                            <a:t>2.5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01118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тотықтырғыштық және тотықсыздандырғыштық қасиеттері 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62" y="1645666"/>
            <a:ext cx="9144000" cy="18185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химиялық белсенділігі өте жоғары. Соның ішіндегі фтор бейметалдардың ішіндегі бейметалдық қасиеті ең жоғары элемент. Оны төмендегі реакциялар арқылы білуге болады: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82802" y="3547240"/>
                <a:ext cx="29202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𝑋𝑒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𝑋𝑒𝐹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802" y="3547240"/>
                <a:ext cx="292022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811020" y="4245388"/>
                <a:ext cx="46792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2800" b="0" i="1" dirty="0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b="0" i="1" dirty="0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O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=4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𝐻𝐹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↑+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𝑂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↑ </m:t>
                    </m:r>
                  </m:oMath>
                </a14:m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020" y="4245388"/>
                <a:ext cx="4679294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2980393" y="4913190"/>
                <a:ext cx="422070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</a:rPr>
                            <m:t>𝑆𝑖𝑂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𝑆𝑖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𝑂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</m:oMath>
                  </m:oMathPara>
                </a14:m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393" y="4913190"/>
                <a:ext cx="422070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84162" y="5626100"/>
            <a:ext cx="9144000" cy="10183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6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реакциялардан фтордың оттектен де белсенді бейметалдық қасиет көрсететіндігін көруге болады. </a:t>
            </a:r>
          </a:p>
        </p:txBody>
      </p:sp>
    </p:spTree>
    <p:extLst>
      <p:ext uri="{BB962C8B-B14F-4D97-AF65-F5344CB8AC3E}">
        <p14:creationId xmlns:p14="http://schemas.microsoft.com/office/powerpoint/2010/main" val="2298821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тотықтырғыштық және тотықсыздандырғыштық қасиеттері 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62" y="1716567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 металдармен әрекеттескенде күшті тотықтырғыштық қасиет көрсетеді. Фтор барлық металдармен әрекеттеседі. Көпшілігімен қыздырмай-ақ әрекеттеседі.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21245" y="3508851"/>
                <a:ext cx="2937535" cy="492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/>
                      </a:rPr>
                      <m:t>𝑀𝑔</m:t>
                    </m:r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6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6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sz="26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𝑀𝑔𝐹</m:t>
                        </m:r>
                      </m:e>
                      <m:sub>
                        <m:r>
                          <a:rPr lang="en-US" sz="26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600" dirty="0">
                    <a:solidFill>
                      <a:srgbClr val="620BFC"/>
                    </a:solidFill>
                  </a:rPr>
                  <a:t>  </a:t>
                </a:r>
                <a:endParaRPr lang="ru-RU" sz="26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45" y="3508851"/>
                <a:ext cx="2937535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284162" y="4144141"/>
            <a:ext cx="9144000" cy="13261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Фтор </a:t>
            </a:r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оттекпен, азотпен және көміртекпен 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тікелей әрекеттеспейді. Ал басқа галогендер металдармен қыздырған жағдайда әрекеттеседі: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13309" y="5680839"/>
                <a:ext cx="37905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2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𝐹𝑒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𝐶𝑙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𝐹𝑒𝐶𝑙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3309" y="5680839"/>
                <a:ext cx="379058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382425" y="6370058"/>
                <a:ext cx="332180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𝐶𝑢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𝐵𝑟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𝐶𝑢𝐵𝑟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425" y="6370058"/>
                <a:ext cx="332180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432919" y="7062555"/>
                <a:ext cx="32551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2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𝐴𝑙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𝐴𝑙𝐼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>
                    <a:solidFill>
                      <a:srgbClr val="620BFC"/>
                    </a:solidFill>
                  </a:rPr>
                  <a:t>  </a:t>
                </a:r>
                <a:endParaRPr lang="ru-RU" sz="2800" dirty="0">
                  <a:solidFill>
                    <a:srgbClr val="620BFC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2919" y="7062555"/>
                <a:ext cx="325512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168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4349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тотықтырғыштық және тотықсыздандырғыштық қасиеттері 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62" y="1650921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сутекпен әрекеттесу қабілеті жоғарыдан төменге қарай әлсірейді: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4162" y="5025562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реакциялар галоген жай заттарының жоғарыдан төменге қарай тотықтырғыш қасиеттерінің әлсірейтіндігін көрсетеді.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2493316" y="2977026"/>
                <a:ext cx="4854575" cy="181588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2800" b="0" i="1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+ 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𝐹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=   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𝐻𝐹</m:t>
                      </m:r>
                    </m:oMath>
                  </m:oMathPara>
                </a14:m>
                <a:endParaRPr lang="ru-RU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2800" b="0" i="1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+ </m:t>
                      </m:r>
                      <m:r>
                        <a:rPr lang="en-US" altLang="ru-RU" sz="2800" b="0" i="1" dirty="0" err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𝐶𝑙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↔ 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𝐻𝐶𝑙</m:t>
                      </m:r>
                    </m:oMath>
                  </m:oMathPara>
                </a14:m>
                <a:endParaRPr lang="ru-RU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2800" b="0" i="1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+ </m:t>
                      </m:r>
                      <m:r>
                        <a:rPr lang="en-US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𝐵𝑟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↔ 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𝐻𝐵𝑟</m:t>
                      </m:r>
                    </m:oMath>
                  </m:oMathPara>
                </a14:m>
                <a:endParaRPr lang="en-US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altLang="ru-RU" sz="2800" b="0" i="1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 + </m:t>
                      </m:r>
                      <m:r>
                        <a:rPr lang="en-US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𝐼</m:t>
                      </m:r>
                      <m:r>
                        <a:rPr lang="ru-RU" altLang="ru-RU" sz="2800" b="0" i="1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2  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↔  2</m:t>
                      </m:r>
                      <m:r>
                        <a:rPr lang="ru-RU" altLang="ru-RU" sz="2800" b="0" i="1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𝐻𝐼</m:t>
                      </m:r>
                    </m:oMath>
                  </m:oMathPara>
                </a14:m>
                <a:endParaRPr lang="kk-KZ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316" y="2977026"/>
                <a:ext cx="4854575" cy="181588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561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7009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Галогендердің тотықтырғыштық және тотықсыздандырғыштық қасиеттері 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84162" y="1723900"/>
            <a:ext cx="9144000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Хлордың су және сілтілермен реакциясы әдетте маңызды болып келеді. 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7009" y="6384383"/>
            <a:ext cx="9144000" cy="13261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реакцияларда хлор ерекше қасиет көрсетеді. Яғни тек хлордың тотығу дәрежелерінде ғана өзгеріс болады. Хлор </a:t>
            </a:r>
            <a:r>
              <a:rPr lang="kk-KZ" sz="2400" b="1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диспрпорциялану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реакциясына қатысады.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77741" y="2847135"/>
                <a:ext cx="431451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𝐶𝑙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O</m:t>
                    </m:r>
                  </m:oMath>
                </a14:m>
                <a:r>
                  <a:rPr lang="en-US" sz="28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𝐻𝐶𝑙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𝐻𝐶𝑙𝑂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741" y="2847135"/>
                <a:ext cx="4314514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63585" y="4074682"/>
                <a:ext cx="6342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</a:rPr>
                            <m:t>𝐶𝑙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ru-RU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𝑁𝑎𝑂𝐻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 =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𝑁𝑎𝐶𝑙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𝑁𝑎𝐶𝑙𝑂</m:t>
                      </m:r>
                      <m:r>
                        <a:rPr lang="en-US" sz="2800" b="0" i="1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+ </m:t>
                      </m:r>
                      <m:sSub>
                        <m:sSubPr>
                          <m:ctrlPr>
                            <a:rPr lang="en-US" sz="2800" i="1" smtClean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620BFC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solidFill>
                            <a:srgbClr val="620BFC"/>
                          </a:solidFill>
                          <a:latin typeface="Cambria Math"/>
                          <a:ea typeface="Cambria Math"/>
                        </a:rPr>
                        <m:t>O</m:t>
                      </m:r>
                    </m:oMath>
                  </m:oMathPara>
                </a14:m>
                <a:endParaRPr 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585" y="4074682"/>
                <a:ext cx="634282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672276" y="5315021"/>
                <a:ext cx="709316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𝐶𝑙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6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𝑁𝑎𝑂𝐻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=5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𝑁𝑎𝐶𝑙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𝑁𝑎𝐶𝑙</m:t>
                    </m:r>
                  </m:oMath>
                </a14:m>
                <a:r>
                  <a:rPr lang="ru-RU" sz="28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𝑂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O</m:t>
                    </m:r>
                  </m:oMath>
                </a14:m>
                <a:endParaRPr 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276" y="5315021"/>
                <a:ext cx="709316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963865" y="5838241"/>
                <a:ext cx="64535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𝐶𝑙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ru-RU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6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𝐾𝑂𝐻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 =5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𝐾𝐶𝑙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𝐾𝐶𝑙</m:t>
                    </m:r>
                  </m:oMath>
                </a14:m>
                <a:r>
                  <a:rPr lang="ru-RU" sz="28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𝑂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sub>
                    </m:sSub>
                    <m:r>
                      <a:rPr lang="en-US" sz="2800" b="0" i="1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+ </m:t>
                    </m:r>
                    <m:sSub>
                      <m:sSubPr>
                        <m:ctrlPr>
                          <a:rPr lang="en-US" sz="2800" i="1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b="0" i="1" smtClean="0">
                            <a:solidFill>
                              <a:srgbClr val="620BFC"/>
                            </a:solidFill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m:rPr>
                        <m:sty m:val="p"/>
                      </m:rPr>
                      <a:rPr lang="en-US" sz="2800" b="0" i="0" smtClean="0">
                        <a:solidFill>
                          <a:srgbClr val="620BFC"/>
                        </a:solidFill>
                        <a:latin typeface="Cambria Math"/>
                        <a:ea typeface="Cambria Math"/>
                      </a:rPr>
                      <m:t>O</m:t>
                    </m:r>
                  </m:oMath>
                </a14:m>
                <a:endParaRPr lang="ru-RU" sz="24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3865" y="5838241"/>
                <a:ext cx="645356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84162" y="3464319"/>
            <a:ext cx="9141153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Сілтілердің суық ерітіндісімен: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7009" y="4662460"/>
            <a:ext cx="9146847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Сілтілердің ыстық ерітіндісімен: </a:t>
            </a:r>
          </a:p>
        </p:txBody>
      </p:sp>
    </p:spTree>
    <p:extLst>
      <p:ext uri="{BB962C8B-B14F-4D97-AF65-F5344CB8AC3E}">
        <p14:creationId xmlns:p14="http://schemas.microsoft.com/office/powerpoint/2010/main" val="426661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Хлор қышқылдары және олардың тұздары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2488938"/>
                  </p:ext>
                </p:extLst>
              </p:nvPr>
            </p:nvGraphicFramePr>
            <p:xfrm>
              <a:off x="284163" y="1426866"/>
              <a:ext cx="9144000" cy="36715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370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9913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025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4753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006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141748">
                    <a:tc>
                      <a:txBody>
                        <a:bodyPr/>
                        <a:lstStyle/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Хлорлылау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Хлорлы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Хлорлау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7072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Оксидтері-нің</a:t>
                          </a:r>
                          <a:r>
                            <a:rPr lang="kk-KZ" sz="2000" b="0" i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формуласы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СІ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  <m:r>
                                  <a:rPr kumimoji="0" lang="kk-KZ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О 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СІ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  <m:r>
                                  <a:rPr kumimoji="0" lang="kk-KZ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СІ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  <m:r>
                                  <a:rPr kumimoji="0" lang="kk-KZ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5</m:t>
                                </m:r>
                                <m:r>
                                  <a:rPr kumimoji="0" lang="kk-KZ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СІ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  <m:r>
                                  <a:rPr kumimoji="0" lang="kk-KZ" sz="2400" b="0" i="1" u="none" strike="noStrike" kern="1200" cap="none" spc="0" normalizeH="0" baseline="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7072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Қышқылдары-ның формуласы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НСІО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НСІО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НСІО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3 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kk-KZ" sz="2400" b="0" i="1" u="none" strike="noStrike" kern="1200" cap="none" spc="0" normalizeH="0" baseline="0" noProof="0" dirty="0" smtClean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НСІО</m:t>
                                </m:r>
                                <m:r>
                                  <a:rPr kumimoji="0" lang="kk-KZ" sz="2400" b="0" i="1" u="none" strike="noStrike" kern="1200" cap="none" spc="0" normalizeH="0" baseline="-30000" noProof="0" dirty="0">
                                    <a:ln>
                                      <a:noFill/>
                                    </a:ln>
                                    <a:solidFill>
                                      <a:srgbClr val="620BFC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endParaRPr lang="ru-RU" sz="24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7072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Тұздарының аттары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+mj-lt"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перхлораттар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хлораттар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гипохлориттер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хлориттер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92488938"/>
                  </p:ext>
                </p:extLst>
              </p:nvPr>
            </p:nvGraphicFramePr>
            <p:xfrm>
              <a:off x="284163" y="1426866"/>
              <a:ext cx="9144000" cy="367158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3700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9913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5025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147538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10062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1141748">
                    <a:tc>
                      <a:txBody>
                        <a:bodyPr/>
                        <a:lstStyle/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Хлорлылау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Хлорлы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ru-RU" sz="2000" b="0" i="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Хлорлау</a:t>
                          </a: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Оксидтері-нің</a:t>
                          </a:r>
                          <a:r>
                            <a:rPr lang="kk-KZ" sz="2000" b="0" i="0" baseline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формуласы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7372" t="-142963" r="-274679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53725" t="-142963" r="-236078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56250" t="-142963" r="-71023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5645" t="-142963" r="-806" b="-2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Қышқылдары-ның формуласы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7372" t="-198788" r="-274679" b="-8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53725" t="-198788" r="-236078" b="-8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256250" t="-198788" r="-71023" b="-8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5645" t="-198788" r="-806" b="-8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r>
                            <a:rPr lang="kk-KZ" sz="2000" b="0" i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Тұздарының аттары 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 typeface="+mj-lt"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перхлораттар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хлораттар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гипохлориттер</a:t>
                          </a:r>
                          <a:r>
                            <a:rPr kumimoji="0" lang="ru-RU" sz="20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</a:p>
                        <a:p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kumimoji="0" lang="ru-RU" sz="2000" b="0" i="0" u="none" strike="noStrike" kern="1200" cap="none" spc="0" normalizeH="0" baseline="0" noProof="0" dirty="0" err="1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хлориттер</a:t>
                          </a:r>
                          <a:endParaRPr lang="ru-RU" sz="20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284162" y="5820336"/>
            <a:ext cx="9144000" cy="151077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8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Бұл қышқылдардағы хлордың тотығу дәрежесі артқан сайын қышқылдық қасиеттері артады, бірақ тотықтырғыштық қасиеті кемиді.</a:t>
            </a:r>
          </a:p>
        </p:txBody>
      </p:sp>
    </p:spTree>
    <p:extLst>
      <p:ext uri="{BB962C8B-B14F-4D97-AF65-F5344CB8AC3E}">
        <p14:creationId xmlns:p14="http://schemas.microsoft.com/office/powerpoint/2010/main" val="1035710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14093</TotalTime>
  <Words>727</Words>
  <Application>Microsoft Office PowerPoint</Application>
  <PresentationFormat>Произвольный</PresentationFormat>
  <Paragraphs>189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Open Sans</vt:lpstr>
      <vt:lpstr>Times New Roman</vt:lpstr>
      <vt:lpstr>Тема Office</vt:lpstr>
      <vt:lpstr>10-сынып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Абдиманапов Ерлан Ауелбекулы</cp:lastModifiedBy>
  <cp:revision>323</cp:revision>
  <dcterms:created xsi:type="dcterms:W3CDTF">2020-07-01T14:03:46Z</dcterms:created>
  <dcterms:modified xsi:type="dcterms:W3CDTF">2020-12-15T07:46:00Z</dcterms:modified>
</cp:coreProperties>
</file>