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7"/>
  </p:notesMasterIdLst>
  <p:sldIdLst>
    <p:sldId id="265" r:id="rId2"/>
    <p:sldId id="296" r:id="rId3"/>
    <p:sldId id="285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1" r:id="rId13"/>
    <p:sldId id="320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258" r:id="rId36"/>
  </p:sldIdLst>
  <p:sldSz cx="9712325" cy="8002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" userDrawn="1">
          <p15:clr>
            <a:srgbClr val="A4A3A4"/>
          </p15:clr>
        </p15:guide>
        <p15:guide id="2" pos="179" userDrawn="1">
          <p15:clr>
            <a:srgbClr val="A4A3A4"/>
          </p15:clr>
        </p15:guide>
        <p15:guide id="3" pos="5939" userDrawn="1">
          <p15:clr>
            <a:srgbClr val="A4A3A4"/>
          </p15:clr>
        </p15:guide>
        <p15:guide id="4" orient="horz" pos="4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0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21"/>
  </p:normalViewPr>
  <p:slideViewPr>
    <p:cSldViewPr snapToGrid="0" snapToObjects="1">
      <p:cViewPr varScale="1">
        <p:scale>
          <a:sx n="73" d="100"/>
          <a:sy n="73" d="100"/>
        </p:scale>
        <p:origin x="66" y="642"/>
      </p:cViewPr>
      <p:guideLst>
        <p:guide orient="horz" pos="184"/>
        <p:guide pos="179"/>
        <p:guide pos="5939"/>
        <p:guide orient="horz" pos="4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E6712-1DF3-144B-8AEB-AA2EA0DC6E3F}" type="datetimeFigureOut">
              <a:rPr lang="x-none" smtClean="0"/>
              <a:t>08.01.2021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555750" y="1143000"/>
            <a:ext cx="3746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7FD9-0A9C-1B45-95DB-6830A721284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647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1pPr>
    <a:lvl2pPr marL="359313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2pPr>
    <a:lvl3pPr marL="718627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3pPr>
    <a:lvl4pPr marL="1077940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4pPr>
    <a:lvl5pPr marL="1437254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5pPr>
    <a:lvl6pPr marL="1796567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6pPr>
    <a:lvl7pPr marL="2155881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7pPr>
    <a:lvl8pPr marL="2515194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8pPr>
    <a:lvl9pPr marL="2874508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425" y="1309683"/>
            <a:ext cx="8255476" cy="2786086"/>
          </a:xfrm>
        </p:spPr>
        <p:txBody>
          <a:bodyPr anchor="b"/>
          <a:lstStyle>
            <a:lvl1pPr algn="ctr">
              <a:defRPr sz="637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041" y="4203212"/>
            <a:ext cx="7284244" cy="1932106"/>
          </a:xfrm>
        </p:spPr>
        <p:txBody>
          <a:bodyPr/>
          <a:lstStyle>
            <a:lvl1pPr marL="0" indent="0" algn="ctr">
              <a:buNone/>
              <a:defRPr sz="2549"/>
            </a:lvl1pPr>
            <a:lvl2pPr marL="485638" indent="0" algn="ctr">
              <a:buNone/>
              <a:defRPr sz="2124"/>
            </a:lvl2pPr>
            <a:lvl3pPr marL="971276" indent="0" algn="ctr">
              <a:buNone/>
              <a:defRPr sz="1912"/>
            </a:lvl3pPr>
            <a:lvl4pPr marL="1456914" indent="0" algn="ctr">
              <a:buNone/>
              <a:defRPr sz="1700"/>
            </a:lvl4pPr>
            <a:lvl5pPr marL="1942551" indent="0" algn="ctr">
              <a:buNone/>
              <a:defRPr sz="1700"/>
            </a:lvl5pPr>
            <a:lvl6pPr marL="2428189" indent="0" algn="ctr">
              <a:buNone/>
              <a:defRPr sz="1700"/>
            </a:lvl6pPr>
            <a:lvl7pPr marL="2913827" indent="0" algn="ctr">
              <a:buNone/>
              <a:defRPr sz="1700"/>
            </a:lvl7pPr>
            <a:lvl8pPr marL="3399465" indent="0" algn="ctr">
              <a:buNone/>
              <a:defRPr sz="1700"/>
            </a:lvl8pPr>
            <a:lvl9pPr marL="3885103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08.01.2021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63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08.01.2021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245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0383" y="426064"/>
            <a:ext cx="2094220" cy="67818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7723" y="426064"/>
            <a:ext cx="6161256" cy="67818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08.01.2021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456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08.01.2021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780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5" y="1995092"/>
            <a:ext cx="8376880" cy="3328854"/>
          </a:xfrm>
        </p:spPr>
        <p:txBody>
          <a:bodyPr anchor="b"/>
          <a:lstStyle>
            <a:lvl1pPr>
              <a:defRPr sz="637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65" y="5355438"/>
            <a:ext cx="8376880" cy="1750566"/>
          </a:xfrm>
        </p:spPr>
        <p:txBody>
          <a:bodyPr/>
          <a:lstStyle>
            <a:lvl1pPr marL="0" indent="0">
              <a:buNone/>
              <a:defRPr sz="2549">
                <a:solidFill>
                  <a:schemeClr val="tx1"/>
                </a:solidFill>
              </a:defRPr>
            </a:lvl1pPr>
            <a:lvl2pPr marL="485638" indent="0">
              <a:buNone/>
              <a:defRPr sz="2124">
                <a:solidFill>
                  <a:schemeClr val="tx1">
                    <a:tint val="75000"/>
                  </a:schemeClr>
                </a:solidFill>
              </a:defRPr>
            </a:lvl2pPr>
            <a:lvl3pPr marL="971276" indent="0">
              <a:buNone/>
              <a:defRPr sz="1912">
                <a:solidFill>
                  <a:schemeClr val="tx1">
                    <a:tint val="75000"/>
                  </a:schemeClr>
                </a:solidFill>
              </a:defRPr>
            </a:lvl3pPr>
            <a:lvl4pPr marL="14569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425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281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138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994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851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08.01.2021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556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7722" y="2130318"/>
            <a:ext cx="4127738" cy="5077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865" y="2130318"/>
            <a:ext cx="4127738" cy="5077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08.01.2021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73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8" y="426066"/>
            <a:ext cx="8376880" cy="15467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988" y="1961746"/>
            <a:ext cx="4108768" cy="961421"/>
          </a:xfrm>
        </p:spPr>
        <p:txBody>
          <a:bodyPr anchor="b"/>
          <a:lstStyle>
            <a:lvl1pPr marL="0" indent="0">
              <a:buNone/>
              <a:defRPr sz="2549" b="1"/>
            </a:lvl1pPr>
            <a:lvl2pPr marL="485638" indent="0">
              <a:buNone/>
              <a:defRPr sz="2124" b="1"/>
            </a:lvl2pPr>
            <a:lvl3pPr marL="971276" indent="0">
              <a:buNone/>
              <a:defRPr sz="1912" b="1"/>
            </a:lvl3pPr>
            <a:lvl4pPr marL="1456914" indent="0">
              <a:buNone/>
              <a:defRPr sz="1700" b="1"/>
            </a:lvl4pPr>
            <a:lvl5pPr marL="1942551" indent="0">
              <a:buNone/>
              <a:defRPr sz="1700" b="1"/>
            </a:lvl5pPr>
            <a:lvl6pPr marL="2428189" indent="0">
              <a:buNone/>
              <a:defRPr sz="1700" b="1"/>
            </a:lvl6pPr>
            <a:lvl7pPr marL="2913827" indent="0">
              <a:buNone/>
              <a:defRPr sz="1700" b="1"/>
            </a:lvl7pPr>
            <a:lvl8pPr marL="3399465" indent="0">
              <a:buNone/>
              <a:defRPr sz="1700" b="1"/>
            </a:lvl8pPr>
            <a:lvl9pPr marL="388510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988" y="2923168"/>
            <a:ext cx="4108768" cy="42995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6865" y="1961746"/>
            <a:ext cx="4129003" cy="961421"/>
          </a:xfrm>
        </p:spPr>
        <p:txBody>
          <a:bodyPr anchor="b"/>
          <a:lstStyle>
            <a:lvl1pPr marL="0" indent="0">
              <a:buNone/>
              <a:defRPr sz="2549" b="1"/>
            </a:lvl1pPr>
            <a:lvl2pPr marL="485638" indent="0">
              <a:buNone/>
              <a:defRPr sz="2124" b="1"/>
            </a:lvl2pPr>
            <a:lvl3pPr marL="971276" indent="0">
              <a:buNone/>
              <a:defRPr sz="1912" b="1"/>
            </a:lvl3pPr>
            <a:lvl4pPr marL="1456914" indent="0">
              <a:buNone/>
              <a:defRPr sz="1700" b="1"/>
            </a:lvl4pPr>
            <a:lvl5pPr marL="1942551" indent="0">
              <a:buNone/>
              <a:defRPr sz="1700" b="1"/>
            </a:lvl5pPr>
            <a:lvl6pPr marL="2428189" indent="0">
              <a:buNone/>
              <a:defRPr sz="1700" b="1"/>
            </a:lvl6pPr>
            <a:lvl7pPr marL="2913827" indent="0">
              <a:buNone/>
              <a:defRPr sz="1700" b="1"/>
            </a:lvl7pPr>
            <a:lvl8pPr marL="3399465" indent="0">
              <a:buNone/>
              <a:defRPr sz="1700" b="1"/>
            </a:lvl8pPr>
            <a:lvl9pPr marL="388510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6865" y="2923168"/>
            <a:ext cx="4129003" cy="42995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08.01.2021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119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08.01.2021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414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08.01.2021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895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7" y="533506"/>
            <a:ext cx="3132478" cy="1867271"/>
          </a:xfrm>
        </p:spPr>
        <p:txBody>
          <a:bodyPr anchor="b"/>
          <a:lstStyle>
            <a:lvl1pPr>
              <a:defRPr sz="3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003" y="1152226"/>
            <a:ext cx="4916865" cy="5687024"/>
          </a:xfrm>
        </p:spPr>
        <p:txBody>
          <a:bodyPr/>
          <a:lstStyle>
            <a:lvl1pPr>
              <a:defRPr sz="3399"/>
            </a:lvl1pPr>
            <a:lvl2pPr>
              <a:defRPr sz="2974"/>
            </a:lvl2pPr>
            <a:lvl3pPr>
              <a:defRPr sz="2549"/>
            </a:lvl3pPr>
            <a:lvl4pPr>
              <a:defRPr sz="2124"/>
            </a:lvl4pPr>
            <a:lvl5pPr>
              <a:defRPr sz="2124"/>
            </a:lvl5pPr>
            <a:lvl6pPr>
              <a:defRPr sz="2124"/>
            </a:lvl6pPr>
            <a:lvl7pPr>
              <a:defRPr sz="2124"/>
            </a:lvl7pPr>
            <a:lvl8pPr>
              <a:defRPr sz="2124"/>
            </a:lvl8pPr>
            <a:lvl9pPr>
              <a:defRPr sz="21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987" y="2400777"/>
            <a:ext cx="3132478" cy="4447735"/>
          </a:xfrm>
        </p:spPr>
        <p:txBody>
          <a:bodyPr/>
          <a:lstStyle>
            <a:lvl1pPr marL="0" indent="0">
              <a:buNone/>
              <a:defRPr sz="1700"/>
            </a:lvl1pPr>
            <a:lvl2pPr marL="485638" indent="0">
              <a:buNone/>
              <a:defRPr sz="1487"/>
            </a:lvl2pPr>
            <a:lvl3pPr marL="971276" indent="0">
              <a:buNone/>
              <a:defRPr sz="1275"/>
            </a:lvl3pPr>
            <a:lvl4pPr marL="1456914" indent="0">
              <a:buNone/>
              <a:defRPr sz="1062"/>
            </a:lvl4pPr>
            <a:lvl5pPr marL="1942551" indent="0">
              <a:buNone/>
              <a:defRPr sz="1062"/>
            </a:lvl5pPr>
            <a:lvl6pPr marL="2428189" indent="0">
              <a:buNone/>
              <a:defRPr sz="1062"/>
            </a:lvl6pPr>
            <a:lvl7pPr marL="2913827" indent="0">
              <a:buNone/>
              <a:defRPr sz="1062"/>
            </a:lvl7pPr>
            <a:lvl8pPr marL="3399465" indent="0">
              <a:buNone/>
              <a:defRPr sz="1062"/>
            </a:lvl8pPr>
            <a:lvl9pPr marL="3885103" indent="0">
              <a:buNone/>
              <a:defRPr sz="10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08.01.2021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427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7" y="533506"/>
            <a:ext cx="3132478" cy="1867271"/>
          </a:xfrm>
        </p:spPr>
        <p:txBody>
          <a:bodyPr anchor="b"/>
          <a:lstStyle>
            <a:lvl1pPr>
              <a:defRPr sz="3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9003" y="1152226"/>
            <a:ext cx="4916865" cy="5687024"/>
          </a:xfrm>
        </p:spPr>
        <p:txBody>
          <a:bodyPr anchor="t"/>
          <a:lstStyle>
            <a:lvl1pPr marL="0" indent="0">
              <a:buNone/>
              <a:defRPr sz="3399"/>
            </a:lvl1pPr>
            <a:lvl2pPr marL="485638" indent="0">
              <a:buNone/>
              <a:defRPr sz="2974"/>
            </a:lvl2pPr>
            <a:lvl3pPr marL="971276" indent="0">
              <a:buNone/>
              <a:defRPr sz="2549"/>
            </a:lvl3pPr>
            <a:lvl4pPr marL="1456914" indent="0">
              <a:buNone/>
              <a:defRPr sz="2124"/>
            </a:lvl4pPr>
            <a:lvl5pPr marL="1942551" indent="0">
              <a:buNone/>
              <a:defRPr sz="2124"/>
            </a:lvl5pPr>
            <a:lvl6pPr marL="2428189" indent="0">
              <a:buNone/>
              <a:defRPr sz="2124"/>
            </a:lvl6pPr>
            <a:lvl7pPr marL="2913827" indent="0">
              <a:buNone/>
              <a:defRPr sz="2124"/>
            </a:lvl7pPr>
            <a:lvl8pPr marL="3399465" indent="0">
              <a:buNone/>
              <a:defRPr sz="2124"/>
            </a:lvl8pPr>
            <a:lvl9pPr marL="3885103" indent="0">
              <a:buNone/>
              <a:defRPr sz="212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987" y="2400777"/>
            <a:ext cx="3132478" cy="4447735"/>
          </a:xfrm>
        </p:spPr>
        <p:txBody>
          <a:bodyPr/>
          <a:lstStyle>
            <a:lvl1pPr marL="0" indent="0">
              <a:buNone/>
              <a:defRPr sz="1700"/>
            </a:lvl1pPr>
            <a:lvl2pPr marL="485638" indent="0">
              <a:buNone/>
              <a:defRPr sz="1487"/>
            </a:lvl2pPr>
            <a:lvl3pPr marL="971276" indent="0">
              <a:buNone/>
              <a:defRPr sz="1275"/>
            </a:lvl3pPr>
            <a:lvl4pPr marL="1456914" indent="0">
              <a:buNone/>
              <a:defRPr sz="1062"/>
            </a:lvl4pPr>
            <a:lvl5pPr marL="1942551" indent="0">
              <a:buNone/>
              <a:defRPr sz="1062"/>
            </a:lvl5pPr>
            <a:lvl6pPr marL="2428189" indent="0">
              <a:buNone/>
              <a:defRPr sz="1062"/>
            </a:lvl6pPr>
            <a:lvl7pPr marL="2913827" indent="0">
              <a:buNone/>
              <a:defRPr sz="1062"/>
            </a:lvl7pPr>
            <a:lvl8pPr marL="3399465" indent="0">
              <a:buNone/>
              <a:defRPr sz="1062"/>
            </a:lvl8pPr>
            <a:lvl9pPr marL="3885103" indent="0">
              <a:buNone/>
              <a:defRPr sz="10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08.01.2021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12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7723" y="426066"/>
            <a:ext cx="8376880" cy="1546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723" y="2130318"/>
            <a:ext cx="8376880" cy="507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722" y="7417215"/>
            <a:ext cx="218527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D208-432E-AA48-8D25-AC6E1033EED1}" type="datetimeFigureOut">
              <a:rPr lang="x-none" smtClean="0"/>
              <a:t>08.01.2021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7208" y="7417215"/>
            <a:ext cx="3277910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330" y="7417215"/>
            <a:ext cx="218527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755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71276" rtl="0" eaLnBrk="1" latinLnBrk="0" hangingPunct="1">
        <a:lnSpc>
          <a:spcPct val="90000"/>
        </a:lnSpc>
        <a:spcBef>
          <a:spcPct val="0"/>
        </a:spcBef>
        <a:buNone/>
        <a:defRPr sz="46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819" indent="-242819" algn="l" defTabSz="971276" rtl="0" eaLnBrk="1" latinLnBrk="0" hangingPunct="1">
        <a:lnSpc>
          <a:spcPct val="90000"/>
        </a:lnSpc>
        <a:spcBef>
          <a:spcPts val="1062"/>
        </a:spcBef>
        <a:buFont typeface="Arial" panose="020B0604020202020204" pitchFamily="34" charset="0"/>
        <a:buChar char="•"/>
        <a:defRPr sz="2974" kern="1200">
          <a:solidFill>
            <a:schemeClr val="tx1"/>
          </a:solidFill>
          <a:latin typeface="+mn-lt"/>
          <a:ea typeface="+mn-ea"/>
          <a:cs typeface="+mn-cs"/>
        </a:defRPr>
      </a:lvl1pPr>
      <a:lvl2pPr marL="728457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2549" kern="1200">
          <a:solidFill>
            <a:schemeClr val="tx1"/>
          </a:solidFill>
          <a:latin typeface="+mn-lt"/>
          <a:ea typeface="+mn-ea"/>
          <a:cs typeface="+mn-cs"/>
        </a:defRPr>
      </a:lvl2pPr>
      <a:lvl3pPr marL="1214095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2124" kern="1200">
          <a:solidFill>
            <a:schemeClr val="tx1"/>
          </a:solidFill>
          <a:latin typeface="+mn-lt"/>
          <a:ea typeface="+mn-ea"/>
          <a:cs typeface="+mn-cs"/>
        </a:defRPr>
      </a:lvl3pPr>
      <a:lvl4pPr marL="1699732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4pPr>
      <a:lvl5pPr marL="2185370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5pPr>
      <a:lvl6pPr marL="2671008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3156646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642284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4127922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1pPr>
      <a:lvl2pPr marL="485638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2pPr>
      <a:lvl3pPr marL="971276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3pPr>
      <a:lvl4pPr marL="1456914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51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5pPr>
      <a:lvl6pPr marL="2428189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2913827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399465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3885103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F2C24-7A65-284B-9419-683059C3D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72" y="280680"/>
            <a:ext cx="2132301" cy="42908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сынып</a:t>
            </a:r>
            <a:endParaRPr lang="ru-RU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370113-B385-2C41-BC76-ADDE2EDA2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163" y="2823163"/>
            <a:ext cx="9144000" cy="1440616"/>
          </a:xfrm>
        </p:spPr>
        <p:txBody>
          <a:bodyPr lIns="252000" tIns="108000" rIns="252000" bIns="108000">
            <a:noAutofit/>
          </a:bodyPr>
          <a:lstStyle/>
          <a:p>
            <a:pPr algn="l">
              <a:lnSpc>
                <a:spcPct val="100000"/>
              </a:lnSpc>
            </a:pPr>
            <a:r>
              <a:rPr lang="kk-KZ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</a:t>
            </a:r>
            <a:endParaRPr lang="ru-RU" sz="32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0CA0B7-653C-B64A-9B2C-9B4676D5BCA3}"/>
              </a:ext>
            </a:extLst>
          </p:cNvPr>
          <p:cNvSpPr/>
          <p:nvPr/>
        </p:nvSpPr>
        <p:spPr>
          <a:xfrm>
            <a:off x="258427" y="6610541"/>
            <a:ext cx="3525837" cy="669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noProof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Мұғалім:</a:t>
            </a:r>
            <a:endParaRPr lang="ru-RU" sz="2800" noProof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967B1B-68B8-C84C-8B8B-86329E258C0C}"/>
              </a:ext>
            </a:extLst>
          </p:cNvPr>
          <p:cNvSpPr/>
          <p:nvPr/>
        </p:nvSpPr>
        <p:spPr>
          <a:xfrm>
            <a:off x="8208174" y="182333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Химия</a:t>
            </a:r>
            <a:endParaRPr lang="x-none" sz="2800" dirty="0">
              <a:solidFill>
                <a:srgbClr val="620BFC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501872-5065-E749-A9FA-589EEBC4B910}"/>
              </a:ext>
            </a:extLst>
          </p:cNvPr>
          <p:cNvSpPr/>
          <p:nvPr/>
        </p:nvSpPr>
        <p:spPr>
          <a:xfrm>
            <a:off x="258426" y="7106413"/>
            <a:ext cx="3525837" cy="669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noProof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Әбеу Нұргелді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B4B7D6-D546-AC4E-9322-50A39B65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436" y="4082909"/>
            <a:ext cx="4897726" cy="362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3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72254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Аммиак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163" y="1048932"/>
            <a:ext cx="4869728" cy="46500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k-KZ" altLang="zh-TW" sz="2400" dirty="0">
                <a:solidFill>
                  <a:srgbClr val="002060"/>
                </a:solidFill>
                <a:latin typeface="Open Sans" panose="020B0606030504020204"/>
                <a:cs typeface="Times New Roman" panose="02020603050405020304" pitchFamily="18" charset="0"/>
              </a:rPr>
              <a:t>Түссіз, өткір газ.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k-KZ" altLang="zh-TW" sz="2400" dirty="0">
                <a:solidFill>
                  <a:srgbClr val="002060"/>
                </a:solidFill>
                <a:latin typeface="Open Sans" panose="020B0606030504020204"/>
                <a:cs typeface="Times New Roman" panose="02020603050405020304" pitchFamily="18" charset="0"/>
              </a:rPr>
              <a:t>Полярлы молекулалар.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k-KZ" altLang="zh-TW" sz="2400" dirty="0">
                <a:solidFill>
                  <a:srgbClr val="002060"/>
                </a:solidFill>
                <a:latin typeface="Open Sans" panose="020B0606030504020204"/>
                <a:cs typeface="Times New Roman" panose="02020603050405020304" pitchFamily="18" charset="0"/>
              </a:rPr>
              <a:t>Азотта жалғыз электрон жұбы бар тригональды пирамидалық пішін.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k-KZ" altLang="zh-TW" sz="2400" dirty="0">
                <a:solidFill>
                  <a:srgbClr val="002060"/>
                </a:solidFill>
                <a:latin typeface="Open Sans" panose="020B0606030504020204"/>
                <a:cs typeface="Times New Roman" panose="02020603050405020304" pitchFamily="18" charset="0"/>
              </a:rPr>
              <a:t>Суда өте жақсы ериді және сутегі байланысының арқасында сұйықтыққа конденсациясы оңай.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k-KZ" altLang="zh-TW" sz="2400" dirty="0">
                <a:solidFill>
                  <a:srgbClr val="002060"/>
                </a:solidFill>
                <a:latin typeface="Open Sans" panose="020B0606030504020204"/>
                <a:cs typeface="Times New Roman" panose="02020603050405020304" pitchFamily="18" charset="0"/>
              </a:rPr>
              <a:t>Иондық қосылыстарға арналған жақсы еріткіш.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k-KZ" altLang="zh-TW" sz="2400" dirty="0">
                <a:solidFill>
                  <a:srgbClr val="002060"/>
                </a:solidFill>
                <a:latin typeface="Open Sans" panose="020B0606030504020204"/>
                <a:cs typeface="Times New Roman" panose="02020603050405020304" pitchFamily="18" charset="0"/>
              </a:rPr>
              <a:t>Әлсіз сілтілі.</a:t>
            </a:r>
            <a:endParaRPr lang="kk-KZ" altLang="zh-TW" sz="2400" dirty="0">
              <a:solidFill>
                <a:srgbClr val="002060"/>
              </a:solidFill>
              <a:latin typeface="Open Sans" panose="020B0606030504020204"/>
              <a:sym typeface="Symbol" panose="05050102010706020507" pitchFamily="18" charset="2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0E4A17D-8E61-4C00-85B8-70F99A69D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21" y="1268501"/>
            <a:ext cx="3250525" cy="25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681EC6-3169-48CD-A43C-52148990E83E}"/>
                  </a:ext>
                </a:extLst>
              </p:cNvPr>
              <p:cNvSpPr txBox="1"/>
              <p:nvPr/>
            </p:nvSpPr>
            <p:spPr>
              <a:xfrm>
                <a:off x="5283027" y="4228562"/>
                <a:ext cx="4395354" cy="992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NH</a:t>
                </a:r>
                <a:r>
                  <a:rPr lang="en-US" altLang="zh-TW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kk-KZ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+ H</a:t>
                </a:r>
                <a:r>
                  <a:rPr lang="en-US" altLang="zh-TW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O(</a:t>
                </a:r>
                <a:r>
                  <a:rPr lang="kk-KZ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сұй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⇌</m:t>
                    </m:r>
                  </m:oMath>
                </a14:m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NH</a:t>
                </a:r>
                <a:r>
                  <a:rPr lang="en-US" altLang="zh-TW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</a:t>
                </a:r>
                <a:r>
                  <a:rPr lang="en-US" altLang="zh-TW" baseline="30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+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kk-KZ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+ OH</a:t>
                </a:r>
                <a:r>
                  <a:rPr lang="en-US" altLang="zh-TW" baseline="30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–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kk-KZ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ct val="25000"/>
                  </a:spcBef>
                </a:pP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		</a:t>
                </a:r>
                <a:r>
                  <a:rPr lang="en-US" altLang="zh-TW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</a:t>
                </a:r>
                <a:r>
                  <a:rPr lang="en-US" altLang="zh-TW" baseline="-25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= 1.8 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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10</a:t>
                </a:r>
                <a:r>
                  <a:rPr lang="en-US" altLang="zh-TW" baseline="30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–5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mol dm</a:t>
                </a:r>
                <a:r>
                  <a:rPr lang="en-US" altLang="zh-TW" baseline="30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–3</a:t>
                </a:r>
                <a:r>
                  <a:rPr lang="en-US" altLang="zh-TW" sz="1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681EC6-3169-48CD-A43C-52148990E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027" y="4228562"/>
                <a:ext cx="4395354" cy="992579"/>
              </a:xfrm>
              <a:prstGeom prst="rect">
                <a:avLst/>
              </a:prstGeom>
              <a:blipFill>
                <a:blip r:embed="rId3"/>
                <a:stretch>
                  <a:fillRect l="-1248" t="-3704" b="-987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9D33550-C31D-4F64-A4D9-8A76D69F3E89}"/>
              </a:ext>
            </a:extLst>
          </p:cNvPr>
          <p:cNvSpPr txBox="1"/>
          <p:nvPr/>
        </p:nvSpPr>
        <p:spPr>
          <a:xfrm>
            <a:off x="284162" y="5891801"/>
            <a:ext cx="9144000" cy="1910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Аммиак тыңайтқыштар өндірісінің маңызды шикізаты. Оның </a:t>
            </a:r>
            <a:r>
              <a:rPr lang="en-US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85%-</a:t>
            </a:r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дан астамы тыңайтқыштар өндірісінде қолданылады. Сонымен бірге олар талшықтар мен пластмассалар, тұрмыстық тазартқыш заттар, бояу алуда және т.б. салаларда қолданылады. </a:t>
            </a:r>
            <a:endParaRPr lang="kk-KZ" sz="22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710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Габбер процесі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40348D-23AB-4271-BB11-FD1389BF7B8C}"/>
                  </a:ext>
                </a:extLst>
              </p:cNvPr>
              <p:cNvSpPr txBox="1"/>
              <p:nvPr/>
            </p:nvSpPr>
            <p:spPr>
              <a:xfrm>
                <a:off x="284160" y="1390456"/>
                <a:ext cx="9144001" cy="237254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altLang="zh-TW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Аммиакты өндірісте неміс химигі</a:t>
                </a:r>
                <a:r>
                  <a:rPr lang="kk-KZ" altLang="zh-TW" sz="2800" dirty="0">
                    <a:solidFill>
                      <a:srgbClr val="0070C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TW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Fritz Haber</a:t>
                </a:r>
                <a:r>
                  <a:rPr lang="kk-KZ" altLang="zh-TW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–дің есімімен аталатын </a:t>
                </a:r>
                <a:r>
                  <a:rPr lang="kk-KZ" altLang="zh-TW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габбер процесі </a:t>
                </a:r>
                <a:r>
                  <a:rPr lang="kk-KZ" altLang="zh-TW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арқылы алады.  Процесс ерекше жағдайда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altLang="zh-TW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N</m:t>
                        </m:r>
                      </m:e>
                      <m:sub>
                        <m:r>
                          <a:rPr lang="en-US" altLang="zh-TW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kk-KZ" altLang="zh-TW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және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altLang="zh-TW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zh-TW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-</a:t>
                </a:r>
                <a:r>
                  <a:rPr lang="kk-KZ" altLang="zh-TW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нің тікелей әрекеттесі негізінде жүзеге асады. </a:t>
                </a:r>
              </a:p>
              <a:p>
                <a:pPr algn="ctr"/>
                <a:r>
                  <a:rPr lang="en-US" altLang="zh-TW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</a:t>
                </a:r>
                <a:r>
                  <a:rPr lang="en-US" altLang="zh-TW" sz="28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en-US" altLang="zh-TW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kk-KZ" altLang="zh-TW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</a:t>
                </a:r>
                <a:r>
                  <a:rPr lang="en-US" altLang="zh-TW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+ H</a:t>
                </a:r>
                <a:r>
                  <a:rPr lang="en-US" altLang="zh-TW" sz="28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en-US" altLang="zh-TW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kk-KZ" altLang="zh-TW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</a:t>
                </a:r>
                <a:r>
                  <a:rPr lang="en-US" altLang="zh-TW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⇌</m:t>
                    </m:r>
                  </m:oMath>
                </a14:m>
                <a:r>
                  <a:rPr lang="en-US" altLang="zh-TW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2NH</a:t>
                </a:r>
                <a:r>
                  <a:rPr lang="en-US" altLang="zh-TW" sz="28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r>
                  <a:rPr lang="en-US" altLang="zh-TW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kk-KZ" altLang="zh-TW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</a:t>
                </a:r>
                <a:r>
                  <a:rPr lang="en-US" altLang="zh-TW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	</a:t>
                </a:r>
                <a:r>
                  <a:rPr lang="en-US" altLang="zh-TW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H = –92 kJ mol</a:t>
                </a:r>
                <a:r>
                  <a:rPr lang="en-US" altLang="zh-TW" sz="2800" baseline="30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–</a:t>
                </a:r>
                <a:endParaRPr lang="kk-KZ" altLang="zh-TW" sz="2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40348D-23AB-4271-BB11-FD1389BF7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0" y="1390456"/>
                <a:ext cx="9144001" cy="2372545"/>
              </a:xfrm>
              <a:prstGeom prst="rect">
                <a:avLst/>
              </a:prstGeom>
              <a:blipFill>
                <a:blip r:embed="rId2"/>
                <a:stretch>
                  <a:fillRect r="-1598" b="-332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842C89-E5EB-496D-81EE-85E20012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1233" y="4001294"/>
            <a:ext cx="5070629" cy="357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5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4" y="268385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Габбер процесіне жалпы сипаттама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40348D-23AB-4271-BB11-FD1389BF7B8C}"/>
                  </a:ext>
                </a:extLst>
              </p:cNvPr>
              <p:cNvSpPr txBox="1"/>
              <p:nvPr/>
            </p:nvSpPr>
            <p:spPr>
              <a:xfrm>
                <a:off x="284163" y="995308"/>
                <a:ext cx="9144001" cy="686608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kk-KZ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Аммиак өндірісінің шикізаты азотты фракциялық дистилляциялау арқылы ауаны сұйылтып алады. </a:t>
                </a:r>
              </a:p>
              <a:p>
                <a:pPr marL="457200" indent="-457200">
                  <a:buAutoNum type="arabicPeriod"/>
                </a:pPr>
                <a:r>
                  <a:rPr lang="kk-KZ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Аммиак өндірісінің шикізаты сутекті метанды ауа немесе су қатысында жоғары температурада қыздыру арқылы алады. </a:t>
                </a:r>
              </a:p>
              <a:p>
                <a:pPr marL="457200" indent="-457200">
                  <a:buAutoNum type="arabicPeriod"/>
                </a:pPr>
                <a:endParaRPr lang="kk-KZ" altLang="zh-TW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  <a:p>
                <a:pPr marL="457200" indent="-457200">
                  <a:buAutoNum type="arabicPeriod"/>
                </a:pPr>
                <a:endParaRPr lang="kk-KZ" altLang="zh-TW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  <a:p>
                <a:pPr marL="457200" indent="-457200">
                  <a:buAutoNum type="arabicPeriod"/>
                </a:pPr>
                <a:endParaRPr lang="kk-KZ" altLang="zh-TW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  <a:p>
                <a:pPr marL="457200" indent="-457200">
                  <a:buAutoNum type="arabicPeriod"/>
                </a:pPr>
                <a:endParaRPr lang="kk-KZ" altLang="zh-TW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Symbol" panose="05050102010706020507" pitchFamily="18" charset="2"/>
                      </a:rPr>
                      <m:t>CO</m:t>
                    </m:r>
                  </m:oMath>
                </a14:m>
                <a:r>
                  <a:rPr lang="en-US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kk-KZ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мен</a:t>
                </a:r>
                <a:r>
                  <a:rPr lang="en-US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zh-TW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TW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Symbol" panose="05050102010706020507" pitchFamily="18" charset="2"/>
                      </a:rPr>
                      <m:t>O</m:t>
                    </m:r>
                  </m:oMath>
                </a14:m>
                <a:r>
                  <a:rPr lang="en-US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kk-KZ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қоспасы бумен араластырылады және қыздырылған катализатордан өтеді</a:t>
                </a:r>
                <a:r>
                  <a:rPr lang="en-US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. </a:t>
                </a:r>
              </a:p>
              <a:p>
                <a:pPr algn="ctr"/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CO(</a:t>
                </a:r>
                <a:r>
                  <a:rPr lang="kk-KZ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+ H</a:t>
                </a:r>
                <a:r>
                  <a:rPr lang="en-US" altLang="zh-TW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O(</a:t>
                </a:r>
                <a:r>
                  <a:rPr lang="kk-KZ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сұй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 CO</a:t>
                </a:r>
                <a:r>
                  <a:rPr lang="en-US" altLang="zh-TW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+ H</a:t>
                </a:r>
                <a:r>
                  <a:rPr lang="en-US" altLang="zh-TW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</a:t>
                </a:r>
                <a:endParaRPr lang="kk-KZ" altLang="zh-TW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  <a:p>
                <a:r>
                  <a:rPr lang="kk-KZ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      </a:t>
                </a:r>
                <a:r>
                  <a:rPr lang="kk-KZ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Түзілген 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CO</a:t>
                </a:r>
                <a:r>
                  <a:rPr lang="en-US" altLang="zh-TW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kk-KZ" altLang="zh-TW" sz="2400" b="1" baseline="-25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kk-KZ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қысыммен суда еріп кетеді.</a:t>
                </a:r>
              </a:p>
              <a:p>
                <a:r>
                  <a:rPr lang="kk-KZ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4. Әрекеттеспей қалған немесе жанама реакциялар арқылы түзілген азот және сутек газдарды бастапқы шикізаттар қоспасына жібереді.</a:t>
                </a:r>
              </a:p>
              <a:p>
                <a:r>
                  <a:rPr lang="kk-KZ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Ескеретін жағдай күкірт пен оттектің қосылыстары катализаторды улайды!!!</a:t>
                </a:r>
                <a:endParaRPr lang="en-US" altLang="zh-TW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40348D-23AB-4271-BB11-FD1389BF7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995308"/>
                <a:ext cx="9144001" cy="6866083"/>
              </a:xfrm>
              <a:prstGeom prst="rect">
                <a:avLst/>
              </a:prstGeom>
              <a:blipFill>
                <a:blip r:embed="rId2"/>
                <a:stretch>
                  <a:fillRect t="-443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00243615-75AD-41FF-9B24-8DC536214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609" y="2913136"/>
            <a:ext cx="6645106" cy="125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63563" indent="-5635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540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9445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TW" dirty="0"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CH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 CO(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+ 3H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	CH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ауа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  CO(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+ 2H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N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2CE7548-84C7-4067-817D-BA7329F48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461" y="2976041"/>
            <a:ext cx="655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sz="1600" dirty="0">
                <a:solidFill>
                  <a:srgbClr val="620BFC"/>
                </a:solidFill>
              </a:rPr>
              <a:t>Ni</a:t>
            </a:r>
          </a:p>
          <a:p>
            <a:pPr algn="ctr">
              <a:lnSpc>
                <a:spcPct val="100000"/>
              </a:lnSpc>
            </a:pPr>
            <a:r>
              <a:rPr lang="en-US" altLang="zh-TW" sz="1600" dirty="0">
                <a:solidFill>
                  <a:srgbClr val="620BFC"/>
                </a:solidFill>
              </a:rPr>
              <a:t>900</a:t>
            </a:r>
            <a:r>
              <a:rPr lang="en-US" altLang="zh-TW" sz="1600" dirty="0">
                <a:solidFill>
                  <a:srgbClr val="620BFC"/>
                </a:solidFill>
                <a:cs typeface="Times New Roman" panose="02020603050405020304" pitchFamily="18" charset="0"/>
              </a:rPr>
              <a:t>°C</a:t>
            </a:r>
            <a:endParaRPr lang="en-US" altLang="zh-TW" sz="1600" dirty="0">
              <a:solidFill>
                <a:srgbClr val="620BFC"/>
              </a:solidFill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AE63AE5-84CB-43E6-8BB7-ADC833C23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620" y="3659130"/>
            <a:ext cx="655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sz="1600" dirty="0">
                <a:solidFill>
                  <a:srgbClr val="620BFC"/>
                </a:solidFill>
              </a:rPr>
              <a:t>Ni</a:t>
            </a:r>
          </a:p>
          <a:p>
            <a:pPr algn="ctr">
              <a:lnSpc>
                <a:spcPct val="100000"/>
              </a:lnSpc>
            </a:pPr>
            <a:r>
              <a:rPr lang="en-US" altLang="zh-TW" sz="1600" dirty="0">
                <a:solidFill>
                  <a:srgbClr val="620BFC"/>
                </a:solidFill>
              </a:rPr>
              <a:t>900</a:t>
            </a:r>
            <a:r>
              <a:rPr lang="en-US" altLang="zh-TW" sz="1600" dirty="0">
                <a:solidFill>
                  <a:srgbClr val="620BFC"/>
                </a:solidFill>
                <a:cs typeface="Times New Roman" panose="02020603050405020304" pitchFamily="18" charset="0"/>
              </a:rPr>
              <a:t>°C</a:t>
            </a:r>
            <a:endParaRPr lang="en-US" altLang="zh-TW" sz="1600" dirty="0">
              <a:solidFill>
                <a:srgbClr val="620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18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4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Габбер процесіне жалпы сипаттама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40348D-23AB-4271-BB11-FD1389BF7B8C}"/>
              </a:ext>
            </a:extLst>
          </p:cNvPr>
          <p:cNvSpPr txBox="1"/>
          <p:nvPr/>
        </p:nvSpPr>
        <p:spPr>
          <a:xfrm>
            <a:off x="284164" y="4167520"/>
            <a:ext cx="9144001" cy="36036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marL="457200" indent="-457200">
              <a:buAutoNum type="arabicPeriod"/>
            </a:pPr>
            <a:r>
              <a:rPr lang="kk-KZ" altLang="zh-TW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Тазартылған азот және сутек газдары 3:1 бойынша қыздырғышта 200-300 </a:t>
            </a:r>
            <a:r>
              <a:rPr lang="en-US" altLang="zh-TW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atm</a:t>
            </a:r>
            <a:r>
              <a:rPr lang="kk-KZ" altLang="zh-TW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қысымда қыздырылады. </a:t>
            </a:r>
          </a:p>
          <a:p>
            <a:pPr marL="457200" indent="-457200">
              <a:buAutoNum type="arabicPeriod"/>
            </a:pPr>
            <a:r>
              <a:rPr lang="kk-KZ" altLang="zh-TW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Каталитикалық камерада ыстық газ тәрізді қоспа темір катализаторынан өткізіледі. </a:t>
            </a:r>
          </a:p>
          <a:p>
            <a:pPr marL="457200" indent="-457200">
              <a:buAutoNum type="arabicPeriod"/>
            </a:pPr>
            <a:r>
              <a:rPr lang="kk-KZ" altLang="zh-TW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Камерадан шыққан газдар қоспасының 10-15</a:t>
            </a:r>
            <a:r>
              <a:rPr lang="en-US" altLang="zh-TW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kk-KZ" altLang="zh-TW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-ы</a:t>
            </a:r>
            <a:r>
              <a:rPr lang="en-US" altLang="zh-TW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altLang="zh-TW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аммиак газы және әрекеттеспеген азот және сутек газдар болады. </a:t>
            </a:r>
          </a:p>
          <a:p>
            <a:pPr marL="457200" indent="-457200">
              <a:buAutoNum type="arabicPeriod"/>
            </a:pPr>
            <a:r>
              <a:rPr lang="kk-KZ" altLang="zh-TW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Газдар жылу алмастырғыштан шыққаннан кейін суытылып, аиимак газын қысымның әсерінде сұйылтады. Әрекеттеспей қалған азот және сутек газдары реакцияға қайта жіберіледі.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693D7F-799B-402E-A12F-FD45B6F8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330" y="1014766"/>
            <a:ext cx="4803112" cy="30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11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4" y="297782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Габбер процесіне жалпы сипаттама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40348D-23AB-4271-BB11-FD1389BF7B8C}"/>
                  </a:ext>
                </a:extLst>
              </p:cNvPr>
              <p:cNvSpPr txBox="1"/>
              <p:nvPr/>
            </p:nvSpPr>
            <p:spPr>
              <a:xfrm>
                <a:off x="284160" y="4574725"/>
                <a:ext cx="9144001" cy="326509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altLang="zh-TW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Аммиак өндірісі </a:t>
                </a:r>
                <a:r>
                  <a:rPr lang="kk-KZ" altLang="zh-TW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экзотермиялық</a:t>
                </a:r>
                <a:r>
                  <a:rPr lang="kk-KZ" altLang="zh-TW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және </a:t>
                </a:r>
                <a:r>
                  <a:rPr lang="kk-KZ" altLang="zh-TW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қайтымды </a:t>
                </a:r>
                <a:r>
                  <a:rPr lang="kk-KZ" altLang="zh-TW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реакция.</a:t>
                </a:r>
              </a:p>
              <a:p>
                <a:r>
                  <a:rPr lang="kk-KZ" altLang="zh-TW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Ле-Шателье принципі бойынша жоғары қысым және төмен температура реакция шығымын арттырады. Алайда төмен температура реакция жылдамдығын төмендетеді сондықтан 500</a:t>
                </a:r>
                <a14:m>
                  <m:oMath xmlns:m="http://schemas.openxmlformats.org/officeDocument/2006/math">
                    <m:r>
                      <a:rPr lang="kk-KZ" altLang="zh-TW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℃</m:t>
                    </m:r>
                  </m:oMath>
                </a14:m>
                <a:r>
                  <a:rPr lang="kk-KZ" altLang="zh-TW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температура ең оңтайлы болып табылады. </a:t>
                </a:r>
              </a:p>
              <a:p>
                <a:r>
                  <a:rPr lang="kk-KZ" altLang="zh-TW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Катализатор реакция жылдамдығын арттырады. Алайда катализатор </a:t>
                </a:r>
                <a:r>
                  <a:rPr lang="en-US" altLang="zh-TW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CO, CO</a:t>
                </a:r>
                <a:r>
                  <a:rPr lang="en-US" altLang="zh-TW" sz="22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, H</a:t>
                </a:r>
                <a:r>
                  <a:rPr lang="en-US" altLang="zh-TW" sz="22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S</a:t>
                </a:r>
                <a:r>
                  <a:rPr lang="kk-KZ" altLang="zh-TW" sz="22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kk-KZ" altLang="zh-TW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газдарымен уланатындықтан, реакциялық камераға кіретін катализаторлар таза болуы керек</a:t>
                </a:r>
                <a:r>
                  <a:rPr lang="kk-KZ" altLang="zh-TW" sz="22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. </a:t>
                </a:r>
                <a:endParaRPr lang="en-US" altLang="zh-TW" sz="2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40348D-23AB-4271-BB11-FD1389BF7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0" y="4574725"/>
                <a:ext cx="9144001" cy="3265097"/>
              </a:xfrm>
              <a:prstGeom prst="rect">
                <a:avLst/>
              </a:prstGeom>
              <a:blipFill>
                <a:blip r:embed="rId2"/>
                <a:stretch>
                  <a:fillRect b="-743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693D7F-799B-402E-A12F-FD45B6F85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749" y="1032180"/>
            <a:ext cx="5054321" cy="32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63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86095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Аммиактың химиялық қасиеттері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4162" y="1048932"/>
                <a:ext cx="9143999" cy="280343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altLang="zh-TW" sz="2400" dirty="0">
                    <a:solidFill>
                      <a:srgbClr val="002060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Аммиак суда жартылай ионданып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k-KZ" altLang="zh-TW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TW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TW" sz="2400" dirty="0">
                    <a:solidFill>
                      <a:srgbClr val="002060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 </a:t>
                </a:r>
                <a:r>
                  <a:rPr lang="kk-KZ" altLang="zh-TW" sz="2400" dirty="0">
                    <a:solidFill>
                      <a:srgbClr val="002060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және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altLang="zh-TW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𝑂𝐻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rgbClr val="002060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 </a:t>
                </a:r>
                <a:r>
                  <a:rPr lang="kk-KZ" altLang="zh-TW" sz="2400" dirty="0">
                    <a:solidFill>
                      <a:srgbClr val="002060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иондарын түзеді. Сондықтан </a:t>
                </a:r>
                <a:r>
                  <a:rPr lang="kk-KZ" altLang="zh-TW" sz="2400" dirty="0">
                    <a:solidFill>
                      <a:srgbClr val="620BFC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аммиак</a:t>
                </a:r>
                <a:r>
                  <a:rPr lang="kk-KZ" altLang="zh-TW" sz="2400" dirty="0">
                    <a:solidFill>
                      <a:srgbClr val="002060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 негіздік қасиет көрсетеді.  </a:t>
                </a:r>
              </a:p>
              <a:p>
                <a:endParaRPr lang="kk-KZ" altLang="zh-TW" sz="2400" dirty="0">
                  <a:solidFill>
                    <a:srgbClr val="002060"/>
                  </a:solidFill>
                  <a:latin typeface="Open Sans" panose="020B0606030504020204"/>
                  <a:cs typeface="Times New Roman" panose="02020603050405020304" pitchFamily="18" charset="0"/>
                </a:endParaRPr>
              </a:p>
              <a:p>
                <a:endParaRPr lang="kk-KZ" altLang="zh-TW" sz="2400" dirty="0">
                  <a:solidFill>
                    <a:srgbClr val="002060"/>
                  </a:solidFill>
                  <a:latin typeface="Open Sans" panose="020B0606030504020204"/>
                  <a:cs typeface="Times New Roman" panose="02020603050405020304" pitchFamily="18" charset="0"/>
                </a:endParaRPr>
              </a:p>
              <a:p>
                <a:endParaRPr lang="kk-KZ" altLang="zh-TW" sz="2400" dirty="0">
                  <a:solidFill>
                    <a:srgbClr val="002060"/>
                  </a:solidFill>
                  <a:latin typeface="Open Sans" panose="020B0606030504020204"/>
                  <a:cs typeface="Times New Roman" panose="02020603050405020304" pitchFamily="18" charset="0"/>
                </a:endParaRPr>
              </a:p>
              <a:p>
                <a:r>
                  <a:rPr lang="kk-KZ" altLang="zh-TW" sz="2400" dirty="0">
                    <a:solidFill>
                      <a:srgbClr val="002060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Сондықтан аммиак суы әлсіз негіз болып табылады.  </a:t>
                </a:r>
                <a:endParaRPr lang="kk-KZ" altLang="zh-TW" sz="2400" dirty="0">
                  <a:solidFill>
                    <a:srgbClr val="002060"/>
                  </a:solidFill>
                  <a:latin typeface="Open Sans" panose="020B0606030504020204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2" y="1048932"/>
                <a:ext cx="9143999" cy="2803433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681EC6-3169-48CD-A43C-52148990E83E}"/>
                  </a:ext>
                </a:extLst>
              </p:cNvPr>
              <p:cNvSpPr txBox="1"/>
              <p:nvPr/>
            </p:nvSpPr>
            <p:spPr>
              <a:xfrm>
                <a:off x="284162" y="2235981"/>
                <a:ext cx="902120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NH</a:t>
                </a:r>
                <a:r>
                  <a:rPr lang="en-US" altLang="zh-TW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kk-KZ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+ H</a:t>
                </a:r>
                <a:r>
                  <a:rPr lang="en-US" altLang="zh-TW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O(</a:t>
                </a:r>
                <a:r>
                  <a:rPr lang="kk-KZ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сұй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TW" sz="24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 </m:t>
                    </m:r>
                    <m:r>
                      <a:rPr lang="en-US" altLang="zh-TW" sz="24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⇌</m:t>
                    </m:r>
                  </m:oMath>
                </a14:m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NH</a:t>
                </a:r>
                <a:r>
                  <a:rPr lang="en-US" altLang="zh-TW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</a:t>
                </a:r>
                <a:r>
                  <a:rPr lang="en-US" altLang="zh-TW" sz="2400" baseline="30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+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kk-KZ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+ OH</a:t>
                </a:r>
                <a:r>
                  <a:rPr lang="en-US" altLang="zh-TW" sz="2400" baseline="30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–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kk-KZ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:r>
                  <a:rPr lang="kk-KZ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</a:t>
                </a:r>
              </a:p>
              <a:p>
                <a:pPr algn="ctr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TW" sz="24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</a:t>
                </a:r>
                <a:r>
                  <a:rPr lang="en-US" altLang="zh-TW" sz="2400" baseline="-25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= 1.8 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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10</a:t>
                </a:r>
                <a:r>
                  <a:rPr lang="en-US" altLang="zh-TW" sz="2400" baseline="30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–5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mol dm</a:t>
                </a:r>
                <a:r>
                  <a:rPr lang="en-US" altLang="zh-TW" sz="2400" baseline="30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–3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681EC6-3169-48CD-A43C-52148990E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2" y="2235981"/>
                <a:ext cx="9021203" cy="1015663"/>
              </a:xfrm>
              <a:prstGeom prst="rect">
                <a:avLst/>
              </a:prstGeom>
              <a:blipFill>
                <a:blip r:embed="rId3"/>
                <a:stretch>
                  <a:fillRect t="-4819" b="-13855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9D33550-C31D-4F64-A4D9-8A76D69F3E89}"/>
              </a:ext>
            </a:extLst>
          </p:cNvPr>
          <p:cNvSpPr txBox="1"/>
          <p:nvPr/>
        </p:nvSpPr>
        <p:spPr>
          <a:xfrm>
            <a:off x="284161" y="4162086"/>
            <a:ext cx="9144000" cy="35544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Аммиак қышқылдармен бейтараптану реакциясына түсіп аммоний тұздарын түзеді. Мысалы, </a:t>
            </a:r>
          </a:p>
          <a:p>
            <a:pPr algn="ctr">
              <a:lnSpc>
                <a:spcPct val="100000"/>
              </a:lnSpc>
              <a:spcBef>
                <a:spcPct val="30000"/>
              </a:spcBef>
            </a:pP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2NH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H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(NH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SO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endParaRPr lang="kk-KZ" altLang="zh-TW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  <a:p>
            <a:pPr algn="ctr">
              <a:lnSpc>
                <a:spcPct val="100000"/>
              </a:lnSpc>
              <a:spcBef>
                <a:spcPct val="30000"/>
              </a:spcBef>
            </a:pP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                                               Аммоний сульфаты</a:t>
            </a:r>
            <a:endParaRPr lang="en-US" altLang="zh-TW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  <a:p>
            <a:pPr algn="ctr">
              <a:lnSpc>
                <a:spcPct val="100000"/>
              </a:lnSpc>
              <a:spcBef>
                <a:spcPct val="30000"/>
              </a:spcBef>
            </a:pP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HNO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NH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NO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endParaRPr lang="kk-KZ" altLang="zh-TW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  <a:p>
            <a:pPr algn="ctr">
              <a:lnSpc>
                <a:spcPct val="100000"/>
              </a:lnSpc>
              <a:spcBef>
                <a:spcPct val="30000"/>
              </a:spcBef>
            </a:pPr>
            <a:r>
              <a:rPr lang="kk-KZ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Аммоний нитраты</a:t>
            </a:r>
          </a:p>
          <a:p>
            <a:pPr algn="ctr"/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HCl(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NH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Cl(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қ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endParaRPr lang="kk-KZ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kk-KZ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Аммоний хлориді</a:t>
            </a:r>
          </a:p>
        </p:txBody>
      </p:sp>
    </p:spTree>
    <p:extLst>
      <p:ext uri="{BB962C8B-B14F-4D97-AF65-F5344CB8AC3E}">
        <p14:creationId xmlns:p14="http://schemas.microsoft.com/office/powerpoint/2010/main" val="2678788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Аммиактың химиялық қасиеттері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33550-C31D-4F64-A4D9-8A76D69F3E89}"/>
              </a:ext>
            </a:extLst>
          </p:cNvPr>
          <p:cNvSpPr txBox="1"/>
          <p:nvPr/>
        </p:nvSpPr>
        <p:spPr>
          <a:xfrm>
            <a:off x="284163" y="1101840"/>
            <a:ext cx="9144000" cy="48347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just"/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Аммиак көптеген металл тұздарының ерітінділерімен әрекеттесіп, нәтижесінде сол металл гидроксидтерінің тұнбасы түзіледі.</a:t>
            </a:r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6AA7AB01-ED91-49B8-B39B-22604D042B16}"/>
              </a:ext>
            </a:extLst>
          </p:cNvPr>
          <p:cNvGrpSpPr>
            <a:grpSpLocks/>
          </p:cNvGrpSpPr>
          <p:nvPr/>
        </p:nvGrpSpPr>
        <p:grpSpPr bwMode="auto">
          <a:xfrm>
            <a:off x="1668027" y="6018250"/>
            <a:ext cx="5908430" cy="1666938"/>
            <a:chOff x="480" y="672"/>
            <a:chExt cx="4896" cy="356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0B5F90-1107-4D91-B64A-76A8ABD6B0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4896" cy="2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27287268-2548-4BDE-B571-1A22107AE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" y="3449"/>
              <a:ext cx="1120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Pb(OH)</a:t>
              </a:r>
              <a:r>
                <a:rPr lang="en-US" altLang="zh-TW" sz="1800" baseline="-250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қ</a:t>
              </a: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en-US" altLang="zh-TW" sz="1800" baseline="-25000" dirty="0">
                <a:solidFill>
                  <a:srgbClr val="66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AEC7A367-EDAC-4891-9B8B-25369A086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" y="3449"/>
              <a:ext cx="1123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Cu(OH)</a:t>
              </a:r>
              <a:r>
                <a:rPr lang="en-US" altLang="zh-TW" sz="1800" baseline="-250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қ</a:t>
              </a: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en-US" altLang="zh-TW" sz="1800" baseline="-25000" dirty="0">
                <a:solidFill>
                  <a:srgbClr val="66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E3136212-D451-48F0-912A-78CD4D002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9" y="3449"/>
              <a:ext cx="105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Fe(OH)</a:t>
              </a:r>
              <a:r>
                <a:rPr lang="en-US" altLang="zh-TW" sz="1800" baseline="-250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қ</a:t>
              </a: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en-US" altLang="zh-TW" sz="1800" baseline="-25000" dirty="0">
                <a:solidFill>
                  <a:srgbClr val="66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CEA059A2-FFE9-4531-B7F2-C0BFEEF86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2" y="3431"/>
              <a:ext cx="105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Fe(OH)</a:t>
              </a:r>
              <a:r>
                <a:rPr lang="en-US" altLang="zh-TW" sz="1800" baseline="-250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қ</a:t>
              </a: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en-US" altLang="zh-TW" sz="1800" baseline="-25000" dirty="0">
                <a:solidFill>
                  <a:srgbClr val="66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" name="Text Box 2">
            <a:extLst>
              <a:ext uri="{FF2B5EF4-FFF2-40B4-BE49-F238E27FC236}">
                <a16:creationId xmlns:a16="http://schemas.microsoft.com/office/drawing/2014/main" id="{4CEA46D4-7978-41C1-97A7-1C44F3B68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85" y="2177718"/>
            <a:ext cx="9144000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85775" indent="-485775">
              <a:tabLst>
                <a:tab pos="484188" algn="l"/>
                <a:tab pos="7519988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676275">
              <a:tabLst>
                <a:tab pos="484188" algn="l"/>
                <a:tab pos="7519988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tabLst>
                <a:tab pos="484188" algn="l"/>
                <a:tab pos="7519988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tabLst>
                <a:tab pos="484188" algn="l"/>
                <a:tab pos="7519988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tabLst>
                <a:tab pos="484188" algn="l"/>
                <a:tab pos="7519988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84188" algn="l"/>
                <a:tab pos="7519988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84188" algn="l"/>
                <a:tab pos="7519988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84188" algn="l"/>
                <a:tab pos="7519988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84188" algn="l"/>
                <a:tab pos="7519988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+ 2NH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+2H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Ca(OH)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қ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(NH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SO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ZnSO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+ 2NH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+2H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Zn(OH)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қ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(NH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SO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Pb(NO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+ 2NH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+2H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Pb(OH)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қ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+ 2NH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NO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+ 2NH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+2H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Cu(OH)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қ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(NH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SO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FeSO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+ 2NH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+2H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Fe(OH)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қ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(NH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SO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+ 6NH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+6H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b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2Fe(OH)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қ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+ 3(NH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SO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0549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84331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Аммиактың химиялық қасиеттері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D33550-C31D-4F64-A4D9-8A76D69F3E89}"/>
                  </a:ext>
                </a:extLst>
              </p:cNvPr>
              <p:cNvSpPr txBox="1"/>
              <p:nvPr/>
            </p:nvSpPr>
            <p:spPr>
              <a:xfrm>
                <a:off x="284163" y="1101778"/>
                <a:ext cx="9144000" cy="2587989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3. Кейбір металл гидроксидтері (мысалы,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Zn</m:t>
                        </m:r>
                        <m:r>
                          <a:rPr lang="en-US" sz="2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OH</m:t>
                        </m:r>
                        <m:r>
                          <a:rPr lang="en-US" sz="2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</a:t>
                </a:r>
                <a:r>
                  <a:rPr lang="kk-KZ" sz="2200" dirty="0">
                    <a:solidFill>
                      <a:srgbClr val="002060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Cu</m:t>
                        </m:r>
                        <m:r>
                          <a:rPr lang="en-US" sz="2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OH</m:t>
                        </m:r>
                        <m:r>
                          <a:rPr lang="en-US" sz="2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e>
                      <m:sub>
                        <m:r>
                          <a:rPr lang="en-US" sz="2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 </a:t>
                </a:r>
                <a:r>
                  <a:rPr lang="kk-KZ" sz="22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артық мөлшердегі аммиакпен әрекеттесіп комплексті қосылыстар түзеді. </a:t>
                </a:r>
                <a:endParaRPr lang="en-US" sz="2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2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2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2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kk-KZ" sz="2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D33550-C31D-4F64-A4D9-8A76D69F3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101778"/>
                <a:ext cx="9144000" cy="25879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0">
            <a:extLst>
              <a:ext uri="{FF2B5EF4-FFF2-40B4-BE49-F238E27FC236}">
                <a16:creationId xmlns:a16="http://schemas.microsoft.com/office/drawing/2014/main" id="{DC0FDDA4-3EE5-4AEE-A02F-D760EB1E9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" y="2395772"/>
            <a:ext cx="914400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85775" indent="-485775">
              <a:tabLst>
                <a:tab pos="484188" algn="l"/>
                <a:tab pos="3525838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676275">
              <a:tabLst>
                <a:tab pos="484188" algn="l"/>
                <a:tab pos="3525838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tabLst>
                <a:tab pos="484188" algn="l"/>
                <a:tab pos="3525838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tabLst>
                <a:tab pos="484188" algn="l"/>
                <a:tab pos="3525838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tabLst>
                <a:tab pos="484188" algn="l"/>
                <a:tab pos="3525838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84188" algn="l"/>
                <a:tab pos="3525838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84188" algn="l"/>
                <a:tab pos="3525838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84188" algn="l"/>
                <a:tab pos="3525838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84188" algn="l"/>
                <a:tab pos="3525838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70000"/>
              </a:spcBef>
            </a:pPr>
            <a:r>
              <a:rPr lang="en-US" altLang="zh-TW" dirty="0"/>
              <a:t>	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Zn(OH)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+ 4NH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[Zn(NH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]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2+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+ 2OH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–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  <a:p>
            <a:pPr>
              <a:spcBef>
                <a:spcPct val="80000"/>
              </a:spcBef>
            </a:pP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Cu(OH)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+ 4NH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[Cu(NH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]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2+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+ 2OH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–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endParaRPr lang="en-US" altLang="zh-TW" baseline="-250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</p:txBody>
      </p:sp>
      <p:grpSp>
        <p:nvGrpSpPr>
          <p:cNvPr id="18" name="Group 19">
            <a:extLst>
              <a:ext uri="{FF2B5EF4-FFF2-40B4-BE49-F238E27FC236}">
                <a16:creationId xmlns:a16="http://schemas.microsoft.com/office/drawing/2014/main" id="{DA2FC729-F4C0-40CA-9BEC-99C609E5EAAA}"/>
              </a:ext>
            </a:extLst>
          </p:cNvPr>
          <p:cNvGrpSpPr>
            <a:grpSpLocks/>
          </p:cNvGrpSpPr>
          <p:nvPr/>
        </p:nvGrpSpPr>
        <p:grpSpPr bwMode="auto">
          <a:xfrm>
            <a:off x="1705770" y="4373196"/>
            <a:ext cx="6113465" cy="2759075"/>
            <a:chOff x="325" y="2160"/>
            <a:chExt cx="3851" cy="1738"/>
          </a:xfrm>
        </p:grpSpPr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id="{1FDF62FD-48E7-4A57-BB93-06446D7147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60"/>
              <a:ext cx="2688" cy="1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641F5A09-C096-4520-8B06-0E88A0A6FD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640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BAC92247-FD3B-4B74-9140-89A4DE0B19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400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7ECCBF72-75F6-469A-82D7-041F083E11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120"/>
              <a:ext cx="384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9751E0B4-86D8-4525-93D2-D078BCAA5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" y="2640"/>
              <a:ext cx="949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Cu</a:t>
              </a:r>
              <a:r>
                <a:rPr lang="en-US" altLang="zh-TW" baseline="30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2+</a:t>
              </a:r>
              <a:r>
                <a:rPr lang="en-US" altLang="zh-TW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ері</a:t>
              </a:r>
              <a:r>
                <a:rPr lang="en-US" altLang="zh-TW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lang="kk-KZ" altLang="zh-TW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ионы бар</a:t>
              </a:r>
              <a:r>
                <a:rPr lang="en-US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 </a:t>
              </a:r>
              <a:r>
                <a:rPr lang="kk-KZ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ерітіндісі</a:t>
              </a:r>
              <a:endParaRPr lang="en-US" altLang="zh-TW" sz="1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12DE0117-0162-44C5-A9A8-F24E47E0A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160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Cu(OH)</a:t>
              </a:r>
              <a:r>
                <a:rPr lang="en-US" altLang="zh-TW" sz="18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US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қ</a:t>
              </a:r>
              <a:r>
                <a:rPr lang="en-US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1906427B-ADFE-4BCA-BEBF-78426D7EF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400"/>
              <a:ext cx="1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[Cu(NH</a:t>
              </a:r>
              <a:r>
                <a:rPr lang="en-US" altLang="zh-TW" sz="18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US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lang="en-US" altLang="zh-TW" sz="18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lang="en-US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]</a:t>
              </a:r>
              <a:r>
                <a:rPr lang="en-US" altLang="zh-TW" sz="1800" baseline="30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2+</a:t>
              </a:r>
              <a:r>
                <a:rPr lang="en-US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ері</a:t>
              </a:r>
              <a:r>
                <a:rPr lang="en-US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8263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5508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Аммиактың химиялық қасиеттері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33550-C31D-4F64-A4D9-8A76D69F3E89}"/>
              </a:ext>
            </a:extLst>
          </p:cNvPr>
          <p:cNvSpPr txBox="1"/>
          <p:nvPr/>
        </p:nvSpPr>
        <p:spPr>
          <a:xfrm>
            <a:off x="284163" y="1161460"/>
            <a:ext cx="9144000" cy="26803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Күміс (І) ионы аммиакпен көмплексті қосылыс түзеді.</a:t>
            </a:r>
          </a:p>
          <a:p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Мысалы, </a:t>
            </a:r>
            <a:r>
              <a:rPr lang="en-US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AgCl </a:t>
            </a:r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 дәне қышқылдарда ерімейтін тұнба. Алайда ол аммиакта еріп, комплексті қосылыс </a:t>
            </a:r>
            <a:r>
              <a:rPr lang="en-US" altLang="zh-TW" sz="2000" dirty="0">
                <a:solidFill>
                  <a:srgbClr val="620BFC"/>
                </a:solidFill>
              </a:rPr>
              <a:t>[Ag(NH</a:t>
            </a:r>
            <a:r>
              <a:rPr lang="en-US" altLang="zh-TW" sz="2000" baseline="-25000" dirty="0">
                <a:solidFill>
                  <a:srgbClr val="620BFC"/>
                </a:solidFill>
              </a:rPr>
              <a:t>3</a:t>
            </a:r>
            <a:r>
              <a:rPr lang="en-US" altLang="zh-TW" sz="2000" dirty="0">
                <a:solidFill>
                  <a:srgbClr val="620BFC"/>
                </a:solidFill>
              </a:rPr>
              <a:t>)</a:t>
            </a:r>
            <a:r>
              <a:rPr lang="en-US" altLang="zh-TW" sz="2000" baseline="-25000" dirty="0">
                <a:solidFill>
                  <a:srgbClr val="620BFC"/>
                </a:solidFill>
              </a:rPr>
              <a:t>2</a:t>
            </a:r>
            <a:r>
              <a:rPr lang="en-US" altLang="zh-TW" sz="2000" dirty="0">
                <a:solidFill>
                  <a:srgbClr val="620BFC"/>
                </a:solidFill>
              </a:rPr>
              <a:t>]</a:t>
            </a:r>
            <a:r>
              <a:rPr lang="en-US" altLang="zh-TW" sz="2000" baseline="30000" dirty="0">
                <a:solidFill>
                  <a:srgbClr val="620BFC"/>
                </a:solidFill>
              </a:rPr>
              <a:t>+</a:t>
            </a:r>
            <a:r>
              <a:rPr lang="en-US" altLang="zh-TW" sz="2000" dirty="0">
                <a:solidFill>
                  <a:srgbClr val="620BFC"/>
                </a:solidFill>
              </a:rPr>
              <a:t>(</a:t>
            </a:r>
            <a:r>
              <a:rPr lang="kk-KZ" altLang="zh-TW" sz="2000" i="1" dirty="0">
                <a:solidFill>
                  <a:srgbClr val="620BFC"/>
                </a:solidFill>
              </a:rPr>
              <a:t>ері</a:t>
            </a:r>
            <a:r>
              <a:rPr lang="en-US" altLang="zh-TW" sz="2000" dirty="0">
                <a:solidFill>
                  <a:srgbClr val="620BFC"/>
                </a:solidFill>
              </a:rPr>
              <a:t>)</a:t>
            </a:r>
            <a:r>
              <a:rPr lang="kk-KZ" altLang="zh-TW" sz="2000" dirty="0">
                <a:solidFill>
                  <a:srgbClr val="620BFC"/>
                </a:solidFill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түзеді.</a:t>
            </a:r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994268A6-8821-49A3-A6A3-9E15004CEA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5482" y="2530185"/>
                <a:ext cx="6701360" cy="974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485775" indent="-485775">
                  <a:tabLst>
                    <a:tab pos="484188" algn="l"/>
                    <a:tab pos="2189163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54063">
                  <a:tabLst>
                    <a:tab pos="484188" algn="l"/>
                    <a:tab pos="2189163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944563">
                  <a:tabLst>
                    <a:tab pos="484188" algn="l"/>
                    <a:tab pos="2189163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>
                  <a:tabLst>
                    <a:tab pos="484188" algn="l"/>
                    <a:tab pos="2189163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>
                  <a:tabLst>
                    <a:tab pos="484188" algn="l"/>
                    <a:tab pos="2189163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84188" algn="l"/>
                    <a:tab pos="2189163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84188" algn="l"/>
                    <a:tab pos="2189163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84188" algn="l"/>
                    <a:tab pos="2189163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84188" algn="l"/>
                    <a:tab pos="2189163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30000"/>
                  </a:spcBef>
                </a:pPr>
                <a:r>
                  <a:rPr lang="en-US" altLang="zh-TW" dirty="0"/>
                  <a:t>	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AgCl(</a:t>
                </a:r>
                <a:r>
                  <a:rPr lang="kk-KZ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Ag</a:t>
                </a:r>
                <a:r>
                  <a:rPr lang="en-US" altLang="zh-TW" baseline="30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+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kk-KZ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+ Cl</a:t>
                </a:r>
                <a:r>
                  <a:rPr lang="en-US" altLang="zh-TW" baseline="30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–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kk-KZ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</a:p>
              <a:p>
                <a:pPr>
                  <a:spcBef>
                    <a:spcPct val="30000"/>
                  </a:spcBef>
                </a:pP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Ag</a:t>
                </a:r>
                <a:r>
                  <a:rPr lang="en-US" altLang="zh-TW" baseline="30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+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kk-KZ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+ 2NH</a:t>
                </a:r>
                <a:r>
                  <a:rPr lang="en-US" altLang="zh-TW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kk-KZ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	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 [Ag(NH</a:t>
                </a:r>
                <a:r>
                  <a:rPr lang="en-US" altLang="zh-TW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:r>
                  <a:rPr lang="en-US" altLang="zh-TW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]</a:t>
                </a:r>
                <a:r>
                  <a:rPr lang="en-US" altLang="zh-TW" baseline="30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+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kk-KZ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</a:t>
                </a:r>
                <a:r>
                  <a:rPr lang="en-US" altLang="zh-TW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994268A6-8821-49A3-A6A3-9E15004CE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5482" y="2530185"/>
                <a:ext cx="6701360" cy="974241"/>
              </a:xfrm>
              <a:prstGeom prst="rect">
                <a:avLst/>
              </a:prstGeom>
              <a:blipFill>
                <a:blip r:embed="rId2"/>
                <a:stretch>
                  <a:fillRect t="-5000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23">
            <a:extLst>
              <a:ext uri="{FF2B5EF4-FFF2-40B4-BE49-F238E27FC236}">
                <a16:creationId xmlns:a16="http://schemas.microsoft.com/office/drawing/2014/main" id="{1BAEF310-7EE3-447E-87ED-E0221B25DD67}"/>
              </a:ext>
            </a:extLst>
          </p:cNvPr>
          <p:cNvGrpSpPr>
            <a:grpSpLocks/>
          </p:cNvGrpSpPr>
          <p:nvPr/>
        </p:nvGrpSpPr>
        <p:grpSpPr bwMode="auto">
          <a:xfrm>
            <a:off x="1808162" y="4123056"/>
            <a:ext cx="6300788" cy="2897188"/>
            <a:chOff x="960" y="2058"/>
            <a:chExt cx="3969" cy="1825"/>
          </a:xfrm>
        </p:grpSpPr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ACC7EB63-1107-4254-B120-BD50FEDF1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168"/>
              <a:ext cx="80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AgCl(</a:t>
              </a:r>
              <a:r>
                <a:rPr lang="kk-KZ" altLang="zh-TW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қ</a:t>
              </a:r>
              <a:r>
                <a:rPr lang="en-US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 </a:t>
              </a:r>
              <a:r>
                <a:rPr lang="kk-KZ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ерітіндісі</a:t>
              </a:r>
              <a:endParaRPr lang="en-US" altLang="zh-TW" sz="1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6" name="Picture 13">
              <a:extLst>
                <a:ext uri="{FF2B5EF4-FFF2-40B4-BE49-F238E27FC236}">
                  <a16:creationId xmlns:a16="http://schemas.microsoft.com/office/drawing/2014/main" id="{41660187-690D-4BFB-B94F-E5297ECA64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064"/>
              <a:ext cx="2632" cy="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Line 14">
              <a:extLst>
                <a:ext uri="{FF2B5EF4-FFF2-40B4-BE49-F238E27FC236}">
                  <a16:creationId xmlns:a16="http://schemas.microsoft.com/office/drawing/2014/main" id="{5787FE84-866B-4B7C-9BA4-7672C8A85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120"/>
              <a:ext cx="384" cy="0"/>
            </a:xfrm>
            <a:prstGeom prst="line">
              <a:avLst/>
            </a:prstGeom>
            <a:noFill/>
            <a:ln w="1016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Text Box 15">
              <a:extLst>
                <a:ext uri="{FF2B5EF4-FFF2-40B4-BE49-F238E27FC236}">
                  <a16:creationId xmlns:a16="http://schemas.microsoft.com/office/drawing/2014/main" id="{2DB9E530-4851-4068-BA6E-90D56A634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058"/>
              <a:ext cx="672" cy="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kk-KZ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Артық мөлшердегі </a:t>
              </a:r>
              <a:r>
                <a:rPr lang="en-US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</a:t>
              </a:r>
              <a:r>
                <a:rPr lang="en-US" altLang="zh-TW" sz="18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US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ері</a:t>
              </a:r>
              <a:r>
                <a:rPr lang="en-US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</p:txBody>
        </p:sp>
        <p:sp>
          <p:nvSpPr>
            <p:cNvPr id="29" name="Text Box 16">
              <a:extLst>
                <a:ext uri="{FF2B5EF4-FFF2-40B4-BE49-F238E27FC236}">
                  <a16:creationId xmlns:a16="http://schemas.microsoft.com/office/drawing/2014/main" id="{91D1C821-25C9-4CCD-8F57-D56CCFF70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120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kk-KZ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Су</a:t>
              </a:r>
              <a:endParaRPr lang="en-US" altLang="zh-TW" sz="1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 Box 17">
              <a:extLst>
                <a:ext uri="{FF2B5EF4-FFF2-40B4-BE49-F238E27FC236}">
                  <a16:creationId xmlns:a16="http://schemas.microsoft.com/office/drawing/2014/main" id="{B6B78442-918C-431B-ABED-7D531C48D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3552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AgCl(</a:t>
              </a:r>
              <a:r>
                <a:rPr lang="kk-KZ" altLang="zh-TW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қ</a:t>
              </a:r>
              <a:r>
                <a:rPr lang="en-US" altLang="zh-TW" sz="1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</p:txBody>
        </p:sp>
        <p:sp>
          <p:nvSpPr>
            <p:cNvPr id="31" name="Line 18">
              <a:extLst>
                <a:ext uri="{FF2B5EF4-FFF2-40B4-BE49-F238E27FC236}">
                  <a16:creationId xmlns:a16="http://schemas.microsoft.com/office/drawing/2014/main" id="{606540AE-3E97-49DB-A84D-C7A3FB76D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3552"/>
              <a:ext cx="38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19">
              <a:extLst>
                <a:ext uri="{FF2B5EF4-FFF2-40B4-BE49-F238E27FC236}">
                  <a16:creationId xmlns:a16="http://schemas.microsoft.com/office/drawing/2014/main" id="{F701D6B9-20F2-4B99-9EA9-BD2DAD664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3216"/>
              <a:ext cx="57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20">
              <a:extLst>
                <a:ext uri="{FF2B5EF4-FFF2-40B4-BE49-F238E27FC236}">
                  <a16:creationId xmlns:a16="http://schemas.microsoft.com/office/drawing/2014/main" id="{AE8CB089-573A-4143-97E8-0F231A8AAD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3360"/>
              <a:ext cx="52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48660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4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Аммиактың химиялық қасиеттері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33550-C31D-4F64-A4D9-8A76D69F3E89}"/>
              </a:ext>
            </a:extLst>
          </p:cNvPr>
          <p:cNvSpPr txBox="1"/>
          <p:nvPr/>
        </p:nvSpPr>
        <p:spPr>
          <a:xfrm>
            <a:off x="284163" y="1097233"/>
            <a:ext cx="9144000" cy="833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Аммиак оттегімен әрекеттесіп </a:t>
            </a:r>
            <a:r>
              <a:rPr lang="kk-KZ" sz="2000" b="1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тотықсыздандырығыш</a:t>
            </a:r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қасиет көрсетеді.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9DABFD-F12C-4F9B-ABBB-F2B9B2E52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34" y="1904329"/>
            <a:ext cx="3511806" cy="27084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DCF644-4EE4-47BA-AB61-453BCE1E9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218" y="1904329"/>
            <a:ext cx="3253273" cy="27096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FB0BC3-DCE0-494D-8819-860B593031AC}"/>
              </a:ext>
            </a:extLst>
          </p:cNvPr>
          <p:cNvSpPr txBox="1"/>
          <p:nvPr/>
        </p:nvSpPr>
        <p:spPr>
          <a:xfrm>
            <a:off x="284164" y="4702020"/>
            <a:ext cx="4427686" cy="298809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Аммиак ауада жанбайды және жануды қолдамайды. Алайда ол оттекте сары түсті жалынмен жанады.</a:t>
            </a:r>
          </a:p>
          <a:p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7F61D251-E079-4BC1-9ACC-171E61B76FDA}"/>
              </a:ext>
            </a:extLst>
          </p:cNvPr>
          <p:cNvGrpSpPr>
            <a:grpSpLocks/>
          </p:cNvGrpSpPr>
          <p:nvPr/>
        </p:nvGrpSpPr>
        <p:grpSpPr bwMode="auto">
          <a:xfrm>
            <a:off x="483171" y="6402118"/>
            <a:ext cx="4084685" cy="762000"/>
            <a:chOff x="3456" y="1824"/>
            <a:chExt cx="2112" cy="480"/>
          </a:xfrm>
        </p:grpSpPr>
        <p:sp>
          <p:nvSpPr>
            <p:cNvPr id="21" name="Text Box 9">
              <a:extLst>
                <a:ext uri="{FF2B5EF4-FFF2-40B4-BE49-F238E27FC236}">
                  <a16:creationId xmlns:a16="http://schemas.microsoft.com/office/drawing/2014/main" id="{68E446A0-2752-498D-9A2E-C60229F2C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824"/>
              <a:ext cx="211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041650" algn="r"/>
                </a:tabLs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68325">
                <a:tabLst>
                  <a:tab pos="3041650" algn="r"/>
                </a:tabLs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tabLst>
                  <a:tab pos="3041650" algn="r"/>
                </a:tabLs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tabLst>
                  <a:tab pos="3041650" algn="r"/>
                </a:tabLs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tabLst>
                  <a:tab pos="3041650" algn="r"/>
                </a:tabLs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041650" algn="r"/>
                </a:tabLs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041650" algn="r"/>
                </a:tabLs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041650" algn="r"/>
                </a:tabLs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041650" algn="r"/>
                </a:tabLs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30000"/>
                </a:spcBef>
              </a:pPr>
              <a:r>
                <a:rPr lang="en-US" altLang="zh-TW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4NH</a:t>
              </a:r>
              <a:r>
                <a:rPr lang="en-US" altLang="zh-TW" sz="22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US" altLang="zh-TW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</a:t>
              </a:r>
              <a:r>
                <a:rPr lang="en-US" altLang="zh-TW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 + 3O</a:t>
              </a:r>
              <a:r>
                <a:rPr lang="en-US" altLang="zh-TW" sz="22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US" altLang="zh-TW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</a:t>
              </a:r>
              <a:r>
                <a:rPr lang="en-US" altLang="zh-TW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 </a:t>
              </a:r>
              <a:br>
                <a:rPr lang="en-US" altLang="zh-TW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altLang="zh-TW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</a:t>
              </a:r>
              <a:r>
                <a:rPr lang="en-US" altLang="zh-TW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 2N</a:t>
              </a:r>
              <a:r>
                <a:rPr lang="en-US" altLang="zh-TW" sz="22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г</a:t>
              </a:r>
              <a:r>
                <a:rPr lang="en-US" altLang="zh-TW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+ 6H</a:t>
              </a:r>
              <a:r>
                <a:rPr lang="en-US" altLang="zh-TW" sz="2200" baseline="-25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O(</a:t>
              </a:r>
              <a:r>
                <a:rPr lang="kk-KZ" altLang="zh-TW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г</a:t>
              </a:r>
              <a:r>
                <a:rPr lang="en-US" altLang="zh-TW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</a:t>
              </a:r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C7EFE2DD-D7FE-4F42-9B9D-984344698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8" y="1996"/>
              <a:ext cx="1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800" dirty="0">
                  <a:solidFill>
                    <a:srgbClr val="620BFC"/>
                  </a:solidFill>
                  <a:sym typeface="Symbol" panose="05050102010706020507" pitchFamily="18" charset="2"/>
                </a:rPr>
                <a:t></a:t>
              </a:r>
              <a:endParaRPr lang="en-US" altLang="zh-TW" sz="1800" dirty="0">
                <a:solidFill>
                  <a:srgbClr val="620BFC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930D7F-8077-48BF-80BD-796C90105BF2}"/>
                  </a:ext>
                </a:extLst>
              </p:cNvPr>
              <p:cNvSpPr txBox="1"/>
              <p:nvPr/>
            </p:nvSpPr>
            <p:spPr>
              <a:xfrm>
                <a:off x="5000477" y="4702020"/>
                <a:ext cx="4427686" cy="308043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Аммиак платина катализаторы (800-900</a:t>
                </a:r>
                <a14:m>
                  <m:oMath xmlns:m="http://schemas.openxmlformats.org/officeDocument/2006/math">
                    <m:r>
                      <a:rPr lang="kk-KZ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℃</m:t>
                    </m:r>
                  </m:oMath>
                </a14:m>
                <a:r>
                  <a:rPr lang="kk-KZ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қатысында </a:t>
                </a:r>
                <a:r>
                  <a:rPr lang="en-US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 </a:t>
                </a:r>
                <a:r>
                  <a:rPr lang="kk-KZ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дейін тотығады. Мұны </a:t>
                </a:r>
                <a:r>
                  <a:rPr lang="kk-KZ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аммиактың каталитикалық тотығуы </a:t>
                </a:r>
                <a:r>
                  <a:rPr lang="kk-KZ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деп атайды.</a:t>
                </a:r>
              </a:p>
              <a:p>
                <a:r>
                  <a:rPr lang="kk-KZ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Бұл азот қышқылын өндірудегі негізгі реакция болып табылады. </a:t>
                </a:r>
              </a:p>
              <a:p>
                <a:endParaRPr lang="kk-KZ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kk-KZ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kk-KZ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930D7F-8077-48BF-80BD-796C90105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477" y="4702020"/>
                <a:ext cx="4427686" cy="30804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7">
            <a:extLst>
              <a:ext uri="{FF2B5EF4-FFF2-40B4-BE49-F238E27FC236}">
                <a16:creationId xmlns:a16="http://schemas.microsoft.com/office/drawing/2014/main" id="{3722DCF3-00FA-4F53-A2AB-6D4F991C4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0554" y="6742926"/>
            <a:ext cx="4038600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8938" indent="-388938">
              <a:tabLst>
                <a:tab pos="384175" algn="l"/>
                <a:tab pos="3625850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9438">
              <a:tabLst>
                <a:tab pos="384175" algn="l"/>
                <a:tab pos="3625850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tabLst>
                <a:tab pos="384175" algn="l"/>
                <a:tab pos="3625850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tabLst>
                <a:tab pos="384175" algn="l"/>
                <a:tab pos="3625850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tabLst>
                <a:tab pos="384175" algn="l"/>
                <a:tab pos="3625850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  <a:tab pos="3625850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  <a:tab pos="3625850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  <a:tab pos="3625850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  <a:tab pos="3625850" algn="r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4NH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+ 5O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>
              <a:spcBef>
                <a:spcPct val="30000"/>
              </a:spcBef>
            </a:pP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4NO(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+ 6H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DD24B689-55B8-4088-8784-854943AD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327" y="739843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TW" sz="1800">
                <a:solidFill>
                  <a:srgbClr val="620BFC"/>
                </a:solidFill>
                <a:sym typeface="Symbol" panose="05050102010706020507" pitchFamily="18" charset="2"/>
              </a:rPr>
              <a:t></a:t>
            </a:r>
            <a:endParaRPr lang="en-US" altLang="zh-TW" sz="1800">
              <a:solidFill>
                <a:srgbClr val="620BFC"/>
              </a:solidFill>
            </a:endParaRP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733FC08F-0E12-4C6A-95C4-19D37ED81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7627" y="7156538"/>
            <a:ext cx="381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TW" sz="1800">
                <a:solidFill>
                  <a:srgbClr val="620BFC"/>
                </a:solidFill>
                <a:sym typeface="Symbol" panose="05050102010706020507" pitchFamily="18" charset="2"/>
              </a:rPr>
              <a:t>Pt</a:t>
            </a:r>
            <a:endParaRPr lang="en-US" altLang="zh-TW" sz="1800">
              <a:solidFill>
                <a:srgbClr val="620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8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EB0BD-7B70-4C7B-8CF8-63F9AF14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292100"/>
            <a:ext cx="9144000" cy="752929"/>
          </a:xfrm>
          <a:ln>
            <a:solidFill>
              <a:srgbClr val="002060"/>
            </a:solidFill>
          </a:ln>
        </p:spPr>
        <p:txBody>
          <a:bodyPr lIns="252000" tIns="108000" rIns="252000" bIns="108000">
            <a:norm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Сабақтың мақсаты</a:t>
            </a:r>
            <a:endParaRPr lang="ru-RU" sz="32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BB43DA-6F88-4214-854B-C2EFCC6578D3}"/>
              </a:ext>
            </a:extLst>
          </p:cNvPr>
          <p:cNvSpPr/>
          <p:nvPr/>
        </p:nvSpPr>
        <p:spPr>
          <a:xfrm>
            <a:off x="284163" y="1417515"/>
            <a:ext cx="9144001" cy="581964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lIns="252000" tIns="108000" rIns="252000" bIns="108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молекуласының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химиялық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белсенділігінің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төменділігін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түсіндіру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Аммоний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ионындағы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байланыстардың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түзілу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механизмін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ажырату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Газ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тәрізді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аммиактың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оның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сулы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ерітіндісінің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химиялық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қасиеттерін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сипаттайтын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реакция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теңдеулерін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құрастыру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Аммиакты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өнеркәсіпте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өндірудің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Габер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процесі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ғылыми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принциптерін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түсіндіру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оксидтерінің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атмосфераға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нитраттардың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топыраққа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су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ресурстарына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әсерін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талдау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қосылыстарының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қоршаған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ортаға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әсерін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азайту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мәселелерін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шешудің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жолдарын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ұсыну</a:t>
            </a:r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0884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86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Аммиактың химиялық қасиеттері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33550-C31D-4F64-A4D9-8A76D69F3E89}"/>
              </a:ext>
            </a:extLst>
          </p:cNvPr>
          <p:cNvSpPr txBox="1"/>
          <p:nvPr/>
        </p:nvSpPr>
        <p:spPr>
          <a:xfrm>
            <a:off x="284162" y="1210055"/>
            <a:ext cx="9144000" cy="24341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Құрғақ аммиакты қыздырылған </a:t>
            </a:r>
            <a:r>
              <a:rPr lang="kk-KZ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мыс (ІІ) оксидінен </a:t>
            </a:r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өткізгенде, аммиак газы </a:t>
            </a:r>
            <a:r>
              <a:rPr lang="kk-KZ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газына </a:t>
            </a:r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дейін тотығып, қызыл қоңыр түсті </a:t>
            </a:r>
            <a:r>
              <a:rPr lang="kk-KZ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мыс</a:t>
            </a:r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түзіледі. </a:t>
            </a:r>
          </a:p>
          <a:p>
            <a:endParaRPr lang="kk-KZ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 Box 1026">
            <a:extLst>
              <a:ext uri="{FF2B5EF4-FFF2-40B4-BE49-F238E27FC236}">
                <a16:creationId xmlns:a16="http://schemas.microsoft.com/office/drawing/2014/main" id="{D2889195-AA56-4DEC-B74A-E21DC6F23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09" y="2586501"/>
            <a:ext cx="86599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85775" indent="-485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6762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en-US" altLang="zh-TW" dirty="0"/>
              <a:t>	</a:t>
            </a:r>
            <a:r>
              <a:rPr lang="en-US" altLang="zh-TW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2NH</a:t>
            </a:r>
            <a:r>
              <a:rPr lang="en-US" altLang="zh-TW" sz="28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</a:t>
            </a:r>
            <a:r>
              <a:rPr lang="en-US" altLang="zh-TW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+ 3CuO(</a:t>
            </a:r>
            <a:r>
              <a:rPr lang="kk-KZ" altLang="zh-TW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</a:t>
            </a:r>
            <a:r>
              <a:rPr lang="en-US" altLang="zh-TW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3Cu(</a:t>
            </a:r>
            <a:r>
              <a:rPr lang="kk-KZ" altLang="zh-TW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қ</a:t>
            </a:r>
            <a:r>
              <a:rPr lang="en-US" altLang="zh-TW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N</a:t>
            </a:r>
            <a:r>
              <a:rPr lang="en-US" altLang="zh-TW" sz="28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+ 3H</a:t>
            </a:r>
            <a:r>
              <a:rPr lang="en-US" altLang="zh-TW" sz="28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O(</a:t>
            </a:r>
            <a:r>
              <a:rPr lang="kk-KZ" altLang="zh-TW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C5409B-A7D1-4E5C-8AFA-99DBE0A31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522" y="3966199"/>
            <a:ext cx="80486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52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72822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Аммиактың химиялық қасиеттері, тапсырмалар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33550-C31D-4F64-A4D9-8A76D69F3E89}"/>
              </a:ext>
            </a:extLst>
          </p:cNvPr>
          <p:cNvSpPr txBox="1"/>
          <p:nvPr/>
        </p:nvSpPr>
        <p:spPr>
          <a:xfrm>
            <a:off x="295835" y="1281182"/>
            <a:ext cx="9144000" cy="280343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Сутектің қалай өндірілетіндігін көрсету үшін химиялық теңдеулер жазыңыз.</a:t>
            </a:r>
          </a:p>
          <a:p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табиғи газдың (негізінен метанның) сумен әрекеттесуі;</a:t>
            </a:r>
          </a:p>
          <a:p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ii) </a:t>
            </a:r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көмірдің (негізінен көміртектің) сумен әрекеттесуі.</a:t>
            </a:r>
            <a:endParaRPr lang="en-US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84479FC-6566-4E1E-8CDC-98F45281B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735" y="3056050"/>
            <a:ext cx="61722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E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84188" algn="l"/>
                <a:tab pos="8524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tabLst>
                <a:tab pos="484188" algn="l"/>
                <a:tab pos="8524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tabLst>
                <a:tab pos="484188" algn="l"/>
                <a:tab pos="8524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tabLst>
                <a:tab pos="484188" algn="l"/>
                <a:tab pos="8524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tabLst>
                <a:tab pos="484188" algn="l"/>
                <a:tab pos="8524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84188" algn="l"/>
                <a:tab pos="8524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84188" algn="l"/>
                <a:tab pos="8524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84188" algn="l"/>
                <a:tab pos="8524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84188" algn="l"/>
                <a:tab pos="8524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(a) 	(</a:t>
            </a:r>
            <a:r>
              <a:rPr lang="en-US" altLang="zh-TW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	CH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CO(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+ 3H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(ii)	C(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CO(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17684FEE-0D7E-4399-937A-08B7015E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082" y="3018374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TW" sz="1800" b="1" dirty="0">
                <a:solidFill>
                  <a:srgbClr val="620BFC"/>
                </a:solidFill>
                <a:sym typeface="Symbol" panose="05050102010706020507" pitchFamily="18" charset="2"/>
              </a:rPr>
              <a:t></a:t>
            </a:r>
            <a:endParaRPr lang="en-US" altLang="zh-TW" sz="1800" b="1" dirty="0">
              <a:solidFill>
                <a:srgbClr val="620BFC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986CB3C5-A178-4156-BB5F-22DD47BE7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232" y="3502528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TW" sz="1800" b="1" dirty="0">
                <a:solidFill>
                  <a:srgbClr val="620BFC"/>
                </a:solidFill>
                <a:sym typeface="Symbol" panose="05050102010706020507" pitchFamily="18" charset="2"/>
              </a:rPr>
              <a:t></a:t>
            </a:r>
            <a:endParaRPr lang="en-US" altLang="zh-TW" sz="1800" b="1" dirty="0">
              <a:solidFill>
                <a:srgbClr val="620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35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Аммиактың химиялық қасиеттері, тапсырмалар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D33550-C31D-4F64-A4D9-8A76D69F3E89}"/>
                  </a:ext>
                </a:extLst>
              </p:cNvPr>
              <p:cNvSpPr txBox="1"/>
              <p:nvPr/>
            </p:nvSpPr>
            <p:spPr>
              <a:xfrm>
                <a:off x="295835" y="1380877"/>
                <a:ext cx="9144000" cy="317276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b)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Келесі қайтымды реакцияны қарастырыңыз:</a:t>
                </a:r>
              </a:p>
              <a:p>
                <a:pPr algn="ctr"/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</a:t>
                </a:r>
                <a:r>
                  <a:rPr lang="en-US" altLang="zh-TW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(g) + 3H</a:t>
                </a:r>
                <a:r>
                  <a:rPr lang="en-US" altLang="zh-TW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(g)	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2NH</a:t>
                </a:r>
                <a:r>
                  <a:rPr lang="en-US" altLang="zh-TW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(g)	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H = –92 kJ mol</a:t>
                </a:r>
                <a:r>
                  <a:rPr lang="en-US" altLang="zh-TW" sz="2400" baseline="30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–1</a:t>
                </a:r>
              </a:p>
              <a:p>
                <a:endParaRPr lang="kk-KZ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Келесі факторлардың әрқайсысы жоғарыдағы тепе-теңдікке қалай әсер ететінін талқылаңыз:</a:t>
                </a:r>
              </a:p>
              <a:p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en-US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</a:t>
                </a:r>
                <a:r>
                  <a:rPr lang="en-US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температураның жоғарылауы;</a:t>
                </a:r>
              </a:p>
              <a:p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en-US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ii)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қысымның төмендеуі;</a:t>
                </a:r>
              </a:p>
              <a:p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en-US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iii)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қолайлы катализаторды қосу.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D33550-C31D-4F64-A4D9-8A76D69F3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5" y="1380877"/>
                <a:ext cx="9144000" cy="3172764"/>
              </a:xfrm>
              <a:prstGeom prst="rect">
                <a:avLst/>
              </a:prstGeom>
              <a:blipFill>
                <a:blip r:embed="rId2"/>
                <a:stretch>
                  <a:fillRect b="-134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687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135792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Аммиактың химиялық қасиеттері, тапсырмалар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33550-C31D-4F64-A4D9-8A76D69F3E89}"/>
              </a:ext>
            </a:extLst>
          </p:cNvPr>
          <p:cNvSpPr txBox="1"/>
          <p:nvPr/>
        </p:nvSpPr>
        <p:spPr>
          <a:xfrm>
            <a:off x="295835" y="929988"/>
            <a:ext cx="9144000" cy="1695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Аммиак оттегімен екі түрлі жағдайда әрекеттеседі. Осы реакциялардың екеуіне де теңдеулерін жаз, олардың біреуі азот қышқылын алу үшін өнеркәсіпте қалай қолданылатынын түсіндір.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9AD8F0E5-0DF9-4945-AFCC-1954F7713A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163" y="2770624"/>
                <a:ext cx="9155672" cy="314198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  <p:txBody>
              <a:bodyPr wrap="square" lIns="252000" tIns="108000" rIns="252000" bIns="108000">
                <a:spAutoFit/>
              </a:bodyPr>
              <a:lstStyle>
                <a:lvl1pPr>
                  <a:tabLst>
                    <a:tab pos="384175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>
                  <a:tabLst>
                    <a:tab pos="384175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>
                  <a:tabLst>
                    <a:tab pos="384175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>
                  <a:tabLst>
                    <a:tab pos="384175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>
                  <a:tabLst>
                    <a:tab pos="384175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84175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84175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84175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84175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4NH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3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+ 3O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 2N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+ 6H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O(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</a:t>
                </a:r>
              </a:p>
              <a:p>
                <a:pPr algn="ctr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4NH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3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+ 5O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қ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TW" sz="2000" b="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zh-TW" sz="20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  <a:sym typeface="Symbol" panose="05050102010706020507" pitchFamily="18" charset="2"/>
                      </a:rPr>
                      <m:t>⟶</m:t>
                    </m:r>
                  </m:oMath>
                </a14:m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4NO(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+ 6H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O(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</a:t>
                </a:r>
              </a:p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Түзілген азот монооксиді оттегімен тотығып азот </a:t>
                </a:r>
                <a:r>
                  <a:rPr lang="en-US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(IV) </a:t>
                </a:r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оксидіне айналады.</a:t>
                </a:r>
                <a:endPara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2NO(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+ 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 2NO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</a:t>
                </a:r>
              </a:p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азот </a:t>
                </a:r>
                <a:r>
                  <a:rPr lang="en-US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(IV) </a:t>
                </a:r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оксиді оттегі және сумен әрекеттесіп азот қышқылын түзеді. </a:t>
                </a:r>
              </a:p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4NO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+ 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+ 2H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O(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с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 4HNO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3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ері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</a:t>
                </a:r>
              </a:p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H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O(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с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+ 3NO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 2HNO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3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ері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+ NO(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9AD8F0E5-0DF9-4945-AFCC-1954F7713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163" y="2770624"/>
                <a:ext cx="9155672" cy="3141987"/>
              </a:xfrm>
              <a:prstGeom prst="rect">
                <a:avLst/>
              </a:prstGeom>
              <a:blipFill>
                <a:blip r:embed="rId2"/>
                <a:stretch>
                  <a:fillRect b="-580"/>
                </a:stretch>
              </a:blipFill>
              <a:ln w="3175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96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3118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қышқылы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D33550-C31D-4F64-A4D9-8A76D69F3E89}"/>
                  </a:ext>
                </a:extLst>
              </p:cNvPr>
              <p:cNvSpPr txBox="1"/>
              <p:nvPr/>
            </p:nvSpPr>
            <p:spPr>
              <a:xfrm>
                <a:off x="284163" y="1122694"/>
                <a:ext cx="4792532" cy="418842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Өте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күшті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Сақтау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кезінде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сарыға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айналады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өйткені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қышқылдың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ыдырауынан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еріген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0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NO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түзіледі.</a:t>
                </a:r>
              </a:p>
              <a:p>
                <a:pPr>
                  <a:lnSpc>
                    <a:spcPct val="130000"/>
                  </a:lnSpc>
                  <a:spcBef>
                    <a:spcPct val="30000"/>
                  </a:spcBef>
                </a:pP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4HNO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3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(c)  4NO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ері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+ 2H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O(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с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+O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</a:t>
                </a:r>
              </a:p>
              <a:p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қоңыр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бөтелкелерде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сақталады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өйткені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жарық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азот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қышқылының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ыдырауын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тездетеді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Жарылғыш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заттар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нейлон,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тыңайтқыштар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бояғыш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заттар</a:t>
                </a:r>
                <a:r>
                  <a:rPr 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синтезінде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қолданылады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  <a:endParaRPr lang="kk-KZ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D33550-C31D-4F64-A4D9-8A76D69F3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122694"/>
                <a:ext cx="4792532" cy="41884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>
            <a:extLst>
              <a:ext uri="{FF2B5EF4-FFF2-40B4-BE49-F238E27FC236}">
                <a16:creationId xmlns:a16="http://schemas.microsoft.com/office/drawing/2014/main" id="{0BCB0CB1-3232-4EDA-BF9D-1E8FDA7B5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84" y="1122694"/>
            <a:ext cx="2814637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43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3118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қышқылының өндірісі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D33550-C31D-4F64-A4D9-8A76D69F3E89}"/>
                  </a:ext>
                </a:extLst>
              </p:cNvPr>
              <p:cNvSpPr txBox="1"/>
              <p:nvPr/>
            </p:nvSpPr>
            <p:spPr>
              <a:xfrm>
                <a:off x="284163" y="1122694"/>
                <a:ext cx="5554551" cy="668141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Аммиактың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каталитикалық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тотығуынан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өндірісте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азот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қышқылын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алу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үшін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пайдаланады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</a:p>
              <a:p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Аммиактың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көп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бөлігі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Оствард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процесі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арқылы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азот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қышқылын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алуда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қолданылады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</a:p>
              <a:p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Процесі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3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кезеңге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бөлінеді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marL="457200" indent="-457200">
                  <a:buAutoNum type="arabicPeriod"/>
                </a:pP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Аммиак пен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артық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ауа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қоспасы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Pt-Rh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катализаторынан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700-800°</a:t>
                </a:r>
                <a:r>
                  <a:rPr lang="en-US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шамасында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төмен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қысыммен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өтеді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pPr marL="457200" indent="-457200">
                  <a:buAutoNum type="arabicPeriod"/>
                </a:pPr>
                <a:endParaRPr 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457200" indent="-457200">
                  <a:buAutoNum type="arabicPeriod"/>
                </a:pPr>
                <a:endParaRPr 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457200" indent="-457200">
                  <a:buAutoNum type="arabicPeriod"/>
                </a:pPr>
                <a:endParaRPr 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457200" indent="-457200">
                  <a:buAutoNum type="arabicPeriod"/>
                </a:pPr>
                <a:endParaRPr 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457200" indent="-457200">
                  <a:buAutoNum type="arabicPeriod"/>
                </a:pPr>
                <a:r>
                  <a:rPr lang="ru-RU" sz="20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Түзілген</a:t>
                </a:r>
                <a:r>
                  <a:rPr 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 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ары қарай оттегімен әрекеттесіп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NO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түзіледі. </a:t>
                </a:r>
              </a:p>
              <a:p>
                <a:endParaRPr lang="kk-KZ" altLang="zh-TW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  <a:p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2NO(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+ 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 NO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</a:t>
                </a:r>
                <a:endParaRPr lang="kk-KZ" altLang="zh-TW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  <a:p>
                <a:endParaRPr lang="kk-KZ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kk-KZ" sz="2000" dirty="0">
                    <a:solidFill>
                      <a:srgbClr val="002060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NO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артық ауа мен сумен әрекеттесіп азот қышқылын түзеді. </a:t>
                </a:r>
                <a:endParaRPr 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D33550-C31D-4F64-A4D9-8A76D69F3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122694"/>
                <a:ext cx="5554551" cy="66814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>
            <a:extLst>
              <a:ext uri="{FF2B5EF4-FFF2-40B4-BE49-F238E27FC236}">
                <a16:creationId xmlns:a16="http://schemas.microsoft.com/office/drawing/2014/main" id="{0BCB0CB1-3232-4EDA-BF9D-1E8FDA7B5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84" y="1122694"/>
            <a:ext cx="2814637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1F04AA23-9886-4C03-9E68-791A80F487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163" y="4696712"/>
                <a:ext cx="578315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292100" indent="-292100">
                  <a:tabLst>
                    <a:tab pos="284163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568325">
                  <a:tabLst>
                    <a:tab pos="284163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>
                  <a:tabLst>
                    <a:tab pos="284163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>
                  <a:tabLst>
                    <a:tab pos="284163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>
                  <a:tabLst>
                    <a:tab pos="284163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84163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84163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84163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84163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75000"/>
                  </a:spcBef>
                </a:pPr>
                <a:r>
                  <a:rPr lang="en-US" altLang="zh-TW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			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4NH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3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+ 5O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	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↔</m:t>
                    </m:r>
                  </m:oMath>
                </a14:m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	4NO(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+ 6H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O(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</a:t>
                </a:r>
                <a:endParaRPr lang="en-US" altLang="zh-TW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1F04AA23-9886-4C03-9E68-791A80F4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163" y="4696712"/>
                <a:ext cx="5783150" cy="461665"/>
              </a:xfrm>
              <a:prstGeom prst="rect">
                <a:avLst/>
              </a:prstGeom>
              <a:blipFill>
                <a:blip r:embed="rId5"/>
                <a:stretch>
                  <a:fillRect b="-21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1">
            <a:extLst>
              <a:ext uri="{FF2B5EF4-FFF2-40B4-BE49-F238E27FC236}">
                <a16:creationId xmlns:a16="http://schemas.microsoft.com/office/drawing/2014/main" id="{79635601-3D00-4CCE-AEA9-DB23B126E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067" y="4556229"/>
            <a:ext cx="715260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TW" sz="1800" dirty="0">
                <a:solidFill>
                  <a:srgbClr val="620BFC"/>
                </a:solidFill>
              </a:rPr>
              <a:t>Pt-Rh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altLang="zh-TW" sz="1800" dirty="0">
                <a:solidFill>
                  <a:srgbClr val="620BFC"/>
                </a:solidFill>
              </a:rPr>
              <a:t>850</a:t>
            </a:r>
            <a:r>
              <a:rPr lang="en-US" altLang="zh-TW" sz="1800" dirty="0">
                <a:solidFill>
                  <a:srgbClr val="620BFC"/>
                </a:solidFill>
                <a:cs typeface="Times New Roman" panose="02020603050405020304" pitchFamily="18" charset="0"/>
              </a:rPr>
              <a:t>°C</a:t>
            </a:r>
            <a:endParaRPr lang="en-US" altLang="zh-TW" sz="1800" dirty="0">
              <a:solidFill>
                <a:srgbClr val="620BF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9E45A9-0D26-41A3-A3F5-00665B6966B4}"/>
              </a:ext>
            </a:extLst>
          </p:cNvPr>
          <p:cNvSpPr txBox="1"/>
          <p:nvPr/>
        </p:nvSpPr>
        <p:spPr>
          <a:xfrm>
            <a:off x="5600215" y="5773358"/>
            <a:ext cx="41121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4NO</a:t>
            </a:r>
            <a:r>
              <a:rPr lang="en-US" altLang="zh-TW" sz="20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O</a:t>
            </a:r>
            <a:r>
              <a:rPr lang="en-US" altLang="zh-TW" sz="20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+ 2H</a:t>
            </a:r>
            <a:r>
              <a:rPr lang="en-US" altLang="zh-TW" sz="20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O(</a:t>
            </a:r>
            <a:r>
              <a:rPr lang="kk-KZ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с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 4HNO</a:t>
            </a:r>
            <a:r>
              <a:rPr lang="en-US" altLang="zh-TW" sz="20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endParaRPr lang="ru-RU" sz="20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71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қышқылының тотықтырғыштық қасиеті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33550-C31D-4F64-A4D9-8A76D69F3E89}"/>
              </a:ext>
            </a:extLst>
          </p:cNvPr>
          <p:cNvSpPr txBox="1"/>
          <p:nvPr/>
        </p:nvSpPr>
        <p:spPr>
          <a:xfrm>
            <a:off x="284162" y="1266087"/>
            <a:ext cx="9144000" cy="57580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Концентрлі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азот </a:t>
            </a:r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қышқылы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өте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күшті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тотықтырғыш</a:t>
            </a:r>
            <a:r>
              <a:rPr lang="ru-RU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</a:t>
            </a:r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қышқылы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азоттың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әр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түрлі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тотығу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дәрежесін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көрсететін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қосылыстарына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тотықсызданады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Егер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азот </a:t>
            </a:r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қышқылы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сұйытылған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орташа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концентрлі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болса</a:t>
            </a:r>
            <a:r>
              <a:rPr 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NO-</a:t>
            </a:r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ға дейін тотықсызданады: </a:t>
            </a:r>
            <a:endParaRPr lang="en-US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355600"/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355600"/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355600"/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355600"/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355600"/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355600"/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Электронды реакциядағы тотықсыздандырғыш береді. </a:t>
            </a:r>
          </a:p>
          <a:p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0D305DFD-F75E-4837-9713-187A34E43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" y="3017072"/>
            <a:ext cx="8616874" cy="297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85775" indent="-485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6762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30000"/>
              </a:lnSpc>
              <a:spcBef>
                <a:spcPct val="25000"/>
              </a:spcBef>
            </a:pPr>
            <a:r>
              <a:rPr lang="en-US" altLang="zh-TW" dirty="0"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4HNO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+ 3e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–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  3NO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 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–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+ 2H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с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NO(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b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</a:b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немесе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 NO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–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+ 4H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+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+ 3e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–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  NO(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+ 2H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с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  <a:p>
            <a:pPr marL="0" indent="355600">
              <a:lnSpc>
                <a:spcPct val="130000"/>
              </a:lnSpc>
              <a:spcBef>
                <a:spcPct val="30000"/>
              </a:spcBef>
            </a:pP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Егер азот қышқылы концентрлі болса </a:t>
            </a:r>
            <a:r>
              <a:rPr lang="en-US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NO</a:t>
            </a:r>
            <a:r>
              <a:rPr lang="en-US" altLang="zh-TW" sz="2000" baseline="-25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-ге дейін тотықсызданады: </a:t>
            </a:r>
            <a:endParaRPr lang="kk-KZ" altLang="zh-TW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  <a:p>
            <a:pPr algn="ctr">
              <a:lnSpc>
                <a:spcPct val="130000"/>
              </a:lnSpc>
              <a:spcBef>
                <a:spcPct val="30000"/>
              </a:spcBef>
            </a:pP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2HNO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e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–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  NO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 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–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NO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с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b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</a:b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немесе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 NO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–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+ 2H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+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e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–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  NO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с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9629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2" y="29787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қышқылының химиялық қасиеттері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D33550-C31D-4F64-A4D9-8A76D69F3E89}"/>
                  </a:ext>
                </a:extLst>
              </p:cNvPr>
              <p:cNvSpPr txBox="1"/>
              <p:nvPr/>
            </p:nvSpPr>
            <p:spPr>
              <a:xfrm>
                <a:off x="284163" y="1076633"/>
                <a:ext cx="9144000" cy="428076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just"/>
                <a:r>
                  <a:rPr lang="kk-KZ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1. Азот қышқылының мыспен әрекеттесуі:</a:t>
                </a:r>
              </a:p>
              <a:p>
                <a:pPr algn="just"/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Мыс (</a:t>
                </a:r>
                <a:r>
                  <a:rPr lang="en-US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Cu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:r>
                  <a:rPr lang="en-US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жылы сұйылтылған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HNO</m:t>
                        </m:r>
                      </m:e>
                      <m:sub>
                        <m:r>
                          <a:rPr lang="en-US" sz="20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мен әрекеттесіп, </a:t>
                </a:r>
                <a:r>
                  <a:rPr lang="en-US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 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береді.</a:t>
                </a:r>
              </a:p>
              <a:p>
                <a:pPr algn="just"/>
                <a:endParaRPr lang="kk-KZ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kk-KZ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kk-KZ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kk-KZ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Түзілген </a:t>
                </a:r>
                <a:r>
                  <a:rPr lang="en-US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 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атмосферадағы оттекпен әрекеттесіп</a:t>
                </a:r>
                <a:r>
                  <a:rPr lang="en-US" altLang="zh-TW" sz="20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NO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kk-KZ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түзіледі.</a:t>
                </a:r>
              </a:p>
              <a:p>
                <a:pPr algn="just"/>
                <a:endParaRPr lang="kk-KZ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endParaRPr lang="kk-KZ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Мыс (</a:t>
                </a:r>
                <a:r>
                  <a:rPr lang="en-US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Cu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:r>
                  <a:rPr lang="en-US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жылы концентрлі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HNO</m:t>
                        </m:r>
                      </m:e>
                      <m:sub>
                        <m:r>
                          <a:rPr lang="en-US" sz="20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мен әрекеттесіп, 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NO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kk-KZ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береді және көк түсті мыс нитраты ерітіндісі түзіледі. </a:t>
                </a:r>
              </a:p>
              <a:p>
                <a:pPr algn="just"/>
                <a:endParaRPr lang="kk-KZ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Cu(</a:t>
                </a:r>
                <a:r>
                  <a:rPr lang="kk-KZ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қ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+ 4HNO</a:t>
                </a:r>
                <a:r>
                  <a:rPr lang="en-US" altLang="zh-TW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3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ері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 Cu(NO</a:t>
                </a:r>
                <a:r>
                  <a:rPr lang="en-US" altLang="zh-TW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3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</a:t>
                </a:r>
                <a:r>
                  <a:rPr lang="en-US" altLang="zh-TW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ері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+ 2H</a:t>
                </a:r>
                <a:r>
                  <a:rPr lang="en-US" altLang="zh-TW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O(</a:t>
                </a:r>
                <a:r>
                  <a:rPr lang="kk-KZ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с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 + 2NO</a:t>
                </a:r>
                <a:r>
                  <a:rPr lang="en-US" altLang="zh-TW" sz="24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(</a:t>
                </a:r>
                <a:r>
                  <a:rPr lang="kk-KZ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г</a:t>
                </a:r>
                <a:r>
                  <a:rPr lang="en-US" altLang="zh-TW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)</a:t>
                </a:r>
                <a:endParaRPr lang="kk-KZ" sz="24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D33550-C31D-4F64-A4D9-8A76D69F3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076633"/>
                <a:ext cx="9144000" cy="4280760"/>
              </a:xfrm>
              <a:prstGeom prst="rect">
                <a:avLst/>
              </a:prstGeom>
              <a:blipFill>
                <a:blip r:embed="rId2"/>
                <a:stretch>
                  <a:fillRect b="-85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">
            <a:extLst>
              <a:ext uri="{FF2B5EF4-FFF2-40B4-BE49-F238E27FC236}">
                <a16:creationId xmlns:a16="http://schemas.microsoft.com/office/drawing/2014/main" id="{312449BF-23AC-4BFC-A8C0-8B0DD56A2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700" y="1702868"/>
            <a:ext cx="753300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63563" indent="-5635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9493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398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indent="0">
              <a:spcBef>
                <a:spcPct val="25000"/>
              </a:spcBef>
            </a:pPr>
            <a:br>
              <a:rPr lang="en-US" altLang="zh-TW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</a:b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3Cu(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қ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+ 8HNO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 </a:t>
            </a:r>
          </a:p>
          <a:p>
            <a:pPr>
              <a:spcBef>
                <a:spcPct val="25000"/>
              </a:spcBef>
            </a:pP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				3Cu(NO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+ 4H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с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+ 2NO(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823D4-B76F-45AB-B9D6-3EADAA770131}"/>
              </a:ext>
            </a:extLst>
          </p:cNvPr>
          <p:cNvSpPr txBox="1"/>
          <p:nvPr/>
        </p:nvSpPr>
        <p:spPr>
          <a:xfrm>
            <a:off x="2869603" y="3217013"/>
            <a:ext cx="4857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br>
              <a:rPr lang="en-US" altLang="zh-TW" baseline="-25000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2NO(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 2NO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929E5896-0725-4689-9880-535F33D3D2D3}"/>
              </a:ext>
            </a:extLst>
          </p:cNvPr>
          <p:cNvGrpSpPr>
            <a:grpSpLocks/>
          </p:cNvGrpSpPr>
          <p:nvPr/>
        </p:nvGrpSpPr>
        <p:grpSpPr bwMode="auto">
          <a:xfrm>
            <a:off x="2468473" y="5686098"/>
            <a:ext cx="4045724" cy="1952059"/>
            <a:chOff x="3696" y="2016"/>
            <a:chExt cx="1953" cy="1584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D146E7B7-7535-458E-843F-3ED0D72BD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25" t="20370" r="27429"/>
            <a:stretch>
              <a:fillRect/>
            </a:stretch>
          </p:blipFill>
          <p:spPr bwMode="auto">
            <a:xfrm>
              <a:off x="3696" y="2016"/>
              <a:ext cx="907" cy="1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37AFFD6B-CD53-4DD9-ABD6-79BEF5381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3" t="11482" r="25961"/>
            <a:stretch>
              <a:fillRect/>
            </a:stretch>
          </p:blipFill>
          <p:spPr bwMode="auto">
            <a:xfrm>
              <a:off x="4800" y="2016"/>
              <a:ext cx="849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C5BC2F27-D87A-4766-A293-3E2890C23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784"/>
              <a:ext cx="288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63573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қышқылының химиялық қасиеттері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33550-C31D-4F64-A4D9-8A76D69F3E89}"/>
              </a:ext>
            </a:extLst>
          </p:cNvPr>
          <p:cNvSpPr txBox="1"/>
          <p:nvPr/>
        </p:nvSpPr>
        <p:spPr>
          <a:xfrm>
            <a:off x="284163" y="1258405"/>
            <a:ext cx="9144000" cy="500993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Азот қышқылының темір (ІІ) ионымен әрекеттесуі:</a:t>
            </a:r>
          </a:p>
          <a:p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Концентрлі азот қышқылы жасыл түсті темір (ІІ) ионын қоңыр түсті темір (ІІІ) ионына айналдырады, нәтижесінде </a:t>
            </a:r>
            <a:r>
              <a:rPr lang="en-US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</a:t>
            </a:r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түзіледі.</a:t>
            </a:r>
          </a:p>
          <a:p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3Fe</a:t>
            </a:r>
            <a:r>
              <a:rPr lang="en-US" altLang="zh-TW" sz="2400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2+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NO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sz="2400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–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+ 4H</a:t>
            </a:r>
            <a:r>
              <a:rPr lang="en-US" altLang="zh-TW" sz="2400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+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  3Fe</a:t>
            </a:r>
            <a:r>
              <a:rPr lang="en-US" altLang="zh-TW" sz="2400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3+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NO(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+ 2H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O(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с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  <a:p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Түзілген </a:t>
            </a:r>
            <a:r>
              <a:rPr lang="en-US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</a:t>
            </a:r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атмосферадағы оттекпен әрекеттесіп</a:t>
            </a:r>
            <a:r>
              <a:rPr lang="en-US" altLang="zh-TW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NO</a:t>
            </a:r>
            <a:r>
              <a:rPr lang="en-US" altLang="zh-TW" sz="20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түзіледі.</a:t>
            </a:r>
          </a:p>
          <a:p>
            <a:endParaRPr lang="kk-KZ" sz="20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k-KZ" sz="20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kk-KZ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Азот қышқылының күкіртпен әрекеттесуі.</a:t>
            </a:r>
          </a:p>
          <a:p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Ыстық концентрлі азот қышқылы күкіртті күкірт қышқылына дейін тотықтырады және қоңыр түсті газ түзіледі. </a:t>
            </a:r>
          </a:p>
          <a:p>
            <a:pPr algn="ctr">
              <a:lnSpc>
                <a:spcPct val="140000"/>
              </a:lnSpc>
              <a:spcBef>
                <a:spcPct val="55000"/>
              </a:spcBef>
            </a:pP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S(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қ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+ 6HNO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 H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SO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+ 6NO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+ 2H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O(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с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endParaRPr lang="en-US" altLang="zh-TW" sz="2400" baseline="-250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823D4-B76F-45AB-B9D6-3EADAA770131}"/>
              </a:ext>
            </a:extLst>
          </p:cNvPr>
          <p:cNvSpPr txBox="1"/>
          <p:nvPr/>
        </p:nvSpPr>
        <p:spPr>
          <a:xfrm>
            <a:off x="2357285" y="3837807"/>
            <a:ext cx="4857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br>
              <a:rPr lang="en-US" altLang="zh-TW" baseline="-25000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2NO(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 2NO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5382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81877"/>
            <a:ext cx="9144000" cy="10798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қышқылының химиялық қасиеттері, тапсырмалар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33550-C31D-4F64-A4D9-8A76D69F3E89}"/>
              </a:ext>
            </a:extLst>
          </p:cNvPr>
          <p:cNvSpPr txBox="1"/>
          <p:nvPr/>
        </p:nvSpPr>
        <p:spPr>
          <a:xfrm>
            <a:off x="284163" y="1649226"/>
            <a:ext cx="9144000" cy="32650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Теңдестірілген теңдеу арқылы келесі өзгерістерді сипатта.</a:t>
            </a:r>
          </a:p>
          <a:p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а) Азот оксиді ауаға әсер еткенде қоңыр түске боялады.</a:t>
            </a:r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b) </a:t>
            </a:r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Азот қышқылы тұрған кезде сарғыш-қоңыр түске боялады.</a:t>
            </a:r>
            <a:endParaRPr lang="ru-RU" sz="2200" dirty="0"/>
          </a:p>
          <a:p>
            <a:r>
              <a:rPr lang="en-US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Күміс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сұйылтылған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азот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қышқылында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ериді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түссіз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газ </a:t>
            </a:r>
            <a:r>
              <a:rPr lang="ru-RU" sz="2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түзіледі</a:t>
            </a:r>
            <a:r>
              <a:rPr 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823D4-B76F-45AB-B9D6-3EADAA770131}"/>
              </a:ext>
            </a:extLst>
          </p:cNvPr>
          <p:cNvSpPr txBox="1"/>
          <p:nvPr/>
        </p:nvSpPr>
        <p:spPr>
          <a:xfrm>
            <a:off x="284162" y="3090765"/>
            <a:ext cx="9347775" cy="1570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br>
              <a:rPr lang="en-US" altLang="zh-TW" sz="22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</a:b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2NO(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 2NO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endParaRPr lang="kk-KZ" altLang="zh-TW" sz="22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4HNO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 4NO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+ 2H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O(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с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endParaRPr lang="kk-KZ" altLang="zh-TW" sz="22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3Ag(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қ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+ 4HNO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 3Ag</a:t>
            </a:r>
            <a:r>
              <a:rPr lang="en-US" altLang="zh-TW" sz="2200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+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+ 3NO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sz="2200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–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+ 2H</a:t>
            </a:r>
            <a:r>
              <a:rPr lang="en-US" altLang="zh-TW" sz="22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O(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с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NO(</a:t>
            </a:r>
            <a:r>
              <a:rPr lang="kk-KZ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86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92100"/>
            <a:ext cx="9144000" cy="710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163" y="1184014"/>
            <a:ext cx="4750061" cy="64967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(</a:t>
            </a:r>
            <a:r>
              <a:rPr lang="en-US" altLang="ru-RU" sz="2400" dirty="0">
                <a:solidFill>
                  <a:srgbClr val="002060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VA </a:t>
            </a:r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тобының бірінші мүшесі):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Электрондық конфигурация: </a:t>
            </a:r>
            <a:r>
              <a:rPr lang="en-US" altLang="zh-TW" sz="2400" b="1" dirty="0">
                <a:solidFill>
                  <a:srgbClr val="620BFC"/>
                </a:solidFill>
                <a:latin typeface="Open Sans" panose="020B0606030504020204"/>
              </a:rPr>
              <a:t>1s</a:t>
            </a:r>
            <a:r>
              <a:rPr lang="en-US" altLang="zh-TW" sz="2400" b="1" baseline="30000" dirty="0">
                <a:solidFill>
                  <a:srgbClr val="620BFC"/>
                </a:solidFill>
                <a:latin typeface="Open Sans" panose="020B0606030504020204"/>
              </a:rPr>
              <a:t>2</a:t>
            </a:r>
            <a:r>
              <a:rPr lang="en-US" altLang="zh-TW" sz="2400" b="1" dirty="0">
                <a:solidFill>
                  <a:srgbClr val="620BFC"/>
                </a:solidFill>
                <a:latin typeface="Open Sans" panose="020B0606030504020204"/>
              </a:rPr>
              <a:t>2s</a:t>
            </a:r>
            <a:r>
              <a:rPr lang="en-US" altLang="zh-TW" sz="2400" b="1" baseline="30000" dirty="0">
                <a:solidFill>
                  <a:srgbClr val="620BFC"/>
                </a:solidFill>
                <a:latin typeface="Open Sans" panose="020B0606030504020204"/>
              </a:rPr>
              <a:t>2</a:t>
            </a:r>
            <a:r>
              <a:rPr lang="en-US" altLang="zh-TW" sz="2400" b="1" dirty="0">
                <a:solidFill>
                  <a:srgbClr val="620BFC"/>
                </a:solidFill>
                <a:latin typeface="Open Sans" panose="020B0606030504020204"/>
              </a:rPr>
              <a:t>2p</a:t>
            </a:r>
            <a:r>
              <a:rPr lang="en-US" altLang="zh-TW" sz="2400" b="1" baseline="30000" dirty="0">
                <a:solidFill>
                  <a:srgbClr val="620BFC"/>
                </a:solidFill>
                <a:latin typeface="Open Sans" panose="020B0606030504020204"/>
              </a:rPr>
              <a:t>3</a:t>
            </a:r>
            <a:r>
              <a:rPr lang="kk-KZ" altLang="zh-TW" sz="2400" b="1" baseline="30000" dirty="0">
                <a:solidFill>
                  <a:srgbClr val="620BFC"/>
                </a:solidFill>
                <a:latin typeface="Open Sans" panose="020B0606030504020204"/>
              </a:rPr>
              <a:t> </a:t>
            </a:r>
            <a:endParaRPr lang="en-US" altLang="ru-RU" sz="2400" dirty="0">
              <a:solidFill>
                <a:srgbClr val="620BFC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Екі атомы үш байланыспен байланыса отырып 8 электронды тұрақты құрылысқа жетеді.</a:t>
            </a:r>
          </a:p>
          <a:p>
            <a:pPr algn="ctr"/>
            <a:r>
              <a:rPr lang="en-US" altLang="zh-TW" sz="2400" b="1" dirty="0">
                <a:solidFill>
                  <a:srgbClr val="620BFC"/>
                </a:solidFill>
                <a:latin typeface="Open Sans" panose="020B0606030504020204"/>
              </a:rPr>
              <a:t>N </a:t>
            </a:r>
            <a:r>
              <a:rPr lang="en-US" altLang="zh-TW" sz="2400" b="1" dirty="0">
                <a:solidFill>
                  <a:srgbClr val="620BFC"/>
                </a:solidFill>
                <a:latin typeface="Open Sans" panose="020B0606030504020204"/>
                <a:sym typeface="Symbol" panose="05050102010706020507" pitchFamily="18" charset="2"/>
              </a:rPr>
              <a:t> N</a:t>
            </a:r>
            <a:endParaRPr lang="kk-KZ" altLang="ru-RU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Бейметалл, түссіз және иіссіз газ.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Балқу және қайнау температуралары өте төмен.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Суда аздап ериді және жануды қолдамайды.</a:t>
            </a:r>
            <a:endParaRPr lang="en-US" altLang="ru-RU" sz="2400" dirty="0">
              <a:solidFill>
                <a:srgbClr val="002060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9" name="Group 56">
            <a:extLst>
              <a:ext uri="{FF2B5EF4-FFF2-40B4-BE49-F238E27FC236}">
                <a16:creationId xmlns:a16="http://schemas.microsoft.com/office/drawing/2014/main" id="{B7E7A623-5252-48B9-BC29-36D411A8B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754915"/>
              </p:ext>
            </p:extLst>
          </p:nvPr>
        </p:nvGraphicFramePr>
        <p:xfrm>
          <a:off x="5215095" y="2006847"/>
          <a:ext cx="4213067" cy="4851084"/>
        </p:xfrm>
        <a:graphic>
          <a:graphicData uri="http://schemas.openxmlformats.org/drawingml/2006/table">
            <a:tbl>
              <a:tblPr/>
              <a:tblGrid>
                <a:gridCol w="2898140">
                  <a:extLst>
                    <a:ext uri="{9D8B030D-6E8A-4147-A177-3AD203B41FA5}">
                      <a16:colId xmlns:a16="http://schemas.microsoft.com/office/drawing/2014/main" val="2437030320"/>
                    </a:ext>
                  </a:extLst>
                </a:gridCol>
                <a:gridCol w="1314927">
                  <a:extLst>
                    <a:ext uri="{9D8B030D-6E8A-4147-A177-3AD203B41FA5}">
                      <a16:colId xmlns:a16="http://schemas.microsoft.com/office/drawing/2014/main" val="3343745523"/>
                    </a:ext>
                  </a:extLst>
                </a:gridCol>
              </a:tblGrid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k-KZ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Радиусы 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(nm)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D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0.074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7999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k-KZ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Балқу нүктесі 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(°C)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D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–210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12034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k-KZ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Қайнау нүктесі 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(°C)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D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–196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148704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k-KZ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Байланыс энталпиясы 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(kJ mol</a:t>
                      </a:r>
                      <a:r>
                        <a:rPr kumimoji="1" lang="en-US" altLang="zh-TW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–1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D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+944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943504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k-KZ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Бірінші реттік иондану энергиясы 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(kJ mol</a:t>
                      </a:r>
                      <a:r>
                        <a:rPr kumimoji="1" lang="en-US" altLang="zh-TW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–1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D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+1 400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070972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k-KZ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Электрон тартқыштығы </a:t>
                      </a:r>
                      <a:b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(kJ mol</a:t>
                      </a:r>
                      <a:r>
                        <a:rPr kumimoji="1" lang="en-US" altLang="zh-TW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–1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D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72935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k-KZ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Электртерістілігі 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20BF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D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22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943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099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қышқылының химиялық қасиеттері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33550-C31D-4F64-A4D9-8A76D69F3E89}"/>
              </a:ext>
            </a:extLst>
          </p:cNvPr>
          <p:cNvSpPr txBox="1"/>
          <p:nvPr/>
        </p:nvSpPr>
        <p:spPr>
          <a:xfrm>
            <a:off x="284162" y="1080249"/>
            <a:ext cx="9144000" cy="35318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Металл нитраттарын</a:t>
            </a:r>
            <a:r>
              <a:rPr lang="en-US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өте сұйылтылған азот қышқылын металдармен, металл оксидтерімен, гидроксидтермен немесе карбонаттармен әрекеттестіру арқылы дайындауға болады. </a:t>
            </a:r>
            <a:endParaRPr lang="en-US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zh-TW" sz="2000" b="1" baseline="-25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  <a:p>
            <a:endParaRPr lang="en-US" altLang="zh-TW" sz="2000" b="1" baseline="-25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  <a:p>
            <a:endParaRPr lang="en-US" altLang="zh-TW" sz="2000" b="1" baseline="-25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  <a:p>
            <a:endParaRPr lang="en-US" altLang="zh-TW" sz="2000" b="1" baseline="-25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  <a:p>
            <a:endParaRPr lang="en-US" altLang="zh-TW" sz="2000" b="1" baseline="-25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  <a:p>
            <a:endParaRPr lang="en-US" altLang="zh-TW" sz="2000" b="1" baseline="-25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  <a:p>
            <a:endParaRPr lang="en-US" altLang="zh-TW" sz="2000" b="1" baseline="-25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  <a:p>
            <a:endParaRPr lang="en-US" altLang="zh-TW" sz="2000" b="1" baseline="-25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  <a:p>
            <a:endParaRPr lang="en-US" altLang="zh-TW" sz="2000" b="1" baseline="-25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  <a:p>
            <a:endParaRPr lang="en-US" altLang="zh-TW" sz="2000" b="1" baseline="-25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  <a:p>
            <a:endParaRPr lang="en-US" altLang="zh-TW" sz="2400" b="1" baseline="-25000" dirty="0">
              <a:solidFill>
                <a:srgbClr val="620BFC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A0E6E0-2216-4A64-B742-B4E5B43D05C1}"/>
              </a:ext>
            </a:extLst>
          </p:cNvPr>
          <p:cNvSpPr txBox="1"/>
          <p:nvPr/>
        </p:nvSpPr>
        <p:spPr>
          <a:xfrm>
            <a:off x="284161" y="2188829"/>
            <a:ext cx="9144001" cy="2453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Mg(</a:t>
            </a:r>
            <a:r>
              <a:rPr kumimoji="1" lang="kk-KZ" altLang="zh-TW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+ 2HNO</a:t>
            </a:r>
            <a:r>
              <a:rPr kumimoji="1" lang="en-US" altLang="zh-TW" sz="2300" u="none" strike="noStrike" kern="1200" cap="none" spc="0" normalizeH="0" baseline="-2500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kumimoji="1" lang="kk-KZ" altLang="zh-TW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Mg(NO</a:t>
            </a:r>
            <a:r>
              <a:rPr kumimoji="1" lang="en-US" altLang="zh-TW" sz="2300" u="none" strike="noStrike" kern="1200" cap="none" spc="0" normalizeH="0" baseline="-2500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r>
              <a:rPr kumimoji="1" lang="en-US" altLang="zh-TW" sz="2300" u="none" strike="noStrike" kern="1200" cap="none" spc="0" normalizeH="0" baseline="-2500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kumimoji="1" lang="kk-KZ" altLang="zh-TW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H</a:t>
            </a:r>
            <a:r>
              <a:rPr kumimoji="1" lang="en-US" altLang="zh-TW" sz="2300" u="none" strike="noStrike" kern="1200" cap="none" spc="0" normalizeH="0" baseline="-2500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kumimoji="1" lang="kk-KZ" altLang="zh-TW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300" u="none" strike="noStrike" kern="1200" cap="none" spc="0" normalizeH="0" baseline="0" noProof="0" dirty="0" err="1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CuO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kumimoji="1" lang="kk-KZ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қ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+ 2HNO</a:t>
            </a:r>
            <a:r>
              <a:rPr kumimoji="1" lang="en-US" altLang="zh-TW" sz="2300" u="none" strike="noStrike" kern="1200" cap="none" spc="0" normalizeH="0" baseline="-2500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kumimoji="1" lang="kk-KZ" altLang="zh-TW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 Cu(NO</a:t>
            </a:r>
            <a:r>
              <a:rPr kumimoji="1" lang="en-US" altLang="zh-TW" sz="2300" u="none" strike="noStrike" kern="1200" cap="none" spc="0" normalizeH="0" baseline="-2500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r>
              <a:rPr kumimoji="1" lang="en-US" altLang="zh-TW" sz="2300" u="none" strike="noStrike" kern="1200" cap="none" spc="0" normalizeH="0" baseline="-2500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kumimoji="1" lang="kk-KZ" altLang="zh-TW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H</a:t>
            </a:r>
            <a:r>
              <a:rPr kumimoji="1" lang="en-US" altLang="zh-TW" sz="2300" u="none" strike="noStrike" kern="1200" cap="none" spc="0" normalizeH="0" baseline="-2500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O(</a:t>
            </a:r>
            <a:r>
              <a:rPr kumimoji="1" lang="kk-KZ" altLang="zh-TW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с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NaOH(</a:t>
            </a:r>
            <a:r>
              <a:rPr kumimoji="1" lang="kk-KZ" altLang="zh-TW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HNO</a:t>
            </a:r>
            <a:r>
              <a:rPr kumimoji="1" lang="en-US" altLang="zh-TW" sz="2300" u="none" strike="noStrike" kern="1200" cap="none" spc="0" normalizeH="0" baseline="-2500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kumimoji="1" lang="kk-KZ" altLang="zh-TW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 NaNO</a:t>
            </a:r>
            <a:r>
              <a:rPr kumimoji="1" lang="en-US" altLang="zh-TW" sz="2300" u="none" strike="noStrike" kern="1200" cap="none" spc="0" normalizeH="0" baseline="-2500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kumimoji="1" lang="kk-KZ" altLang="zh-TW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H</a:t>
            </a:r>
            <a:r>
              <a:rPr kumimoji="1" lang="en-US" altLang="zh-TW" sz="2300" u="none" strike="noStrike" kern="1200" cap="none" spc="0" normalizeH="0" baseline="-2500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O(</a:t>
            </a:r>
            <a:r>
              <a:rPr kumimoji="1" lang="kk-KZ" altLang="zh-TW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с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Na</a:t>
            </a:r>
            <a:r>
              <a:rPr kumimoji="1" lang="en-US" altLang="zh-TW" sz="2300" u="none" strike="noStrike" kern="1200" cap="none" spc="0" normalizeH="0" baseline="-2500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CO</a:t>
            </a:r>
            <a:r>
              <a:rPr kumimoji="1" lang="en-US" altLang="zh-TW" sz="2300" u="none" strike="noStrike" kern="1200" cap="none" spc="0" normalizeH="0" baseline="-2500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kumimoji="1" lang="kk-KZ" altLang="zh-TW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+ 2HNO</a:t>
            </a:r>
            <a:r>
              <a:rPr kumimoji="1" lang="en-US" altLang="zh-TW" sz="2300" u="none" strike="noStrike" kern="1200" cap="none" spc="0" normalizeH="0" baseline="-2500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kumimoji="1" lang="kk-KZ" altLang="zh-TW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 2NaNO</a:t>
            </a:r>
            <a:r>
              <a:rPr kumimoji="1" lang="en-US" altLang="zh-TW" sz="2300" u="none" strike="noStrike" kern="1200" cap="none" spc="0" normalizeH="0" baseline="-2500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kumimoji="1" lang="kk-KZ" altLang="zh-TW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H</a:t>
            </a:r>
            <a:r>
              <a:rPr kumimoji="1" lang="en-US" altLang="zh-TW" sz="2300" u="none" strike="noStrike" kern="1200" cap="none" spc="0" normalizeH="0" baseline="-2500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O(</a:t>
            </a:r>
            <a:r>
              <a:rPr kumimoji="1" lang="kk-KZ" altLang="zh-TW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с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CO</a:t>
            </a:r>
            <a:r>
              <a:rPr kumimoji="1" lang="en-US" altLang="zh-TW" sz="2300" u="none" strike="noStrike" kern="1200" cap="none" spc="0" normalizeH="0" baseline="-2500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kumimoji="1" lang="kk-KZ" altLang="zh-TW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kumimoji="1" lang="en-US" altLang="zh-TW" sz="2300" u="none" strike="noStrike" kern="1200" cap="none" spc="0" normalizeH="0" baseline="0" noProof="0" dirty="0">
                <a:ln>
                  <a:noFill/>
                </a:ln>
                <a:solidFill>
                  <a:srgbClr val="620BF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FCEE5-09B2-4B81-95D2-5DF65B27AF67}"/>
              </a:ext>
            </a:extLst>
          </p:cNvPr>
          <p:cNvSpPr txBox="1"/>
          <p:nvPr/>
        </p:nvSpPr>
        <p:spPr>
          <a:xfrm>
            <a:off x="284163" y="4885141"/>
            <a:ext cx="9144000" cy="1572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Металл нитраттарын</a:t>
            </a:r>
            <a:r>
              <a:rPr lang="en-US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концентрлі азот қышқылын металдармен әрекеттестіру арқылы дайындауға болады.</a:t>
            </a:r>
            <a:endParaRPr lang="en-US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altLang="zh-TW" sz="2200" b="1" baseline="-25000" dirty="0">
              <a:solidFill>
                <a:srgbClr val="620BFC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E99E1-8386-4DC9-A9D1-198C8F2AA554}"/>
              </a:ext>
            </a:extLst>
          </p:cNvPr>
          <p:cNvSpPr txBox="1"/>
          <p:nvPr/>
        </p:nvSpPr>
        <p:spPr>
          <a:xfrm>
            <a:off x="677732" y="5711921"/>
            <a:ext cx="8638390" cy="556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+ 4HNO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 Mg(NO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+ 2H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O(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с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+ 2NO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1112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735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Нитраттардың термиялық ыдырауы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33550-C31D-4F64-A4D9-8A76D69F3E89}"/>
              </a:ext>
            </a:extLst>
          </p:cNvPr>
          <p:cNvSpPr txBox="1"/>
          <p:nvPr/>
        </p:nvSpPr>
        <p:spPr>
          <a:xfrm>
            <a:off x="284161" y="1028712"/>
            <a:ext cx="9144000" cy="12337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Қатты күйдегі металл нитраттарын</a:t>
            </a:r>
            <a:r>
              <a:rPr lang="en-US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қатты қыздырғанда, олардың термиялық тұрақтылығына сәйкес әр түрлі ыдырайды. </a:t>
            </a:r>
            <a:endParaRPr lang="en-US" altLang="zh-TW" sz="2200" b="1" baseline="-25000" dirty="0">
              <a:solidFill>
                <a:srgbClr val="00206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7" name="Group 82">
            <a:extLst>
              <a:ext uri="{FF2B5EF4-FFF2-40B4-BE49-F238E27FC236}">
                <a16:creationId xmlns:a16="http://schemas.microsoft.com/office/drawing/2014/main" id="{56EB8E87-6C3B-4345-84F5-443C922DA266}"/>
              </a:ext>
            </a:extLst>
          </p:cNvPr>
          <p:cNvGrpSpPr>
            <a:grpSpLocks/>
          </p:cNvGrpSpPr>
          <p:nvPr/>
        </p:nvGrpSpPr>
        <p:grpSpPr bwMode="auto">
          <a:xfrm>
            <a:off x="284161" y="2439182"/>
            <a:ext cx="9143999" cy="4741458"/>
            <a:chOff x="288" y="1344"/>
            <a:chExt cx="5328" cy="2644"/>
          </a:xfrm>
        </p:grpSpPr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AF5F6F1E-32DA-4AA4-AC3B-81533CD42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12"/>
              <a:ext cx="120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Метал оксиді, </a:t>
              </a:r>
            </a:p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Азот 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(IV)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оксиді, </a:t>
              </a:r>
            </a:p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Оттек газы</a:t>
              </a:r>
              <a:endParaRPr lang="en-US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E6B37F18-E8E1-45E5-9A4B-7F99A3F72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116"/>
              <a:ext cx="3216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2Ca(NO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қ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 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 2CaO(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қ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+ 4NO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г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+ 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г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</a:t>
              </a:r>
            </a:p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2Mg(NO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қ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 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 2MgO(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қ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+ 4NO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г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+ 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г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</a:t>
              </a:r>
            </a:p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4Al(NO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қ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b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          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 2Al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3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қ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+ 12NO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г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+ 3O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г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</a:t>
              </a:r>
            </a:p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2Zn(NO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қ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 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 2ZnO(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қ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+ 4NO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г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+ 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г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</a:t>
              </a:r>
            </a:p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2Fe(NO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қ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 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 2FeO(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қ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+ 4NO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г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+ 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г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</a:t>
              </a:r>
            </a:p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2Pb(NO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қ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 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 2PbO(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қ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+ 4NO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г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+ 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г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</a:t>
              </a:r>
            </a:p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2Cu(NO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қ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 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 2CuO(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қ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+ 4NO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г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+ 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г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D83B7F1B-0412-4BDD-BC4B-685D6183B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112"/>
              <a:ext cx="912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Кальций </a:t>
              </a:r>
            </a:p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Магний </a:t>
              </a:r>
            </a:p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Алюминий </a:t>
              </a:r>
              <a:endParaRPr lang="en-US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endParaRPr lang="en-US" altLang="zh-TW" sz="2000" dirty="0">
                <a:solidFill>
                  <a:srgbClr val="002060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Мырыш </a:t>
              </a:r>
            </a:p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Темір </a:t>
              </a:r>
            </a:p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Қорғасын </a:t>
              </a:r>
            </a:p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Мыс </a:t>
              </a:r>
              <a:endParaRPr lang="en-US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54DBD50E-9D16-4C76-94BE-7764B4B8A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593"/>
              <a:ext cx="120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Металл нитриті </a:t>
              </a:r>
            </a:p>
            <a:p>
              <a:pPr>
                <a:lnSpc>
                  <a:spcPct val="100000"/>
                </a:lnSpc>
                <a:spcBef>
                  <a:spcPct val="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Оттек </a:t>
              </a:r>
              <a:endParaRPr lang="en-US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CD73023D-08FF-4E85-937D-899460581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593"/>
              <a:ext cx="321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"/>
                </a:spcBef>
                <a:buFontTx/>
                <a:buNone/>
              </a:pP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2KNO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sz="2000" i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қ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 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 2KNO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i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қ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+ 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i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г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</a:t>
              </a:r>
            </a:p>
            <a:p>
              <a:pPr>
                <a:lnSpc>
                  <a:spcPct val="100000"/>
                </a:lnSpc>
                <a:spcBef>
                  <a:spcPct val="5000"/>
                </a:spcBef>
                <a:buFontTx/>
                <a:buNone/>
              </a:pP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2NaNO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kk-KZ" altLang="zh-TW" sz="2000" i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қ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 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 2NaNO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i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қ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+ 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kk-KZ" altLang="zh-TW" sz="2000" i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г</a:t>
              </a:r>
              <a:r>
                <a:rPr lang="en-US" altLang="zh-TW" sz="2000" dirty="0">
                  <a:solidFill>
                    <a:srgbClr val="002060"/>
                  </a:solidFill>
                  <a:sym typeface="Symbol" panose="05050102010706020507" pitchFamily="18" charset="2"/>
                </a:rPr>
                <a:t>)</a:t>
              </a:r>
              <a:endParaRPr lang="en-US" altLang="zh-TW" sz="2000" dirty="0">
                <a:solidFill>
                  <a:srgbClr val="002060"/>
                </a:solidFill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5655B68C-2A49-43A1-803F-2754DF1A8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593"/>
              <a:ext cx="91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Калий </a:t>
              </a:r>
            </a:p>
            <a:p>
              <a:pPr>
                <a:lnSpc>
                  <a:spcPct val="100000"/>
                </a:lnSpc>
                <a:spcBef>
                  <a:spcPct val="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Натрий </a:t>
              </a:r>
              <a:endParaRPr lang="en-US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51AF3B7E-95BC-4D80-8548-5204B527D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344"/>
              <a:ext cx="1200" cy="249"/>
            </a:xfrm>
            <a:prstGeom prst="rect">
              <a:avLst/>
            </a:prstGeom>
            <a:solidFill>
              <a:srgbClr val="CFED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kk-KZ" altLang="zh-TW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Өнім</a:t>
              </a:r>
              <a:r>
                <a:rPr lang="kk-KZ" altLang="zh-TW" sz="20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endParaRPr lang="en-US" altLang="zh-TW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DDA5FED7-FEDC-4A11-BF7E-CE94A906F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344"/>
              <a:ext cx="3216" cy="249"/>
            </a:xfrm>
            <a:prstGeom prst="rect">
              <a:avLst/>
            </a:prstGeom>
            <a:solidFill>
              <a:srgbClr val="CFED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kk-KZ" altLang="zh-TW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Реакциясы </a:t>
              </a:r>
              <a:endPara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08906049-A25A-41B6-B4D4-CFC7E8E1F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344"/>
              <a:ext cx="912" cy="249"/>
            </a:xfrm>
            <a:prstGeom prst="rect">
              <a:avLst/>
            </a:prstGeom>
            <a:solidFill>
              <a:srgbClr val="CFED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kk-KZ" altLang="zh-TW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Нитраттар</a:t>
              </a:r>
              <a:r>
                <a:rPr lang="kk-KZ" altLang="zh-TW" sz="20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endParaRPr lang="en-US" altLang="zh-TW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55382376-EEA9-4F7C-979E-5E55AFF1D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344"/>
              <a:ext cx="53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2EBC65B4-4046-42A8-817A-3B02ACF58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593"/>
              <a:ext cx="53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2" name="Line 24">
              <a:extLst>
                <a:ext uri="{FF2B5EF4-FFF2-40B4-BE49-F238E27FC236}">
                  <a16:creationId xmlns:a16="http://schemas.microsoft.com/office/drawing/2014/main" id="{4B63FCC0-073A-46F2-AC7E-1D4CDD5B37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112"/>
              <a:ext cx="53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3" name="Line 27">
              <a:extLst>
                <a:ext uri="{FF2B5EF4-FFF2-40B4-BE49-F238E27FC236}">
                  <a16:creationId xmlns:a16="http://schemas.microsoft.com/office/drawing/2014/main" id="{976EDAA9-2703-40A3-B463-CF92B5E57B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984"/>
              <a:ext cx="53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4" name="Line 28">
              <a:extLst>
                <a:ext uri="{FF2B5EF4-FFF2-40B4-BE49-F238E27FC236}">
                  <a16:creationId xmlns:a16="http://schemas.microsoft.com/office/drawing/2014/main" id="{A278834E-3260-4FBD-9E70-D44B75D81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344"/>
              <a:ext cx="0" cy="26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5" name="Line 29">
              <a:extLst>
                <a:ext uri="{FF2B5EF4-FFF2-40B4-BE49-F238E27FC236}">
                  <a16:creationId xmlns:a16="http://schemas.microsoft.com/office/drawing/2014/main" id="{9FDA65A8-D510-4127-A4C3-A7F64DD78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344"/>
              <a:ext cx="0" cy="2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8003EC2D-F337-46AE-B9DD-86E81CF11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344"/>
              <a:ext cx="0" cy="2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" name="Line 31">
              <a:extLst>
                <a:ext uri="{FF2B5EF4-FFF2-40B4-BE49-F238E27FC236}">
                  <a16:creationId xmlns:a16="http://schemas.microsoft.com/office/drawing/2014/main" id="{EF196FE1-721A-4665-9AC4-F5E5A29646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344"/>
              <a:ext cx="0" cy="26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8" name="Text Box 64">
              <a:extLst>
                <a:ext uri="{FF2B5EF4-FFF2-40B4-BE49-F238E27FC236}">
                  <a16:creationId xmlns:a16="http://schemas.microsoft.com/office/drawing/2014/main" id="{193C4645-5B58-4188-A3C9-24110736F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7" y="1561"/>
              <a:ext cx="18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600" dirty="0">
                  <a:solidFill>
                    <a:srgbClr val="002060"/>
                  </a:solidFill>
                  <a:sym typeface="Symbol" panose="05050102010706020507" pitchFamily="18" charset="2"/>
                </a:rPr>
                <a:t></a:t>
              </a:r>
              <a:endParaRPr lang="en-US" altLang="zh-TW" sz="1600" dirty="0">
                <a:solidFill>
                  <a:srgbClr val="002060"/>
                </a:solidFill>
              </a:endParaRPr>
            </a:p>
          </p:txBody>
        </p:sp>
        <p:sp>
          <p:nvSpPr>
            <p:cNvPr id="29" name="Text Box 65">
              <a:extLst>
                <a:ext uri="{FF2B5EF4-FFF2-40B4-BE49-F238E27FC236}">
                  <a16:creationId xmlns:a16="http://schemas.microsoft.com/office/drawing/2014/main" id="{CF01C62F-5877-4FA0-A581-5C25394996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9" y="1734"/>
              <a:ext cx="18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600" dirty="0">
                  <a:solidFill>
                    <a:srgbClr val="002060"/>
                  </a:solidFill>
                  <a:sym typeface="Symbol" panose="05050102010706020507" pitchFamily="18" charset="2"/>
                </a:rPr>
                <a:t></a:t>
              </a:r>
              <a:endParaRPr lang="en-US" altLang="zh-TW" sz="1600" dirty="0">
                <a:solidFill>
                  <a:srgbClr val="002060"/>
                </a:solidFill>
              </a:endParaRPr>
            </a:p>
          </p:txBody>
        </p:sp>
        <p:sp>
          <p:nvSpPr>
            <p:cNvPr id="30" name="Text Box 68">
              <a:extLst>
                <a:ext uri="{FF2B5EF4-FFF2-40B4-BE49-F238E27FC236}">
                  <a16:creationId xmlns:a16="http://schemas.microsoft.com/office/drawing/2014/main" id="{6CF7FEAA-4B47-4F0F-9BB0-90FDAB180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2" y="2086"/>
              <a:ext cx="18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600" dirty="0">
                  <a:solidFill>
                    <a:srgbClr val="002060"/>
                  </a:solidFill>
                  <a:sym typeface="Symbol" panose="05050102010706020507" pitchFamily="18" charset="2"/>
                </a:rPr>
                <a:t></a:t>
              </a:r>
              <a:endParaRPr lang="en-US" altLang="zh-TW" sz="1600" dirty="0">
                <a:solidFill>
                  <a:srgbClr val="002060"/>
                </a:solidFill>
              </a:endParaRPr>
            </a:p>
          </p:txBody>
        </p:sp>
        <p:sp>
          <p:nvSpPr>
            <p:cNvPr id="31" name="Text Box 69">
              <a:extLst>
                <a:ext uri="{FF2B5EF4-FFF2-40B4-BE49-F238E27FC236}">
                  <a16:creationId xmlns:a16="http://schemas.microsoft.com/office/drawing/2014/main" id="{5797C434-7D8C-4E02-B526-667C79DDB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5" y="2265"/>
              <a:ext cx="18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600">
                  <a:solidFill>
                    <a:srgbClr val="002060"/>
                  </a:solidFill>
                  <a:sym typeface="Symbol" panose="05050102010706020507" pitchFamily="18" charset="2"/>
                </a:rPr>
                <a:t></a:t>
              </a:r>
              <a:endParaRPr lang="en-US" altLang="zh-TW" sz="1600">
                <a:solidFill>
                  <a:srgbClr val="002060"/>
                </a:solidFill>
              </a:endParaRPr>
            </a:p>
          </p:txBody>
        </p:sp>
        <p:sp>
          <p:nvSpPr>
            <p:cNvPr id="32" name="Text Box 70">
              <a:extLst>
                <a:ext uri="{FF2B5EF4-FFF2-40B4-BE49-F238E27FC236}">
                  <a16:creationId xmlns:a16="http://schemas.microsoft.com/office/drawing/2014/main" id="{8CFB3F4E-CDF0-4CA8-811D-D89CED7C3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4" y="2640"/>
              <a:ext cx="18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600" dirty="0">
                  <a:solidFill>
                    <a:srgbClr val="002060"/>
                  </a:solidFill>
                  <a:sym typeface="Symbol" panose="05050102010706020507" pitchFamily="18" charset="2"/>
                </a:rPr>
                <a:t></a:t>
              </a:r>
              <a:endParaRPr lang="en-US" altLang="zh-TW" sz="1600" dirty="0">
                <a:solidFill>
                  <a:srgbClr val="002060"/>
                </a:solidFill>
              </a:endParaRPr>
            </a:p>
          </p:txBody>
        </p:sp>
        <p:sp>
          <p:nvSpPr>
            <p:cNvPr id="33" name="Text Box 71">
              <a:extLst>
                <a:ext uri="{FF2B5EF4-FFF2-40B4-BE49-F238E27FC236}">
                  <a16:creationId xmlns:a16="http://schemas.microsoft.com/office/drawing/2014/main" id="{369AE20D-5C87-4552-A036-2FE6111A0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" y="2840"/>
              <a:ext cx="194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600" dirty="0">
                  <a:solidFill>
                    <a:srgbClr val="002060"/>
                  </a:solidFill>
                  <a:sym typeface="Symbol" panose="05050102010706020507" pitchFamily="18" charset="2"/>
                </a:rPr>
                <a:t></a:t>
              </a:r>
              <a:endParaRPr lang="en-US" altLang="zh-TW" sz="1600" dirty="0">
                <a:solidFill>
                  <a:srgbClr val="002060"/>
                </a:solidFill>
              </a:endParaRPr>
            </a:p>
          </p:txBody>
        </p:sp>
        <p:sp>
          <p:nvSpPr>
            <p:cNvPr id="34" name="Text Box 72">
              <a:extLst>
                <a:ext uri="{FF2B5EF4-FFF2-40B4-BE49-F238E27FC236}">
                  <a16:creationId xmlns:a16="http://schemas.microsoft.com/office/drawing/2014/main" id="{257EB854-446F-492E-92B8-FE848DCE6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6" y="3046"/>
              <a:ext cx="18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600" dirty="0">
                  <a:solidFill>
                    <a:srgbClr val="002060"/>
                  </a:solidFill>
                  <a:sym typeface="Symbol" panose="05050102010706020507" pitchFamily="18" charset="2"/>
                </a:rPr>
                <a:t></a:t>
              </a:r>
              <a:endParaRPr lang="en-US" altLang="zh-TW" sz="16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 Box 73">
              <a:extLst>
                <a:ext uri="{FF2B5EF4-FFF2-40B4-BE49-F238E27FC236}">
                  <a16:creationId xmlns:a16="http://schemas.microsoft.com/office/drawing/2014/main" id="{2D76DA01-0F6B-4140-A89B-9D872F6DD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" y="3230"/>
              <a:ext cx="18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600" dirty="0">
                  <a:solidFill>
                    <a:srgbClr val="002060"/>
                  </a:solidFill>
                  <a:sym typeface="Symbol" panose="05050102010706020507" pitchFamily="18" charset="2"/>
                </a:rPr>
                <a:t></a:t>
              </a:r>
              <a:endParaRPr lang="en-US" altLang="zh-TW" sz="1600" dirty="0">
                <a:solidFill>
                  <a:srgbClr val="002060"/>
                </a:solidFill>
              </a:endParaRPr>
            </a:p>
          </p:txBody>
        </p:sp>
        <p:sp>
          <p:nvSpPr>
            <p:cNvPr id="36" name="Text Box 74">
              <a:extLst>
                <a:ext uri="{FF2B5EF4-FFF2-40B4-BE49-F238E27FC236}">
                  <a16:creationId xmlns:a16="http://schemas.microsoft.com/office/drawing/2014/main" id="{94A8C405-B87B-4EA4-BB9B-03A9A4E13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2" y="3428"/>
              <a:ext cx="18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600" dirty="0">
                  <a:solidFill>
                    <a:srgbClr val="002060"/>
                  </a:solidFill>
                  <a:sym typeface="Symbol" panose="05050102010706020507" pitchFamily="18" charset="2"/>
                </a:rPr>
                <a:t></a:t>
              </a:r>
              <a:endParaRPr lang="en-US" altLang="zh-TW" sz="16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094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79775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Нитраттардың термиялық ыдырауы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33550-C31D-4F64-A4D9-8A76D69F3E89}"/>
              </a:ext>
            </a:extLst>
          </p:cNvPr>
          <p:cNvSpPr txBox="1"/>
          <p:nvPr/>
        </p:nvSpPr>
        <p:spPr>
          <a:xfrm>
            <a:off x="284162" y="1107454"/>
            <a:ext cx="9144000" cy="12337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Қатты күйдегі металл нитраттарын</a:t>
            </a:r>
            <a:r>
              <a:rPr lang="en-US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қатты қыздырғанда, олардың термиялық тұрақтылығына сәйкес әр түрлі ыдырайды. </a:t>
            </a:r>
            <a:endParaRPr lang="en-US" altLang="zh-TW" sz="2200" b="1" baseline="-25000" dirty="0">
              <a:solidFill>
                <a:srgbClr val="620BFC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37" name="Group 30">
            <a:extLst>
              <a:ext uri="{FF2B5EF4-FFF2-40B4-BE49-F238E27FC236}">
                <a16:creationId xmlns:a16="http://schemas.microsoft.com/office/drawing/2014/main" id="{87874B47-B902-4C67-8EC1-44F417BA17BF}"/>
              </a:ext>
            </a:extLst>
          </p:cNvPr>
          <p:cNvGrpSpPr>
            <a:grpSpLocks/>
          </p:cNvGrpSpPr>
          <p:nvPr/>
        </p:nvGrpSpPr>
        <p:grpSpPr bwMode="auto">
          <a:xfrm>
            <a:off x="546100" y="2654751"/>
            <a:ext cx="8505825" cy="3149581"/>
            <a:chOff x="288" y="768"/>
            <a:chExt cx="5358" cy="1394"/>
          </a:xfrm>
        </p:grpSpPr>
        <p:sp>
          <p:nvSpPr>
            <p:cNvPr id="38" name="Rectangle 6">
              <a:extLst>
                <a:ext uri="{FF2B5EF4-FFF2-40B4-BE49-F238E27FC236}">
                  <a16:creationId xmlns:a16="http://schemas.microsoft.com/office/drawing/2014/main" id="{E6FF0512-2E4D-4179-B22F-90E9147CF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1650"/>
              <a:ext cx="1441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Азот 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(I)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оксиді, су </a:t>
              </a:r>
              <a:endParaRPr lang="en-US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Rectangle 7">
              <a:extLst>
                <a:ext uri="{FF2B5EF4-FFF2-40B4-BE49-F238E27FC236}">
                  <a16:creationId xmlns:a16="http://schemas.microsoft.com/office/drawing/2014/main" id="{588074D2-FBA5-4E25-B8D7-B4563CC37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" y="1650"/>
              <a:ext cx="3065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NH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4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3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</a:t>
              </a:r>
              <a:r>
                <a:rPr lang="en-US" altLang="zh-TW" sz="2000" i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s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 N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O(</a:t>
              </a:r>
              <a:r>
                <a:rPr lang="en-US" altLang="zh-TW" sz="2000" i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g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 + 2H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O(</a:t>
              </a:r>
              <a:r>
                <a:rPr lang="en-US" altLang="zh-TW" sz="2000" i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l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)</a:t>
              </a:r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9799D51B-8EA9-482B-96AA-CEA90E85D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650"/>
              <a:ext cx="912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Аммоний ионы</a:t>
              </a:r>
              <a:endParaRPr lang="en-US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Rectangle 9">
              <a:extLst>
                <a:ext uri="{FF2B5EF4-FFF2-40B4-BE49-F238E27FC236}">
                  <a16:creationId xmlns:a16="http://schemas.microsoft.com/office/drawing/2014/main" id="{67044923-EC33-430D-AA6D-83BD29793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" y="1036"/>
              <a:ext cx="1200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Метал, </a:t>
              </a:r>
            </a:p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Азот 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(IV)</a:t>
              </a: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оксиді, </a:t>
              </a:r>
            </a:p>
            <a:p>
              <a:pPr>
                <a:lnSpc>
                  <a:spcPct val="100000"/>
                </a:lnSpc>
                <a:spcBef>
                  <a:spcPct val="1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Оттек газы</a:t>
              </a:r>
              <a:endParaRPr lang="en-US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Rectangle 10">
              <a:extLst>
                <a:ext uri="{FF2B5EF4-FFF2-40B4-BE49-F238E27FC236}">
                  <a16:creationId xmlns:a16="http://schemas.microsoft.com/office/drawing/2014/main" id="{22B81D5A-2CF8-4640-AD85-033D22EFF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" y="1031"/>
              <a:ext cx="3216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"/>
                </a:spcBef>
                <a:buFontTx/>
                <a:buNone/>
              </a:pP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Hg(NO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(s) 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 Hg(s) + 2NO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(g) + 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(g)</a:t>
              </a:r>
            </a:p>
            <a:p>
              <a:pPr>
                <a:lnSpc>
                  <a:spcPct val="100000"/>
                </a:lnSpc>
                <a:spcBef>
                  <a:spcPct val="5000"/>
                </a:spcBef>
                <a:buFontTx/>
                <a:buNone/>
              </a:pP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2AgNO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3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(s)  2Ag(s) + 2NO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(g) + O</a:t>
              </a:r>
              <a:r>
                <a:rPr lang="en-US" altLang="zh-TW" sz="20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(g)</a:t>
              </a:r>
            </a:p>
          </p:txBody>
        </p:sp>
        <p:sp>
          <p:nvSpPr>
            <p:cNvPr id="43" name="Rectangle 11">
              <a:extLst>
                <a:ext uri="{FF2B5EF4-FFF2-40B4-BE49-F238E27FC236}">
                  <a16:creationId xmlns:a16="http://schemas.microsoft.com/office/drawing/2014/main" id="{F9E84EBD-9342-4EB8-A8A3-B2E3951E3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17"/>
              <a:ext cx="912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Сынап</a:t>
              </a:r>
              <a:r>
                <a: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(II)</a:t>
              </a:r>
            </a:p>
            <a:p>
              <a:pPr>
                <a:lnSpc>
                  <a:spcPct val="100000"/>
                </a:lnSpc>
                <a:spcBef>
                  <a:spcPct val="5000"/>
                </a:spcBef>
                <a:buFontTx/>
                <a:buNone/>
              </a:pPr>
              <a:r>
                <a: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Күміс </a:t>
              </a:r>
              <a:endParaRPr lang="en-US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Rectangle 12">
              <a:extLst>
                <a:ext uri="{FF2B5EF4-FFF2-40B4-BE49-F238E27FC236}">
                  <a16:creationId xmlns:a16="http://schemas.microsoft.com/office/drawing/2014/main" id="{7DEB8F92-C973-4866-87E0-C99AAD545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768"/>
              <a:ext cx="1200" cy="249"/>
            </a:xfrm>
            <a:prstGeom prst="rect">
              <a:avLst/>
            </a:prstGeom>
            <a:solidFill>
              <a:srgbClr val="CFED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kk-KZ" altLang="zh-TW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Өнім</a:t>
              </a:r>
              <a:r>
                <a:rPr lang="kk-KZ" altLang="zh-TW" sz="20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endParaRPr lang="en-US" altLang="zh-TW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Rectangle 13">
              <a:extLst>
                <a:ext uri="{FF2B5EF4-FFF2-40B4-BE49-F238E27FC236}">
                  <a16:creationId xmlns:a16="http://schemas.microsoft.com/office/drawing/2014/main" id="{2A37A96A-91F8-410E-B339-1B04091EF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3216" cy="249"/>
            </a:xfrm>
            <a:prstGeom prst="rect">
              <a:avLst/>
            </a:prstGeom>
            <a:solidFill>
              <a:srgbClr val="CFED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kk-KZ" altLang="zh-TW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Реакциясы </a:t>
              </a:r>
              <a:endPara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Rectangle 14">
              <a:extLst>
                <a:ext uri="{FF2B5EF4-FFF2-40B4-BE49-F238E27FC236}">
                  <a16:creationId xmlns:a16="http://schemas.microsoft.com/office/drawing/2014/main" id="{8880BA38-44FB-42F3-B374-D2791D858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768"/>
              <a:ext cx="963" cy="249"/>
            </a:xfrm>
            <a:prstGeom prst="rect">
              <a:avLst/>
            </a:prstGeom>
            <a:solidFill>
              <a:srgbClr val="CFED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kk-KZ" altLang="zh-TW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Нитраттар </a:t>
              </a:r>
              <a:endPara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Line 15">
              <a:extLst>
                <a:ext uri="{FF2B5EF4-FFF2-40B4-BE49-F238E27FC236}">
                  <a16:creationId xmlns:a16="http://schemas.microsoft.com/office/drawing/2014/main" id="{1274F991-D560-4FCD-B816-20B58A454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768"/>
              <a:ext cx="53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Line 16">
              <a:extLst>
                <a:ext uri="{FF2B5EF4-FFF2-40B4-BE49-F238E27FC236}">
                  <a16:creationId xmlns:a16="http://schemas.microsoft.com/office/drawing/2014/main" id="{63E10B46-FF0F-4D01-96CD-3CF2C7E38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017"/>
              <a:ext cx="53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Line 17">
              <a:extLst>
                <a:ext uri="{FF2B5EF4-FFF2-40B4-BE49-F238E27FC236}">
                  <a16:creationId xmlns:a16="http://schemas.microsoft.com/office/drawing/2014/main" id="{C783731B-75D9-471B-8673-070D9DC128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650"/>
              <a:ext cx="53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Line 18">
              <a:extLst>
                <a:ext uri="{FF2B5EF4-FFF2-40B4-BE49-F238E27FC236}">
                  <a16:creationId xmlns:a16="http://schemas.microsoft.com/office/drawing/2014/main" id="{66B29B8D-D044-4E84-BC58-5EB4CE7EF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162"/>
              <a:ext cx="53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Line 19">
              <a:extLst>
                <a:ext uri="{FF2B5EF4-FFF2-40B4-BE49-F238E27FC236}">
                  <a16:creationId xmlns:a16="http://schemas.microsoft.com/office/drawing/2014/main" id="{E79BBA41-848B-4EEA-AA8C-516C82B41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768"/>
              <a:ext cx="0" cy="139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Line 20">
              <a:extLst>
                <a:ext uri="{FF2B5EF4-FFF2-40B4-BE49-F238E27FC236}">
                  <a16:creationId xmlns:a16="http://schemas.microsoft.com/office/drawing/2014/main" id="{1F50EA8B-5BCD-4E83-80CA-69163CB7F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768"/>
              <a:ext cx="0" cy="13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Line 21">
              <a:extLst>
                <a:ext uri="{FF2B5EF4-FFF2-40B4-BE49-F238E27FC236}">
                  <a16:creationId xmlns:a16="http://schemas.microsoft.com/office/drawing/2014/main" id="{7B808AFC-8991-4322-BBB3-AE66732BC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768"/>
              <a:ext cx="0" cy="13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Line 22">
              <a:extLst>
                <a:ext uri="{FF2B5EF4-FFF2-40B4-BE49-F238E27FC236}">
                  <a16:creationId xmlns:a16="http://schemas.microsoft.com/office/drawing/2014/main" id="{BF1E97CA-86A8-4AC0-AF36-AE5BE3A10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768"/>
              <a:ext cx="0" cy="139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Text Box 26">
              <a:extLst>
                <a:ext uri="{FF2B5EF4-FFF2-40B4-BE49-F238E27FC236}">
                  <a16:creationId xmlns:a16="http://schemas.microsoft.com/office/drawing/2014/main" id="{437F4D40-769B-45A9-9CC6-5C894FAB61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1628"/>
              <a:ext cx="19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6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</a:t>
              </a:r>
              <a:endParaRPr lang="en-US" altLang="zh-TW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Text Box 27">
              <a:extLst>
                <a:ext uri="{FF2B5EF4-FFF2-40B4-BE49-F238E27FC236}">
                  <a16:creationId xmlns:a16="http://schemas.microsoft.com/office/drawing/2014/main" id="{DEB160A4-4724-4BB2-B93A-8DD12643B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" y="1136"/>
              <a:ext cx="107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6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</a:t>
              </a:r>
              <a:endParaRPr lang="en-US" altLang="zh-TW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Text Box 28">
              <a:extLst>
                <a:ext uri="{FF2B5EF4-FFF2-40B4-BE49-F238E27FC236}">
                  <a16:creationId xmlns:a16="http://schemas.microsoft.com/office/drawing/2014/main" id="{4C9FC8C2-15E9-4A32-9F3A-A0366E46E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" y="1002"/>
              <a:ext cx="19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TW" sz="16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rPr>
                <a:t></a:t>
              </a:r>
              <a:endParaRPr lang="en-US" altLang="zh-TW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353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Нитрат ионына сапалық анализ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D33550-C31D-4F64-A4D9-8A76D69F3E89}"/>
                  </a:ext>
                </a:extLst>
              </p:cNvPr>
              <p:cNvSpPr txBox="1"/>
              <p:nvPr/>
            </p:nvSpPr>
            <p:spPr>
              <a:xfrm>
                <a:off x="284161" y="1208164"/>
                <a:ext cx="6138153" cy="452698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Қоңыр сақина әдісі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сулы ерітінділердегі нитрат</a:t>
                </a:r>
                <a:r>
                  <a:rPr lang="en-US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иондарын анықтау үшін қолданылады. </a:t>
                </a:r>
              </a:p>
              <a:p>
                <a:endParaRPr lang="kk-KZ" altLang="zh-TW" sz="2400" baseline="-25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  <a:p>
                <a:r>
                  <a:rPr lang="ru-RU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1. </a:t>
                </a:r>
                <a:r>
                  <a:rPr lang="ru-RU" altLang="zh-TW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Жаңа</a:t>
                </a:r>
                <a:r>
                  <a:rPr lang="ru-RU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ru-RU" altLang="zh-TW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дайындалған</a:t>
                </a:r>
                <a:r>
                  <a:rPr lang="ru-RU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FeSO</m:t>
                        </m:r>
                      </m:e>
                      <m:sub>
                        <m:r>
                          <a:rPr lang="en-US" altLang="zh-TW" sz="24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sub>
                    </m:sSub>
                    <m:r>
                      <a:rPr lang="en-US" altLang="zh-TW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ru-RU" altLang="zh-TW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ерітіндісін</a:t>
                </a:r>
                <a:r>
                  <a:rPr lang="ru-RU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ru-RU" altLang="zh-TW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пробиркадағы</a:t>
                </a:r>
                <a:r>
                  <a:rPr lang="ru-RU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нитрат </a:t>
                </a:r>
                <a:r>
                  <a:rPr lang="ru-RU" altLang="zh-TW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иондары</a:t>
                </a:r>
                <a:r>
                  <a:rPr lang="ru-RU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бар </a:t>
                </a:r>
                <a:r>
                  <a:rPr lang="ru-RU" altLang="zh-TW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ерітіндімен</a:t>
                </a:r>
                <a:r>
                  <a:rPr lang="ru-RU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ru-RU" altLang="zh-TW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араластыр</a:t>
                </a:r>
                <a:r>
                  <a:rPr lang="kk-KZ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амыз. </a:t>
                </a:r>
                <a:endParaRPr lang="ru-RU" altLang="zh-TW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  <a:p>
                <a:r>
                  <a:rPr lang="ru-RU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2. </a:t>
                </a:r>
                <a:r>
                  <a:rPr lang="kk-KZ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Концентрлі күкірт қышқылын </a:t>
                </a:r>
                <a:r>
                  <a:rPr lang="ru-RU" altLang="zh-TW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пробирканы</a:t>
                </a:r>
                <a:r>
                  <a:rPr lang="ru-RU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ru-RU" altLang="zh-TW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қисайта</a:t>
                </a:r>
                <a:r>
                  <a:rPr lang="ru-RU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ru-RU" altLang="zh-TW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отырып</a:t>
                </a:r>
                <a:r>
                  <a:rPr lang="ru-RU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ru-RU" altLang="zh-TW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пробирканың</a:t>
                </a:r>
                <a:r>
                  <a:rPr lang="ru-RU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ru-RU" altLang="zh-TW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түбіне</a:t>
                </a:r>
                <a:r>
                  <a:rPr lang="ru-RU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ru-RU" altLang="zh-TW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бүйір</a:t>
                </a:r>
                <a:r>
                  <a:rPr lang="ru-RU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ru-RU" altLang="zh-TW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бойымен</a:t>
                </a:r>
                <a:r>
                  <a:rPr lang="ru-RU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ru-RU" altLang="zh-TW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мұқият</a:t>
                </a:r>
                <a:r>
                  <a:rPr lang="ru-RU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ru-RU" altLang="zh-TW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қосамыз</a:t>
                </a:r>
                <a:r>
                  <a:rPr lang="ru-RU" altLang="zh-TW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. </a:t>
                </a:r>
                <a:endParaRPr lang="en-US" altLang="zh-TW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D33550-C31D-4F64-A4D9-8A76D69F3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1" y="1208164"/>
                <a:ext cx="6138153" cy="4526981"/>
              </a:xfrm>
              <a:prstGeom prst="rect">
                <a:avLst/>
              </a:prstGeom>
              <a:blipFill>
                <a:blip r:embed="rId2"/>
                <a:stretch>
                  <a:fillRect b="-53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046DB7-EA4B-401C-9A9C-9C4138ED5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50" y="1443542"/>
            <a:ext cx="2619375" cy="219993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F276416-3FC0-4B24-B53A-B2B88BE2BDBA}"/>
              </a:ext>
            </a:extLst>
          </p:cNvPr>
          <p:cNvSpPr txBox="1"/>
          <p:nvPr/>
        </p:nvSpPr>
        <p:spPr>
          <a:xfrm>
            <a:off x="284163" y="6129867"/>
            <a:ext cx="6138151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Қоңыр</a:t>
            </a:r>
            <a:r>
              <a:rPr 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сақинаның</a:t>
            </a:r>
            <a:r>
              <a:rPr 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түзілуі</a:t>
            </a:r>
            <a:r>
              <a:rPr 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ерітіндіде</a:t>
            </a:r>
            <a:r>
              <a:rPr 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нитрат </a:t>
            </a:r>
            <a:r>
              <a:rPr 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иондарының</a:t>
            </a:r>
            <a:r>
              <a:rPr 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болуын</a:t>
            </a:r>
            <a:r>
              <a:rPr 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растайды</a:t>
            </a:r>
            <a:r>
              <a:rPr 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B0E771-38B2-46E8-B7AE-B628020E6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788" y="4240673"/>
            <a:ext cx="2619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94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Нитрат ионына сапалық анализ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33550-C31D-4F64-A4D9-8A76D69F3E89}"/>
              </a:ext>
            </a:extLst>
          </p:cNvPr>
          <p:cNvSpPr txBox="1"/>
          <p:nvPr/>
        </p:nvSpPr>
        <p:spPr>
          <a:xfrm>
            <a:off x="284161" y="1047390"/>
            <a:ext cx="9144000" cy="587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just"/>
            <a:r>
              <a:rPr lang="kk-KZ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Қоңыр сақина әдісінің реакция теңдеулері: </a:t>
            </a:r>
            <a:endParaRPr lang="en-US" altLang="zh-TW" sz="2400" dirty="0">
              <a:solidFill>
                <a:srgbClr val="00206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2F1F46C-1EB8-49C3-9B37-5D095EE4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1786915"/>
            <a:ext cx="9144000" cy="4834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52000" tIns="108000" rIns="252000" bIns="108000">
            <a:spAutoFit/>
          </a:bodyPr>
          <a:lstStyle>
            <a:lvl1pPr marL="388938" indent="-3889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94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kk-KZ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Нитрат ионы концентрлі күкірт қышқылымен әрекеттесіп азот қышқылын түзеді. </a:t>
            </a:r>
            <a:endParaRPr lang="en-US" altLang="zh-TW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ct val="30000"/>
              </a:spcBef>
            </a:pPr>
            <a:r>
              <a:rPr lang="en-US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HNO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HSO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00000"/>
              </a:lnSpc>
              <a:spcBef>
                <a:spcPct val="80000"/>
              </a:spcBef>
              <a:buFontTx/>
              <a:buChar char="•"/>
            </a:pPr>
            <a:r>
              <a:rPr lang="kk-KZ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Түзілген азот қышқылы </a:t>
            </a:r>
            <a:r>
              <a:rPr lang="en-US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FeSO</a:t>
            </a:r>
            <a:r>
              <a:rPr lang="en-US" altLang="zh-TW" baseline="-25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kk-KZ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–ын </a:t>
            </a:r>
            <a:r>
              <a:rPr lang="en-US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</a:t>
            </a:r>
            <a:r>
              <a:rPr lang="en-US" altLang="zh-TW" baseline="-25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(SO</a:t>
            </a:r>
            <a:r>
              <a:rPr lang="en-US" altLang="zh-TW" baseline="-25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US" altLang="zh-TW" baseline="-25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kk-KZ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–ке дейін тотықтырады және реакция нәтижесінде </a:t>
            </a:r>
            <a:r>
              <a:rPr lang="en-US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kk-KZ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түзіледі. </a:t>
            </a:r>
            <a:endParaRPr lang="en-US" altLang="zh-TW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ct val="30000"/>
              </a:spcBef>
            </a:pPr>
            <a:r>
              <a:rPr lang="en-US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HNO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+ 3Fe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2+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+ 3H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NO(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газ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+ 3Fe</a:t>
            </a:r>
            <a:r>
              <a:rPr lang="en-US" altLang="zh-TW" baseline="30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3+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+ 2H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с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00000"/>
              </a:lnSpc>
              <a:spcBef>
                <a:spcPct val="80000"/>
              </a:spcBef>
              <a:buFontTx/>
              <a:buChar char="•"/>
            </a:pPr>
            <a:r>
              <a:rPr lang="kk-KZ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Соңында </a:t>
            </a:r>
            <a:r>
              <a:rPr lang="en-US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NO </a:t>
            </a:r>
            <a:r>
              <a:rPr lang="kk-KZ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реакцияға түспеген </a:t>
            </a:r>
            <a:r>
              <a:rPr lang="en-US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FeSO</a:t>
            </a:r>
            <a:r>
              <a:rPr lang="en-US" altLang="zh-TW" baseline="-25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kk-KZ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-пен әрекеттесіп қоңыр түсті комплекс түзіледі. </a:t>
            </a:r>
            <a:endParaRPr lang="en-US" altLang="zh-TW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  <a:p>
            <a:pPr algn="ctr">
              <a:lnSpc>
                <a:spcPct val="100000"/>
              </a:lnSpc>
              <a:spcBef>
                <a:spcPct val="30000"/>
              </a:spcBef>
            </a:pPr>
            <a:r>
              <a:rPr lang="en-US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	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FeSO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NO(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га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 FeSO</a:t>
            </a:r>
            <a:r>
              <a:rPr lang="en-US" altLang="zh-TW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4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 • NO(</a:t>
            </a:r>
            <a:r>
              <a:rPr lang="kk-KZ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8898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FA1400-0E72-084C-8C7C-5DF496AF3C41}"/>
              </a:ext>
            </a:extLst>
          </p:cNvPr>
          <p:cNvSpPr txBox="1"/>
          <p:nvPr/>
        </p:nvSpPr>
        <p:spPr>
          <a:xfrm>
            <a:off x="2222611" y="297438"/>
            <a:ext cx="5267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Сабақ аяқталды!</a:t>
            </a:r>
          </a:p>
          <a:p>
            <a:pPr algn="ctr"/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Келесі жүздескенше!</a:t>
            </a:r>
            <a:endParaRPr lang="ru-RU" sz="3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52D851-E003-0143-A0BF-8C220D86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56" y="2913524"/>
            <a:ext cx="4480213" cy="33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1">
            <a:extLst>
              <a:ext uri="{FF2B5EF4-FFF2-40B4-BE49-F238E27FC236}">
                <a16:creationId xmlns:a16="http://schemas.microsoft.com/office/drawing/2014/main" id="{266D7D73-3C17-4F58-80D6-BC86806C1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82" y="6407096"/>
            <a:ext cx="5656733" cy="141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162" y="286425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163" y="996977"/>
            <a:ext cx="9144000" cy="54503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k-KZ" alt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Атмосферада азот молекула түрінде (ауа көлемінің 78</a:t>
            </a:r>
            <a:r>
              <a:rPr lang="en-US" alt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%-</a:t>
            </a:r>
            <a:r>
              <a:rPr lang="kk-KZ" alt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ын ұстайды) негізінен бос күйде сақталады.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k-KZ" alt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Барлық тірі организімдердің ақуызында элемент күйінде сақталады.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k-KZ" alt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Сұйық күйдегі азот салқындатқыш ретінде қолданылады.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k-KZ" alt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Габбер процесінде шикі зат ретінде қолданылады (аммиак өндірісінде).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k-KZ" alt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 аммиак болса азотты тыңайытқыштардың негізгі құрамдас бөлігі болып табылады.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k-KZ" alt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газы Ван-дер-Ваалс күштері арқылы байланысқан екі атомды молекула.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k-KZ" alt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газындағы екі атом өте күшті үш ковалентті байланыспен байланысқан. Ондағы үштік байланыстың байланыс энергиясы: 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/>
              </a:rPr>
              <a:t>+944 kJ mol</a:t>
            </a:r>
            <a:r>
              <a:rPr lang="en-US" altLang="zh-TW" sz="2000" baseline="30000" dirty="0">
                <a:solidFill>
                  <a:srgbClr val="620BFC"/>
                </a:solidFill>
                <a:latin typeface="Open Sans" panose="020B0606030504020204"/>
                <a:cs typeface="Times New Roman" panose="02020603050405020304" pitchFamily="18" charset="0"/>
              </a:rPr>
              <a:t>–1</a:t>
            </a:r>
            <a:endParaRPr lang="en-US" altLang="zh-TW" sz="2000" baseline="30000" dirty="0">
              <a:solidFill>
                <a:srgbClr val="620BFC"/>
              </a:solidFill>
              <a:latin typeface="Open Sans" panose="020B0606030504020204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k-KZ" alt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молекуласында өте күшті ковалентті байланыстың болуы мен онда байланыс полярлығының болмауынан оның белсенділігі өте нашар болып келеді. </a:t>
            </a:r>
          </a:p>
        </p:txBody>
      </p:sp>
    </p:spTree>
    <p:extLst>
      <p:ext uri="{BB962C8B-B14F-4D97-AF65-F5344CB8AC3E}">
        <p14:creationId xmlns:p14="http://schemas.microsoft.com/office/powerpoint/2010/main" val="382453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162" y="1187208"/>
            <a:ext cx="9144000" cy="63318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Азоттың әрекеттесуі үшін катализатордың болуы және жоғары температура мен қысым қажет болуы мүмкін. Мысалы: </a:t>
            </a:r>
          </a:p>
          <a:p>
            <a:pPr>
              <a:lnSpc>
                <a:spcPct val="140000"/>
              </a:lnSpc>
            </a:pPr>
            <a:endParaRPr lang="kk-KZ" altLang="zh-TW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40000"/>
              </a:lnSpc>
            </a:pPr>
            <a:endParaRPr lang="kk-KZ" altLang="zh-TW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40000"/>
              </a:lnSpc>
            </a:pP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Найзағайдан пайда болған электр разряды 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 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</a:t>
            </a: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үш байланысын үзіп, оның оттек газымен (</a:t>
            </a:r>
            <a:r>
              <a:rPr lang="en-US" altLang="zh-TW" sz="2000" b="1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en-US" altLang="zh-TW" sz="2000" b="1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реакциясына жеткілікті энергия береді. </a:t>
            </a:r>
          </a:p>
          <a:p>
            <a:pPr>
              <a:lnSpc>
                <a:spcPct val="140000"/>
              </a:lnSpc>
              <a:spcBef>
                <a:spcPct val="30000"/>
              </a:spcBef>
            </a:pP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 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2NO(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kk-KZ" altLang="zh-TW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40000"/>
              </a:lnSpc>
              <a:spcBef>
                <a:spcPct val="30000"/>
              </a:spcBef>
            </a:pPr>
            <a:endParaRPr lang="en-US" altLang="zh-TW" sz="2000" b="1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40000"/>
              </a:lnSpc>
              <a:spcBef>
                <a:spcPct val="30000"/>
              </a:spcBef>
            </a:pP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2NO(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2NO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>
              <a:lnSpc>
                <a:spcPct val="140000"/>
              </a:lnSpc>
            </a:pPr>
            <a:endParaRPr lang="kk-KZ" altLang="zh-TW" sz="20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40000"/>
              </a:lnSpc>
            </a:pP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Бұл реакциялардың табиғаттағы маңызы өте жоғары. 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en-US" altLang="zh-TW" sz="20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kk-KZ" altLang="zh-TW" sz="2000" b="1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жаңбыр суымен әрекеттесіп, азот қышқылы және азотты қышқыл түзеді. </a:t>
            </a:r>
          </a:p>
          <a:p>
            <a:pPr>
              <a:lnSpc>
                <a:spcPct val="140000"/>
              </a:lnSpc>
            </a:pP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2NO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H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сұй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 HNO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3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HNO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ері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endParaRPr lang="kk-KZ" altLang="zh-TW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9793CA27-1273-46AF-9233-267498B0420B}"/>
              </a:ext>
            </a:extLst>
          </p:cNvPr>
          <p:cNvGrpSpPr>
            <a:grpSpLocks/>
          </p:cNvGrpSpPr>
          <p:nvPr/>
        </p:nvGrpSpPr>
        <p:grpSpPr bwMode="auto">
          <a:xfrm>
            <a:off x="1008062" y="1747469"/>
            <a:ext cx="7696200" cy="1236663"/>
            <a:chOff x="600" y="1923"/>
            <a:chExt cx="4848" cy="779"/>
          </a:xfrm>
        </p:grpSpPr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69DE9BAD-80B5-4127-8E77-00A69849C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" y="1923"/>
              <a:ext cx="484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85775" indent="-485775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676275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endParaRPr lang="en-US" altLang="zh-TW" dirty="0"/>
            </a:p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TW" dirty="0"/>
                <a:t>	</a:t>
              </a:r>
              <a:r>
                <a:rPr lang="en-US" altLang="zh-TW" dirty="0">
                  <a:solidFill>
                    <a:srgbClr val="620BFC"/>
                  </a:solidFill>
                </a:rPr>
                <a:t>N</a:t>
              </a:r>
              <a:r>
                <a:rPr lang="en-US" altLang="zh-TW" baseline="-25000" dirty="0">
                  <a:solidFill>
                    <a:srgbClr val="620BFC"/>
                  </a:solidFill>
                </a:rPr>
                <a:t>2</a:t>
              </a:r>
              <a:r>
                <a:rPr lang="en-US" altLang="zh-TW" dirty="0">
                  <a:solidFill>
                    <a:srgbClr val="620BFC"/>
                  </a:solidFill>
                </a:rPr>
                <a:t>(</a:t>
              </a:r>
              <a:r>
                <a:rPr lang="kk-KZ" altLang="zh-TW" i="1" dirty="0">
                  <a:solidFill>
                    <a:srgbClr val="620BFC"/>
                  </a:solidFill>
                </a:rPr>
                <a:t>г</a:t>
              </a:r>
              <a:r>
                <a:rPr lang="en-US" altLang="zh-TW" dirty="0">
                  <a:solidFill>
                    <a:srgbClr val="620BFC"/>
                  </a:solidFill>
                </a:rPr>
                <a:t>) + 3H</a:t>
              </a:r>
              <a:r>
                <a:rPr lang="en-US" altLang="zh-TW" baseline="-25000" dirty="0">
                  <a:solidFill>
                    <a:srgbClr val="620BFC"/>
                  </a:solidFill>
                </a:rPr>
                <a:t>2</a:t>
              </a:r>
              <a:r>
                <a:rPr lang="en-US" altLang="zh-TW" dirty="0">
                  <a:solidFill>
                    <a:srgbClr val="620BFC"/>
                  </a:solidFill>
                </a:rPr>
                <a:t>(</a:t>
              </a:r>
              <a:r>
                <a:rPr lang="kk-KZ" altLang="zh-TW" i="1" dirty="0">
                  <a:solidFill>
                    <a:srgbClr val="620BFC"/>
                  </a:solidFill>
                </a:rPr>
                <a:t>г</a:t>
              </a:r>
              <a:r>
                <a:rPr lang="en-US" altLang="zh-TW" dirty="0">
                  <a:solidFill>
                    <a:srgbClr val="620BFC"/>
                  </a:solidFill>
                </a:rPr>
                <a:t>)</a:t>
              </a:r>
              <a:r>
                <a:rPr lang="en-US" altLang="zh-TW" dirty="0"/>
                <a:t>				</a:t>
              </a:r>
              <a:r>
                <a:rPr lang="kk-KZ" altLang="zh-TW" dirty="0"/>
                <a:t>                   </a:t>
              </a:r>
              <a:r>
                <a:rPr lang="en-US" altLang="zh-TW" dirty="0">
                  <a:solidFill>
                    <a:srgbClr val="620BFC"/>
                  </a:solidFill>
                </a:rPr>
                <a:t>2NH</a:t>
              </a:r>
              <a:r>
                <a:rPr lang="en-US" altLang="zh-TW" baseline="-25000" dirty="0">
                  <a:solidFill>
                    <a:srgbClr val="620BFC"/>
                  </a:solidFill>
                </a:rPr>
                <a:t>3</a:t>
              </a:r>
              <a:r>
                <a:rPr lang="en-US" altLang="zh-TW" dirty="0">
                  <a:solidFill>
                    <a:srgbClr val="620BFC"/>
                  </a:solidFill>
                </a:rPr>
                <a:t>(</a:t>
              </a:r>
              <a:r>
                <a:rPr lang="kk-KZ" altLang="zh-TW" i="1" dirty="0">
                  <a:solidFill>
                    <a:srgbClr val="620BFC"/>
                  </a:solidFill>
                </a:rPr>
                <a:t>г</a:t>
              </a:r>
              <a:r>
                <a:rPr lang="en-US" altLang="zh-TW" dirty="0">
                  <a:solidFill>
                    <a:srgbClr val="620BFC"/>
                  </a:solidFill>
                </a:rPr>
                <a:t>)</a:t>
              </a:r>
              <a:endParaRPr lang="en-US" altLang="zh-TW" baseline="30000" dirty="0">
                <a:solidFill>
                  <a:srgbClr val="620BFC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id="{4362D65B-C9CD-4FE1-9FC9-89E43AAFA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8" y="2207"/>
              <a:ext cx="1729" cy="495"/>
              <a:chOff x="2138" y="2207"/>
              <a:chExt cx="1729" cy="495"/>
            </a:xfrm>
          </p:grpSpPr>
          <p:pic>
            <p:nvPicPr>
              <p:cNvPr id="13" name="Picture 7">
                <a:extLst>
                  <a:ext uri="{FF2B5EF4-FFF2-40B4-BE49-F238E27FC236}">
                    <a16:creationId xmlns:a16="http://schemas.microsoft.com/office/drawing/2014/main" id="{A635814B-C0FA-4292-9037-775CDACD58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8" y="2380"/>
                <a:ext cx="1680" cy="1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E09D5E42-0BFA-40E2-9DC7-E24139AD36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8" y="2207"/>
                <a:ext cx="1709" cy="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TW" sz="1700" dirty="0">
                    <a:solidFill>
                      <a:srgbClr val="620BFC"/>
                    </a:solidFill>
                  </a:rPr>
                  <a:t>400 </a:t>
                </a:r>
                <a:r>
                  <a:rPr lang="en-US" altLang="zh-TW" sz="1700" dirty="0">
                    <a:solidFill>
                      <a:srgbClr val="620BFC"/>
                    </a:solidFill>
                    <a:cs typeface="Times New Roman" panose="02020603050405020304" pitchFamily="18" charset="0"/>
                  </a:rPr>
                  <a:t>– 500°C, 300 – 1000 atm</a:t>
                </a:r>
              </a:p>
              <a:p>
                <a:pPr>
                  <a:lnSpc>
                    <a:spcPct val="65000"/>
                  </a:lnSpc>
                </a:pPr>
                <a:endParaRPr lang="en-US" altLang="zh-TW" sz="1700" dirty="0">
                  <a:solidFill>
                    <a:srgbClr val="620BFC"/>
                  </a:solidFill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zh-TW" sz="1700" dirty="0">
                    <a:solidFill>
                      <a:srgbClr val="620BFC"/>
                    </a:solidFill>
                    <a:cs typeface="Times New Roman" panose="02020603050405020304" pitchFamily="18" charset="0"/>
                  </a:rPr>
                  <a:t>	Fe </a:t>
                </a:r>
                <a:r>
                  <a:rPr lang="kk-KZ" altLang="zh-TW" sz="1700" dirty="0">
                    <a:solidFill>
                      <a:srgbClr val="620BFC"/>
                    </a:solidFill>
                    <a:cs typeface="Times New Roman" panose="02020603050405020304" pitchFamily="18" charset="0"/>
                  </a:rPr>
                  <a:t>катализатор</a:t>
                </a:r>
                <a:endParaRPr lang="en-US" altLang="zh-TW" sz="1700" dirty="0">
                  <a:solidFill>
                    <a:srgbClr val="620BFC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" name="Text Box 6">
            <a:extLst>
              <a:ext uri="{FF2B5EF4-FFF2-40B4-BE49-F238E27FC236}">
                <a16:creationId xmlns:a16="http://schemas.microsoft.com/office/drawing/2014/main" id="{0EB5BF92-4229-4C46-B946-73537F99A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634" y="3883724"/>
            <a:ext cx="10374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kk-KZ" altLang="zh-TW" sz="1600" dirty="0">
                <a:solidFill>
                  <a:srgbClr val="620BFC"/>
                </a:solidFill>
                <a:sym typeface="Symbol" panose="05050102010706020507" pitchFamily="18" charset="2"/>
              </a:rPr>
              <a:t>Найзағай </a:t>
            </a:r>
            <a:endParaRPr lang="en-US" altLang="zh-TW" sz="1600" dirty="0">
              <a:solidFill>
                <a:srgbClr val="620BFC"/>
              </a:solidFill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7F8FC42B-C0CC-4AA0-96C6-10E68C590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6" y="4353157"/>
            <a:ext cx="7285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kk-KZ" altLang="zh-TW" sz="1600" dirty="0">
                <a:solidFill>
                  <a:srgbClr val="620BFC"/>
                </a:solidFill>
                <a:sym typeface="Symbol" panose="05050102010706020507" pitchFamily="18" charset="2"/>
              </a:rPr>
              <a:t>Түссіз </a:t>
            </a:r>
            <a:endParaRPr lang="en-US" altLang="zh-TW" sz="1600" dirty="0">
              <a:solidFill>
                <a:srgbClr val="620BFC"/>
              </a:solidFill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7EE7BB70-0E30-4A90-A193-E5132BF44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93" y="5517588"/>
            <a:ext cx="7285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kk-KZ" altLang="zh-TW" sz="1600" dirty="0">
                <a:solidFill>
                  <a:srgbClr val="620BFC"/>
                </a:solidFill>
                <a:sym typeface="Symbol" panose="05050102010706020507" pitchFamily="18" charset="2"/>
              </a:rPr>
              <a:t>Түссіз </a:t>
            </a:r>
            <a:endParaRPr lang="en-US" altLang="zh-TW" sz="1600" dirty="0">
              <a:solidFill>
                <a:srgbClr val="620BFC"/>
              </a:solidFill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6DF8B7DD-F4DA-4ED7-AED5-536A37D44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857" y="5517588"/>
            <a:ext cx="12490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kk-KZ" altLang="zh-TW" sz="1600" dirty="0">
                <a:solidFill>
                  <a:srgbClr val="620BFC"/>
                </a:solidFill>
                <a:sym typeface="Symbol" panose="05050102010706020507" pitchFamily="18" charset="2"/>
              </a:rPr>
              <a:t>Қоңыр түсті </a:t>
            </a:r>
            <a:endParaRPr lang="en-US" altLang="zh-TW" sz="1600" dirty="0">
              <a:solidFill>
                <a:srgbClr val="620BFC"/>
              </a:solidFill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0ADB0107-FA9E-4E72-9BF4-FD3D02480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93" y="3792840"/>
            <a:ext cx="1938049" cy="23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14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710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162" y="1167112"/>
            <a:ext cx="5368493" cy="36652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Автокөлік қозғалтқыштарындағы жоғары температурада 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altLang="zh-TW" sz="20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en-US" altLang="zh-TW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en-US" altLang="zh-TW" sz="20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реакцияға түсіп, ауаға шығарылатын 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</a:t>
            </a: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газын түзеді. Түзілген 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en-US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газы 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en-US" altLang="zh-TW" sz="20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 дейін тотықтырылады. </a:t>
            </a:r>
          </a:p>
          <a:p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Пайда болған 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en-US" altLang="zh-TW" sz="20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kk-KZ" altLang="zh-TW" sz="20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күн саулесінің әсерінде 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kk-KZ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газы және </a:t>
            </a:r>
            <a:r>
              <a:rPr lang="kk-KZ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 </a:t>
            </a: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атомына ыдырайды. </a:t>
            </a:r>
          </a:p>
          <a:p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en-US" altLang="zh-TW" sz="24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 NO(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 + O(</a:t>
            </a:r>
            <a:r>
              <a:rPr lang="kk-KZ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г</a:t>
            </a:r>
            <a:r>
              <a:rPr lang="en-US" altLang="zh-TW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)</a:t>
            </a:r>
            <a:endParaRPr lang="kk-KZ" altLang="zh-TW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  <a:p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Бұл </a:t>
            </a:r>
            <a:r>
              <a:rPr lang="kk-KZ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фотохимиялық тұманның </a:t>
            </a: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пайда болуына әкеледі. 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27CFDF9C-6355-4BC2-989A-5332805A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706" y="3555695"/>
            <a:ext cx="11546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kk-KZ" altLang="zh-TW" sz="1600" dirty="0">
                <a:solidFill>
                  <a:srgbClr val="620BFC"/>
                </a:solidFill>
              </a:rPr>
              <a:t>Күн саулесі</a:t>
            </a:r>
            <a:endParaRPr lang="en-US" altLang="zh-TW" sz="1600" dirty="0">
              <a:solidFill>
                <a:srgbClr val="620BFC"/>
              </a:solidFill>
            </a:endParaRP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568E9BD2-D23F-4AFD-B4D4-BF3674EA1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06" y="1528852"/>
            <a:ext cx="3421062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4F5745-E10E-4002-AA6E-E72E57284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087" y="4850958"/>
            <a:ext cx="3535090" cy="261995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C0BE0D6-6496-40B3-8CFD-70976842AD40}"/>
              </a:ext>
            </a:extLst>
          </p:cNvPr>
          <p:cNvSpPr txBox="1"/>
          <p:nvPr/>
        </p:nvSpPr>
        <p:spPr>
          <a:xfrm>
            <a:off x="284161" y="4974662"/>
            <a:ext cx="5368493" cy="26803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Зертханада біз 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altLang="zh-TW" sz="20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газын 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en-US" altLang="zh-TW" sz="20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газына айналдыру үшін оң жақта көрсетілген қондырғыны қолданамыз.</a:t>
            </a:r>
          </a:p>
          <a:p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Ток қосылған кезде электродтар арасындағы саңылауда электр разрядтары пайда болады, алдымен</a:t>
            </a:r>
            <a:r>
              <a:rPr lang="kk-KZ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en-US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түзіліп, одан кейін </a:t>
            </a:r>
            <a:r>
              <a:rPr lang="en-US" altLang="zh-TW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en-US" altLang="zh-TW" sz="20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altLang="zh-TW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пайда болады.</a:t>
            </a:r>
            <a:endParaRPr lang="kk-KZ" altLang="zh-TW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607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84163" y="1125405"/>
                <a:ext cx="5171065" cy="637364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Азот газы (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kk-KZ" altLang="zh-TW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азот </a:t>
                </a:r>
                <a:r>
                  <a:rPr lang="en-US" altLang="zh-TW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(II)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NO</a:t>
                </a:r>
                <a:r>
                  <a:rPr lang="en-US" altLang="zh-TW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altLang="zh-TW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</a:t>
                </a:r>
                <a:r>
                  <a:rPr lang="en-US" altLang="zh-TW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altLang="zh-TW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азот </a:t>
                </a:r>
                <a:r>
                  <a:rPr lang="en-US" altLang="zh-TW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(IV)</a:t>
                </a:r>
                <a:r>
                  <a:rPr lang="kk-KZ" altLang="zh-TW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altLang="zh-TW" sz="20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</m:t>
                        </m:r>
                      </m:e>
                      <m:sub>
                        <m:r>
                          <a:rPr lang="en-US" altLang="zh-TW" sz="20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k-KZ" altLang="zh-TW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оксидтерінен басқа да оксидтер түзе алады. </a:t>
                </a:r>
              </a:p>
              <a:p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Мысалы, қоңыр түсті </a:t>
                </a:r>
                <a:r>
                  <a:rPr lang="kk-KZ" altLang="zh-TW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азот </a:t>
                </a:r>
                <a:r>
                  <a:rPr lang="en-US" altLang="zh-TW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(IV)</a:t>
                </a:r>
                <a:r>
                  <a:rPr lang="kk-KZ" altLang="zh-TW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оксидінің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altLang="zh-TW" sz="20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</m:t>
                        </m:r>
                      </m:e>
                      <m:sub>
                        <m: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kk-KZ" altLang="zh-TW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екі молекуласы сары түсті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altLang="zh-TW" sz="20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TW" sz="20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kk-KZ" altLang="zh-TW" sz="20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TW" sz="20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молекуласын түзе алады. </a:t>
                </a:r>
                <a:endPara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  <a:p>
                <a:endPara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  <a:p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Сонымен бірге,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altLang="zh-TW" sz="20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</m:t>
                        </m:r>
                      </m:e>
                      <m:sub>
                        <m: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және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altLang="zh-TW" sz="20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kk-KZ" altLang="zh-TW" sz="20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</a:t>
                </a:r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тепе-теңдік жағдайда газ күйінде бола алады. </a:t>
                </a:r>
              </a:p>
              <a:p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2NO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	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⇌</m:t>
                    </m:r>
                  </m:oMath>
                </a14:m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N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</a:t>
                </a:r>
                <a:r>
                  <a:rPr lang="en-US" altLang="zh-TW" sz="2000" baseline="-25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H = –58 kJ mol</a:t>
                </a:r>
                <a:r>
                  <a:rPr lang="en-US" altLang="zh-TW" sz="2000" baseline="30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–1</a:t>
                </a:r>
                <a:endParaRPr lang="kk-KZ" altLang="zh-TW" sz="20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  <a:p>
                <a:endParaRPr lang="en-US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  <a:p>
                <a:endParaRPr lang="kk-KZ" altLang="zh-TW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anose="05050102010706020507" pitchFamily="18" charset="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k-KZ" altLang="zh-TW" sz="20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kk-KZ" altLang="zh-TW" sz="20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оксидінің түзілуі экзотермиялық реакцияға жатады.</a:t>
                </a:r>
              </a:p>
              <a:p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Төмен температурада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altLang="zh-TW" sz="20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kk-KZ" altLang="zh-TW" sz="20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басым;</a:t>
                </a:r>
              </a:p>
              <a:p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Жоғары температурада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altLang="zh-TW" sz="20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</m:t>
                        </m:r>
                      </m:e>
                      <m:sub>
                        <m: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 басым; </a:t>
                </a:r>
              </a:p>
              <a:p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ymbol" panose="05050102010706020507" pitchFamily="18" charset="2"/>
                  </a:rPr>
                  <a:t>Ал газдар қоспасының түсі салқын тепературада ашық, температураны жоғарылатқанда күңгірт болады.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125405"/>
                <a:ext cx="5171065" cy="63736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4FFF93D5-CB66-4B1E-8D36-4A7C8C6E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73" y="4566697"/>
            <a:ext cx="11186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kk-KZ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Қоңыр </a:t>
            </a:r>
            <a:endParaRPr lang="en-US" altLang="zh-TW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1E74BF25-9486-4B33-AB3B-8455A9975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4578962"/>
            <a:ext cx="933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kk-KZ" altLang="zh-TW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Сары </a:t>
            </a:r>
            <a:endParaRPr lang="en-US" altLang="zh-TW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E51DCC9-FF96-4988-A692-A6462BA547C9}"/>
              </a:ext>
            </a:extLst>
          </p:cNvPr>
          <p:cNvGrpSpPr>
            <a:grpSpLocks/>
          </p:cNvGrpSpPr>
          <p:nvPr/>
        </p:nvGrpSpPr>
        <p:grpSpPr bwMode="auto">
          <a:xfrm>
            <a:off x="5934075" y="1248350"/>
            <a:ext cx="2898775" cy="5894388"/>
            <a:chOff x="3738" y="327"/>
            <a:chExt cx="1826" cy="3713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263A47A2-1239-4AE9-868A-BA3ADA2B7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" y="327"/>
              <a:ext cx="1480" cy="2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CA9DD192-2F46-488B-925F-62AB96A83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8" y="3284"/>
              <a:ext cx="182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</a:t>
              </a:r>
              <a:r>
                <a:rPr lang="en-US" altLang="zh-TW" sz="1800" baseline="-250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lang="kk-KZ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сол жақ</a:t>
              </a: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 </a:t>
              </a:r>
              <a:r>
                <a:rPr lang="kk-KZ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және </a:t>
              </a: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N</a:t>
              </a:r>
              <a:r>
                <a:rPr lang="en-US" altLang="zh-TW" sz="1800" baseline="-250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</a:t>
              </a:r>
              <a:r>
                <a:rPr lang="en-US" altLang="zh-TW" sz="1800" baseline="-250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lang="kk-KZ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оң жақ</a:t>
              </a:r>
              <a:r>
                <a:rPr lang="en-US" altLang="zh-TW" sz="1800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 </a:t>
              </a:r>
              <a:r>
                <a:rPr lang="kk-KZ" altLang="zh-TW" dirty="0">
                  <a:solidFill>
                    <a:srgbClr val="66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жылы және мұзды судағы түстері</a:t>
              </a:r>
              <a:endParaRPr lang="en-US" altLang="zh-TW" sz="1800" dirty="0">
                <a:solidFill>
                  <a:srgbClr val="66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82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2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822B2FD7-6599-4D3A-95DA-B59A9D88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6" b="15666"/>
          <a:stretch>
            <a:fillRect/>
          </a:stretch>
        </p:blipFill>
        <p:spPr bwMode="auto">
          <a:xfrm>
            <a:off x="907617" y="3518463"/>
            <a:ext cx="5562600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D90083D2-5F24-484D-A646-DAFC8793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80" y="4520464"/>
            <a:ext cx="43434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4D047B7E-6748-47B3-B184-23C2669CD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" y="4476808"/>
            <a:ext cx="2286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512D5453-578D-4F7A-9CF0-771BD541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71" y="6428856"/>
            <a:ext cx="43434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34">
            <a:extLst>
              <a:ext uri="{FF2B5EF4-FFF2-40B4-BE49-F238E27FC236}">
                <a16:creationId xmlns:a16="http://schemas.microsoft.com/office/drawing/2014/main" id="{5E696119-88C6-4918-BB96-E9E4E916B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18" y="5579831"/>
            <a:ext cx="27432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162" y="1126445"/>
            <a:ext cx="9144001" cy="24341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just"/>
            <a:r>
              <a:rPr lang="kk-KZ" altLang="zh-TW" sz="2400" dirty="0">
                <a:solidFill>
                  <a:srgbClr val="002060"/>
                </a:solidFill>
                <a:latin typeface="Open Sans" panose="020B0606030504020204"/>
                <a:cs typeface="Times New Roman" panose="02020603050405020304" pitchFamily="18" charset="0"/>
              </a:rPr>
              <a:t>Келесі қосылыстардың құрылымын салыңыз:</a:t>
            </a:r>
          </a:p>
          <a:p>
            <a:pPr marL="457200" indent="-457200" algn="just">
              <a:buAutoNum type="arabicPeriod"/>
            </a:pPr>
            <a:r>
              <a:rPr lang="kk-KZ" altLang="zh-TW" sz="2400" dirty="0">
                <a:solidFill>
                  <a:srgbClr val="002060"/>
                </a:solidFill>
                <a:latin typeface="Open Sans" panose="020B0606030504020204"/>
                <a:cs typeface="Times New Roman" panose="02020603050405020304" pitchFamily="18" charset="0"/>
              </a:rPr>
              <a:t>Азот (І) оксиді</a:t>
            </a:r>
          </a:p>
          <a:p>
            <a:pPr marL="457200" indent="-457200" algn="just">
              <a:buAutoNum type="arabicPeriod"/>
            </a:pPr>
            <a:r>
              <a:rPr lang="kk-KZ" altLang="zh-TW" sz="2400" dirty="0">
                <a:solidFill>
                  <a:srgbClr val="002060"/>
                </a:solidFill>
                <a:latin typeface="Open Sans" panose="020B0606030504020204"/>
                <a:cs typeface="Times New Roman" panose="02020603050405020304" pitchFamily="18" charset="0"/>
              </a:rPr>
              <a:t>Азот (ІІ) оксиді </a:t>
            </a:r>
          </a:p>
          <a:p>
            <a:pPr marL="457200" indent="-457200" algn="just">
              <a:buAutoNum type="arabicPeriod"/>
            </a:pPr>
            <a:r>
              <a:rPr lang="kk-KZ" altLang="zh-TW" sz="2400" dirty="0">
                <a:solidFill>
                  <a:srgbClr val="002060"/>
                </a:solidFill>
                <a:latin typeface="Open Sans" panose="020B0606030504020204"/>
                <a:cs typeface="Times New Roman" panose="02020603050405020304" pitchFamily="18" charset="0"/>
              </a:rPr>
              <a:t>Азот (ІІІ) оксиді </a:t>
            </a:r>
          </a:p>
          <a:p>
            <a:pPr marL="457200" indent="-457200" algn="just">
              <a:buAutoNum type="arabicPeriod"/>
            </a:pPr>
            <a:r>
              <a:rPr lang="kk-KZ" altLang="zh-TW" sz="2400" dirty="0">
                <a:solidFill>
                  <a:srgbClr val="002060"/>
                </a:solidFill>
                <a:latin typeface="Open Sans" panose="020B0606030504020204"/>
                <a:cs typeface="Times New Roman" panose="02020603050405020304" pitchFamily="18" charset="0"/>
              </a:rPr>
              <a:t>Азот </a:t>
            </a:r>
            <a:r>
              <a:rPr lang="en-US" altLang="zh-TW" sz="2400" dirty="0">
                <a:solidFill>
                  <a:srgbClr val="002060"/>
                </a:solidFill>
                <a:latin typeface="Open Sans" panose="020B0606030504020204"/>
                <a:cs typeface="Times New Roman" panose="02020603050405020304" pitchFamily="18" charset="0"/>
              </a:rPr>
              <a:t>(IV) </a:t>
            </a:r>
            <a:r>
              <a:rPr lang="kk-KZ" altLang="zh-TW" sz="2400" dirty="0">
                <a:solidFill>
                  <a:srgbClr val="002060"/>
                </a:solidFill>
                <a:latin typeface="Open Sans" panose="020B0606030504020204"/>
                <a:cs typeface="Times New Roman" panose="02020603050405020304" pitchFamily="18" charset="0"/>
              </a:rPr>
              <a:t>оксиді </a:t>
            </a:r>
          </a:p>
          <a:p>
            <a:pPr marL="457200" indent="-457200" algn="just">
              <a:buAutoNum type="arabicPeriod"/>
            </a:pPr>
            <a:r>
              <a:rPr lang="kk-KZ" altLang="zh-TW" sz="2400" dirty="0">
                <a:solidFill>
                  <a:srgbClr val="002060"/>
                </a:solidFill>
                <a:latin typeface="Open Sans" panose="020B0606030504020204"/>
                <a:cs typeface="Times New Roman" panose="02020603050405020304" pitchFamily="18" charset="0"/>
              </a:rPr>
              <a:t>Азот </a:t>
            </a:r>
            <a:r>
              <a:rPr lang="en-US" altLang="zh-TW" sz="2400" dirty="0">
                <a:solidFill>
                  <a:srgbClr val="002060"/>
                </a:solidFill>
                <a:latin typeface="Open Sans" panose="020B0606030504020204"/>
                <a:cs typeface="Times New Roman" panose="02020603050405020304" pitchFamily="18" charset="0"/>
              </a:rPr>
              <a:t>(V) </a:t>
            </a:r>
            <a:r>
              <a:rPr lang="kk-KZ" altLang="zh-TW" sz="2400" dirty="0">
                <a:solidFill>
                  <a:srgbClr val="002060"/>
                </a:solidFill>
                <a:latin typeface="Open Sans" panose="020B0606030504020204"/>
                <a:cs typeface="Times New Roman" panose="02020603050405020304" pitchFamily="18" charset="0"/>
              </a:rPr>
              <a:t>оксиді  </a:t>
            </a:r>
            <a:endParaRPr lang="kk-KZ" altLang="zh-TW" sz="2400" dirty="0">
              <a:solidFill>
                <a:srgbClr val="002060"/>
              </a:solidFill>
              <a:latin typeface="Open Sans" panose="020B0606030504020204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137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Азот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4163" y="1139349"/>
                <a:ext cx="9144001" cy="83366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TW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002060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TW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002060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 </a:t>
                </a:r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және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altLang="zh-TW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zh-TW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молекулаларының белсенділігінің өсу ретімен орналастыр. Жауабыңды қысқаша түсіндіріп бер.</a:t>
                </a:r>
                <a:endParaRPr lang="kk-KZ" altLang="zh-TW" sz="2000" dirty="0">
                  <a:solidFill>
                    <a:srgbClr val="002060"/>
                  </a:solidFill>
                  <a:latin typeface="Open Sans" panose="020B0606030504020204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139349"/>
                <a:ext cx="9144001" cy="833663"/>
              </a:xfrm>
              <a:prstGeom prst="rect">
                <a:avLst/>
              </a:prstGeom>
              <a:blipFill>
                <a:blip r:embed="rId2"/>
                <a:stretch>
                  <a:fillRect b="-359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40348D-23AB-4271-BB11-FD1389BF7B8C}"/>
                  </a:ext>
                </a:extLst>
              </p:cNvPr>
              <p:cNvSpPr txBox="1"/>
              <p:nvPr/>
            </p:nvSpPr>
            <p:spPr>
              <a:xfrm>
                <a:off x="284163" y="2143128"/>
                <a:ext cx="9144001" cy="2064769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Белсенділіктерінің өсу реті: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TW" sz="20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 &lt;</a:t>
                </a:r>
                <a:r>
                  <a:rPr lang="en-US" altLang="zh-TW" sz="2000" dirty="0">
                    <a:solidFill>
                      <a:srgbClr val="620BF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 &lt;</a:t>
                </a:r>
                <a:r>
                  <a:rPr lang="kk-KZ" altLang="zh-TW" sz="2000" dirty="0">
                    <a:solidFill>
                      <a:srgbClr val="620BF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altLang="zh-TW" sz="20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zh-TW" sz="2000" b="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Екі атомды молекулалардың белсенділігі ковалентті байланыстың байланыс энтальпиясына байланысты. 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 N </a:t>
                </a:r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байланыс энтальпиясы 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O = O-</a:t>
                </a:r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ға қарағанда үлкен, ал ол өз кезегінде 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F - F-</a:t>
                </a:r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ге қарағанда үлкен. Сондықтан 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altLang="zh-TW" sz="2000" b="0" i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 N </a:t>
                </a:r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байланыстың үзілуі энергияның көп мөлшерін қажет етеді, ал </a:t>
                </a:r>
                <a:r>
                  <a:rPr lang="en-US" altLang="zh-TW" sz="2000" dirty="0">
                    <a:solidFill>
                      <a:srgbClr val="620BFC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F – F</a:t>
                </a:r>
                <a:r>
                  <a:rPr lang="kk-KZ" altLang="zh-TW" sz="2000" dirty="0">
                    <a:solidFill>
                      <a:srgbClr val="620BFC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 </a:t>
                </a:r>
                <a:r>
                  <a:rPr lang="kk-KZ" altLang="zh-TW" sz="2000" dirty="0">
                    <a:solidFill>
                      <a:srgbClr val="002060"/>
                    </a:solidFill>
                    <a:latin typeface="Open Sans" panose="020B0606030504020204"/>
                    <a:cs typeface="Times New Roman" panose="02020603050405020304" pitchFamily="18" charset="0"/>
                  </a:rPr>
                  <a:t>байланысы үзілуі ең аз энергияны қажет етеді.</a:t>
                </a:r>
                <a:endParaRPr lang="kk-KZ" altLang="zh-TW" sz="2000" dirty="0">
                  <a:solidFill>
                    <a:srgbClr val="002060"/>
                  </a:solidFill>
                  <a:latin typeface="Open Sans" panose="020B0606030504020204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40348D-23AB-4271-BB11-FD1389BF7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2143128"/>
                <a:ext cx="9144001" cy="2064769"/>
              </a:xfrm>
              <a:prstGeom prst="rect">
                <a:avLst/>
              </a:prstGeom>
              <a:blipFill>
                <a:blip r:embed="rId3"/>
                <a:stretch>
                  <a:fillRect b="-117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0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14905</TotalTime>
  <Words>3559</Words>
  <Application>Microsoft Office PowerPoint</Application>
  <PresentationFormat>Произвольный</PresentationFormat>
  <Paragraphs>418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Open Sans</vt:lpstr>
      <vt:lpstr>Times New Roman</vt:lpstr>
      <vt:lpstr>Wingdings</vt:lpstr>
      <vt:lpstr>Тема Office</vt:lpstr>
      <vt:lpstr>11-сынып</vt:lpstr>
      <vt:lpstr>Сабақтың мақсаты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DO_Edit_1</cp:lastModifiedBy>
  <cp:revision>341</cp:revision>
  <dcterms:created xsi:type="dcterms:W3CDTF">2020-07-01T14:03:46Z</dcterms:created>
  <dcterms:modified xsi:type="dcterms:W3CDTF">2021-01-08T08:03:32Z</dcterms:modified>
</cp:coreProperties>
</file>