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6"/>
  </p:notesMasterIdLst>
  <p:sldIdLst>
    <p:sldId id="265" r:id="rId2"/>
    <p:sldId id="296" r:id="rId3"/>
    <p:sldId id="302" r:id="rId4"/>
    <p:sldId id="301"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258" r:id="rId25"/>
  </p:sldIdLst>
  <p:sldSz cx="9712325" cy="8002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 userDrawn="1">
          <p15:clr>
            <a:srgbClr val="A4A3A4"/>
          </p15:clr>
        </p15:guide>
        <p15:guide id="2" pos="179" userDrawn="1">
          <p15:clr>
            <a:srgbClr val="A4A3A4"/>
          </p15:clr>
        </p15:guide>
        <p15:guide id="3" pos="5939" userDrawn="1">
          <p15:clr>
            <a:srgbClr val="A4A3A4"/>
          </p15:clr>
        </p15:guide>
        <p15:guide id="4" orient="horz" pos="4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0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21"/>
  </p:normalViewPr>
  <p:slideViewPr>
    <p:cSldViewPr snapToGrid="0" snapToObjects="1">
      <p:cViewPr varScale="1">
        <p:scale>
          <a:sx n="73" d="100"/>
          <a:sy n="73" d="100"/>
        </p:scale>
        <p:origin x="66" y="642"/>
      </p:cViewPr>
      <p:guideLst>
        <p:guide orient="horz" pos="184"/>
        <p:guide pos="179"/>
        <p:guide pos="5939"/>
        <p:guide orient="horz" pos="4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E6712-1DF3-144B-8AEB-AA2EA0DC6E3F}" type="datetimeFigureOut">
              <a:rPr lang="x-none" smtClean="0"/>
              <a:t>22.01.2021</a:t>
            </a:fld>
            <a:endParaRPr lang="x-none"/>
          </a:p>
        </p:txBody>
      </p:sp>
      <p:sp>
        <p:nvSpPr>
          <p:cNvPr id="4" name="Образ слайда 3"/>
          <p:cNvSpPr>
            <a:spLocks noGrp="1" noRot="1" noChangeAspect="1"/>
          </p:cNvSpPr>
          <p:nvPr>
            <p:ph type="sldImg" idx="2"/>
          </p:nvPr>
        </p:nvSpPr>
        <p:spPr>
          <a:xfrm>
            <a:off x="1555750" y="1143000"/>
            <a:ext cx="37465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97FD9-0A9C-1B45-95DB-6830A7212849}" type="slidenum">
              <a:rPr lang="x-none" smtClean="0"/>
              <a:t>‹#›</a:t>
            </a:fld>
            <a:endParaRPr lang="x-none"/>
          </a:p>
        </p:txBody>
      </p:sp>
    </p:spTree>
    <p:extLst>
      <p:ext uri="{BB962C8B-B14F-4D97-AF65-F5344CB8AC3E}">
        <p14:creationId xmlns:p14="http://schemas.microsoft.com/office/powerpoint/2010/main" val="3686477387"/>
      </p:ext>
    </p:extLst>
  </p:cSld>
  <p:clrMap bg1="lt1" tx1="dk1" bg2="lt2" tx2="dk2" accent1="accent1" accent2="accent2" accent3="accent3" accent4="accent4" accent5="accent5" accent6="accent6" hlink="hlink" folHlink="folHlink"/>
  <p:notesStyle>
    <a:lvl1pPr marL="0" algn="l" defTabSz="718627" rtl="0" eaLnBrk="1" latinLnBrk="0" hangingPunct="1">
      <a:defRPr sz="943" kern="1200">
        <a:solidFill>
          <a:schemeClr val="tx1"/>
        </a:solidFill>
        <a:latin typeface="+mn-lt"/>
        <a:ea typeface="+mn-ea"/>
        <a:cs typeface="+mn-cs"/>
      </a:defRPr>
    </a:lvl1pPr>
    <a:lvl2pPr marL="359313" algn="l" defTabSz="718627" rtl="0" eaLnBrk="1" latinLnBrk="0" hangingPunct="1">
      <a:defRPr sz="943" kern="1200">
        <a:solidFill>
          <a:schemeClr val="tx1"/>
        </a:solidFill>
        <a:latin typeface="+mn-lt"/>
        <a:ea typeface="+mn-ea"/>
        <a:cs typeface="+mn-cs"/>
      </a:defRPr>
    </a:lvl2pPr>
    <a:lvl3pPr marL="718627" algn="l" defTabSz="718627" rtl="0" eaLnBrk="1" latinLnBrk="0" hangingPunct="1">
      <a:defRPr sz="943" kern="1200">
        <a:solidFill>
          <a:schemeClr val="tx1"/>
        </a:solidFill>
        <a:latin typeface="+mn-lt"/>
        <a:ea typeface="+mn-ea"/>
        <a:cs typeface="+mn-cs"/>
      </a:defRPr>
    </a:lvl3pPr>
    <a:lvl4pPr marL="1077940" algn="l" defTabSz="718627" rtl="0" eaLnBrk="1" latinLnBrk="0" hangingPunct="1">
      <a:defRPr sz="943" kern="1200">
        <a:solidFill>
          <a:schemeClr val="tx1"/>
        </a:solidFill>
        <a:latin typeface="+mn-lt"/>
        <a:ea typeface="+mn-ea"/>
        <a:cs typeface="+mn-cs"/>
      </a:defRPr>
    </a:lvl4pPr>
    <a:lvl5pPr marL="1437254" algn="l" defTabSz="718627" rtl="0" eaLnBrk="1" latinLnBrk="0" hangingPunct="1">
      <a:defRPr sz="943" kern="1200">
        <a:solidFill>
          <a:schemeClr val="tx1"/>
        </a:solidFill>
        <a:latin typeface="+mn-lt"/>
        <a:ea typeface="+mn-ea"/>
        <a:cs typeface="+mn-cs"/>
      </a:defRPr>
    </a:lvl5pPr>
    <a:lvl6pPr marL="1796567" algn="l" defTabSz="718627" rtl="0" eaLnBrk="1" latinLnBrk="0" hangingPunct="1">
      <a:defRPr sz="943" kern="1200">
        <a:solidFill>
          <a:schemeClr val="tx1"/>
        </a:solidFill>
        <a:latin typeface="+mn-lt"/>
        <a:ea typeface="+mn-ea"/>
        <a:cs typeface="+mn-cs"/>
      </a:defRPr>
    </a:lvl6pPr>
    <a:lvl7pPr marL="2155881" algn="l" defTabSz="718627" rtl="0" eaLnBrk="1" latinLnBrk="0" hangingPunct="1">
      <a:defRPr sz="943" kern="1200">
        <a:solidFill>
          <a:schemeClr val="tx1"/>
        </a:solidFill>
        <a:latin typeface="+mn-lt"/>
        <a:ea typeface="+mn-ea"/>
        <a:cs typeface="+mn-cs"/>
      </a:defRPr>
    </a:lvl7pPr>
    <a:lvl8pPr marL="2515194" algn="l" defTabSz="718627" rtl="0" eaLnBrk="1" latinLnBrk="0" hangingPunct="1">
      <a:defRPr sz="943" kern="1200">
        <a:solidFill>
          <a:schemeClr val="tx1"/>
        </a:solidFill>
        <a:latin typeface="+mn-lt"/>
        <a:ea typeface="+mn-ea"/>
        <a:cs typeface="+mn-cs"/>
      </a:defRPr>
    </a:lvl8pPr>
    <a:lvl9pPr marL="2874508" algn="l" defTabSz="718627" rtl="0" eaLnBrk="1" latinLnBrk="0" hangingPunct="1">
      <a:defRPr sz="94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28425" y="1309683"/>
            <a:ext cx="8255476" cy="2786086"/>
          </a:xfrm>
        </p:spPr>
        <p:txBody>
          <a:bodyPr anchor="b"/>
          <a:lstStyle>
            <a:lvl1pPr algn="ctr">
              <a:defRPr sz="6373"/>
            </a:lvl1pPr>
          </a:lstStyle>
          <a:p>
            <a:r>
              <a:rPr lang="ru-RU"/>
              <a:t>Образец заголовка</a:t>
            </a:r>
            <a:endParaRPr lang="en-US" dirty="0"/>
          </a:p>
        </p:txBody>
      </p:sp>
      <p:sp>
        <p:nvSpPr>
          <p:cNvPr id="3" name="Subtitle 2"/>
          <p:cNvSpPr>
            <a:spLocks noGrp="1"/>
          </p:cNvSpPr>
          <p:nvPr>
            <p:ph type="subTitle" idx="1"/>
          </p:nvPr>
        </p:nvSpPr>
        <p:spPr>
          <a:xfrm>
            <a:off x="1214041" y="4203212"/>
            <a:ext cx="7284244" cy="1932106"/>
          </a:xfrm>
        </p:spPr>
        <p:txBody>
          <a:bodyPr/>
          <a:lstStyle>
            <a:lvl1pPr marL="0" indent="0" algn="ctr">
              <a:buNone/>
              <a:defRPr sz="2549"/>
            </a:lvl1pPr>
            <a:lvl2pPr marL="485638" indent="0" algn="ctr">
              <a:buNone/>
              <a:defRPr sz="2124"/>
            </a:lvl2pPr>
            <a:lvl3pPr marL="971276" indent="0" algn="ctr">
              <a:buNone/>
              <a:defRPr sz="1912"/>
            </a:lvl3pPr>
            <a:lvl4pPr marL="1456914" indent="0" algn="ctr">
              <a:buNone/>
              <a:defRPr sz="1700"/>
            </a:lvl4pPr>
            <a:lvl5pPr marL="1942551" indent="0" algn="ctr">
              <a:buNone/>
              <a:defRPr sz="1700"/>
            </a:lvl5pPr>
            <a:lvl6pPr marL="2428189" indent="0" algn="ctr">
              <a:buNone/>
              <a:defRPr sz="1700"/>
            </a:lvl6pPr>
            <a:lvl7pPr marL="2913827" indent="0" algn="ctr">
              <a:buNone/>
              <a:defRPr sz="1700"/>
            </a:lvl7pPr>
            <a:lvl8pPr marL="3399465" indent="0" algn="ctr">
              <a:buNone/>
              <a:defRPr sz="1700"/>
            </a:lvl8pPr>
            <a:lvl9pPr marL="3885103" indent="0" algn="ctr">
              <a:buNone/>
              <a:defRPr sz="17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22.01.2021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42631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22.01.2021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80245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0383" y="426064"/>
            <a:ext cx="2094220" cy="678182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67723" y="426064"/>
            <a:ext cx="6161256" cy="678182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22.01.2021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35456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22.01.2021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68780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62665" y="1995092"/>
            <a:ext cx="8376880" cy="3328854"/>
          </a:xfrm>
        </p:spPr>
        <p:txBody>
          <a:bodyPr anchor="b"/>
          <a:lstStyle>
            <a:lvl1pPr>
              <a:defRPr sz="6373"/>
            </a:lvl1pPr>
          </a:lstStyle>
          <a:p>
            <a:r>
              <a:rPr lang="ru-RU"/>
              <a:t>Образец заголовка</a:t>
            </a:r>
            <a:endParaRPr lang="en-US" dirty="0"/>
          </a:p>
        </p:txBody>
      </p:sp>
      <p:sp>
        <p:nvSpPr>
          <p:cNvPr id="3" name="Text Placeholder 2"/>
          <p:cNvSpPr>
            <a:spLocks noGrp="1"/>
          </p:cNvSpPr>
          <p:nvPr>
            <p:ph type="body" idx="1"/>
          </p:nvPr>
        </p:nvSpPr>
        <p:spPr>
          <a:xfrm>
            <a:off x="662665" y="5355438"/>
            <a:ext cx="8376880" cy="1750566"/>
          </a:xfrm>
        </p:spPr>
        <p:txBody>
          <a:bodyPr/>
          <a:lstStyle>
            <a:lvl1pPr marL="0" indent="0">
              <a:buNone/>
              <a:defRPr sz="2549">
                <a:solidFill>
                  <a:schemeClr val="tx1"/>
                </a:solidFill>
              </a:defRPr>
            </a:lvl1pPr>
            <a:lvl2pPr marL="485638" indent="0">
              <a:buNone/>
              <a:defRPr sz="2124">
                <a:solidFill>
                  <a:schemeClr val="tx1">
                    <a:tint val="75000"/>
                  </a:schemeClr>
                </a:solidFill>
              </a:defRPr>
            </a:lvl2pPr>
            <a:lvl3pPr marL="971276" indent="0">
              <a:buNone/>
              <a:defRPr sz="1912">
                <a:solidFill>
                  <a:schemeClr val="tx1">
                    <a:tint val="75000"/>
                  </a:schemeClr>
                </a:solidFill>
              </a:defRPr>
            </a:lvl3pPr>
            <a:lvl4pPr marL="1456914" indent="0">
              <a:buNone/>
              <a:defRPr sz="1700">
                <a:solidFill>
                  <a:schemeClr val="tx1">
                    <a:tint val="75000"/>
                  </a:schemeClr>
                </a:solidFill>
              </a:defRPr>
            </a:lvl4pPr>
            <a:lvl5pPr marL="1942551" indent="0">
              <a:buNone/>
              <a:defRPr sz="1700">
                <a:solidFill>
                  <a:schemeClr val="tx1">
                    <a:tint val="75000"/>
                  </a:schemeClr>
                </a:solidFill>
              </a:defRPr>
            </a:lvl5pPr>
            <a:lvl6pPr marL="2428189" indent="0">
              <a:buNone/>
              <a:defRPr sz="1700">
                <a:solidFill>
                  <a:schemeClr val="tx1">
                    <a:tint val="75000"/>
                  </a:schemeClr>
                </a:solidFill>
              </a:defRPr>
            </a:lvl6pPr>
            <a:lvl7pPr marL="2913827" indent="0">
              <a:buNone/>
              <a:defRPr sz="1700">
                <a:solidFill>
                  <a:schemeClr val="tx1">
                    <a:tint val="75000"/>
                  </a:schemeClr>
                </a:solidFill>
              </a:defRPr>
            </a:lvl7pPr>
            <a:lvl8pPr marL="3399465" indent="0">
              <a:buNone/>
              <a:defRPr sz="1700">
                <a:solidFill>
                  <a:schemeClr val="tx1">
                    <a:tint val="75000"/>
                  </a:schemeClr>
                </a:solidFill>
              </a:defRPr>
            </a:lvl8pPr>
            <a:lvl9pPr marL="3885103" indent="0">
              <a:buNone/>
              <a:defRPr sz="17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7A2D208-432E-AA48-8D25-AC6E1033EED1}" type="datetimeFigureOut">
              <a:rPr lang="x-none" smtClean="0"/>
              <a:t>22.01.2021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27556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67722" y="2130318"/>
            <a:ext cx="4127738" cy="50775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916865" y="2130318"/>
            <a:ext cx="4127738" cy="50775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7A2D208-432E-AA48-8D25-AC6E1033EED1}" type="datetimeFigureOut">
              <a:rPr lang="x-none" smtClean="0"/>
              <a:t>22.01.2021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95738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68988" y="426066"/>
            <a:ext cx="8376880" cy="154679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68988" y="1961746"/>
            <a:ext cx="4108768" cy="961421"/>
          </a:xfrm>
        </p:spPr>
        <p:txBody>
          <a:bodyPr anchor="b"/>
          <a:lstStyle>
            <a:lvl1pPr marL="0" indent="0">
              <a:buNone/>
              <a:defRPr sz="2549" b="1"/>
            </a:lvl1pPr>
            <a:lvl2pPr marL="485638" indent="0">
              <a:buNone/>
              <a:defRPr sz="2124" b="1"/>
            </a:lvl2pPr>
            <a:lvl3pPr marL="971276" indent="0">
              <a:buNone/>
              <a:defRPr sz="1912" b="1"/>
            </a:lvl3pPr>
            <a:lvl4pPr marL="1456914" indent="0">
              <a:buNone/>
              <a:defRPr sz="1700" b="1"/>
            </a:lvl4pPr>
            <a:lvl5pPr marL="1942551" indent="0">
              <a:buNone/>
              <a:defRPr sz="1700" b="1"/>
            </a:lvl5pPr>
            <a:lvl6pPr marL="2428189" indent="0">
              <a:buNone/>
              <a:defRPr sz="1700" b="1"/>
            </a:lvl6pPr>
            <a:lvl7pPr marL="2913827" indent="0">
              <a:buNone/>
              <a:defRPr sz="1700" b="1"/>
            </a:lvl7pPr>
            <a:lvl8pPr marL="3399465" indent="0">
              <a:buNone/>
              <a:defRPr sz="1700" b="1"/>
            </a:lvl8pPr>
            <a:lvl9pPr marL="3885103" indent="0">
              <a:buNone/>
              <a:defRPr sz="1700" b="1"/>
            </a:lvl9pPr>
          </a:lstStyle>
          <a:p>
            <a:pPr lvl="0"/>
            <a:r>
              <a:rPr lang="ru-RU"/>
              <a:t>Образец текста</a:t>
            </a:r>
          </a:p>
        </p:txBody>
      </p:sp>
      <p:sp>
        <p:nvSpPr>
          <p:cNvPr id="4" name="Content Placeholder 3"/>
          <p:cNvSpPr>
            <a:spLocks noGrp="1"/>
          </p:cNvSpPr>
          <p:nvPr>
            <p:ph sz="half" idx="2"/>
          </p:nvPr>
        </p:nvSpPr>
        <p:spPr>
          <a:xfrm>
            <a:off x="668988" y="2923168"/>
            <a:ext cx="4108768" cy="42995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916865" y="1961746"/>
            <a:ext cx="4129003" cy="961421"/>
          </a:xfrm>
        </p:spPr>
        <p:txBody>
          <a:bodyPr anchor="b"/>
          <a:lstStyle>
            <a:lvl1pPr marL="0" indent="0">
              <a:buNone/>
              <a:defRPr sz="2549" b="1"/>
            </a:lvl1pPr>
            <a:lvl2pPr marL="485638" indent="0">
              <a:buNone/>
              <a:defRPr sz="2124" b="1"/>
            </a:lvl2pPr>
            <a:lvl3pPr marL="971276" indent="0">
              <a:buNone/>
              <a:defRPr sz="1912" b="1"/>
            </a:lvl3pPr>
            <a:lvl4pPr marL="1456914" indent="0">
              <a:buNone/>
              <a:defRPr sz="1700" b="1"/>
            </a:lvl4pPr>
            <a:lvl5pPr marL="1942551" indent="0">
              <a:buNone/>
              <a:defRPr sz="1700" b="1"/>
            </a:lvl5pPr>
            <a:lvl6pPr marL="2428189" indent="0">
              <a:buNone/>
              <a:defRPr sz="1700" b="1"/>
            </a:lvl6pPr>
            <a:lvl7pPr marL="2913827" indent="0">
              <a:buNone/>
              <a:defRPr sz="1700" b="1"/>
            </a:lvl7pPr>
            <a:lvl8pPr marL="3399465" indent="0">
              <a:buNone/>
              <a:defRPr sz="1700" b="1"/>
            </a:lvl8pPr>
            <a:lvl9pPr marL="3885103" indent="0">
              <a:buNone/>
              <a:defRPr sz="1700" b="1"/>
            </a:lvl9pPr>
          </a:lstStyle>
          <a:p>
            <a:pPr lvl="0"/>
            <a:r>
              <a:rPr lang="ru-RU"/>
              <a:t>Образец текста</a:t>
            </a:r>
          </a:p>
        </p:txBody>
      </p:sp>
      <p:sp>
        <p:nvSpPr>
          <p:cNvPr id="6" name="Content Placeholder 5"/>
          <p:cNvSpPr>
            <a:spLocks noGrp="1"/>
          </p:cNvSpPr>
          <p:nvPr>
            <p:ph sz="quarter" idx="4"/>
          </p:nvPr>
        </p:nvSpPr>
        <p:spPr>
          <a:xfrm>
            <a:off x="4916865" y="2923168"/>
            <a:ext cx="4129003" cy="42995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7A2D208-432E-AA48-8D25-AC6E1033EED1}" type="datetimeFigureOut">
              <a:rPr lang="x-none" smtClean="0"/>
              <a:t>22.01.2021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20119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7A2D208-432E-AA48-8D25-AC6E1033EED1}" type="datetimeFigureOut">
              <a:rPr lang="x-none" smtClean="0"/>
              <a:t>22.01.2021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49414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2D208-432E-AA48-8D25-AC6E1033EED1}" type="datetimeFigureOut">
              <a:rPr lang="x-none" smtClean="0"/>
              <a:t>22.01.2021</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195895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68987" y="533506"/>
            <a:ext cx="3132478" cy="1867271"/>
          </a:xfrm>
        </p:spPr>
        <p:txBody>
          <a:bodyPr anchor="b"/>
          <a:lstStyle>
            <a:lvl1pPr>
              <a:defRPr sz="3399"/>
            </a:lvl1pPr>
          </a:lstStyle>
          <a:p>
            <a:r>
              <a:rPr lang="ru-RU"/>
              <a:t>Образец заголовка</a:t>
            </a:r>
            <a:endParaRPr lang="en-US" dirty="0"/>
          </a:p>
        </p:txBody>
      </p:sp>
      <p:sp>
        <p:nvSpPr>
          <p:cNvPr id="3" name="Content Placeholder 2"/>
          <p:cNvSpPr>
            <a:spLocks noGrp="1"/>
          </p:cNvSpPr>
          <p:nvPr>
            <p:ph idx="1"/>
          </p:nvPr>
        </p:nvSpPr>
        <p:spPr>
          <a:xfrm>
            <a:off x="4129003" y="1152226"/>
            <a:ext cx="4916865" cy="5687024"/>
          </a:xfrm>
        </p:spPr>
        <p:txBody>
          <a:bodyPr/>
          <a:lstStyle>
            <a:lvl1pPr>
              <a:defRPr sz="3399"/>
            </a:lvl1pPr>
            <a:lvl2pPr>
              <a:defRPr sz="2974"/>
            </a:lvl2pPr>
            <a:lvl3pPr>
              <a:defRPr sz="2549"/>
            </a:lvl3pPr>
            <a:lvl4pPr>
              <a:defRPr sz="2124"/>
            </a:lvl4pPr>
            <a:lvl5pPr>
              <a:defRPr sz="2124"/>
            </a:lvl5pPr>
            <a:lvl6pPr>
              <a:defRPr sz="2124"/>
            </a:lvl6pPr>
            <a:lvl7pPr>
              <a:defRPr sz="2124"/>
            </a:lvl7pPr>
            <a:lvl8pPr>
              <a:defRPr sz="2124"/>
            </a:lvl8pPr>
            <a:lvl9pPr>
              <a:defRPr sz="21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68987" y="2400777"/>
            <a:ext cx="3132478" cy="4447735"/>
          </a:xfrm>
        </p:spPr>
        <p:txBody>
          <a:bodyPr/>
          <a:lstStyle>
            <a:lvl1pPr marL="0" indent="0">
              <a:buNone/>
              <a:defRPr sz="1700"/>
            </a:lvl1pPr>
            <a:lvl2pPr marL="485638" indent="0">
              <a:buNone/>
              <a:defRPr sz="1487"/>
            </a:lvl2pPr>
            <a:lvl3pPr marL="971276" indent="0">
              <a:buNone/>
              <a:defRPr sz="1275"/>
            </a:lvl3pPr>
            <a:lvl4pPr marL="1456914" indent="0">
              <a:buNone/>
              <a:defRPr sz="1062"/>
            </a:lvl4pPr>
            <a:lvl5pPr marL="1942551" indent="0">
              <a:buNone/>
              <a:defRPr sz="1062"/>
            </a:lvl5pPr>
            <a:lvl6pPr marL="2428189" indent="0">
              <a:buNone/>
              <a:defRPr sz="1062"/>
            </a:lvl6pPr>
            <a:lvl7pPr marL="2913827" indent="0">
              <a:buNone/>
              <a:defRPr sz="1062"/>
            </a:lvl7pPr>
            <a:lvl8pPr marL="3399465" indent="0">
              <a:buNone/>
              <a:defRPr sz="1062"/>
            </a:lvl8pPr>
            <a:lvl9pPr marL="3885103" indent="0">
              <a:buNone/>
              <a:defRPr sz="1062"/>
            </a:lvl9pPr>
          </a:lstStyle>
          <a:p>
            <a:pPr lvl="0"/>
            <a:r>
              <a:rPr lang="ru-RU"/>
              <a:t>Образец текста</a:t>
            </a:r>
          </a:p>
        </p:txBody>
      </p:sp>
      <p:sp>
        <p:nvSpPr>
          <p:cNvPr id="5" name="Date Placeholder 4"/>
          <p:cNvSpPr>
            <a:spLocks noGrp="1"/>
          </p:cNvSpPr>
          <p:nvPr>
            <p:ph type="dt" sz="half" idx="10"/>
          </p:nvPr>
        </p:nvSpPr>
        <p:spPr/>
        <p:txBody>
          <a:bodyPr/>
          <a:lstStyle/>
          <a:p>
            <a:fld id="{B7A2D208-432E-AA48-8D25-AC6E1033EED1}" type="datetimeFigureOut">
              <a:rPr lang="x-none" smtClean="0"/>
              <a:t>22.01.2021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13427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68987" y="533506"/>
            <a:ext cx="3132478" cy="1867271"/>
          </a:xfrm>
        </p:spPr>
        <p:txBody>
          <a:bodyPr anchor="b"/>
          <a:lstStyle>
            <a:lvl1pPr>
              <a:defRPr sz="3399"/>
            </a:lvl1pPr>
          </a:lstStyle>
          <a:p>
            <a:r>
              <a:rPr lang="ru-RU"/>
              <a:t>Образец заголовка</a:t>
            </a:r>
            <a:endParaRPr lang="en-US" dirty="0"/>
          </a:p>
        </p:txBody>
      </p:sp>
      <p:sp>
        <p:nvSpPr>
          <p:cNvPr id="3" name="Picture Placeholder 2"/>
          <p:cNvSpPr>
            <a:spLocks noGrp="1" noChangeAspect="1"/>
          </p:cNvSpPr>
          <p:nvPr>
            <p:ph type="pic" idx="1"/>
          </p:nvPr>
        </p:nvSpPr>
        <p:spPr>
          <a:xfrm>
            <a:off x="4129003" y="1152226"/>
            <a:ext cx="4916865" cy="5687024"/>
          </a:xfrm>
        </p:spPr>
        <p:txBody>
          <a:bodyPr anchor="t"/>
          <a:lstStyle>
            <a:lvl1pPr marL="0" indent="0">
              <a:buNone/>
              <a:defRPr sz="3399"/>
            </a:lvl1pPr>
            <a:lvl2pPr marL="485638" indent="0">
              <a:buNone/>
              <a:defRPr sz="2974"/>
            </a:lvl2pPr>
            <a:lvl3pPr marL="971276" indent="0">
              <a:buNone/>
              <a:defRPr sz="2549"/>
            </a:lvl3pPr>
            <a:lvl4pPr marL="1456914" indent="0">
              <a:buNone/>
              <a:defRPr sz="2124"/>
            </a:lvl4pPr>
            <a:lvl5pPr marL="1942551" indent="0">
              <a:buNone/>
              <a:defRPr sz="2124"/>
            </a:lvl5pPr>
            <a:lvl6pPr marL="2428189" indent="0">
              <a:buNone/>
              <a:defRPr sz="2124"/>
            </a:lvl6pPr>
            <a:lvl7pPr marL="2913827" indent="0">
              <a:buNone/>
              <a:defRPr sz="2124"/>
            </a:lvl7pPr>
            <a:lvl8pPr marL="3399465" indent="0">
              <a:buNone/>
              <a:defRPr sz="2124"/>
            </a:lvl8pPr>
            <a:lvl9pPr marL="3885103" indent="0">
              <a:buNone/>
              <a:defRPr sz="2124"/>
            </a:lvl9pPr>
          </a:lstStyle>
          <a:p>
            <a:r>
              <a:rPr lang="ru-RU"/>
              <a:t>Вставка рисунка</a:t>
            </a:r>
            <a:endParaRPr lang="en-US" dirty="0"/>
          </a:p>
        </p:txBody>
      </p:sp>
      <p:sp>
        <p:nvSpPr>
          <p:cNvPr id="4" name="Text Placeholder 3"/>
          <p:cNvSpPr>
            <a:spLocks noGrp="1"/>
          </p:cNvSpPr>
          <p:nvPr>
            <p:ph type="body" sz="half" idx="2"/>
          </p:nvPr>
        </p:nvSpPr>
        <p:spPr>
          <a:xfrm>
            <a:off x="668987" y="2400777"/>
            <a:ext cx="3132478" cy="4447735"/>
          </a:xfrm>
        </p:spPr>
        <p:txBody>
          <a:bodyPr/>
          <a:lstStyle>
            <a:lvl1pPr marL="0" indent="0">
              <a:buNone/>
              <a:defRPr sz="1700"/>
            </a:lvl1pPr>
            <a:lvl2pPr marL="485638" indent="0">
              <a:buNone/>
              <a:defRPr sz="1487"/>
            </a:lvl2pPr>
            <a:lvl3pPr marL="971276" indent="0">
              <a:buNone/>
              <a:defRPr sz="1275"/>
            </a:lvl3pPr>
            <a:lvl4pPr marL="1456914" indent="0">
              <a:buNone/>
              <a:defRPr sz="1062"/>
            </a:lvl4pPr>
            <a:lvl5pPr marL="1942551" indent="0">
              <a:buNone/>
              <a:defRPr sz="1062"/>
            </a:lvl5pPr>
            <a:lvl6pPr marL="2428189" indent="0">
              <a:buNone/>
              <a:defRPr sz="1062"/>
            </a:lvl6pPr>
            <a:lvl7pPr marL="2913827" indent="0">
              <a:buNone/>
              <a:defRPr sz="1062"/>
            </a:lvl7pPr>
            <a:lvl8pPr marL="3399465" indent="0">
              <a:buNone/>
              <a:defRPr sz="1062"/>
            </a:lvl8pPr>
            <a:lvl9pPr marL="3885103" indent="0">
              <a:buNone/>
              <a:defRPr sz="1062"/>
            </a:lvl9pPr>
          </a:lstStyle>
          <a:p>
            <a:pPr lvl="0"/>
            <a:r>
              <a:rPr lang="ru-RU"/>
              <a:t>Образец текста</a:t>
            </a:r>
          </a:p>
        </p:txBody>
      </p:sp>
      <p:sp>
        <p:nvSpPr>
          <p:cNvPr id="5" name="Date Placeholder 4"/>
          <p:cNvSpPr>
            <a:spLocks noGrp="1"/>
          </p:cNvSpPr>
          <p:nvPr>
            <p:ph type="dt" sz="half" idx="10"/>
          </p:nvPr>
        </p:nvSpPr>
        <p:spPr/>
        <p:txBody>
          <a:bodyPr/>
          <a:lstStyle/>
          <a:p>
            <a:fld id="{B7A2D208-432E-AA48-8D25-AC6E1033EED1}" type="datetimeFigureOut">
              <a:rPr lang="x-none" smtClean="0"/>
              <a:t>22.01.2021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6212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723" y="426066"/>
            <a:ext cx="8376880" cy="154679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67723" y="2130318"/>
            <a:ext cx="8376880" cy="507756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67722" y="7417215"/>
            <a:ext cx="2185273" cy="426064"/>
          </a:xfrm>
          <a:prstGeom prst="rect">
            <a:avLst/>
          </a:prstGeom>
        </p:spPr>
        <p:txBody>
          <a:bodyPr vert="horz" lIns="91440" tIns="45720" rIns="91440" bIns="45720" rtlCol="0" anchor="ctr"/>
          <a:lstStyle>
            <a:lvl1pPr algn="l">
              <a:defRPr sz="1275">
                <a:solidFill>
                  <a:schemeClr val="tx1">
                    <a:tint val="75000"/>
                  </a:schemeClr>
                </a:solidFill>
              </a:defRPr>
            </a:lvl1pPr>
          </a:lstStyle>
          <a:p>
            <a:fld id="{B7A2D208-432E-AA48-8D25-AC6E1033EED1}" type="datetimeFigureOut">
              <a:rPr lang="x-none" smtClean="0"/>
              <a:t>22.01.2021</a:t>
            </a:fld>
            <a:endParaRPr lang="x-none"/>
          </a:p>
        </p:txBody>
      </p:sp>
      <p:sp>
        <p:nvSpPr>
          <p:cNvPr id="5" name="Footer Placeholder 4"/>
          <p:cNvSpPr>
            <a:spLocks noGrp="1"/>
          </p:cNvSpPr>
          <p:nvPr>
            <p:ph type="ftr" sz="quarter" idx="3"/>
          </p:nvPr>
        </p:nvSpPr>
        <p:spPr>
          <a:xfrm>
            <a:off x="3217208" y="7417215"/>
            <a:ext cx="3277910" cy="426064"/>
          </a:xfrm>
          <a:prstGeom prst="rect">
            <a:avLst/>
          </a:prstGeom>
        </p:spPr>
        <p:txBody>
          <a:bodyPr vert="horz" lIns="91440" tIns="45720" rIns="91440" bIns="45720" rtlCol="0" anchor="ctr"/>
          <a:lstStyle>
            <a:lvl1pPr algn="ctr">
              <a:defRPr sz="1275">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859330" y="7417215"/>
            <a:ext cx="2185273" cy="426064"/>
          </a:xfrm>
          <a:prstGeom prst="rect">
            <a:avLst/>
          </a:prstGeom>
        </p:spPr>
        <p:txBody>
          <a:bodyPr vert="horz" lIns="91440" tIns="45720" rIns="91440" bIns="45720" rtlCol="0" anchor="ctr"/>
          <a:lstStyle>
            <a:lvl1pPr algn="r">
              <a:defRPr sz="1275">
                <a:solidFill>
                  <a:schemeClr val="tx1">
                    <a:tint val="75000"/>
                  </a:schemeClr>
                </a:solidFill>
              </a:defRPr>
            </a:lvl1pPr>
          </a:lstStyle>
          <a:p>
            <a:fld id="{40A21B68-98B7-4E40-B0F8-C095EA97D726}" type="slidenum">
              <a:rPr lang="x-none" smtClean="0"/>
              <a:t>‹#›</a:t>
            </a:fld>
            <a:endParaRPr lang="x-none"/>
          </a:p>
        </p:txBody>
      </p:sp>
    </p:spTree>
    <p:extLst>
      <p:ext uri="{BB962C8B-B14F-4D97-AF65-F5344CB8AC3E}">
        <p14:creationId xmlns:p14="http://schemas.microsoft.com/office/powerpoint/2010/main" val="38175577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71276" rtl="0" eaLnBrk="1" latinLnBrk="0" hangingPunct="1">
        <a:lnSpc>
          <a:spcPct val="90000"/>
        </a:lnSpc>
        <a:spcBef>
          <a:spcPct val="0"/>
        </a:spcBef>
        <a:buNone/>
        <a:defRPr sz="4674" kern="1200">
          <a:solidFill>
            <a:schemeClr val="tx1"/>
          </a:solidFill>
          <a:latin typeface="+mj-lt"/>
          <a:ea typeface="+mj-ea"/>
          <a:cs typeface="+mj-cs"/>
        </a:defRPr>
      </a:lvl1pPr>
    </p:titleStyle>
    <p:bodyStyle>
      <a:lvl1pPr marL="242819" indent="-242819" algn="l" defTabSz="971276" rtl="0" eaLnBrk="1" latinLnBrk="0" hangingPunct="1">
        <a:lnSpc>
          <a:spcPct val="90000"/>
        </a:lnSpc>
        <a:spcBef>
          <a:spcPts val="1062"/>
        </a:spcBef>
        <a:buFont typeface="Arial" panose="020B0604020202020204" pitchFamily="34" charset="0"/>
        <a:buChar char="•"/>
        <a:defRPr sz="2974" kern="1200">
          <a:solidFill>
            <a:schemeClr val="tx1"/>
          </a:solidFill>
          <a:latin typeface="+mn-lt"/>
          <a:ea typeface="+mn-ea"/>
          <a:cs typeface="+mn-cs"/>
        </a:defRPr>
      </a:lvl1pPr>
      <a:lvl2pPr marL="728457" indent="-242819" algn="l" defTabSz="971276" rtl="0" eaLnBrk="1" latinLnBrk="0" hangingPunct="1">
        <a:lnSpc>
          <a:spcPct val="90000"/>
        </a:lnSpc>
        <a:spcBef>
          <a:spcPts val="531"/>
        </a:spcBef>
        <a:buFont typeface="Arial" panose="020B0604020202020204" pitchFamily="34" charset="0"/>
        <a:buChar char="•"/>
        <a:defRPr sz="2549" kern="1200">
          <a:solidFill>
            <a:schemeClr val="tx1"/>
          </a:solidFill>
          <a:latin typeface="+mn-lt"/>
          <a:ea typeface="+mn-ea"/>
          <a:cs typeface="+mn-cs"/>
        </a:defRPr>
      </a:lvl2pPr>
      <a:lvl3pPr marL="1214095" indent="-242819" algn="l" defTabSz="971276" rtl="0" eaLnBrk="1" latinLnBrk="0" hangingPunct="1">
        <a:lnSpc>
          <a:spcPct val="90000"/>
        </a:lnSpc>
        <a:spcBef>
          <a:spcPts val="531"/>
        </a:spcBef>
        <a:buFont typeface="Arial" panose="020B0604020202020204" pitchFamily="34" charset="0"/>
        <a:buChar char="•"/>
        <a:defRPr sz="2124" kern="1200">
          <a:solidFill>
            <a:schemeClr val="tx1"/>
          </a:solidFill>
          <a:latin typeface="+mn-lt"/>
          <a:ea typeface="+mn-ea"/>
          <a:cs typeface="+mn-cs"/>
        </a:defRPr>
      </a:lvl3pPr>
      <a:lvl4pPr marL="1699732"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4pPr>
      <a:lvl5pPr marL="2185370"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5pPr>
      <a:lvl6pPr marL="2671008"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6pPr>
      <a:lvl7pPr marL="3156646"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7pPr>
      <a:lvl8pPr marL="3642284"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8pPr>
      <a:lvl9pPr marL="4127922"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9pPr>
    </p:bodyStyle>
    <p:otherStyle>
      <a:defPPr>
        <a:defRPr lang="en-US"/>
      </a:defPPr>
      <a:lvl1pPr marL="0" algn="l" defTabSz="971276" rtl="0" eaLnBrk="1" latinLnBrk="0" hangingPunct="1">
        <a:defRPr sz="1912" kern="1200">
          <a:solidFill>
            <a:schemeClr val="tx1"/>
          </a:solidFill>
          <a:latin typeface="+mn-lt"/>
          <a:ea typeface="+mn-ea"/>
          <a:cs typeface="+mn-cs"/>
        </a:defRPr>
      </a:lvl1pPr>
      <a:lvl2pPr marL="485638" algn="l" defTabSz="971276" rtl="0" eaLnBrk="1" latinLnBrk="0" hangingPunct="1">
        <a:defRPr sz="1912" kern="1200">
          <a:solidFill>
            <a:schemeClr val="tx1"/>
          </a:solidFill>
          <a:latin typeface="+mn-lt"/>
          <a:ea typeface="+mn-ea"/>
          <a:cs typeface="+mn-cs"/>
        </a:defRPr>
      </a:lvl2pPr>
      <a:lvl3pPr marL="971276" algn="l" defTabSz="971276" rtl="0" eaLnBrk="1" latinLnBrk="0" hangingPunct="1">
        <a:defRPr sz="1912" kern="1200">
          <a:solidFill>
            <a:schemeClr val="tx1"/>
          </a:solidFill>
          <a:latin typeface="+mn-lt"/>
          <a:ea typeface="+mn-ea"/>
          <a:cs typeface="+mn-cs"/>
        </a:defRPr>
      </a:lvl3pPr>
      <a:lvl4pPr marL="1456914" algn="l" defTabSz="971276" rtl="0" eaLnBrk="1" latinLnBrk="0" hangingPunct="1">
        <a:defRPr sz="1912" kern="1200">
          <a:solidFill>
            <a:schemeClr val="tx1"/>
          </a:solidFill>
          <a:latin typeface="+mn-lt"/>
          <a:ea typeface="+mn-ea"/>
          <a:cs typeface="+mn-cs"/>
        </a:defRPr>
      </a:lvl4pPr>
      <a:lvl5pPr marL="1942551" algn="l" defTabSz="971276" rtl="0" eaLnBrk="1" latinLnBrk="0" hangingPunct="1">
        <a:defRPr sz="1912" kern="1200">
          <a:solidFill>
            <a:schemeClr val="tx1"/>
          </a:solidFill>
          <a:latin typeface="+mn-lt"/>
          <a:ea typeface="+mn-ea"/>
          <a:cs typeface="+mn-cs"/>
        </a:defRPr>
      </a:lvl5pPr>
      <a:lvl6pPr marL="2428189" algn="l" defTabSz="971276" rtl="0" eaLnBrk="1" latinLnBrk="0" hangingPunct="1">
        <a:defRPr sz="1912" kern="1200">
          <a:solidFill>
            <a:schemeClr val="tx1"/>
          </a:solidFill>
          <a:latin typeface="+mn-lt"/>
          <a:ea typeface="+mn-ea"/>
          <a:cs typeface="+mn-cs"/>
        </a:defRPr>
      </a:lvl6pPr>
      <a:lvl7pPr marL="2913827" algn="l" defTabSz="971276" rtl="0" eaLnBrk="1" latinLnBrk="0" hangingPunct="1">
        <a:defRPr sz="1912" kern="1200">
          <a:solidFill>
            <a:schemeClr val="tx1"/>
          </a:solidFill>
          <a:latin typeface="+mn-lt"/>
          <a:ea typeface="+mn-ea"/>
          <a:cs typeface="+mn-cs"/>
        </a:defRPr>
      </a:lvl7pPr>
      <a:lvl8pPr marL="3399465" algn="l" defTabSz="971276" rtl="0" eaLnBrk="1" latinLnBrk="0" hangingPunct="1">
        <a:defRPr sz="1912" kern="1200">
          <a:solidFill>
            <a:schemeClr val="tx1"/>
          </a:solidFill>
          <a:latin typeface="+mn-lt"/>
          <a:ea typeface="+mn-ea"/>
          <a:cs typeface="+mn-cs"/>
        </a:defRPr>
      </a:lvl8pPr>
      <a:lvl9pPr marL="3885103" algn="l" defTabSz="971276" rtl="0" eaLnBrk="1" latinLnBrk="0" hangingPunct="1">
        <a:defRPr sz="19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21.wdp"/><Relationship Id="rId13"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6.png"/><Relationship Id="rId12" Type="http://schemas.microsoft.com/office/2007/relationships/hdphoto" Target="../media/hdphoto23.wdp"/><Relationship Id="rId2" Type="http://schemas.openxmlformats.org/officeDocument/2006/relationships/image" Target="../media/image23.png"/><Relationship Id="rId1" Type="http://schemas.openxmlformats.org/officeDocument/2006/relationships/slideLayout" Target="../slideLayouts/slideLayout1.xml"/><Relationship Id="rId6" Type="http://schemas.microsoft.com/office/2007/relationships/hdphoto" Target="../media/hdphoto20.wdp"/><Relationship Id="rId11" Type="http://schemas.openxmlformats.org/officeDocument/2006/relationships/image" Target="../media/image28.png"/><Relationship Id="rId5" Type="http://schemas.openxmlformats.org/officeDocument/2006/relationships/image" Target="../media/image25.png"/><Relationship Id="rId10" Type="http://schemas.microsoft.com/office/2007/relationships/hdphoto" Target="../media/hdphoto22.wdp"/><Relationship Id="rId4" Type="http://schemas.microsoft.com/office/2007/relationships/hdphoto" Target="../media/hdphoto19.wdp"/><Relationship Id="rId9" Type="http://schemas.openxmlformats.org/officeDocument/2006/relationships/image" Target="../media/image27.png"/><Relationship Id="rId14" Type="http://schemas.microsoft.com/office/2007/relationships/hdphoto" Target="../media/hdphoto24.wdp"/></Relationships>
</file>

<file path=ppt/slides/_rels/slide11.xml.rels><?xml version="1.0" encoding="UTF-8" standalone="yes"?>
<Relationships xmlns="http://schemas.openxmlformats.org/package/2006/relationships"><Relationship Id="rId8" Type="http://schemas.microsoft.com/office/2007/relationships/hdphoto" Target="../media/hdphoto27.wdp"/><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1.xml"/><Relationship Id="rId6" Type="http://schemas.microsoft.com/office/2007/relationships/hdphoto" Target="../media/hdphoto26.wdp"/><Relationship Id="rId5" Type="http://schemas.openxmlformats.org/officeDocument/2006/relationships/image" Target="../media/image32.png"/><Relationship Id="rId10" Type="http://schemas.microsoft.com/office/2007/relationships/hdphoto" Target="../media/hdphoto28.wdp"/><Relationship Id="rId4" Type="http://schemas.microsoft.com/office/2007/relationships/hdphoto" Target="../media/hdphoto25.wdp"/><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microsoft.com/office/2007/relationships/hdphoto" Target="../media/hdphoto29.wdp"/><Relationship Id="rId2" Type="http://schemas.openxmlformats.org/officeDocument/2006/relationships/image" Target="../media/image35.png"/><Relationship Id="rId1" Type="http://schemas.openxmlformats.org/officeDocument/2006/relationships/slideLayout" Target="../slideLayouts/slideLayout1.xml"/><Relationship Id="rId5" Type="http://schemas.microsoft.com/office/2007/relationships/hdphoto" Target="../media/hdphoto30.wdp"/><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microsoft.com/office/2007/relationships/hdphoto" Target="../media/hdphoto31.wdp"/><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hdphoto" Target="../media/hdphoto32.wdp"/><Relationship Id="rId7" Type="http://schemas.microsoft.com/office/2007/relationships/hdphoto" Target="../media/hdphoto34.wdp"/><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3.png"/><Relationship Id="rId5" Type="http://schemas.microsoft.com/office/2007/relationships/hdphoto" Target="../media/hdphoto33.wdp"/><Relationship Id="rId10" Type="http://schemas.openxmlformats.org/officeDocument/2006/relationships/image" Target="../media/image42.png"/><Relationship Id="rId4" Type="http://schemas.openxmlformats.org/officeDocument/2006/relationships/image" Target="../media/image39.png"/><Relationship Id="rId9" Type="http://schemas.microsoft.com/office/2007/relationships/hdphoto" Target="../media/hdphoto35.wdp"/></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36.wdp"/><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microsoft.com/office/2007/relationships/hdphoto" Target="../media/hdphoto37.wdp"/><Relationship Id="rId13" Type="http://schemas.openxmlformats.org/officeDocument/2006/relationships/image" Target="../media/image56.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52.png"/><Relationship Id="rId14"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microsoft.com/office/2007/relationships/hdphoto" Target="../media/hdphoto38.wdp"/><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image" Target="../media/image59.png"/><Relationship Id="rId16" Type="http://schemas.microsoft.com/office/2007/relationships/hdphoto" Target="../media/hdphoto40.wdp"/><Relationship Id="rId1" Type="http://schemas.openxmlformats.org/officeDocument/2006/relationships/slideLayout" Target="../slideLayouts/slideLayout1.xml"/><Relationship Id="rId6" Type="http://schemas.microsoft.com/office/2007/relationships/hdphoto" Target="../media/hdphoto39.wdp"/><Relationship Id="rId11" Type="http://schemas.openxmlformats.org/officeDocument/2006/relationships/image" Target="../media/image66.jpeg"/><Relationship Id="rId5" Type="http://schemas.openxmlformats.org/officeDocument/2006/relationships/image" Target="../media/image61.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60.png"/><Relationship Id="rId9" Type="http://schemas.openxmlformats.org/officeDocument/2006/relationships/image" Target="../media/image64.png"/><Relationship Id="rId14"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microsoft.com/office/2007/relationships/hdphoto" Target="../media/hdphoto41.wdp"/><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42.wdp"/><Relationship Id="rId7" Type="http://schemas.microsoft.com/office/2007/relationships/hdphoto" Target="../media/hdphoto44.wdp"/><Relationship Id="rId2"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74.png"/><Relationship Id="rId5" Type="http://schemas.microsoft.com/office/2007/relationships/hdphoto" Target="../media/hdphoto43.wdp"/><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microsoft.com/office/2007/relationships/hdphoto" Target="../media/hdphoto45.wdp"/><Relationship Id="rId7" Type="http://schemas.openxmlformats.org/officeDocument/2006/relationships/image" Target="../media/image82.png"/><Relationship Id="rId2"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81.png"/><Relationship Id="rId5" Type="http://schemas.microsoft.com/office/2007/relationships/hdphoto" Target="../media/hdphoto46.wdp"/><Relationship Id="rId4"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77.png"/></Relationships>
</file>

<file path=ppt/slides/_rels/slide23.xml.rels><?xml version="1.0" encoding="UTF-8" standalone="yes"?>
<Relationships xmlns="http://schemas.openxmlformats.org/package/2006/relationships"><Relationship Id="rId3" Type="http://schemas.microsoft.com/office/2007/relationships/hdphoto" Target="../media/hdphoto47.wdp"/><Relationship Id="rId2" Type="http://schemas.openxmlformats.org/officeDocument/2006/relationships/image" Target="../media/image78.png"/><Relationship Id="rId1" Type="http://schemas.openxmlformats.org/officeDocument/2006/relationships/slideLayout" Target="../slideLayouts/slideLayout1.xml"/><Relationship Id="rId5" Type="http://schemas.microsoft.com/office/2007/relationships/hdphoto" Target="../media/hdphoto48.wdp"/><Relationship Id="rId4" Type="http://schemas.openxmlformats.org/officeDocument/2006/relationships/image" Target="../media/image79.png"/></Relationships>
</file>

<file path=ppt/slides/_rels/slide2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9.png"/><Relationship Id="rId7" Type="http://schemas.openxmlformats.org/officeDocument/2006/relationships/image" Target="../media/image11.png"/><Relationship Id="rId12" Type="http://schemas.microsoft.com/office/2007/relationships/hdphoto" Target="../media/hdphoto9.wdp"/><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6.wdp"/><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15.wdp"/><Relationship Id="rId18" Type="http://schemas.openxmlformats.org/officeDocument/2006/relationships/image" Target="../media/image22.png"/><Relationship Id="rId3" Type="http://schemas.microsoft.com/office/2007/relationships/hdphoto" Target="../media/hdphoto10.wdp"/><Relationship Id="rId7" Type="http://schemas.microsoft.com/office/2007/relationships/hdphoto" Target="../media/hdphoto12.wdp"/><Relationship Id="rId12" Type="http://schemas.openxmlformats.org/officeDocument/2006/relationships/image" Target="../media/image19.png"/><Relationship Id="rId17" Type="http://schemas.microsoft.com/office/2007/relationships/hdphoto" Target="../media/hdphoto17.wdp"/><Relationship Id="rId2" Type="http://schemas.openxmlformats.org/officeDocument/2006/relationships/image" Target="../media/image14.png"/><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6.png"/><Relationship Id="rId11" Type="http://schemas.microsoft.com/office/2007/relationships/hdphoto" Target="../media/hdphoto14.wdp"/><Relationship Id="rId5" Type="http://schemas.microsoft.com/office/2007/relationships/hdphoto" Target="../media/hdphoto11.wdp"/><Relationship Id="rId15" Type="http://schemas.microsoft.com/office/2007/relationships/hdphoto" Target="../media/hdphoto16.wdp"/><Relationship Id="rId10" Type="http://schemas.openxmlformats.org/officeDocument/2006/relationships/image" Target="../media/image18.png"/><Relationship Id="rId19" Type="http://schemas.microsoft.com/office/2007/relationships/hdphoto" Target="../media/hdphoto18.wdp"/><Relationship Id="rId4" Type="http://schemas.openxmlformats.org/officeDocument/2006/relationships/image" Target="../media/image15.png"/><Relationship Id="rId9" Type="http://schemas.microsoft.com/office/2007/relationships/hdphoto" Target="../media/hdphoto13.wdp"/><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7F2C24-7A65-284B-9419-683059C3D5B8}"/>
              </a:ext>
            </a:extLst>
          </p:cNvPr>
          <p:cNvSpPr>
            <a:spLocks noGrp="1"/>
          </p:cNvSpPr>
          <p:nvPr>
            <p:ph type="ctrTitle"/>
          </p:nvPr>
        </p:nvSpPr>
        <p:spPr>
          <a:xfrm>
            <a:off x="155024" y="250536"/>
            <a:ext cx="2132301" cy="429082"/>
          </a:xfrm>
        </p:spPr>
        <p:txBody>
          <a:bodyPr>
            <a:noAutofit/>
          </a:bodyPr>
          <a:lstStyle/>
          <a:p>
            <a:pPr algn="l"/>
            <a:r>
              <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10-</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сынып</a:t>
            </a:r>
            <a:endParaRPr 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Подзаголовок 2">
            <a:extLst>
              <a:ext uri="{FF2B5EF4-FFF2-40B4-BE49-F238E27FC236}">
                <a16:creationId xmlns:a16="http://schemas.microsoft.com/office/drawing/2014/main" id="{DE370113-B385-2C41-BC76-ADDE2EDA2B26}"/>
              </a:ext>
            </a:extLst>
          </p:cNvPr>
          <p:cNvSpPr>
            <a:spLocks noGrp="1"/>
          </p:cNvSpPr>
          <p:nvPr>
            <p:ph type="subTitle" idx="1"/>
          </p:nvPr>
        </p:nvSpPr>
        <p:spPr>
          <a:xfrm>
            <a:off x="284162" y="2246901"/>
            <a:ext cx="6789878" cy="1440616"/>
          </a:xfrm>
        </p:spPr>
        <p:txBody>
          <a:bodyPr lIns="252000" tIns="108000" rIns="252000" bIns="108000">
            <a:noAutofit/>
          </a:bodyPr>
          <a:lstStyle/>
          <a:p>
            <a:pPr algn="l">
              <a:lnSpc>
                <a:spcPct val="100000"/>
              </a:lnSpc>
            </a:pPr>
            <a:r>
              <a:rPr lang="ru-RU" sz="32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Органикалық</a:t>
            </a:r>
            <a:r>
              <a:rPr lang="ru-RU" sz="3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заттардың</a:t>
            </a:r>
            <a:r>
              <a:rPr lang="ru-RU" sz="3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құрамы</a:t>
            </a:r>
            <a:r>
              <a:rPr lang="ru-RU" sz="3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мен </a:t>
            </a:r>
            <a:r>
              <a:rPr lang="ru-RU" sz="32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құрылысы</a:t>
            </a:r>
            <a:r>
              <a:rPr lang="ru-RU" sz="3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Номенклатурасы</a:t>
            </a:r>
            <a:r>
              <a:rPr lang="ru-RU" sz="3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Изомериясы</a:t>
            </a:r>
            <a:endParaRPr lang="ru-RU" sz="32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Прямоугольник 3">
            <a:extLst>
              <a:ext uri="{FF2B5EF4-FFF2-40B4-BE49-F238E27FC236}">
                <a16:creationId xmlns:a16="http://schemas.microsoft.com/office/drawing/2014/main" id="{4F0CA0B7-653C-B64A-9B2C-9B4676D5BCA3}"/>
              </a:ext>
            </a:extLst>
          </p:cNvPr>
          <p:cNvSpPr/>
          <p:nvPr/>
        </p:nvSpPr>
        <p:spPr>
          <a:xfrm>
            <a:off x="208187" y="6700973"/>
            <a:ext cx="3525837" cy="669735"/>
          </a:xfrm>
          <a:prstGeom prst="rect">
            <a:avLst/>
          </a:prstGeom>
        </p:spPr>
        <p:txBody>
          <a:bodyPr wrap="square">
            <a:spAutoFit/>
          </a:bodyPr>
          <a:lstStyle/>
          <a:p>
            <a:pPr>
              <a:lnSpc>
                <a:spcPct val="150000"/>
              </a:lnSpc>
            </a:pPr>
            <a:r>
              <a:rPr lang="ru-RU" sz="2800" noProof="1">
                <a:solidFill>
                  <a:srgbClr val="620BFC"/>
                </a:solidFill>
                <a:latin typeface="Open Sans" panose="020B0606030504020204" pitchFamily="34" charset="0"/>
                <a:ea typeface="Open Sans" panose="020B0606030504020204" pitchFamily="34" charset="0"/>
                <a:cs typeface="Open Sans" panose="020B0606030504020204" pitchFamily="34" charset="0"/>
              </a:rPr>
              <a:t>Мұғалім:</a:t>
            </a:r>
            <a:endParaRPr lang="ru-RU" sz="2800" noProof="1">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Прямоугольник 4">
            <a:extLst>
              <a:ext uri="{FF2B5EF4-FFF2-40B4-BE49-F238E27FC236}">
                <a16:creationId xmlns:a16="http://schemas.microsoft.com/office/drawing/2014/main" id="{24967B1B-68B8-C84C-8B8B-86329E258C0C}"/>
              </a:ext>
            </a:extLst>
          </p:cNvPr>
          <p:cNvSpPr/>
          <p:nvPr/>
        </p:nvSpPr>
        <p:spPr>
          <a:xfrm>
            <a:off x="8238318" y="162237"/>
            <a:ext cx="1309974" cy="523220"/>
          </a:xfrm>
          <a:prstGeom prst="rect">
            <a:avLst/>
          </a:prstGeom>
        </p:spPr>
        <p:txBody>
          <a:bodyPr wrap="none">
            <a:spAutoFit/>
          </a:bodyPr>
          <a:lstStyle/>
          <a:p>
            <a:r>
              <a:rPr 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Химия</a:t>
            </a:r>
            <a:endParaRPr lang="x-none" sz="2800" dirty="0">
              <a:solidFill>
                <a:srgbClr val="620BFC"/>
              </a:solidFill>
            </a:endParaRPr>
          </a:p>
        </p:txBody>
      </p:sp>
      <p:sp>
        <p:nvSpPr>
          <p:cNvPr id="8" name="Прямоугольник 7">
            <a:extLst>
              <a:ext uri="{FF2B5EF4-FFF2-40B4-BE49-F238E27FC236}">
                <a16:creationId xmlns:a16="http://schemas.microsoft.com/office/drawing/2014/main" id="{F6501872-5065-E749-A9FA-589EEBC4B910}"/>
              </a:ext>
            </a:extLst>
          </p:cNvPr>
          <p:cNvSpPr/>
          <p:nvPr/>
        </p:nvSpPr>
        <p:spPr>
          <a:xfrm>
            <a:off x="218234" y="7096365"/>
            <a:ext cx="3525837" cy="669735"/>
          </a:xfrm>
          <a:prstGeom prst="rect">
            <a:avLst/>
          </a:prstGeom>
        </p:spPr>
        <p:txBody>
          <a:bodyPr wrap="square">
            <a:spAutoFit/>
          </a:bodyPr>
          <a:lstStyle/>
          <a:p>
            <a:pPr>
              <a:lnSpc>
                <a:spcPct val="150000"/>
              </a:lnSpc>
            </a:pPr>
            <a:r>
              <a:rPr lang="ru-RU" sz="2800" noProof="1">
                <a:solidFill>
                  <a:srgbClr val="002060"/>
                </a:solidFill>
                <a:latin typeface="Open Sans" panose="020B0606030504020204" pitchFamily="34" charset="0"/>
                <a:ea typeface="Open Sans" panose="020B0606030504020204" pitchFamily="34" charset="0"/>
                <a:cs typeface="Open Sans" panose="020B0606030504020204" pitchFamily="34" charset="0"/>
              </a:rPr>
              <a:t>Әбеу Нұргелді</a:t>
            </a:r>
          </a:p>
        </p:txBody>
      </p:sp>
      <p:pic>
        <p:nvPicPr>
          <p:cNvPr id="9" name="Рисунок 8">
            <a:extLst>
              <a:ext uri="{FF2B5EF4-FFF2-40B4-BE49-F238E27FC236}">
                <a16:creationId xmlns:a16="http://schemas.microsoft.com/office/drawing/2014/main" id="{B9B4B7D6-D546-AC4E-9322-50A39B657CE7}"/>
              </a:ext>
            </a:extLst>
          </p:cNvPr>
          <p:cNvPicPr>
            <a:picLocks noChangeAspect="1"/>
          </p:cNvPicPr>
          <p:nvPr/>
        </p:nvPicPr>
        <p:blipFill>
          <a:blip r:embed="rId2"/>
          <a:stretch>
            <a:fillRect/>
          </a:stretch>
        </p:blipFill>
        <p:spPr>
          <a:xfrm>
            <a:off x="4530436" y="4082909"/>
            <a:ext cx="4897726" cy="3627579"/>
          </a:xfrm>
          <a:prstGeom prst="rect">
            <a:avLst/>
          </a:prstGeom>
        </p:spPr>
      </p:pic>
    </p:spTree>
    <p:extLst>
      <p:ext uri="{BB962C8B-B14F-4D97-AF65-F5344CB8AC3E}">
        <p14:creationId xmlns:p14="http://schemas.microsoft.com/office/powerpoint/2010/main" val="43933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587441"/>
          </a:xfrm>
          <a:prstGeom prst="rect">
            <a:avLst/>
          </a:prstGeom>
          <a:noFill/>
          <a:ln>
            <a:solidFill>
              <a:schemeClr val="tx2"/>
            </a:solidFill>
          </a:ln>
        </p:spPr>
        <p:txBody>
          <a:bodyPr wrap="square" lIns="252000" tIns="108000" rIns="252000" bIns="108000" rtlCol="0">
            <a:spAutoFit/>
          </a:bodyPr>
          <a:lstStyle/>
          <a:p>
            <a:pPr lvl="0"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Органикалық заттардың құрылысы және изомерленуі</a:t>
            </a:r>
          </a:p>
        </p:txBody>
      </p:sp>
      <p:sp>
        <p:nvSpPr>
          <p:cNvPr id="7" name="TextBox 6"/>
          <p:cNvSpPr txBox="1"/>
          <p:nvPr/>
        </p:nvSpPr>
        <p:spPr>
          <a:xfrm>
            <a:off x="288626" y="1049581"/>
            <a:ext cx="9144000" cy="833663"/>
          </a:xfrm>
          <a:prstGeom prst="rect">
            <a:avLst/>
          </a:prstGeom>
          <a:noFill/>
          <a:ln>
            <a:solidFill>
              <a:schemeClr val="tx2"/>
            </a:solidFill>
          </a:ln>
        </p:spPr>
        <p:txBody>
          <a:bodyPr wrap="square" lIns="252000" tIns="108000" rIns="252000" bIns="108000" rtlCol="0">
            <a:spAutoFit/>
          </a:bodyPr>
          <a:lstStyle/>
          <a:p>
            <a:pPr algn="just"/>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Класаралық изомерлер –</a:t>
            </a: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жалпы формуласы бірдей, алайда әр түрлі кластарға жататын органикалық қосылыстар. </a:t>
            </a:r>
          </a:p>
        </p:txBody>
      </p:sp>
      <mc:AlternateContent xmlns:mc="http://schemas.openxmlformats.org/markup-compatibility/2006">
        <mc:Choice xmlns:a14="http://schemas.microsoft.com/office/drawing/2010/main" Requires="a14">
          <p:graphicFrame>
            <p:nvGraphicFramePr>
              <p:cNvPr id="3" name="Таблица 3">
                <a:extLst>
                  <a:ext uri="{FF2B5EF4-FFF2-40B4-BE49-F238E27FC236}">
                    <a16:creationId xmlns:a16="http://schemas.microsoft.com/office/drawing/2014/main" id="{5E797402-3D18-414F-9606-FFCCC989EE28}"/>
                  </a:ext>
                </a:extLst>
              </p:cNvPr>
              <p:cNvGraphicFramePr>
                <a:graphicFrameLocks noGrp="1"/>
              </p:cNvGraphicFramePr>
              <p:nvPr>
                <p:extLst>
                  <p:ext uri="{D42A27DB-BD31-4B8C-83A1-F6EECF244321}">
                    <p14:modId xmlns:p14="http://schemas.microsoft.com/office/powerpoint/2010/main" val="3623534108"/>
                  </p:ext>
                </p:extLst>
              </p:nvPr>
            </p:nvGraphicFramePr>
            <p:xfrm>
              <a:off x="288625" y="2053284"/>
              <a:ext cx="9139536" cy="5199701"/>
            </p:xfrm>
            <a:graphic>
              <a:graphicData uri="http://schemas.openxmlformats.org/drawingml/2006/table">
                <a:tbl>
                  <a:tblPr firstRow="1" bandRow="1">
                    <a:tableStyleId>{5940675A-B579-460E-94D1-54222C63F5DA}</a:tableStyleId>
                  </a:tblPr>
                  <a:tblGrid>
                    <a:gridCol w="2284884">
                      <a:extLst>
                        <a:ext uri="{9D8B030D-6E8A-4147-A177-3AD203B41FA5}">
                          <a16:colId xmlns:a16="http://schemas.microsoft.com/office/drawing/2014/main" val="3566671328"/>
                        </a:ext>
                      </a:extLst>
                    </a:gridCol>
                    <a:gridCol w="1492882">
                      <a:extLst>
                        <a:ext uri="{9D8B030D-6E8A-4147-A177-3AD203B41FA5}">
                          <a16:colId xmlns:a16="http://schemas.microsoft.com/office/drawing/2014/main" val="3228402097"/>
                        </a:ext>
                      </a:extLst>
                    </a:gridCol>
                    <a:gridCol w="1962620">
                      <a:extLst>
                        <a:ext uri="{9D8B030D-6E8A-4147-A177-3AD203B41FA5}">
                          <a16:colId xmlns:a16="http://schemas.microsoft.com/office/drawing/2014/main" val="1280081151"/>
                        </a:ext>
                      </a:extLst>
                    </a:gridCol>
                    <a:gridCol w="3399150">
                      <a:extLst>
                        <a:ext uri="{9D8B030D-6E8A-4147-A177-3AD203B41FA5}">
                          <a16:colId xmlns:a16="http://schemas.microsoft.com/office/drawing/2014/main" val="3686309051"/>
                        </a:ext>
                      </a:extLst>
                    </a:gridCol>
                  </a:tblGrid>
                  <a:tr h="583091">
                    <a:tc rowSpan="2">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Кластар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rowSpan="2">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Жалпы формула-сы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gridSpan="2">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Мысалдар</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283541"/>
                      </a:ext>
                    </a:extLst>
                  </a:tr>
                  <a:tr h="666223">
                    <a:tc vMerge="1">
                      <a:txBody>
                        <a:bodyPr/>
                        <a:lstStyle/>
                        <a:p>
                          <a:endParaRPr lang="ru-RU"/>
                        </a:p>
                      </a:txBody>
                      <a:tcPr/>
                    </a:tc>
                    <a:tc vMerge="1">
                      <a:txBody>
                        <a:bodyPr/>
                        <a:lstStyle/>
                        <a:p>
                          <a:endParaRPr lang="ru-RU"/>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Молекулалық формуласы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Құрылымдық формуласы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66611519"/>
                      </a:ext>
                    </a:extLst>
                  </a:tr>
                  <a:tr h="583091">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Алкендер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noFill/>
                      </a:tcPr>
                    </a:tc>
                    <a:tc rowSpan="2">
                      <a:txBody>
                        <a:bodyPr/>
                        <a:lstStyle/>
                        <a:p>
                          <a:pPr algn="ctr"/>
                          <a:endParaRPr lang="en-US" i="1"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14:m>
                            <m:oMathPara xmlns:m="http://schemas.openxmlformats.org/officeDocument/2006/math">
                              <m:oMathParaPr>
                                <m:jc m:val="centerGroup"/>
                              </m:oMathParaPr>
                              <m:oMath xmlns:m="http://schemas.openxmlformats.org/officeDocument/2006/math">
                                <m:sSub>
                                  <m:sSubPr>
                                    <m:ctrlPr>
                                      <a:rPr lang="ru-RU" i="1" smtClean="0">
                                        <a:solidFill>
                                          <a:srgbClr val="620BFC"/>
                                        </a:solidFill>
                                        <a:latin typeface="Cambria Math" panose="02040503050406030204" pitchFamily="18" charset="0"/>
                                      </a:rPr>
                                    </m:ctrlPr>
                                  </m:sSubPr>
                                  <m:e>
                                    <m:r>
                                      <a:rPr lang="en-US" b="0" i="1" smtClean="0">
                                        <a:solidFill>
                                          <a:srgbClr val="620BFC"/>
                                        </a:solidFill>
                                        <a:latin typeface="Cambria Math" panose="02040503050406030204" pitchFamily="18" charset="0"/>
                                      </a:rPr>
                                      <m:t>𝐶</m:t>
                                    </m:r>
                                  </m:e>
                                  <m:sub>
                                    <m:r>
                                      <a:rPr lang="en-US" b="0" i="1" smtClean="0">
                                        <a:solidFill>
                                          <a:srgbClr val="620BFC"/>
                                        </a:solidFill>
                                        <a:latin typeface="Cambria Math" panose="02040503050406030204" pitchFamily="18" charset="0"/>
                                      </a:rPr>
                                      <m:t>𝑛</m:t>
                                    </m:r>
                                  </m:sub>
                                </m:sSub>
                                <m:sSub>
                                  <m:sSubPr>
                                    <m:ctrlPr>
                                      <a:rPr lang="ru-RU" i="1" smtClean="0">
                                        <a:solidFill>
                                          <a:srgbClr val="620BFC"/>
                                        </a:solidFill>
                                        <a:latin typeface="Cambria Math" panose="02040503050406030204" pitchFamily="18" charset="0"/>
                                      </a:rPr>
                                    </m:ctrlPr>
                                  </m:sSubPr>
                                  <m:e>
                                    <m:r>
                                      <a:rPr lang="en-US" b="0" i="1" smtClean="0">
                                        <a:solidFill>
                                          <a:srgbClr val="620BFC"/>
                                        </a:solidFill>
                                        <a:latin typeface="Cambria Math" panose="02040503050406030204" pitchFamily="18" charset="0"/>
                                      </a:rPr>
                                      <m:t>𝐻</m:t>
                                    </m:r>
                                  </m:e>
                                  <m:sub>
                                    <m:r>
                                      <a:rPr lang="en-US" b="0" i="1" smtClean="0">
                                        <a:solidFill>
                                          <a:srgbClr val="620BFC"/>
                                        </a:solidFill>
                                        <a:latin typeface="Cambria Math" panose="02040503050406030204" pitchFamily="18" charset="0"/>
                                      </a:rPr>
                                      <m:t>2</m:t>
                                    </m:r>
                                    <m:r>
                                      <a:rPr lang="en-US" b="0" i="1" smtClean="0">
                                        <a:solidFill>
                                          <a:srgbClr val="620BFC"/>
                                        </a:solidFill>
                                        <a:latin typeface="Cambria Math" panose="02040503050406030204" pitchFamily="18" charset="0"/>
                                      </a:rPr>
                                      <m:t>𝑛</m:t>
                                    </m:r>
                                  </m:sub>
                                </m:sSub>
                              </m:oMath>
                            </m:oMathPara>
                          </a14:m>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noFill/>
                      </a:tcPr>
                    </a:tc>
                    <a:tc rowSpan="2">
                      <a:txBody>
                        <a:bodyPr/>
                        <a:lstStyle/>
                        <a:p>
                          <a:pPr algn="ctr"/>
                          <a:endParaRPr lang="ru-RU" i="1"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14:m>
                            <m:oMathPara xmlns:m="http://schemas.openxmlformats.org/officeDocument/2006/math">
                              <m:oMathParaPr>
                                <m:jc m:val="centerGroup"/>
                              </m:oMathParaPr>
                              <m:oMath xmlns:m="http://schemas.openxmlformats.org/officeDocument/2006/math">
                                <m:sSub>
                                  <m:sSubPr>
                                    <m:ctrlPr>
                                      <a:rPr lang="ru-RU" i="1" smtClean="0">
                                        <a:solidFill>
                                          <a:srgbClr val="620BFC"/>
                                        </a:solidFill>
                                        <a:latin typeface="Cambria Math" panose="02040503050406030204" pitchFamily="18" charset="0"/>
                                      </a:rPr>
                                    </m:ctrlPr>
                                  </m:sSubPr>
                                  <m:e>
                                    <m:r>
                                      <a:rPr lang="en-US" b="0" i="1" smtClean="0">
                                        <a:solidFill>
                                          <a:srgbClr val="620BFC"/>
                                        </a:solidFill>
                                        <a:latin typeface="Cambria Math" panose="02040503050406030204" pitchFamily="18" charset="0"/>
                                      </a:rPr>
                                      <m:t>𝐶</m:t>
                                    </m:r>
                                  </m:e>
                                  <m:sub>
                                    <m:r>
                                      <a:rPr lang="en-US" b="0" i="1" smtClean="0">
                                        <a:solidFill>
                                          <a:srgbClr val="620BFC"/>
                                        </a:solidFill>
                                        <a:latin typeface="Cambria Math" panose="02040503050406030204" pitchFamily="18" charset="0"/>
                                      </a:rPr>
                                      <m:t>6</m:t>
                                    </m:r>
                                  </m:sub>
                                </m:sSub>
                                <m:sSub>
                                  <m:sSubPr>
                                    <m:ctrlPr>
                                      <a:rPr lang="ru-RU" i="1" smtClean="0">
                                        <a:solidFill>
                                          <a:srgbClr val="620BFC"/>
                                        </a:solidFill>
                                        <a:latin typeface="Cambria Math" panose="02040503050406030204" pitchFamily="18" charset="0"/>
                                      </a:rPr>
                                    </m:ctrlPr>
                                  </m:sSubPr>
                                  <m:e>
                                    <m:r>
                                      <a:rPr lang="en-US" b="0" i="1" smtClean="0">
                                        <a:solidFill>
                                          <a:srgbClr val="620BFC"/>
                                        </a:solidFill>
                                        <a:latin typeface="Cambria Math" panose="02040503050406030204" pitchFamily="18" charset="0"/>
                                      </a:rPr>
                                      <m:t>𝐻</m:t>
                                    </m:r>
                                  </m:e>
                                  <m:sub>
                                    <m:r>
                                      <a:rPr lang="en-US" b="0" i="1" smtClean="0">
                                        <a:solidFill>
                                          <a:srgbClr val="620BFC"/>
                                        </a:solidFill>
                                        <a:latin typeface="Cambria Math" panose="02040503050406030204" pitchFamily="18" charset="0"/>
                                      </a:rPr>
                                      <m:t>12</m:t>
                                    </m:r>
                                  </m:sub>
                                </m:sSub>
                              </m:oMath>
                            </m:oMathPara>
                          </a14:m>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noFill/>
                      </a:tcPr>
                    </a:tc>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2895251423"/>
                      </a:ext>
                    </a:extLst>
                  </a:tr>
                  <a:tr h="1026912">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Циклоалкандар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noFill/>
                      </a:tcPr>
                    </a:tc>
                    <a:tc vMerge="1">
                      <a:txBody>
                        <a:bodyPr/>
                        <a:lstStyle/>
                        <a:p>
                          <a:endParaRPr lang="ru-RU"/>
                        </a:p>
                      </a:txBody>
                      <a:tcPr/>
                    </a:tc>
                    <a:tc vMerge="1">
                      <a:txBody>
                        <a:bodyPr/>
                        <a:lstStyle/>
                        <a:p>
                          <a:endParaRPr lang="ru-RU"/>
                        </a:p>
                      </a:txBody>
                      <a:tcPr/>
                    </a:tc>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1163716325"/>
                      </a:ext>
                    </a:extLst>
                  </a:tr>
                  <a:tr h="583091">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Алкиндер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rowSpan="2">
                      <a:txBody>
                        <a:bodyPr/>
                        <a:lstStyle/>
                        <a:p>
                          <a:pPr algn="ctr"/>
                          <a:endParaRPr lang="ru-RU" i="1"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14:m>
                            <m:oMathPara xmlns:m="http://schemas.openxmlformats.org/officeDocument/2006/math">
                              <m:oMathParaPr>
                                <m:jc m:val="centerGroup"/>
                              </m:oMathParaPr>
                              <m:oMath xmlns:m="http://schemas.openxmlformats.org/officeDocument/2006/math">
                                <m:sSub>
                                  <m:sSubPr>
                                    <m:ctrlPr>
                                      <a:rPr lang="ru-RU" i="1" smtClean="0">
                                        <a:solidFill>
                                          <a:srgbClr val="620BFC"/>
                                        </a:solidFill>
                                        <a:latin typeface="Cambria Math" panose="02040503050406030204" pitchFamily="18" charset="0"/>
                                      </a:rPr>
                                    </m:ctrlPr>
                                  </m:sSubPr>
                                  <m:e>
                                    <m:r>
                                      <a:rPr lang="en-US" b="0" i="1" smtClean="0">
                                        <a:solidFill>
                                          <a:srgbClr val="620BFC"/>
                                        </a:solidFill>
                                        <a:latin typeface="Cambria Math" panose="02040503050406030204" pitchFamily="18" charset="0"/>
                                      </a:rPr>
                                      <m:t>𝐶</m:t>
                                    </m:r>
                                  </m:e>
                                  <m:sub>
                                    <m:r>
                                      <a:rPr lang="en-US" b="0" i="1" smtClean="0">
                                        <a:solidFill>
                                          <a:srgbClr val="620BFC"/>
                                        </a:solidFill>
                                        <a:latin typeface="Cambria Math" panose="02040503050406030204" pitchFamily="18" charset="0"/>
                                      </a:rPr>
                                      <m:t>𝑛</m:t>
                                    </m:r>
                                  </m:sub>
                                </m:sSub>
                                <m:sSub>
                                  <m:sSubPr>
                                    <m:ctrlPr>
                                      <a:rPr lang="ru-RU" i="1" smtClean="0">
                                        <a:solidFill>
                                          <a:srgbClr val="620BFC"/>
                                        </a:solidFill>
                                        <a:latin typeface="Cambria Math" panose="02040503050406030204" pitchFamily="18" charset="0"/>
                                      </a:rPr>
                                    </m:ctrlPr>
                                  </m:sSubPr>
                                  <m:e>
                                    <m:r>
                                      <a:rPr lang="en-US" b="0" i="1" smtClean="0">
                                        <a:solidFill>
                                          <a:srgbClr val="620BFC"/>
                                        </a:solidFill>
                                        <a:latin typeface="Cambria Math" panose="02040503050406030204" pitchFamily="18" charset="0"/>
                                      </a:rPr>
                                      <m:t>𝐻</m:t>
                                    </m:r>
                                  </m:e>
                                  <m:sub>
                                    <m:r>
                                      <a:rPr lang="en-US" b="0" i="1" smtClean="0">
                                        <a:solidFill>
                                          <a:srgbClr val="620BFC"/>
                                        </a:solidFill>
                                        <a:latin typeface="Cambria Math" panose="02040503050406030204" pitchFamily="18" charset="0"/>
                                      </a:rPr>
                                      <m:t>2</m:t>
                                    </m:r>
                                    <m:r>
                                      <a:rPr lang="en-US" b="0" i="1" smtClean="0">
                                        <a:solidFill>
                                          <a:srgbClr val="620BFC"/>
                                        </a:solidFill>
                                        <a:latin typeface="Cambria Math" panose="02040503050406030204" pitchFamily="18" charset="0"/>
                                      </a:rPr>
                                      <m:t>𝑛</m:t>
                                    </m:r>
                                    <m:r>
                                      <a:rPr lang="en-US" b="0" i="1" smtClean="0">
                                        <a:solidFill>
                                          <a:srgbClr val="620BFC"/>
                                        </a:solidFill>
                                        <a:latin typeface="Cambria Math" panose="02040503050406030204" pitchFamily="18" charset="0"/>
                                      </a:rPr>
                                      <m:t>−2</m:t>
                                    </m:r>
                                  </m:sub>
                                </m:sSub>
                              </m:oMath>
                            </m:oMathPara>
                          </a14:m>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rowSpan="2">
                      <a:txBody>
                        <a:bodyPr/>
                        <a:lstStyle/>
                        <a:p>
                          <a:pPr algn="ctr"/>
                          <a:endParaRPr lang="ru-RU" i="1"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14:m>
                            <m:oMathPara xmlns:m="http://schemas.openxmlformats.org/officeDocument/2006/math">
                              <m:oMathParaPr>
                                <m:jc m:val="centerGroup"/>
                              </m:oMathParaPr>
                              <m:oMath xmlns:m="http://schemas.openxmlformats.org/officeDocument/2006/math">
                                <m:sSub>
                                  <m:sSubPr>
                                    <m:ctrlPr>
                                      <a:rPr lang="ru-RU" i="1" smtClean="0">
                                        <a:solidFill>
                                          <a:srgbClr val="620BFC"/>
                                        </a:solidFill>
                                        <a:latin typeface="Cambria Math" panose="02040503050406030204" pitchFamily="18" charset="0"/>
                                      </a:rPr>
                                    </m:ctrlPr>
                                  </m:sSubPr>
                                  <m:e>
                                    <m:r>
                                      <a:rPr lang="en-US" b="0" i="1" smtClean="0">
                                        <a:solidFill>
                                          <a:srgbClr val="620BFC"/>
                                        </a:solidFill>
                                        <a:latin typeface="Cambria Math" panose="02040503050406030204" pitchFamily="18" charset="0"/>
                                      </a:rPr>
                                      <m:t>𝐶</m:t>
                                    </m:r>
                                  </m:e>
                                  <m:sub>
                                    <m:r>
                                      <a:rPr lang="en-US" b="0" i="1" smtClean="0">
                                        <a:solidFill>
                                          <a:srgbClr val="620BFC"/>
                                        </a:solidFill>
                                        <a:latin typeface="Cambria Math" panose="02040503050406030204" pitchFamily="18" charset="0"/>
                                      </a:rPr>
                                      <m:t>3</m:t>
                                    </m:r>
                                  </m:sub>
                                </m:sSub>
                                <m:sSub>
                                  <m:sSubPr>
                                    <m:ctrlPr>
                                      <a:rPr lang="ru-RU" i="1" smtClean="0">
                                        <a:solidFill>
                                          <a:srgbClr val="620BFC"/>
                                        </a:solidFill>
                                        <a:latin typeface="Cambria Math" panose="02040503050406030204" pitchFamily="18" charset="0"/>
                                      </a:rPr>
                                    </m:ctrlPr>
                                  </m:sSubPr>
                                  <m:e>
                                    <m:r>
                                      <a:rPr lang="en-US" b="0" i="1" smtClean="0">
                                        <a:solidFill>
                                          <a:srgbClr val="620BFC"/>
                                        </a:solidFill>
                                        <a:latin typeface="Cambria Math" panose="02040503050406030204" pitchFamily="18" charset="0"/>
                                      </a:rPr>
                                      <m:t>𝐻</m:t>
                                    </m:r>
                                  </m:e>
                                  <m:sub>
                                    <m:r>
                                      <a:rPr lang="en-US" b="0" i="1" smtClean="0">
                                        <a:solidFill>
                                          <a:srgbClr val="620BFC"/>
                                        </a:solidFill>
                                        <a:latin typeface="Cambria Math" panose="02040503050406030204" pitchFamily="18" charset="0"/>
                                      </a:rPr>
                                      <m:t>4</m:t>
                                    </m:r>
                                  </m:sub>
                                </m:sSub>
                              </m:oMath>
                            </m:oMathPara>
                          </a14:m>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806717738"/>
                      </a:ext>
                    </a:extLst>
                  </a:tr>
                  <a:tr h="583091">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Алкадиендер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vMerge="1">
                      <a:txBody>
                        <a:bodyPr/>
                        <a:lstStyle/>
                        <a:p>
                          <a:endParaRPr lang="ru-RU"/>
                        </a:p>
                      </a:txBody>
                      <a:tcPr/>
                    </a:tc>
                    <a:tc vMerge="1">
                      <a:txBody>
                        <a:bodyPr/>
                        <a:lstStyle/>
                        <a:p>
                          <a:endParaRPr lang="ru-RU"/>
                        </a:p>
                      </a:txBody>
                      <a:tcPr/>
                    </a:tc>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486445887"/>
                      </a:ext>
                    </a:extLst>
                  </a:tr>
                  <a:tr h="583091">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Алканолдар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rowSpan="2">
                      <a:txBody>
                        <a:bodyPr/>
                        <a:lstStyle/>
                        <a:p>
                          <a:pPr algn="ctr"/>
                          <a:endParaRPr lang="ru-RU" i="1"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14:m>
                            <m:oMathPara xmlns:m="http://schemas.openxmlformats.org/officeDocument/2006/math">
                              <m:oMathParaPr>
                                <m:jc m:val="centerGroup"/>
                              </m:oMathParaPr>
                              <m:oMath xmlns:m="http://schemas.openxmlformats.org/officeDocument/2006/math">
                                <m:sSub>
                                  <m:sSubPr>
                                    <m:ctrlPr>
                                      <a:rPr lang="ru-RU" i="1" smtClean="0">
                                        <a:solidFill>
                                          <a:srgbClr val="620BFC"/>
                                        </a:solidFill>
                                        <a:latin typeface="Cambria Math" panose="02040503050406030204" pitchFamily="18" charset="0"/>
                                      </a:rPr>
                                    </m:ctrlPr>
                                  </m:sSubPr>
                                  <m:e>
                                    <m:r>
                                      <a:rPr lang="en-US" b="0" i="1" smtClean="0">
                                        <a:solidFill>
                                          <a:srgbClr val="620BFC"/>
                                        </a:solidFill>
                                        <a:latin typeface="Cambria Math" panose="02040503050406030204" pitchFamily="18" charset="0"/>
                                      </a:rPr>
                                      <m:t>𝐶</m:t>
                                    </m:r>
                                  </m:e>
                                  <m:sub>
                                    <m:r>
                                      <a:rPr lang="en-US" b="0" i="1" smtClean="0">
                                        <a:solidFill>
                                          <a:srgbClr val="620BFC"/>
                                        </a:solidFill>
                                        <a:latin typeface="Cambria Math" panose="02040503050406030204" pitchFamily="18" charset="0"/>
                                      </a:rPr>
                                      <m:t>𝑛</m:t>
                                    </m:r>
                                  </m:sub>
                                </m:sSub>
                                <m:sSub>
                                  <m:sSubPr>
                                    <m:ctrlPr>
                                      <a:rPr lang="ru-RU" i="1" smtClean="0">
                                        <a:solidFill>
                                          <a:srgbClr val="620BFC"/>
                                        </a:solidFill>
                                        <a:latin typeface="Cambria Math" panose="02040503050406030204" pitchFamily="18" charset="0"/>
                                      </a:rPr>
                                    </m:ctrlPr>
                                  </m:sSubPr>
                                  <m:e>
                                    <m:r>
                                      <a:rPr lang="en-US" b="0" i="1" smtClean="0">
                                        <a:solidFill>
                                          <a:srgbClr val="620BFC"/>
                                        </a:solidFill>
                                        <a:latin typeface="Cambria Math" panose="02040503050406030204" pitchFamily="18" charset="0"/>
                                      </a:rPr>
                                      <m:t>𝐻</m:t>
                                    </m:r>
                                  </m:e>
                                  <m:sub>
                                    <m:r>
                                      <a:rPr lang="en-US" b="0" i="1" smtClean="0">
                                        <a:solidFill>
                                          <a:srgbClr val="620BFC"/>
                                        </a:solidFill>
                                        <a:latin typeface="Cambria Math" panose="02040503050406030204" pitchFamily="18" charset="0"/>
                                      </a:rPr>
                                      <m:t>2</m:t>
                                    </m:r>
                                    <m:r>
                                      <a:rPr lang="en-US" b="0" i="1" smtClean="0">
                                        <a:solidFill>
                                          <a:srgbClr val="620BFC"/>
                                        </a:solidFill>
                                        <a:latin typeface="Cambria Math" panose="02040503050406030204" pitchFamily="18" charset="0"/>
                                      </a:rPr>
                                      <m:t>𝑛</m:t>
                                    </m:r>
                                    <m:r>
                                      <a:rPr lang="en-US" b="0" i="1" smtClean="0">
                                        <a:solidFill>
                                          <a:srgbClr val="620BFC"/>
                                        </a:solidFill>
                                        <a:latin typeface="Cambria Math" panose="02040503050406030204" pitchFamily="18" charset="0"/>
                                      </a:rPr>
                                      <m:t>+2</m:t>
                                    </m:r>
                                  </m:sub>
                                </m:sSub>
                                <m:r>
                                  <a:rPr lang="en-US" b="0" i="1" smtClean="0">
                                    <a:solidFill>
                                      <a:srgbClr val="620BFC"/>
                                    </a:solidFill>
                                    <a:latin typeface="Cambria Math" panose="02040503050406030204" pitchFamily="18" charset="0"/>
                                  </a:rPr>
                                  <m:t>𝑂</m:t>
                                </m:r>
                              </m:oMath>
                            </m:oMathPara>
                          </a14:m>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rowSpan="2">
                      <a:txBody>
                        <a:bodyPr/>
                        <a:lstStyle/>
                        <a:p>
                          <a:pPr algn="ctr"/>
                          <a:endParaRPr lang="ru-RU" i="1"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14:m>
                            <m:oMathPara xmlns:m="http://schemas.openxmlformats.org/officeDocument/2006/math">
                              <m:oMathParaPr>
                                <m:jc m:val="centerGroup"/>
                              </m:oMathParaPr>
                              <m:oMath xmlns:m="http://schemas.openxmlformats.org/officeDocument/2006/math">
                                <m:sSub>
                                  <m:sSubPr>
                                    <m:ctrlPr>
                                      <a:rPr lang="ru-RU" i="1" smtClean="0">
                                        <a:solidFill>
                                          <a:srgbClr val="620BFC"/>
                                        </a:solidFill>
                                        <a:latin typeface="Cambria Math" panose="02040503050406030204" pitchFamily="18" charset="0"/>
                                      </a:rPr>
                                    </m:ctrlPr>
                                  </m:sSubPr>
                                  <m:e>
                                    <m:r>
                                      <a:rPr lang="en-US" b="0" i="1" smtClean="0">
                                        <a:solidFill>
                                          <a:srgbClr val="620BFC"/>
                                        </a:solidFill>
                                        <a:latin typeface="Cambria Math" panose="02040503050406030204" pitchFamily="18" charset="0"/>
                                      </a:rPr>
                                      <m:t>𝐶</m:t>
                                    </m:r>
                                  </m:e>
                                  <m:sub>
                                    <m:r>
                                      <a:rPr lang="en-US" b="0" i="1" smtClean="0">
                                        <a:solidFill>
                                          <a:srgbClr val="620BFC"/>
                                        </a:solidFill>
                                        <a:latin typeface="Cambria Math" panose="02040503050406030204" pitchFamily="18" charset="0"/>
                                      </a:rPr>
                                      <m:t>4</m:t>
                                    </m:r>
                                  </m:sub>
                                </m:sSub>
                                <m:sSub>
                                  <m:sSubPr>
                                    <m:ctrlPr>
                                      <a:rPr lang="ru-RU" i="1" smtClean="0">
                                        <a:solidFill>
                                          <a:srgbClr val="620BFC"/>
                                        </a:solidFill>
                                        <a:latin typeface="Cambria Math" panose="02040503050406030204" pitchFamily="18" charset="0"/>
                                      </a:rPr>
                                    </m:ctrlPr>
                                  </m:sSubPr>
                                  <m:e>
                                    <m:r>
                                      <a:rPr lang="en-US" b="0" i="1" smtClean="0">
                                        <a:solidFill>
                                          <a:srgbClr val="620BFC"/>
                                        </a:solidFill>
                                        <a:latin typeface="Cambria Math" panose="02040503050406030204" pitchFamily="18" charset="0"/>
                                      </a:rPr>
                                      <m:t>𝐻</m:t>
                                    </m:r>
                                  </m:e>
                                  <m:sub>
                                    <m:r>
                                      <a:rPr lang="en-US" b="0" i="1" smtClean="0">
                                        <a:solidFill>
                                          <a:srgbClr val="620BFC"/>
                                        </a:solidFill>
                                        <a:latin typeface="Cambria Math" panose="02040503050406030204" pitchFamily="18" charset="0"/>
                                      </a:rPr>
                                      <m:t>10</m:t>
                                    </m:r>
                                  </m:sub>
                                </m:sSub>
                                <m:r>
                                  <a:rPr lang="en-US" b="0" i="1" smtClean="0">
                                    <a:solidFill>
                                      <a:srgbClr val="620BFC"/>
                                    </a:solidFill>
                                    <a:latin typeface="Cambria Math" panose="02040503050406030204" pitchFamily="18" charset="0"/>
                                  </a:rPr>
                                  <m:t>𝑂</m:t>
                                </m:r>
                              </m:oMath>
                            </m:oMathPara>
                          </a14:m>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933619143"/>
                      </a:ext>
                    </a:extLst>
                  </a:tr>
                  <a:tr h="583091">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Жай эфирлер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vMerge="1">
                      <a:txBody>
                        <a:bodyPr/>
                        <a:lstStyle/>
                        <a:p>
                          <a:endParaRPr lang="ru-RU"/>
                        </a:p>
                      </a:txBody>
                      <a:tcPr/>
                    </a:tc>
                    <a:tc vMerge="1">
                      <a:txBody>
                        <a:bodyPr/>
                        <a:lstStyle/>
                        <a:p>
                          <a:endParaRPr lang="ru-RU"/>
                        </a:p>
                      </a:txBody>
                      <a:tcPr/>
                    </a:tc>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331798183"/>
                      </a:ext>
                    </a:extLst>
                  </a:tr>
                </a:tbl>
              </a:graphicData>
            </a:graphic>
          </p:graphicFrame>
        </mc:Choice>
        <mc:Fallback>
          <p:graphicFrame>
            <p:nvGraphicFramePr>
              <p:cNvPr id="3" name="Таблица 3">
                <a:extLst>
                  <a:ext uri="{FF2B5EF4-FFF2-40B4-BE49-F238E27FC236}">
                    <a16:creationId xmlns:a16="http://schemas.microsoft.com/office/drawing/2014/main" id="{5E797402-3D18-414F-9606-FFCCC989EE28}"/>
                  </a:ext>
                </a:extLst>
              </p:cNvPr>
              <p:cNvGraphicFramePr>
                <a:graphicFrameLocks noGrp="1"/>
              </p:cNvGraphicFramePr>
              <p:nvPr>
                <p:extLst>
                  <p:ext uri="{D42A27DB-BD31-4B8C-83A1-F6EECF244321}">
                    <p14:modId xmlns:p14="http://schemas.microsoft.com/office/powerpoint/2010/main" val="3623534108"/>
                  </p:ext>
                </p:extLst>
              </p:nvPr>
            </p:nvGraphicFramePr>
            <p:xfrm>
              <a:off x="288625" y="2053284"/>
              <a:ext cx="9139536" cy="5199701"/>
            </p:xfrm>
            <a:graphic>
              <a:graphicData uri="http://schemas.openxmlformats.org/drawingml/2006/table">
                <a:tbl>
                  <a:tblPr firstRow="1" bandRow="1">
                    <a:tableStyleId>{5940675A-B579-460E-94D1-54222C63F5DA}</a:tableStyleId>
                  </a:tblPr>
                  <a:tblGrid>
                    <a:gridCol w="2284884">
                      <a:extLst>
                        <a:ext uri="{9D8B030D-6E8A-4147-A177-3AD203B41FA5}">
                          <a16:colId xmlns:a16="http://schemas.microsoft.com/office/drawing/2014/main" val="3566671328"/>
                        </a:ext>
                      </a:extLst>
                    </a:gridCol>
                    <a:gridCol w="1492882">
                      <a:extLst>
                        <a:ext uri="{9D8B030D-6E8A-4147-A177-3AD203B41FA5}">
                          <a16:colId xmlns:a16="http://schemas.microsoft.com/office/drawing/2014/main" val="3228402097"/>
                        </a:ext>
                      </a:extLst>
                    </a:gridCol>
                    <a:gridCol w="1962620">
                      <a:extLst>
                        <a:ext uri="{9D8B030D-6E8A-4147-A177-3AD203B41FA5}">
                          <a16:colId xmlns:a16="http://schemas.microsoft.com/office/drawing/2014/main" val="1280081151"/>
                        </a:ext>
                      </a:extLst>
                    </a:gridCol>
                    <a:gridCol w="3399150">
                      <a:extLst>
                        <a:ext uri="{9D8B030D-6E8A-4147-A177-3AD203B41FA5}">
                          <a16:colId xmlns:a16="http://schemas.microsoft.com/office/drawing/2014/main" val="3686309051"/>
                        </a:ext>
                      </a:extLst>
                    </a:gridCol>
                  </a:tblGrid>
                  <a:tr h="583091">
                    <a:tc rowSpan="2">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Кластар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rowSpan="2">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Жалпы формула-сы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gridSpan="2">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Мысалдар</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283541"/>
                      </a:ext>
                    </a:extLst>
                  </a:tr>
                  <a:tr h="674243">
                    <a:tc vMerge="1">
                      <a:txBody>
                        <a:bodyPr/>
                        <a:lstStyle/>
                        <a:p>
                          <a:endParaRPr lang="ru-RU"/>
                        </a:p>
                      </a:txBody>
                      <a:tcPr/>
                    </a:tc>
                    <a:tc vMerge="1">
                      <a:txBody>
                        <a:bodyPr/>
                        <a:lstStyle/>
                        <a:p>
                          <a:endParaRPr lang="ru-RU"/>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Молекулалық формуласы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Құрылымдық формуласы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66611519"/>
                      </a:ext>
                    </a:extLst>
                  </a:tr>
                  <a:tr h="583091">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Алкендер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noFill/>
                      </a:tcPr>
                    </a:tc>
                    <a:tc rowSpan="2">
                      <a:txBody>
                        <a:bodyPr/>
                        <a:lstStyle/>
                        <a:p>
                          <a:endParaRPr lang="ru-RU"/>
                        </a:p>
                      </a:txBody>
                      <a:tcPr>
                        <a:blipFill>
                          <a:blip r:embed="rId2"/>
                          <a:stretch>
                            <a:fillRect l="-153469" t="-79924" r="-360000" b="-145833"/>
                          </a:stretch>
                        </a:blipFill>
                      </a:tcPr>
                    </a:tc>
                    <a:tc rowSpan="2">
                      <a:txBody>
                        <a:bodyPr/>
                        <a:lstStyle/>
                        <a:p>
                          <a:endParaRPr lang="ru-RU"/>
                        </a:p>
                      </a:txBody>
                      <a:tcPr>
                        <a:blipFill>
                          <a:blip r:embed="rId2"/>
                          <a:stretch>
                            <a:fillRect l="-192857" t="-79924" r="-173913" b="-145833"/>
                          </a:stretch>
                        </a:blipFill>
                      </a:tcPr>
                    </a:tc>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2895251423"/>
                      </a:ext>
                    </a:extLst>
                  </a:tr>
                  <a:tr h="1026912">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Циклоалкандар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noFill/>
                      </a:tcPr>
                    </a:tc>
                    <a:tc vMerge="1">
                      <a:txBody>
                        <a:bodyPr/>
                        <a:lstStyle/>
                        <a:p>
                          <a:endParaRPr lang="ru-RU"/>
                        </a:p>
                      </a:txBody>
                      <a:tcPr/>
                    </a:tc>
                    <a:tc vMerge="1">
                      <a:txBody>
                        <a:bodyPr/>
                        <a:lstStyle/>
                        <a:p>
                          <a:endParaRPr lang="ru-RU"/>
                        </a:p>
                      </a:txBody>
                      <a:tcPr/>
                    </a:tc>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1163716325"/>
                      </a:ext>
                    </a:extLst>
                  </a:tr>
                  <a:tr h="583091">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Алкиндер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rowSpan="2">
                      <a:txBody>
                        <a:bodyPr/>
                        <a:lstStyle/>
                        <a:p>
                          <a:endParaRPr lang="ru-RU"/>
                        </a:p>
                      </a:txBody>
                      <a:tcPr>
                        <a:blipFill>
                          <a:blip r:embed="rId2"/>
                          <a:stretch>
                            <a:fillRect l="-153469" t="-248691" r="-360000" b="-101571"/>
                          </a:stretch>
                        </a:blipFill>
                      </a:tcPr>
                    </a:tc>
                    <a:tc rowSpan="2">
                      <a:txBody>
                        <a:bodyPr/>
                        <a:lstStyle/>
                        <a:p>
                          <a:endParaRPr lang="ru-RU"/>
                        </a:p>
                      </a:txBody>
                      <a:tcPr>
                        <a:blipFill>
                          <a:blip r:embed="rId2"/>
                          <a:stretch>
                            <a:fillRect l="-192857" t="-248691" r="-173913" b="-101571"/>
                          </a:stretch>
                        </a:blipFill>
                      </a:tcPr>
                    </a:tc>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806717738"/>
                      </a:ext>
                    </a:extLst>
                  </a:tr>
                  <a:tr h="583091">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Алкадиендер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vMerge="1">
                      <a:txBody>
                        <a:bodyPr/>
                        <a:lstStyle/>
                        <a:p>
                          <a:endParaRPr lang="ru-RU"/>
                        </a:p>
                      </a:txBody>
                      <a:tcPr/>
                    </a:tc>
                    <a:tc vMerge="1">
                      <a:txBody>
                        <a:bodyPr/>
                        <a:lstStyle/>
                        <a:p>
                          <a:endParaRPr lang="ru-RU"/>
                        </a:p>
                      </a:txBody>
                      <a:tcPr/>
                    </a:tc>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486445887"/>
                      </a:ext>
                    </a:extLst>
                  </a:tr>
                  <a:tr h="583091">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Алканолдар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rowSpan="2">
                      <a:txBody>
                        <a:bodyPr/>
                        <a:lstStyle/>
                        <a:p>
                          <a:endParaRPr lang="ru-RU"/>
                        </a:p>
                      </a:txBody>
                      <a:tcPr>
                        <a:blipFill>
                          <a:blip r:embed="rId2"/>
                          <a:stretch>
                            <a:fillRect l="-153469" t="-346875" r="-360000" b="-1042"/>
                          </a:stretch>
                        </a:blipFill>
                      </a:tcPr>
                    </a:tc>
                    <a:tc rowSpan="2">
                      <a:txBody>
                        <a:bodyPr/>
                        <a:lstStyle/>
                        <a:p>
                          <a:endParaRPr lang="ru-RU"/>
                        </a:p>
                      </a:txBody>
                      <a:tcPr>
                        <a:blipFill>
                          <a:blip r:embed="rId2"/>
                          <a:stretch>
                            <a:fillRect l="-192857" t="-346875" r="-173913" b="-1042"/>
                          </a:stretch>
                        </a:blipFill>
                      </a:tcPr>
                    </a:tc>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933619143"/>
                      </a:ext>
                    </a:extLst>
                  </a:tr>
                  <a:tr h="583091">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Жай эфирлер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vMerge="1">
                      <a:txBody>
                        <a:bodyPr/>
                        <a:lstStyle/>
                        <a:p>
                          <a:endParaRPr lang="ru-RU"/>
                        </a:p>
                      </a:txBody>
                      <a:tcPr/>
                    </a:tc>
                    <a:tc vMerge="1">
                      <a:txBody>
                        <a:bodyPr/>
                        <a:lstStyle/>
                        <a:p>
                          <a:endParaRPr lang="ru-RU"/>
                        </a:p>
                      </a:txBody>
                      <a:tcPr/>
                    </a:tc>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331798183"/>
                      </a:ext>
                    </a:extLst>
                  </a:tr>
                </a:tbl>
              </a:graphicData>
            </a:graphic>
          </p:graphicFrame>
        </mc:Fallback>
      </mc:AlternateContent>
      <p:pic>
        <p:nvPicPr>
          <p:cNvPr id="8" name="Рисунок 7">
            <a:extLst>
              <a:ext uri="{FF2B5EF4-FFF2-40B4-BE49-F238E27FC236}">
                <a16:creationId xmlns:a16="http://schemas.microsoft.com/office/drawing/2014/main" id="{4FF10B65-C8E1-4B14-A4DF-4A3A2B69293F}"/>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453518" y="4001294"/>
            <a:ext cx="1077296" cy="795281"/>
          </a:xfrm>
          <a:prstGeom prst="rect">
            <a:avLst/>
          </a:prstGeom>
        </p:spPr>
      </p:pic>
      <p:pic>
        <p:nvPicPr>
          <p:cNvPr id="10" name="Рисунок 9">
            <a:extLst>
              <a:ext uri="{FF2B5EF4-FFF2-40B4-BE49-F238E27FC236}">
                <a16:creationId xmlns:a16="http://schemas.microsoft.com/office/drawing/2014/main" id="{40A99FE8-4FA9-4832-9849-D05DCCA59C2D}"/>
              </a:ext>
            </a:extLst>
          </p:cNvPr>
          <p:cNvPicPr>
            <a:picLocks noChangeAspect="1"/>
          </p:cNvPicPr>
          <p:nvPr/>
        </p:nvPicPr>
        <p:blipFill>
          <a:blip r:embed="rId5">
            <a:grayscl/>
            <a:extLst>
              <a:ext uri="{BEBA8EAE-BF5A-486C-A8C5-ECC9F3942E4B}">
                <a14:imgProps xmlns:a14="http://schemas.microsoft.com/office/drawing/2010/main">
                  <a14:imgLayer r:embed="rId6">
                    <a14:imgEffect>
                      <a14:sharpenSoften amount="100000"/>
                    </a14:imgEffect>
                    <a14:imgEffect>
                      <a14:brightnessContrast bright="5000"/>
                    </a14:imgEffect>
                  </a14:imgLayer>
                </a14:imgProps>
              </a:ext>
            </a:extLst>
          </a:blip>
          <a:stretch>
            <a:fillRect/>
          </a:stretch>
        </p:blipFill>
        <p:spPr>
          <a:xfrm>
            <a:off x="7201591" y="5002257"/>
            <a:ext cx="1581150" cy="342900"/>
          </a:xfrm>
          <a:prstGeom prst="rect">
            <a:avLst/>
          </a:prstGeom>
        </p:spPr>
      </p:pic>
      <p:pic>
        <p:nvPicPr>
          <p:cNvPr id="12" name="Рисунок 11">
            <a:extLst>
              <a:ext uri="{FF2B5EF4-FFF2-40B4-BE49-F238E27FC236}">
                <a16:creationId xmlns:a16="http://schemas.microsoft.com/office/drawing/2014/main" id="{1D20C844-EA7A-4B37-A8F2-5E054073C903}"/>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100000"/>
                    </a14:imgEffect>
                    <a14:imgEffect>
                      <a14:brightnessContrast bright="9000" contrast="1000"/>
                    </a14:imgEffect>
                  </a14:imgLayer>
                </a14:imgProps>
              </a:ext>
            </a:extLst>
          </a:blip>
          <a:stretch>
            <a:fillRect/>
          </a:stretch>
        </p:blipFill>
        <p:spPr>
          <a:xfrm>
            <a:off x="7253978" y="5574276"/>
            <a:ext cx="1476375" cy="352425"/>
          </a:xfrm>
          <a:prstGeom prst="rect">
            <a:avLst/>
          </a:prstGeom>
        </p:spPr>
      </p:pic>
      <p:pic>
        <p:nvPicPr>
          <p:cNvPr id="14" name="Рисунок 13">
            <a:extLst>
              <a:ext uri="{FF2B5EF4-FFF2-40B4-BE49-F238E27FC236}">
                <a16:creationId xmlns:a16="http://schemas.microsoft.com/office/drawing/2014/main" id="{14AEE489-114D-47E2-890C-16E7A557290F}"/>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Effect>
                      <a14:brightnessContrast bright="12000"/>
                    </a14:imgEffect>
                  </a14:imgLayer>
                </a14:imgProps>
              </a:ext>
            </a:extLst>
          </a:blip>
          <a:stretch>
            <a:fillRect/>
          </a:stretch>
        </p:blipFill>
        <p:spPr>
          <a:xfrm>
            <a:off x="6695589" y="6240073"/>
            <a:ext cx="2593151" cy="284515"/>
          </a:xfrm>
          <a:prstGeom prst="rect">
            <a:avLst/>
          </a:prstGeom>
        </p:spPr>
      </p:pic>
      <p:pic>
        <p:nvPicPr>
          <p:cNvPr id="16" name="Рисунок 15">
            <a:extLst>
              <a:ext uri="{FF2B5EF4-FFF2-40B4-BE49-F238E27FC236}">
                <a16:creationId xmlns:a16="http://schemas.microsoft.com/office/drawing/2014/main" id="{FC962ED9-20FA-43A6-BA34-5A4AFB0711F7}"/>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97000"/>
                    </a14:imgEffect>
                    <a14:imgEffect>
                      <a14:brightnessContrast bright="32000"/>
                    </a14:imgEffect>
                  </a14:imgLayer>
                </a14:imgProps>
              </a:ext>
            </a:extLst>
          </a:blip>
          <a:stretch>
            <a:fillRect/>
          </a:stretch>
        </p:blipFill>
        <p:spPr>
          <a:xfrm>
            <a:off x="6695589" y="6767269"/>
            <a:ext cx="2593151" cy="334877"/>
          </a:xfrm>
          <a:prstGeom prst="rect">
            <a:avLst/>
          </a:prstGeom>
        </p:spPr>
      </p:pic>
      <p:pic>
        <p:nvPicPr>
          <p:cNvPr id="4" name="Рисунок 3">
            <a:extLst>
              <a:ext uri="{FF2B5EF4-FFF2-40B4-BE49-F238E27FC236}">
                <a16:creationId xmlns:a16="http://schemas.microsoft.com/office/drawing/2014/main" id="{855D4005-75A6-4DEF-A92A-63677FE14AC5}"/>
              </a:ext>
            </a:extLst>
          </p:cNvPr>
          <p:cNvPicPr>
            <a:picLocks noChangeAspect="1"/>
          </p:cNvPicPr>
          <p:nvPr/>
        </p:nvPicPr>
        <p:blipFill>
          <a:blip r:embed="rId13">
            <a:biLevel thresh="75000"/>
            <a:extLst>
              <a:ext uri="{BEBA8EAE-BF5A-486C-A8C5-ECC9F3942E4B}">
                <a14:imgProps xmlns:a14="http://schemas.microsoft.com/office/drawing/2010/main">
                  <a14:imgLayer r:embed="rId14">
                    <a14:imgEffect>
                      <a14:sharpenSoften amount="50000"/>
                    </a14:imgEffect>
                    <a14:imgEffect>
                      <a14:brightnessContrast contrast="-40000"/>
                    </a14:imgEffect>
                  </a14:imgLayer>
                </a14:imgProps>
              </a:ext>
            </a:extLst>
          </a:blip>
          <a:stretch>
            <a:fillRect/>
          </a:stretch>
        </p:blipFill>
        <p:spPr>
          <a:xfrm>
            <a:off x="6105422" y="3385566"/>
            <a:ext cx="3204335" cy="499476"/>
          </a:xfrm>
          <a:prstGeom prst="rect">
            <a:avLst/>
          </a:prstGeom>
        </p:spPr>
      </p:pic>
    </p:spTree>
    <p:extLst>
      <p:ext uri="{BB962C8B-B14F-4D97-AF65-F5344CB8AC3E}">
        <p14:creationId xmlns:p14="http://schemas.microsoft.com/office/powerpoint/2010/main" val="101326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587441"/>
          </a:xfrm>
          <a:prstGeom prst="rect">
            <a:avLst/>
          </a:prstGeom>
          <a:noFill/>
          <a:ln>
            <a:solidFill>
              <a:schemeClr val="tx2"/>
            </a:solidFill>
          </a:ln>
        </p:spPr>
        <p:txBody>
          <a:bodyPr wrap="square" lIns="252000" tIns="108000" rIns="252000" bIns="108000" rtlCol="0">
            <a:spAutoFit/>
          </a:bodyPr>
          <a:lstStyle/>
          <a:p>
            <a:pPr lvl="0"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Органикалық заттардың құрылысы және изомерленуі</a:t>
            </a:r>
          </a:p>
        </p:txBody>
      </p:sp>
      <mc:AlternateContent xmlns:mc="http://schemas.openxmlformats.org/markup-compatibility/2006">
        <mc:Choice xmlns:a14="http://schemas.microsoft.com/office/drawing/2010/main" Requires="a14">
          <p:graphicFrame>
            <p:nvGraphicFramePr>
              <p:cNvPr id="3" name="Таблица 3">
                <a:extLst>
                  <a:ext uri="{FF2B5EF4-FFF2-40B4-BE49-F238E27FC236}">
                    <a16:creationId xmlns:a16="http://schemas.microsoft.com/office/drawing/2014/main" id="{5E797402-3D18-414F-9606-FFCCC989EE28}"/>
                  </a:ext>
                </a:extLst>
              </p:cNvPr>
              <p:cNvGraphicFramePr>
                <a:graphicFrameLocks noGrp="1"/>
              </p:cNvGraphicFramePr>
              <p:nvPr>
                <p:extLst>
                  <p:ext uri="{D42A27DB-BD31-4B8C-83A1-F6EECF244321}">
                    <p14:modId xmlns:p14="http://schemas.microsoft.com/office/powerpoint/2010/main" val="2757962959"/>
                  </p:ext>
                </p:extLst>
              </p:nvPr>
            </p:nvGraphicFramePr>
            <p:xfrm>
              <a:off x="284163" y="1122295"/>
              <a:ext cx="9143999" cy="6461846"/>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3566671328"/>
                        </a:ext>
                      </a:extLst>
                    </a:gridCol>
                    <a:gridCol w="1493611">
                      <a:extLst>
                        <a:ext uri="{9D8B030D-6E8A-4147-A177-3AD203B41FA5}">
                          <a16:colId xmlns:a16="http://schemas.microsoft.com/office/drawing/2014/main" val="3228402097"/>
                        </a:ext>
                      </a:extLst>
                    </a:gridCol>
                    <a:gridCol w="2432415">
                      <a:extLst>
                        <a:ext uri="{9D8B030D-6E8A-4147-A177-3AD203B41FA5}">
                          <a16:colId xmlns:a16="http://schemas.microsoft.com/office/drawing/2014/main" val="1280081151"/>
                        </a:ext>
                      </a:extLst>
                    </a:gridCol>
                    <a:gridCol w="2931973">
                      <a:extLst>
                        <a:ext uri="{9D8B030D-6E8A-4147-A177-3AD203B41FA5}">
                          <a16:colId xmlns:a16="http://schemas.microsoft.com/office/drawing/2014/main" val="3686309051"/>
                        </a:ext>
                      </a:extLst>
                    </a:gridCol>
                  </a:tblGrid>
                  <a:tr h="913490">
                    <a:tc rowSpan="2">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Кластар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rowSpan="2">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Жалпы формула-сы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gridSpan="2">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Мысалдар</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283541"/>
                      </a:ext>
                    </a:extLst>
                  </a:tr>
                  <a:tr h="1056291">
                    <a:tc vMerge="1">
                      <a:txBody>
                        <a:bodyPr/>
                        <a:lstStyle/>
                        <a:p>
                          <a:endParaRPr lang="ru-RU"/>
                        </a:p>
                      </a:txBody>
                      <a:tcPr/>
                    </a:tc>
                    <a:tc vMerge="1">
                      <a:txBody>
                        <a:bodyPr/>
                        <a:lstStyle/>
                        <a:p>
                          <a:endParaRPr lang="ru-RU"/>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Молекулалық формуласы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Құрылымдық формуласы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66611519"/>
                      </a:ext>
                    </a:extLst>
                  </a:tr>
                  <a:tr h="1490682">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Бір негізді карбон қышқылдары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noFill/>
                      </a:tcPr>
                    </a:tc>
                    <a:tc rowSpan="2">
                      <a:txBody>
                        <a:bodyPr/>
                        <a:lstStyle/>
                        <a:p>
                          <a:pPr algn="ctr"/>
                          <a:endParaRPr lang="en-US" i="1"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i="1"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i="1"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i="1"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14:m>
                            <m:oMathPara xmlns:m="http://schemas.openxmlformats.org/officeDocument/2006/math">
                              <m:oMathParaPr>
                                <m:jc m:val="centerGroup"/>
                              </m:oMathParaPr>
                              <m:oMath xmlns:m="http://schemas.openxmlformats.org/officeDocument/2006/math">
                                <m:sSub>
                                  <m:sSubPr>
                                    <m:ctrlPr>
                                      <a:rPr lang="ru-RU" i="1" smtClean="0">
                                        <a:solidFill>
                                          <a:srgbClr val="620BFC"/>
                                        </a:solidFill>
                                        <a:latin typeface="Cambria Math" panose="02040503050406030204" pitchFamily="18" charset="0"/>
                                      </a:rPr>
                                    </m:ctrlPr>
                                  </m:sSubPr>
                                  <m:e>
                                    <m:r>
                                      <a:rPr lang="en-US" b="0" i="1" smtClean="0">
                                        <a:solidFill>
                                          <a:srgbClr val="620BFC"/>
                                        </a:solidFill>
                                        <a:latin typeface="Cambria Math" panose="02040503050406030204" pitchFamily="18" charset="0"/>
                                      </a:rPr>
                                      <m:t>𝐶</m:t>
                                    </m:r>
                                  </m:e>
                                  <m:sub>
                                    <m:r>
                                      <a:rPr lang="en-US" b="0" i="1" smtClean="0">
                                        <a:solidFill>
                                          <a:srgbClr val="620BFC"/>
                                        </a:solidFill>
                                        <a:latin typeface="Cambria Math" panose="02040503050406030204" pitchFamily="18" charset="0"/>
                                      </a:rPr>
                                      <m:t>𝑛</m:t>
                                    </m:r>
                                  </m:sub>
                                </m:sSub>
                                <m:sSub>
                                  <m:sSubPr>
                                    <m:ctrlPr>
                                      <a:rPr lang="ru-RU" i="1" smtClean="0">
                                        <a:solidFill>
                                          <a:srgbClr val="620BFC"/>
                                        </a:solidFill>
                                        <a:latin typeface="Cambria Math" panose="02040503050406030204" pitchFamily="18" charset="0"/>
                                      </a:rPr>
                                    </m:ctrlPr>
                                  </m:sSubPr>
                                  <m:e>
                                    <m:r>
                                      <a:rPr lang="en-US" b="0" i="1" smtClean="0">
                                        <a:solidFill>
                                          <a:srgbClr val="620BFC"/>
                                        </a:solidFill>
                                        <a:latin typeface="Cambria Math" panose="02040503050406030204" pitchFamily="18" charset="0"/>
                                      </a:rPr>
                                      <m:t>𝐻</m:t>
                                    </m:r>
                                  </m:e>
                                  <m:sub>
                                    <m:r>
                                      <a:rPr lang="en-US" b="0" i="1" smtClean="0">
                                        <a:solidFill>
                                          <a:srgbClr val="620BFC"/>
                                        </a:solidFill>
                                        <a:latin typeface="Cambria Math" panose="02040503050406030204" pitchFamily="18" charset="0"/>
                                      </a:rPr>
                                      <m:t>2</m:t>
                                    </m:r>
                                    <m:r>
                                      <a:rPr lang="en-US" b="0" i="1" smtClean="0">
                                        <a:solidFill>
                                          <a:srgbClr val="620BFC"/>
                                        </a:solidFill>
                                        <a:latin typeface="Cambria Math" panose="02040503050406030204" pitchFamily="18" charset="0"/>
                                      </a:rPr>
                                      <m:t>𝑛</m:t>
                                    </m:r>
                                  </m:sub>
                                </m:sSub>
                                <m:sSub>
                                  <m:sSubPr>
                                    <m:ctrlPr>
                                      <a:rPr lang="en-US" b="0" i="1" smtClean="0">
                                        <a:solidFill>
                                          <a:srgbClr val="620BFC"/>
                                        </a:solidFill>
                                        <a:latin typeface="Cambria Math" panose="02040503050406030204" pitchFamily="18" charset="0"/>
                                      </a:rPr>
                                    </m:ctrlPr>
                                  </m:sSubPr>
                                  <m:e>
                                    <m:r>
                                      <a:rPr lang="en-US" b="0" i="1" smtClean="0">
                                        <a:solidFill>
                                          <a:srgbClr val="620BFC"/>
                                        </a:solidFill>
                                        <a:latin typeface="Cambria Math" panose="02040503050406030204" pitchFamily="18" charset="0"/>
                                      </a:rPr>
                                      <m:t>𝑂</m:t>
                                    </m:r>
                                  </m:e>
                                  <m:sub>
                                    <m:r>
                                      <a:rPr lang="en-US" b="0" i="1" smtClean="0">
                                        <a:solidFill>
                                          <a:srgbClr val="620BFC"/>
                                        </a:solidFill>
                                        <a:latin typeface="Cambria Math" panose="02040503050406030204" pitchFamily="18" charset="0"/>
                                      </a:rPr>
                                      <m:t>2</m:t>
                                    </m:r>
                                  </m:sub>
                                </m:sSub>
                              </m:oMath>
                            </m:oMathPara>
                          </a14:m>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noFill/>
                      </a:tcPr>
                    </a:tc>
                    <a:tc rowSpan="2">
                      <a:txBody>
                        <a:bodyPr/>
                        <a:lstStyle/>
                        <a:p>
                          <a:pPr algn="ctr"/>
                          <a:endParaRPr lang="ru-RU" i="1"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i="1"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i="1"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i="1"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14:m>
                            <m:oMathPara xmlns:m="http://schemas.openxmlformats.org/officeDocument/2006/math">
                              <m:oMathParaPr>
                                <m:jc m:val="centerGroup"/>
                              </m:oMathParaPr>
                              <m:oMath xmlns:m="http://schemas.openxmlformats.org/officeDocument/2006/math">
                                <m:sSub>
                                  <m:sSubPr>
                                    <m:ctrlPr>
                                      <a:rPr lang="ru-RU" i="1" smtClean="0">
                                        <a:solidFill>
                                          <a:srgbClr val="620BFC"/>
                                        </a:solidFill>
                                        <a:latin typeface="Cambria Math" panose="02040503050406030204" pitchFamily="18" charset="0"/>
                                      </a:rPr>
                                    </m:ctrlPr>
                                  </m:sSubPr>
                                  <m:e>
                                    <m:r>
                                      <a:rPr lang="en-US" b="0" i="1" smtClean="0">
                                        <a:solidFill>
                                          <a:srgbClr val="620BFC"/>
                                        </a:solidFill>
                                        <a:latin typeface="Cambria Math" panose="02040503050406030204" pitchFamily="18" charset="0"/>
                                      </a:rPr>
                                      <m:t>𝐶</m:t>
                                    </m:r>
                                  </m:e>
                                  <m:sub>
                                    <m:r>
                                      <a:rPr lang="en-US" b="0" i="1" smtClean="0">
                                        <a:solidFill>
                                          <a:srgbClr val="620BFC"/>
                                        </a:solidFill>
                                        <a:latin typeface="Cambria Math" panose="02040503050406030204" pitchFamily="18" charset="0"/>
                                      </a:rPr>
                                      <m:t>4</m:t>
                                    </m:r>
                                  </m:sub>
                                </m:sSub>
                                <m:sSub>
                                  <m:sSubPr>
                                    <m:ctrlPr>
                                      <a:rPr lang="ru-RU" i="1" smtClean="0">
                                        <a:solidFill>
                                          <a:srgbClr val="620BFC"/>
                                        </a:solidFill>
                                        <a:latin typeface="Cambria Math" panose="02040503050406030204" pitchFamily="18" charset="0"/>
                                      </a:rPr>
                                    </m:ctrlPr>
                                  </m:sSubPr>
                                  <m:e>
                                    <m:r>
                                      <a:rPr lang="en-US" b="0" i="1" smtClean="0">
                                        <a:solidFill>
                                          <a:srgbClr val="620BFC"/>
                                        </a:solidFill>
                                        <a:latin typeface="Cambria Math" panose="02040503050406030204" pitchFamily="18" charset="0"/>
                                      </a:rPr>
                                      <m:t>𝐻</m:t>
                                    </m:r>
                                  </m:e>
                                  <m:sub>
                                    <m:r>
                                      <a:rPr lang="en-US" b="0" i="1" smtClean="0">
                                        <a:solidFill>
                                          <a:srgbClr val="620BFC"/>
                                        </a:solidFill>
                                        <a:latin typeface="Cambria Math" panose="02040503050406030204" pitchFamily="18" charset="0"/>
                                      </a:rPr>
                                      <m:t>8</m:t>
                                    </m:r>
                                  </m:sub>
                                </m:sSub>
                                <m:sSub>
                                  <m:sSubPr>
                                    <m:ctrlPr>
                                      <a:rPr lang="en-US" b="0" i="1" smtClean="0">
                                        <a:solidFill>
                                          <a:srgbClr val="620BFC"/>
                                        </a:solidFill>
                                        <a:latin typeface="Cambria Math" panose="02040503050406030204" pitchFamily="18" charset="0"/>
                                      </a:rPr>
                                    </m:ctrlPr>
                                  </m:sSubPr>
                                  <m:e>
                                    <m:r>
                                      <a:rPr lang="en-US" b="0" i="1" smtClean="0">
                                        <a:solidFill>
                                          <a:srgbClr val="620BFC"/>
                                        </a:solidFill>
                                        <a:latin typeface="Cambria Math" panose="02040503050406030204" pitchFamily="18" charset="0"/>
                                      </a:rPr>
                                      <m:t>𝑂</m:t>
                                    </m:r>
                                  </m:e>
                                  <m:sub>
                                    <m:r>
                                      <a:rPr lang="en-US" b="0" i="1" smtClean="0">
                                        <a:solidFill>
                                          <a:srgbClr val="620BFC"/>
                                        </a:solidFill>
                                        <a:latin typeface="Cambria Math" panose="02040503050406030204" pitchFamily="18" charset="0"/>
                                      </a:rPr>
                                      <m:t>2</m:t>
                                    </m:r>
                                  </m:sub>
                                </m:sSub>
                              </m:oMath>
                            </m:oMathPara>
                          </a14:m>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noFill/>
                      </a:tcPr>
                    </a:tc>
                    <a:tc>
                      <a:txBody>
                        <a:bodyPr/>
                        <a:lstStyle/>
                        <a:p>
                          <a:pPr algn="ct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2895251423"/>
                      </a:ext>
                    </a:extLst>
                  </a:tr>
                  <a:tr h="1174403">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Күрделі эфирлер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noFill/>
                      </a:tcPr>
                    </a:tc>
                    <a:tc vMerge="1">
                      <a:txBody>
                        <a:bodyPr/>
                        <a:lstStyle/>
                        <a:p>
                          <a:pPr algn="ctr"/>
                          <a:endParaRPr lang="ru-RU" dirty="0">
                            <a:solidFill>
                              <a:srgbClr val="620BFC"/>
                            </a:solidFill>
                          </a:endParaRPr>
                        </a:p>
                      </a:txBody>
                      <a:tcPr>
                        <a:noFill/>
                      </a:tcPr>
                    </a:tc>
                    <a:tc vMerge="1">
                      <a:txBody>
                        <a:bodyPr/>
                        <a:lstStyle/>
                        <a:p>
                          <a:pPr algn="ctr"/>
                          <a:endParaRPr lang="ru-RU" dirty="0">
                            <a:solidFill>
                              <a:srgbClr val="620BFC"/>
                            </a:solidFill>
                          </a:endParaRPr>
                        </a:p>
                      </a:txBody>
                      <a:tcPr>
                        <a:noFill/>
                      </a:tcPr>
                    </a:tc>
                    <a:tc>
                      <a:txBody>
                        <a:bodyPr/>
                        <a:lstStyle/>
                        <a:p>
                          <a:pPr algn="ct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4270202521"/>
                      </a:ext>
                    </a:extLst>
                  </a:tr>
                  <a:tr h="913490">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Альдегидтер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rowSpan="2">
                      <a:txBody>
                        <a:bodyPr/>
                        <a:lstStyle/>
                        <a:p>
                          <a:pPr algn="ctr"/>
                          <a:endParaRPr lang="ru-RU" i="1"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i="1"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i="1"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14:m>
                            <m:oMathPara xmlns:m="http://schemas.openxmlformats.org/officeDocument/2006/math">
                              <m:oMathParaPr>
                                <m:jc m:val="centerGroup"/>
                              </m:oMathParaPr>
                              <m:oMath xmlns:m="http://schemas.openxmlformats.org/officeDocument/2006/math">
                                <m:sSub>
                                  <m:sSubPr>
                                    <m:ctrlPr>
                                      <a:rPr lang="ru-RU" i="1" smtClean="0">
                                        <a:solidFill>
                                          <a:srgbClr val="620BFC"/>
                                        </a:solidFill>
                                        <a:latin typeface="Cambria Math" panose="02040503050406030204" pitchFamily="18" charset="0"/>
                                      </a:rPr>
                                    </m:ctrlPr>
                                  </m:sSubPr>
                                  <m:e>
                                    <m:r>
                                      <a:rPr lang="en-US" b="0" i="1" smtClean="0">
                                        <a:solidFill>
                                          <a:srgbClr val="620BFC"/>
                                        </a:solidFill>
                                        <a:latin typeface="Cambria Math" panose="02040503050406030204" pitchFamily="18" charset="0"/>
                                      </a:rPr>
                                      <m:t>𝐶</m:t>
                                    </m:r>
                                  </m:e>
                                  <m:sub>
                                    <m:r>
                                      <a:rPr lang="en-US" b="0" i="1" smtClean="0">
                                        <a:solidFill>
                                          <a:srgbClr val="620BFC"/>
                                        </a:solidFill>
                                        <a:latin typeface="Cambria Math" panose="02040503050406030204" pitchFamily="18" charset="0"/>
                                      </a:rPr>
                                      <m:t>𝑛</m:t>
                                    </m:r>
                                  </m:sub>
                                </m:sSub>
                                <m:sSub>
                                  <m:sSubPr>
                                    <m:ctrlPr>
                                      <a:rPr lang="ru-RU" i="1" smtClean="0">
                                        <a:solidFill>
                                          <a:srgbClr val="620BFC"/>
                                        </a:solidFill>
                                        <a:latin typeface="Cambria Math" panose="02040503050406030204" pitchFamily="18" charset="0"/>
                                      </a:rPr>
                                    </m:ctrlPr>
                                  </m:sSubPr>
                                  <m:e>
                                    <m:r>
                                      <a:rPr lang="en-US" b="0" i="1" smtClean="0">
                                        <a:solidFill>
                                          <a:srgbClr val="620BFC"/>
                                        </a:solidFill>
                                        <a:latin typeface="Cambria Math" panose="02040503050406030204" pitchFamily="18" charset="0"/>
                                      </a:rPr>
                                      <m:t>𝐻</m:t>
                                    </m:r>
                                  </m:e>
                                  <m:sub>
                                    <m:r>
                                      <a:rPr lang="en-US" b="0" i="1" smtClean="0">
                                        <a:solidFill>
                                          <a:srgbClr val="620BFC"/>
                                        </a:solidFill>
                                        <a:latin typeface="Cambria Math" panose="02040503050406030204" pitchFamily="18" charset="0"/>
                                      </a:rPr>
                                      <m:t>2</m:t>
                                    </m:r>
                                    <m:r>
                                      <a:rPr lang="en-US" b="0" i="1" smtClean="0">
                                        <a:solidFill>
                                          <a:srgbClr val="620BFC"/>
                                        </a:solidFill>
                                        <a:latin typeface="Cambria Math" panose="02040503050406030204" pitchFamily="18" charset="0"/>
                                      </a:rPr>
                                      <m:t>𝑛</m:t>
                                    </m:r>
                                  </m:sub>
                                </m:sSub>
                                <m:r>
                                  <m:rPr>
                                    <m:sty m:val="p"/>
                                  </m:rPr>
                                  <a:rPr lang="en-US" b="0" i="0" smtClean="0">
                                    <a:solidFill>
                                      <a:srgbClr val="620BFC"/>
                                    </a:solidFill>
                                    <a:latin typeface="Cambria Math" panose="02040503050406030204" pitchFamily="18" charset="0"/>
                                  </a:rPr>
                                  <m:t>O</m:t>
                                </m:r>
                              </m:oMath>
                            </m:oMathPara>
                          </a14:m>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rowSpan="2">
                      <a:txBody>
                        <a:bodyPr/>
                        <a:lstStyle/>
                        <a:p>
                          <a:pPr algn="ctr"/>
                          <a:endParaRPr lang="ru-RU" i="1"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i="1"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i="1"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14:m>
                            <m:oMathPara xmlns:m="http://schemas.openxmlformats.org/officeDocument/2006/math">
                              <m:oMathParaPr>
                                <m:jc m:val="centerGroup"/>
                              </m:oMathParaPr>
                              <m:oMath xmlns:m="http://schemas.openxmlformats.org/officeDocument/2006/math">
                                <m:sSub>
                                  <m:sSubPr>
                                    <m:ctrlPr>
                                      <a:rPr lang="ru-RU" i="1" smtClean="0">
                                        <a:solidFill>
                                          <a:srgbClr val="620BFC"/>
                                        </a:solidFill>
                                        <a:latin typeface="Cambria Math" panose="02040503050406030204" pitchFamily="18" charset="0"/>
                                      </a:rPr>
                                    </m:ctrlPr>
                                  </m:sSubPr>
                                  <m:e>
                                    <m:r>
                                      <a:rPr lang="en-US" b="0" i="1" smtClean="0">
                                        <a:solidFill>
                                          <a:srgbClr val="620BFC"/>
                                        </a:solidFill>
                                        <a:latin typeface="Cambria Math" panose="02040503050406030204" pitchFamily="18" charset="0"/>
                                      </a:rPr>
                                      <m:t>𝐶</m:t>
                                    </m:r>
                                  </m:e>
                                  <m:sub>
                                    <m:r>
                                      <a:rPr lang="en-US" b="0" i="1" smtClean="0">
                                        <a:solidFill>
                                          <a:srgbClr val="620BFC"/>
                                        </a:solidFill>
                                        <a:latin typeface="Cambria Math" panose="02040503050406030204" pitchFamily="18" charset="0"/>
                                      </a:rPr>
                                      <m:t>3</m:t>
                                    </m:r>
                                  </m:sub>
                                </m:sSub>
                                <m:sSub>
                                  <m:sSubPr>
                                    <m:ctrlPr>
                                      <a:rPr lang="ru-RU" i="1" smtClean="0">
                                        <a:solidFill>
                                          <a:srgbClr val="620BFC"/>
                                        </a:solidFill>
                                        <a:latin typeface="Cambria Math" panose="02040503050406030204" pitchFamily="18" charset="0"/>
                                      </a:rPr>
                                    </m:ctrlPr>
                                  </m:sSubPr>
                                  <m:e>
                                    <m:r>
                                      <a:rPr lang="en-US" b="0" i="1" smtClean="0">
                                        <a:solidFill>
                                          <a:srgbClr val="620BFC"/>
                                        </a:solidFill>
                                        <a:latin typeface="Cambria Math" panose="02040503050406030204" pitchFamily="18" charset="0"/>
                                      </a:rPr>
                                      <m:t>𝐻</m:t>
                                    </m:r>
                                  </m:e>
                                  <m:sub>
                                    <m:r>
                                      <a:rPr lang="en-US" b="0" i="1" smtClean="0">
                                        <a:solidFill>
                                          <a:srgbClr val="620BFC"/>
                                        </a:solidFill>
                                        <a:latin typeface="Cambria Math" panose="02040503050406030204" pitchFamily="18" charset="0"/>
                                      </a:rPr>
                                      <m:t>6</m:t>
                                    </m:r>
                                  </m:sub>
                                </m:sSub>
                                <m:r>
                                  <a:rPr lang="en-US" b="0" i="1" smtClean="0">
                                    <a:solidFill>
                                      <a:srgbClr val="620BFC"/>
                                    </a:solidFill>
                                    <a:latin typeface="Cambria Math" panose="02040503050406030204" pitchFamily="18" charset="0"/>
                                  </a:rPr>
                                  <m:t>𝑂</m:t>
                                </m:r>
                              </m:oMath>
                            </m:oMathPara>
                          </a14:m>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806717738"/>
                      </a:ext>
                    </a:extLst>
                  </a:tr>
                  <a:tr h="913490">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Кетондар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vMerge="1">
                      <a:txBody>
                        <a:bodyPr/>
                        <a:lstStyle/>
                        <a:p>
                          <a:endParaRPr lang="ru-RU"/>
                        </a:p>
                      </a:txBody>
                      <a:tcPr/>
                    </a:tc>
                    <a:tc vMerge="1">
                      <a:txBody>
                        <a:bodyPr/>
                        <a:lstStyle/>
                        <a:p>
                          <a:endParaRPr lang="ru-RU"/>
                        </a:p>
                      </a:txBody>
                      <a:tcPr/>
                    </a:tc>
                    <a:tc>
                      <a:txBody>
                        <a:bodyPr/>
                        <a:lstStyle/>
                        <a:p>
                          <a:pPr algn="ct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486445887"/>
                      </a:ext>
                    </a:extLst>
                  </a:tr>
                </a:tbl>
              </a:graphicData>
            </a:graphic>
          </p:graphicFrame>
        </mc:Choice>
        <mc:Fallback>
          <p:graphicFrame>
            <p:nvGraphicFramePr>
              <p:cNvPr id="3" name="Таблица 3">
                <a:extLst>
                  <a:ext uri="{FF2B5EF4-FFF2-40B4-BE49-F238E27FC236}">
                    <a16:creationId xmlns:a16="http://schemas.microsoft.com/office/drawing/2014/main" id="{5E797402-3D18-414F-9606-FFCCC989EE28}"/>
                  </a:ext>
                </a:extLst>
              </p:cNvPr>
              <p:cNvGraphicFramePr>
                <a:graphicFrameLocks noGrp="1"/>
              </p:cNvGraphicFramePr>
              <p:nvPr>
                <p:extLst>
                  <p:ext uri="{D42A27DB-BD31-4B8C-83A1-F6EECF244321}">
                    <p14:modId xmlns:p14="http://schemas.microsoft.com/office/powerpoint/2010/main" val="2757962959"/>
                  </p:ext>
                </p:extLst>
              </p:nvPr>
            </p:nvGraphicFramePr>
            <p:xfrm>
              <a:off x="284163" y="1122295"/>
              <a:ext cx="9143999" cy="6461846"/>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3566671328"/>
                        </a:ext>
                      </a:extLst>
                    </a:gridCol>
                    <a:gridCol w="1493611">
                      <a:extLst>
                        <a:ext uri="{9D8B030D-6E8A-4147-A177-3AD203B41FA5}">
                          <a16:colId xmlns:a16="http://schemas.microsoft.com/office/drawing/2014/main" val="3228402097"/>
                        </a:ext>
                      </a:extLst>
                    </a:gridCol>
                    <a:gridCol w="2432415">
                      <a:extLst>
                        <a:ext uri="{9D8B030D-6E8A-4147-A177-3AD203B41FA5}">
                          <a16:colId xmlns:a16="http://schemas.microsoft.com/office/drawing/2014/main" val="1280081151"/>
                        </a:ext>
                      </a:extLst>
                    </a:gridCol>
                    <a:gridCol w="2931973">
                      <a:extLst>
                        <a:ext uri="{9D8B030D-6E8A-4147-A177-3AD203B41FA5}">
                          <a16:colId xmlns:a16="http://schemas.microsoft.com/office/drawing/2014/main" val="3686309051"/>
                        </a:ext>
                      </a:extLst>
                    </a:gridCol>
                  </a:tblGrid>
                  <a:tr h="913490">
                    <a:tc rowSpan="2">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Кластар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rowSpan="2">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Жалпы формула-сы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gridSpan="2">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Мысалдар</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283541"/>
                      </a:ext>
                    </a:extLst>
                  </a:tr>
                  <a:tr h="1056291">
                    <a:tc vMerge="1">
                      <a:txBody>
                        <a:bodyPr/>
                        <a:lstStyle/>
                        <a:p>
                          <a:endParaRPr lang="ru-RU"/>
                        </a:p>
                      </a:txBody>
                      <a:tcPr/>
                    </a:tc>
                    <a:tc vMerge="1">
                      <a:txBody>
                        <a:bodyPr/>
                        <a:lstStyle/>
                        <a:p>
                          <a:endParaRPr lang="ru-RU"/>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Молекулалық формуласы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Құрылымдық формуласы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66611519"/>
                      </a:ext>
                    </a:extLst>
                  </a:tr>
                  <a:tr h="1490682">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Бір негізді карбон қышқылдары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noFill/>
                      </a:tcPr>
                    </a:tc>
                    <a:tc rowSpan="2">
                      <a:txBody>
                        <a:bodyPr/>
                        <a:lstStyle/>
                        <a:p>
                          <a:endParaRPr lang="ru-RU"/>
                        </a:p>
                      </a:txBody>
                      <a:tcPr>
                        <a:blipFill>
                          <a:blip r:embed="rId2"/>
                          <a:stretch>
                            <a:fillRect l="-153469" t="-74886" r="-360408" b="-68950"/>
                          </a:stretch>
                        </a:blipFill>
                      </a:tcPr>
                    </a:tc>
                    <a:tc rowSpan="2">
                      <a:txBody>
                        <a:bodyPr/>
                        <a:lstStyle/>
                        <a:p>
                          <a:endParaRPr lang="ru-RU"/>
                        </a:p>
                      </a:txBody>
                      <a:tcPr>
                        <a:blipFill>
                          <a:blip r:embed="rId2"/>
                          <a:stretch>
                            <a:fillRect l="-155250" t="-74886" r="-120750" b="-68950"/>
                          </a:stretch>
                        </a:blipFill>
                      </a:tcPr>
                    </a:tc>
                    <a:tc>
                      <a:txBody>
                        <a:bodyPr/>
                        <a:lstStyle/>
                        <a:p>
                          <a:pPr algn="ct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2895251423"/>
                      </a:ext>
                    </a:extLst>
                  </a:tr>
                  <a:tr h="1174403">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Күрделі эфирлер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noFill/>
                      </a:tcPr>
                    </a:tc>
                    <a:tc vMerge="1">
                      <a:txBody>
                        <a:bodyPr/>
                        <a:lstStyle/>
                        <a:p>
                          <a:pPr algn="ctr"/>
                          <a:endParaRPr lang="ru-RU" dirty="0">
                            <a:solidFill>
                              <a:srgbClr val="620BFC"/>
                            </a:solidFill>
                          </a:endParaRPr>
                        </a:p>
                      </a:txBody>
                      <a:tcPr>
                        <a:noFill/>
                      </a:tcPr>
                    </a:tc>
                    <a:tc vMerge="1">
                      <a:txBody>
                        <a:bodyPr/>
                        <a:lstStyle/>
                        <a:p>
                          <a:pPr algn="ctr"/>
                          <a:endParaRPr lang="ru-RU" dirty="0">
                            <a:solidFill>
                              <a:srgbClr val="620BFC"/>
                            </a:solidFill>
                          </a:endParaRPr>
                        </a:p>
                      </a:txBody>
                      <a:tcPr>
                        <a:noFill/>
                      </a:tcPr>
                    </a:tc>
                    <a:tc>
                      <a:txBody>
                        <a:bodyPr/>
                        <a:lstStyle/>
                        <a:p>
                          <a:pPr algn="ct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4270202521"/>
                      </a:ext>
                    </a:extLst>
                  </a:tr>
                  <a:tr h="913490">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Альдегидтер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rowSpan="2">
                      <a:txBody>
                        <a:bodyPr/>
                        <a:lstStyle/>
                        <a:p>
                          <a:endParaRPr lang="ru-RU"/>
                        </a:p>
                      </a:txBody>
                      <a:tcPr>
                        <a:blipFill>
                          <a:blip r:embed="rId2"/>
                          <a:stretch>
                            <a:fillRect l="-153469" t="-255333" r="-360408" b="-667"/>
                          </a:stretch>
                        </a:blipFill>
                      </a:tcPr>
                    </a:tc>
                    <a:tc rowSpan="2">
                      <a:txBody>
                        <a:bodyPr/>
                        <a:lstStyle/>
                        <a:p>
                          <a:endParaRPr lang="ru-RU"/>
                        </a:p>
                      </a:txBody>
                      <a:tcPr>
                        <a:blipFill>
                          <a:blip r:embed="rId2"/>
                          <a:stretch>
                            <a:fillRect l="-155250" t="-255333" r="-120750" b="-667"/>
                          </a:stretch>
                        </a:blipFill>
                      </a:tcPr>
                    </a:tc>
                    <a:tc>
                      <a:txBody>
                        <a:bodyPr/>
                        <a:lstStyle/>
                        <a:p>
                          <a:pPr algn="ct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806717738"/>
                      </a:ext>
                    </a:extLst>
                  </a:tr>
                  <a:tr h="913490">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Кетондар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vMerge="1">
                      <a:txBody>
                        <a:bodyPr/>
                        <a:lstStyle/>
                        <a:p>
                          <a:endParaRPr lang="ru-RU"/>
                        </a:p>
                      </a:txBody>
                      <a:tcPr/>
                    </a:tc>
                    <a:tc vMerge="1">
                      <a:txBody>
                        <a:bodyPr/>
                        <a:lstStyle/>
                        <a:p>
                          <a:endParaRPr lang="ru-RU"/>
                        </a:p>
                      </a:txBody>
                      <a:tcPr/>
                    </a:tc>
                    <a:tc>
                      <a:txBody>
                        <a:bodyPr/>
                        <a:lstStyle/>
                        <a:p>
                          <a:pPr algn="ct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486445887"/>
                      </a:ext>
                    </a:extLst>
                  </a:tr>
                </a:tbl>
              </a:graphicData>
            </a:graphic>
          </p:graphicFrame>
        </mc:Fallback>
      </mc:AlternateContent>
      <p:pic>
        <p:nvPicPr>
          <p:cNvPr id="6" name="Рисунок 5">
            <a:extLst>
              <a:ext uri="{FF2B5EF4-FFF2-40B4-BE49-F238E27FC236}">
                <a16:creationId xmlns:a16="http://schemas.microsoft.com/office/drawing/2014/main" id="{FC4E874D-4893-4D52-BA16-60AAFBA819E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84000"/>
                    </a14:imgEffect>
                    <a14:imgEffect>
                      <a14:brightnessContrast bright="16000" contrast="-20000"/>
                    </a14:imgEffect>
                  </a14:imgLayer>
                </a14:imgProps>
              </a:ext>
            </a:extLst>
          </a:blip>
          <a:stretch>
            <a:fillRect/>
          </a:stretch>
        </p:blipFill>
        <p:spPr>
          <a:xfrm>
            <a:off x="6769948" y="3418364"/>
            <a:ext cx="2553383" cy="712572"/>
          </a:xfrm>
          <a:prstGeom prst="rect">
            <a:avLst/>
          </a:prstGeom>
        </p:spPr>
      </p:pic>
      <p:pic>
        <p:nvPicPr>
          <p:cNvPr id="11" name="Рисунок 10">
            <a:extLst>
              <a:ext uri="{FF2B5EF4-FFF2-40B4-BE49-F238E27FC236}">
                <a16:creationId xmlns:a16="http://schemas.microsoft.com/office/drawing/2014/main" id="{93A65D66-6A43-4A00-913B-64446FF5EEC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Effect>
                      <a14:brightnessContrast bright="20000" contrast="6000"/>
                    </a14:imgEffect>
                  </a14:imgLayer>
                </a14:imgProps>
              </a:ext>
            </a:extLst>
          </a:blip>
          <a:stretch>
            <a:fillRect/>
          </a:stretch>
        </p:blipFill>
        <p:spPr>
          <a:xfrm>
            <a:off x="6573326" y="4821788"/>
            <a:ext cx="2819400" cy="876300"/>
          </a:xfrm>
          <a:prstGeom prst="rect">
            <a:avLst/>
          </a:prstGeom>
        </p:spPr>
      </p:pic>
      <p:pic>
        <p:nvPicPr>
          <p:cNvPr id="15" name="Рисунок 14">
            <a:extLst>
              <a:ext uri="{FF2B5EF4-FFF2-40B4-BE49-F238E27FC236}">
                <a16:creationId xmlns:a16="http://schemas.microsoft.com/office/drawing/2014/main" id="{5F9BA7E8-0794-427A-986C-7DE6BB320128}"/>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100000"/>
                    </a14:imgEffect>
                    <a14:imgEffect>
                      <a14:brightnessContrast bright="16000"/>
                    </a14:imgEffect>
                  </a14:imgLayer>
                </a14:imgProps>
              </a:ext>
            </a:extLst>
          </a:blip>
          <a:srcRect b="-5263"/>
          <a:stretch/>
        </p:blipFill>
        <p:spPr>
          <a:xfrm>
            <a:off x="6941739" y="5856909"/>
            <a:ext cx="2209800" cy="762000"/>
          </a:xfrm>
          <a:prstGeom prst="rect">
            <a:avLst/>
          </a:prstGeom>
        </p:spPr>
      </p:pic>
      <p:pic>
        <p:nvPicPr>
          <p:cNvPr id="18" name="Рисунок 17">
            <a:extLst>
              <a:ext uri="{FF2B5EF4-FFF2-40B4-BE49-F238E27FC236}">
                <a16:creationId xmlns:a16="http://schemas.microsoft.com/office/drawing/2014/main" id="{8A18CC57-297A-42FE-8442-42E0EDB6E41F}"/>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95000"/>
                    </a14:imgEffect>
                    <a14:imgEffect>
                      <a14:brightnessContrast bright="16000" contrast="-28000"/>
                    </a14:imgEffect>
                  </a14:imgLayer>
                </a14:imgProps>
              </a:ext>
            </a:extLst>
          </a:blip>
          <a:stretch>
            <a:fillRect/>
          </a:stretch>
        </p:blipFill>
        <p:spPr>
          <a:xfrm>
            <a:off x="7170339" y="6716547"/>
            <a:ext cx="1752600" cy="762000"/>
          </a:xfrm>
          <a:prstGeom prst="rect">
            <a:avLst/>
          </a:prstGeom>
        </p:spPr>
      </p:pic>
    </p:spTree>
    <p:extLst>
      <p:ext uri="{BB962C8B-B14F-4D97-AF65-F5344CB8AC3E}">
        <p14:creationId xmlns:p14="http://schemas.microsoft.com/office/powerpoint/2010/main" val="3222476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626" y="304813"/>
            <a:ext cx="9144000" cy="1079884"/>
          </a:xfrm>
          <a:prstGeom prst="rect">
            <a:avLst/>
          </a:prstGeom>
          <a:noFill/>
          <a:ln>
            <a:solidFill>
              <a:schemeClr val="tx2"/>
            </a:solidFill>
          </a:ln>
        </p:spPr>
        <p:txBody>
          <a:bodyPr wrap="square" lIns="252000" tIns="108000" rIns="252000" bIns="108000" rtlCol="0">
            <a:spAutoFit/>
          </a:bodyPr>
          <a:lstStyle/>
          <a:p>
            <a:pPr lvl="0"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Органикалық заттардың құрылысы және изомерленуі</a:t>
            </a:r>
          </a:p>
        </p:txBody>
      </p:sp>
      <p:sp>
        <p:nvSpPr>
          <p:cNvPr id="8" name="TextBox 7">
            <a:extLst>
              <a:ext uri="{FF2B5EF4-FFF2-40B4-BE49-F238E27FC236}">
                <a16:creationId xmlns:a16="http://schemas.microsoft.com/office/drawing/2014/main" id="{9B9FAC1A-3893-484E-BC21-FBB11FF62C67}"/>
              </a:ext>
            </a:extLst>
          </p:cNvPr>
          <p:cNvSpPr txBox="1"/>
          <p:nvPr/>
        </p:nvSpPr>
        <p:spPr>
          <a:xfrm>
            <a:off x="288626" y="1657816"/>
            <a:ext cx="9144000" cy="4650092"/>
          </a:xfrm>
          <a:prstGeom prst="rect">
            <a:avLst/>
          </a:prstGeom>
          <a:noFill/>
          <a:ln>
            <a:solidFill>
              <a:schemeClr val="tx2"/>
            </a:solidFill>
          </a:ln>
        </p:spPr>
        <p:txBody>
          <a:bodyPr wrap="square" lIns="252000" tIns="108000" rIns="252000" bIns="108000" rtlCol="0">
            <a:spAutoFit/>
          </a:bodyPr>
          <a:lstStyle/>
          <a:p>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Кеңістік изомерлену –</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химиялық құрылысы мен құрамы бірдей, ал молекуладағы атомдардың кеңістікте орналасуы әр түрлі болатын қосылыстар. </a:t>
            </a:r>
          </a:p>
          <a:p>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Цис-транс изомерлер –</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орынбасушылардың қос байланыс жазықтығының бір немесе әр түрлі жағына орналасу мүмкіндігін көрсетеді. </a:t>
            </a:r>
          </a:p>
          <a:p>
            <a:endPar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Рисунок 4">
            <a:extLst>
              <a:ext uri="{FF2B5EF4-FFF2-40B4-BE49-F238E27FC236}">
                <a16:creationId xmlns:a16="http://schemas.microsoft.com/office/drawing/2014/main" id="{CEDFEC6C-8634-4660-9D25-E5B6AEFBA8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6000"/>
                    </a14:imgEffect>
                  </a14:imgLayer>
                </a14:imgProps>
              </a:ext>
            </a:extLst>
          </a:blip>
          <a:stretch>
            <a:fillRect/>
          </a:stretch>
        </p:blipFill>
        <p:spPr>
          <a:xfrm>
            <a:off x="1747989" y="4180267"/>
            <a:ext cx="2076450" cy="1133475"/>
          </a:xfrm>
          <a:prstGeom prst="rect">
            <a:avLst/>
          </a:prstGeom>
        </p:spPr>
      </p:pic>
      <p:pic>
        <p:nvPicPr>
          <p:cNvPr id="9" name="Рисунок 8">
            <a:extLst>
              <a:ext uri="{FF2B5EF4-FFF2-40B4-BE49-F238E27FC236}">
                <a16:creationId xmlns:a16="http://schemas.microsoft.com/office/drawing/2014/main" id="{4085ADBD-3A44-4756-83CB-9A4F07C4CE7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87000"/>
                    </a14:imgEffect>
                    <a14:imgEffect>
                      <a14:brightnessContrast bright="4000"/>
                    </a14:imgEffect>
                  </a14:imgLayer>
                </a14:imgProps>
              </a:ext>
            </a:extLst>
          </a:blip>
          <a:stretch>
            <a:fillRect/>
          </a:stretch>
        </p:blipFill>
        <p:spPr>
          <a:xfrm>
            <a:off x="5536207" y="4094541"/>
            <a:ext cx="1943100" cy="1304925"/>
          </a:xfrm>
          <a:prstGeom prst="rect">
            <a:avLst/>
          </a:prstGeom>
        </p:spPr>
      </p:pic>
      <p:sp>
        <p:nvSpPr>
          <p:cNvPr id="13" name="TextBox 12">
            <a:extLst>
              <a:ext uri="{FF2B5EF4-FFF2-40B4-BE49-F238E27FC236}">
                <a16:creationId xmlns:a16="http://schemas.microsoft.com/office/drawing/2014/main" id="{1D4ABAA7-6D73-4583-9DE3-C84D386E5466}"/>
              </a:ext>
            </a:extLst>
          </p:cNvPr>
          <p:cNvSpPr txBox="1"/>
          <p:nvPr/>
        </p:nvSpPr>
        <p:spPr>
          <a:xfrm>
            <a:off x="1146668" y="5327917"/>
            <a:ext cx="3279092" cy="83366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252000" tIns="108000" rIns="252000" bIns="108000" rtlCol="0">
            <a:spAutoFit/>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Цис-бромдихлорэтан</a:t>
            </a:r>
          </a:p>
          <a:p>
            <a:pPr algn="ctr"/>
            <a:r>
              <a:rPr lang="en-US"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E</a:t>
            </a: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-бромдихлорэтан </a:t>
            </a:r>
          </a:p>
        </p:txBody>
      </p:sp>
      <p:sp>
        <p:nvSpPr>
          <p:cNvPr id="14" name="TextBox 13">
            <a:extLst>
              <a:ext uri="{FF2B5EF4-FFF2-40B4-BE49-F238E27FC236}">
                <a16:creationId xmlns:a16="http://schemas.microsoft.com/office/drawing/2014/main" id="{ACACD893-65E1-4C5E-ABAF-B9BEB4A715DA}"/>
              </a:ext>
            </a:extLst>
          </p:cNvPr>
          <p:cNvSpPr txBox="1"/>
          <p:nvPr/>
        </p:nvSpPr>
        <p:spPr>
          <a:xfrm>
            <a:off x="5132070" y="5370249"/>
            <a:ext cx="3433587" cy="83366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252000" tIns="108000" rIns="252000" bIns="108000" rtlCol="0">
            <a:spAutoFit/>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Транс-бромдихлорэтан</a:t>
            </a:r>
          </a:p>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en-US"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Z</a:t>
            </a: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-бромдихлорэтан</a:t>
            </a:r>
          </a:p>
        </p:txBody>
      </p:sp>
    </p:spTree>
    <p:extLst>
      <p:ext uri="{BB962C8B-B14F-4D97-AF65-F5344CB8AC3E}">
        <p14:creationId xmlns:p14="http://schemas.microsoft.com/office/powerpoint/2010/main" val="4125426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1079884"/>
          </a:xfrm>
          <a:prstGeom prst="rect">
            <a:avLst/>
          </a:prstGeom>
          <a:noFill/>
          <a:ln>
            <a:solidFill>
              <a:schemeClr val="tx2"/>
            </a:solidFill>
          </a:ln>
        </p:spPr>
        <p:txBody>
          <a:bodyPr wrap="square" lIns="252000" tIns="108000" rIns="252000" bIns="108000" rtlCol="0">
            <a:spAutoFit/>
          </a:bodyPr>
          <a:lstStyle/>
          <a:p>
            <a:pPr lvl="0"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Органикалық заттардың құрылысы және изомерленуі</a:t>
            </a:r>
          </a:p>
        </p:txBody>
      </p:sp>
      <p:sp>
        <p:nvSpPr>
          <p:cNvPr id="8" name="TextBox 7">
            <a:extLst>
              <a:ext uri="{FF2B5EF4-FFF2-40B4-BE49-F238E27FC236}">
                <a16:creationId xmlns:a16="http://schemas.microsoft.com/office/drawing/2014/main" id="{9B9FAC1A-3893-484E-BC21-FBB11FF62C67}"/>
              </a:ext>
            </a:extLst>
          </p:cNvPr>
          <p:cNvSpPr txBox="1"/>
          <p:nvPr/>
        </p:nvSpPr>
        <p:spPr>
          <a:xfrm>
            <a:off x="288626" y="1628972"/>
            <a:ext cx="9144000" cy="1079884"/>
          </a:xfrm>
          <a:prstGeom prst="rect">
            <a:avLst/>
          </a:prstGeom>
          <a:noFill/>
          <a:ln>
            <a:solidFill>
              <a:schemeClr val="tx2"/>
            </a:solidFill>
          </a:ln>
        </p:spPr>
        <p:txBody>
          <a:bodyPr wrap="square" lIns="252000" tIns="108000" rIns="252000" bIns="108000" rtlCol="0">
            <a:spAutoFit/>
          </a:bodyPr>
          <a:lstStyle/>
          <a:p>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Тапсырма.</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Көрсетілген формулаларда қанша изомерлік заттардың жұбы бар. </a:t>
            </a:r>
          </a:p>
        </p:txBody>
      </p:sp>
      <p:pic>
        <p:nvPicPr>
          <p:cNvPr id="4" name="Рисунок 3">
            <a:extLst>
              <a:ext uri="{FF2B5EF4-FFF2-40B4-BE49-F238E27FC236}">
                <a16:creationId xmlns:a16="http://schemas.microsoft.com/office/drawing/2014/main" id="{71DA837E-6905-459B-95F5-92A72FFEE93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24000" contrast="4000"/>
                    </a14:imgEffect>
                  </a14:imgLayer>
                </a14:imgProps>
              </a:ext>
            </a:extLst>
          </a:blip>
          <a:stretch>
            <a:fillRect/>
          </a:stretch>
        </p:blipFill>
        <p:spPr>
          <a:xfrm>
            <a:off x="1027740" y="2921956"/>
            <a:ext cx="7656844" cy="4205872"/>
          </a:xfrm>
          <a:prstGeom prst="rect">
            <a:avLst/>
          </a:prstGeom>
        </p:spPr>
      </p:pic>
    </p:spTree>
    <p:extLst>
      <p:ext uri="{BB962C8B-B14F-4D97-AF65-F5344CB8AC3E}">
        <p14:creationId xmlns:p14="http://schemas.microsoft.com/office/powerpoint/2010/main" val="2109743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587441"/>
          </a:xfrm>
          <a:prstGeom prst="rect">
            <a:avLst/>
          </a:prstGeom>
          <a:noFill/>
          <a:ln>
            <a:solidFill>
              <a:schemeClr val="tx2"/>
            </a:solidFill>
          </a:ln>
        </p:spPr>
        <p:txBody>
          <a:bodyPr wrap="square" lIns="252000" tIns="108000" rIns="252000" bIns="108000" rtlCol="0">
            <a:spAutoFit/>
          </a:bodyPr>
          <a:lstStyle/>
          <a:p>
            <a:pPr lvl="0"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Органикалық қосылыстардың жіктелуі</a:t>
            </a:r>
          </a:p>
        </p:txBody>
      </p:sp>
      <p:sp>
        <p:nvSpPr>
          <p:cNvPr id="3" name="Прямоугольник: скругленные углы 2">
            <a:extLst>
              <a:ext uri="{FF2B5EF4-FFF2-40B4-BE49-F238E27FC236}">
                <a16:creationId xmlns:a16="http://schemas.microsoft.com/office/drawing/2014/main" id="{7E270822-FB2B-4154-8D31-2D58A2D8D01C}"/>
              </a:ext>
            </a:extLst>
          </p:cNvPr>
          <p:cNvSpPr/>
          <p:nvPr/>
        </p:nvSpPr>
        <p:spPr>
          <a:xfrm>
            <a:off x="3516835" y="1156143"/>
            <a:ext cx="2678654" cy="5874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latin typeface="Open Sans" panose="020B0606030504020204" pitchFamily="34" charset="0"/>
                <a:ea typeface="Open Sans" panose="020B0606030504020204" pitchFamily="34" charset="0"/>
                <a:cs typeface="Open Sans" panose="020B0606030504020204" pitchFamily="34" charset="0"/>
              </a:rPr>
              <a:t>Органикалық қосылыстар</a:t>
            </a:r>
            <a:endParaRPr lang="ru-RU"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Прямоугольник: скругленные углы 5">
            <a:extLst>
              <a:ext uri="{FF2B5EF4-FFF2-40B4-BE49-F238E27FC236}">
                <a16:creationId xmlns:a16="http://schemas.microsoft.com/office/drawing/2014/main" id="{C13F020E-48B0-4675-9865-E260AE15A5C8}"/>
              </a:ext>
            </a:extLst>
          </p:cNvPr>
          <p:cNvSpPr/>
          <p:nvPr/>
        </p:nvSpPr>
        <p:spPr>
          <a:xfrm>
            <a:off x="1027355" y="2172157"/>
            <a:ext cx="2678654" cy="5874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latin typeface="Open Sans" panose="020B0606030504020204" pitchFamily="34" charset="0"/>
                <a:ea typeface="Open Sans" panose="020B0606030504020204" pitchFamily="34" charset="0"/>
                <a:cs typeface="Open Sans" panose="020B0606030504020204" pitchFamily="34" charset="0"/>
              </a:rPr>
              <a:t>Ациклді (алифатты)</a:t>
            </a:r>
            <a:endParaRPr lang="ru-RU"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Прямоугольник: скругленные углы 6">
            <a:extLst>
              <a:ext uri="{FF2B5EF4-FFF2-40B4-BE49-F238E27FC236}">
                <a16:creationId xmlns:a16="http://schemas.microsoft.com/office/drawing/2014/main" id="{83497367-ED40-482C-B510-AB0EEA80B238}"/>
              </a:ext>
            </a:extLst>
          </p:cNvPr>
          <p:cNvSpPr/>
          <p:nvPr/>
        </p:nvSpPr>
        <p:spPr>
          <a:xfrm>
            <a:off x="6006316" y="2141796"/>
            <a:ext cx="2678654" cy="5874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latin typeface="Open Sans" panose="020B0606030504020204" pitchFamily="34" charset="0"/>
                <a:ea typeface="Open Sans" panose="020B0606030504020204" pitchFamily="34" charset="0"/>
                <a:cs typeface="Open Sans" panose="020B0606030504020204" pitchFamily="34" charset="0"/>
              </a:rPr>
              <a:t>Циклді </a:t>
            </a:r>
            <a:endParaRPr lang="ru-RU"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Прямоугольник: скругленные углы 8">
            <a:extLst>
              <a:ext uri="{FF2B5EF4-FFF2-40B4-BE49-F238E27FC236}">
                <a16:creationId xmlns:a16="http://schemas.microsoft.com/office/drawing/2014/main" id="{072EBA7C-D300-4FDB-A1BA-AC95204A7509}"/>
              </a:ext>
            </a:extLst>
          </p:cNvPr>
          <p:cNvSpPr/>
          <p:nvPr/>
        </p:nvSpPr>
        <p:spPr>
          <a:xfrm>
            <a:off x="284163" y="3254144"/>
            <a:ext cx="2245200" cy="10427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latin typeface="Open Sans" panose="020B0606030504020204" pitchFamily="34" charset="0"/>
                <a:ea typeface="Open Sans" panose="020B0606030504020204" pitchFamily="34" charset="0"/>
                <a:cs typeface="Open Sans" panose="020B0606030504020204" pitchFamily="34" charset="0"/>
              </a:rPr>
              <a:t>Тармақталмаған</a:t>
            </a:r>
          </a:p>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(қаныққан және қанықпаған)</a:t>
            </a:r>
            <a:r>
              <a:rPr lang="kk-KZ" dirty="0">
                <a:solidFill>
                  <a:srgbClr val="620BFC"/>
                </a:solidFill>
              </a:rPr>
              <a:t> </a:t>
            </a:r>
            <a:endParaRPr lang="ru-RU" dirty="0">
              <a:solidFill>
                <a:srgbClr val="620BFC"/>
              </a:solidFill>
            </a:endParaRPr>
          </a:p>
        </p:txBody>
      </p:sp>
      <p:sp>
        <p:nvSpPr>
          <p:cNvPr id="10" name="Прямоугольник: скругленные углы 9">
            <a:extLst>
              <a:ext uri="{FF2B5EF4-FFF2-40B4-BE49-F238E27FC236}">
                <a16:creationId xmlns:a16="http://schemas.microsoft.com/office/drawing/2014/main" id="{1E6798A1-FE35-4A6C-9A29-B587E70BC32B}"/>
              </a:ext>
            </a:extLst>
          </p:cNvPr>
          <p:cNvSpPr/>
          <p:nvPr/>
        </p:nvSpPr>
        <p:spPr>
          <a:xfrm>
            <a:off x="2664749" y="3255248"/>
            <a:ext cx="2082519" cy="10416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latin typeface="Open Sans" panose="020B0606030504020204" pitchFamily="34" charset="0"/>
                <a:ea typeface="Open Sans" panose="020B0606030504020204" pitchFamily="34" charset="0"/>
                <a:cs typeface="Open Sans" panose="020B0606030504020204" pitchFamily="34" charset="0"/>
              </a:rPr>
              <a:t>Тармақталған </a:t>
            </a: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(қаныққан және қанықпаған)</a:t>
            </a:r>
            <a:r>
              <a:rPr lang="kk-KZ" dirty="0">
                <a:solidFill>
                  <a:srgbClr val="620BFC"/>
                </a:solidFill>
              </a:rPr>
              <a:t> </a:t>
            </a:r>
            <a:endParaRPr lang="ru-RU" dirty="0">
              <a:solidFill>
                <a:srgbClr val="620BFC"/>
              </a:solidFill>
            </a:endParaRPr>
          </a:p>
        </p:txBody>
      </p:sp>
      <p:sp>
        <p:nvSpPr>
          <p:cNvPr id="11" name="Прямоугольник: скругленные углы 10">
            <a:extLst>
              <a:ext uri="{FF2B5EF4-FFF2-40B4-BE49-F238E27FC236}">
                <a16:creationId xmlns:a16="http://schemas.microsoft.com/office/drawing/2014/main" id="{CBA5EFB4-359C-466C-860A-12896A199875}"/>
              </a:ext>
            </a:extLst>
          </p:cNvPr>
          <p:cNvSpPr/>
          <p:nvPr/>
        </p:nvSpPr>
        <p:spPr>
          <a:xfrm>
            <a:off x="5129566" y="3255248"/>
            <a:ext cx="1753499" cy="5874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latin typeface="Open Sans" panose="020B0606030504020204" pitchFamily="34" charset="0"/>
                <a:ea typeface="Open Sans" panose="020B0606030504020204" pitchFamily="34" charset="0"/>
                <a:cs typeface="Open Sans" panose="020B0606030504020204" pitchFamily="34" charset="0"/>
              </a:rPr>
              <a:t>Карбоциклді </a:t>
            </a:r>
            <a:endParaRPr lang="ru-RU"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Прямоугольник: скругленные углы 11">
            <a:extLst>
              <a:ext uri="{FF2B5EF4-FFF2-40B4-BE49-F238E27FC236}">
                <a16:creationId xmlns:a16="http://schemas.microsoft.com/office/drawing/2014/main" id="{7842CE7A-4427-4A2B-BA56-900E8608BADE}"/>
              </a:ext>
            </a:extLst>
          </p:cNvPr>
          <p:cNvSpPr/>
          <p:nvPr/>
        </p:nvSpPr>
        <p:spPr>
          <a:xfrm>
            <a:off x="7671006" y="3255248"/>
            <a:ext cx="1757156" cy="5874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latin typeface="Open Sans" panose="020B0606030504020204" pitchFamily="34" charset="0"/>
                <a:ea typeface="Open Sans" panose="020B0606030504020204" pitchFamily="34" charset="0"/>
                <a:cs typeface="Open Sans" panose="020B0606030504020204" pitchFamily="34" charset="0"/>
              </a:rPr>
              <a:t>Гетероциклді </a:t>
            </a:r>
            <a:endParaRPr lang="ru-RU"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3" name="Прямая со стрелкой 12">
            <a:extLst>
              <a:ext uri="{FF2B5EF4-FFF2-40B4-BE49-F238E27FC236}">
                <a16:creationId xmlns:a16="http://schemas.microsoft.com/office/drawing/2014/main" id="{5D65E79A-1C75-4836-A362-FE5C27159964}"/>
              </a:ext>
            </a:extLst>
          </p:cNvPr>
          <p:cNvCxnSpPr>
            <a:stCxn id="3" idx="2"/>
            <a:endCxn id="6" idx="0"/>
          </p:cNvCxnSpPr>
          <p:nvPr/>
        </p:nvCxnSpPr>
        <p:spPr>
          <a:xfrm flipH="1">
            <a:off x="2366682" y="1743584"/>
            <a:ext cx="2489480" cy="42857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E0A121D3-12CE-4BC1-9230-874DE7EE205C}"/>
              </a:ext>
            </a:extLst>
          </p:cNvPr>
          <p:cNvCxnSpPr>
            <a:stCxn id="3" idx="2"/>
            <a:endCxn id="7" idx="0"/>
          </p:cNvCxnSpPr>
          <p:nvPr/>
        </p:nvCxnSpPr>
        <p:spPr>
          <a:xfrm>
            <a:off x="4856162" y="1743584"/>
            <a:ext cx="2489481" cy="39821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E055C0D3-F108-434A-A8B5-45F684F83322}"/>
              </a:ext>
            </a:extLst>
          </p:cNvPr>
          <p:cNvCxnSpPr>
            <a:cxnSpLocks/>
            <a:stCxn id="6" idx="2"/>
            <a:endCxn id="9" idx="0"/>
          </p:cNvCxnSpPr>
          <p:nvPr/>
        </p:nvCxnSpPr>
        <p:spPr>
          <a:xfrm flipH="1">
            <a:off x="1406763" y="2759598"/>
            <a:ext cx="959919" cy="49454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65B02C9C-D717-4648-AB10-C9F7F9C2B74D}"/>
              </a:ext>
            </a:extLst>
          </p:cNvPr>
          <p:cNvCxnSpPr>
            <a:cxnSpLocks/>
            <a:stCxn id="6" idx="2"/>
            <a:endCxn id="10" idx="0"/>
          </p:cNvCxnSpPr>
          <p:nvPr/>
        </p:nvCxnSpPr>
        <p:spPr>
          <a:xfrm>
            <a:off x="2366682" y="2759598"/>
            <a:ext cx="1339327" cy="4956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id="{8013300C-E189-417C-9DC4-ACF8F39F38B9}"/>
              </a:ext>
            </a:extLst>
          </p:cNvPr>
          <p:cNvCxnSpPr>
            <a:stCxn id="7" idx="2"/>
            <a:endCxn id="11" idx="0"/>
          </p:cNvCxnSpPr>
          <p:nvPr/>
        </p:nvCxnSpPr>
        <p:spPr>
          <a:xfrm flipH="1">
            <a:off x="6006316" y="2729237"/>
            <a:ext cx="1339327" cy="52601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a:extLst>
              <a:ext uri="{FF2B5EF4-FFF2-40B4-BE49-F238E27FC236}">
                <a16:creationId xmlns:a16="http://schemas.microsoft.com/office/drawing/2014/main" id="{C5CABC91-32CA-4FED-868F-5C70BD1F5DF8}"/>
              </a:ext>
            </a:extLst>
          </p:cNvPr>
          <p:cNvCxnSpPr>
            <a:stCxn id="7" idx="2"/>
            <a:endCxn id="12" idx="0"/>
          </p:cNvCxnSpPr>
          <p:nvPr/>
        </p:nvCxnSpPr>
        <p:spPr>
          <a:xfrm>
            <a:off x="7345643" y="2729237"/>
            <a:ext cx="1203941" cy="52601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25" name="Рисунок 24">
            <a:extLst>
              <a:ext uri="{FF2B5EF4-FFF2-40B4-BE49-F238E27FC236}">
                <a16:creationId xmlns:a16="http://schemas.microsoft.com/office/drawing/2014/main" id="{A92B68BE-86EA-44EB-82EF-B772D40943CA}"/>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86110" y="4855767"/>
            <a:ext cx="2336710" cy="587441"/>
          </a:xfrm>
          <a:prstGeom prst="rect">
            <a:avLst/>
          </a:prstGeom>
        </p:spPr>
      </p:pic>
      <p:pic>
        <p:nvPicPr>
          <p:cNvPr id="27" name="Рисунок 26">
            <a:extLst>
              <a:ext uri="{FF2B5EF4-FFF2-40B4-BE49-F238E27FC236}">
                <a16:creationId xmlns:a16="http://schemas.microsoft.com/office/drawing/2014/main" id="{D0F0A0D2-E2C7-49B8-83D9-D6722C89497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Effect>
                      <a14:brightnessContrast bright="30000"/>
                    </a14:imgEffect>
                  </a14:imgLayer>
                </a14:imgProps>
              </a:ext>
            </a:extLst>
          </a:blip>
          <a:stretch>
            <a:fillRect/>
          </a:stretch>
        </p:blipFill>
        <p:spPr>
          <a:xfrm>
            <a:off x="2694248" y="4374344"/>
            <a:ext cx="2221035" cy="1619505"/>
          </a:xfrm>
          <a:prstGeom prst="rect">
            <a:avLst/>
          </a:prstGeom>
        </p:spPr>
      </p:pic>
      <p:pic>
        <p:nvPicPr>
          <p:cNvPr id="29" name="Рисунок 28">
            <a:extLst>
              <a:ext uri="{FF2B5EF4-FFF2-40B4-BE49-F238E27FC236}">
                <a16:creationId xmlns:a16="http://schemas.microsoft.com/office/drawing/2014/main" id="{EAC4821D-4D50-43D6-A6BC-217BF7D68A62}"/>
              </a:ext>
            </a:extLst>
          </p:cNvPr>
          <p:cNvPicPr>
            <a:picLocks noChangeAspect="1"/>
          </p:cNvPicPr>
          <p:nvPr/>
        </p:nvPicPr>
        <p:blipFill rotWithShape="1">
          <a:blip r:embed="rId6">
            <a:biLevel thresh="75000"/>
            <a:extLst>
              <a:ext uri="{BEBA8EAE-BF5A-486C-A8C5-ECC9F3942E4B}">
                <a14:imgProps xmlns:a14="http://schemas.microsoft.com/office/drawing/2010/main">
                  <a14:imgLayer r:embed="rId7">
                    <a14:imgEffect>
                      <a14:sharpenSoften amount="79000"/>
                    </a14:imgEffect>
                    <a14:imgEffect>
                      <a14:brightnessContrast contrast="20000"/>
                    </a14:imgEffect>
                  </a14:imgLayer>
                </a14:imgProps>
              </a:ext>
            </a:extLst>
          </a:blip>
          <a:srcRect l="-1" t="-5347" r="-13410" b="1"/>
          <a:stretch/>
        </p:blipFill>
        <p:spPr>
          <a:xfrm>
            <a:off x="4986711" y="4296854"/>
            <a:ext cx="1879552" cy="1729123"/>
          </a:xfrm>
          <a:prstGeom prst="ellipse">
            <a:avLst/>
          </a:prstGeom>
        </p:spPr>
      </p:pic>
      <p:pic>
        <p:nvPicPr>
          <p:cNvPr id="1026" name="Picture 2">
            <a:extLst>
              <a:ext uri="{FF2B5EF4-FFF2-40B4-BE49-F238E27FC236}">
                <a16:creationId xmlns:a16="http://schemas.microsoft.com/office/drawing/2014/main" id="{3A2E2E55-F3BF-41B3-B552-CDD1004AAC9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86000"/>
                    </a14:imgEffect>
                    <a14:imgEffect>
                      <a14:brightnessContrast bright="18000"/>
                    </a14:imgEffect>
                  </a14:imgLayer>
                </a14:imgProps>
              </a:ext>
              <a:ext uri="{28A0092B-C50C-407E-A947-70E740481C1C}">
                <a14:useLocalDpi xmlns:a14="http://schemas.microsoft.com/office/drawing/2010/main" val="0"/>
              </a:ext>
            </a:extLst>
          </a:blip>
          <a:srcRect/>
          <a:stretch>
            <a:fillRect/>
          </a:stretch>
        </p:blipFill>
        <p:spPr bwMode="auto">
          <a:xfrm>
            <a:off x="6780934" y="4505599"/>
            <a:ext cx="2713981" cy="1356991"/>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401CDE0C-5EA9-43B2-9ABA-B0F250DDCE34}"/>
              </a:ext>
            </a:extLst>
          </p:cNvPr>
          <p:cNvPicPr>
            <a:picLocks noChangeAspect="1"/>
          </p:cNvPicPr>
          <p:nvPr/>
        </p:nvPicPr>
        <p:blipFill>
          <a:blip r:embed="rId10"/>
          <a:stretch>
            <a:fillRect/>
          </a:stretch>
        </p:blipFill>
        <p:spPr>
          <a:xfrm>
            <a:off x="3036345" y="6325565"/>
            <a:ext cx="2158171" cy="1085182"/>
          </a:xfrm>
          <a:prstGeom prst="rect">
            <a:avLst/>
          </a:prstGeom>
        </p:spPr>
      </p:pic>
      <p:sp>
        <p:nvSpPr>
          <p:cNvPr id="5" name="AutoShape 6" descr="I тарау. Органикалық қосылыстардың жіктелуі. Номенклатурасы. Изомерия">
            <a:extLst>
              <a:ext uri="{FF2B5EF4-FFF2-40B4-BE49-F238E27FC236}">
                <a16:creationId xmlns:a16="http://schemas.microsoft.com/office/drawing/2014/main" id="{E33A56BD-725D-4607-9908-DBE47ADC39EB}"/>
              </a:ext>
            </a:extLst>
          </p:cNvPr>
          <p:cNvSpPr>
            <a:spLocks noChangeAspect="1" noChangeArrowheads="1"/>
          </p:cNvSpPr>
          <p:nvPr/>
        </p:nvSpPr>
        <p:spPr bwMode="auto">
          <a:xfrm>
            <a:off x="4703763" y="3848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KZ"/>
          </a:p>
        </p:txBody>
      </p:sp>
      <p:sp>
        <p:nvSpPr>
          <p:cNvPr id="8" name="AutoShape 8" descr="I тарау. Органикалық қосылыстардың жіктелуі. Номенклатурасы. Изомерия">
            <a:extLst>
              <a:ext uri="{FF2B5EF4-FFF2-40B4-BE49-F238E27FC236}">
                <a16:creationId xmlns:a16="http://schemas.microsoft.com/office/drawing/2014/main" id="{2B7493D2-EBDD-49BA-94CC-92644361A062}"/>
              </a:ext>
            </a:extLst>
          </p:cNvPr>
          <p:cNvSpPr>
            <a:spLocks noChangeAspect="1" noChangeArrowheads="1"/>
          </p:cNvSpPr>
          <p:nvPr/>
        </p:nvSpPr>
        <p:spPr bwMode="auto">
          <a:xfrm>
            <a:off x="4856163" y="4000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KZ"/>
          </a:p>
        </p:txBody>
      </p:sp>
      <p:sp>
        <p:nvSpPr>
          <p:cNvPr id="14" name="AutoShape 10" descr="I тарау. Органикалық қосылыстардың жіктелуі. Номенклатурасы. Изомерия">
            <a:extLst>
              <a:ext uri="{FF2B5EF4-FFF2-40B4-BE49-F238E27FC236}">
                <a16:creationId xmlns:a16="http://schemas.microsoft.com/office/drawing/2014/main" id="{032C130F-F47A-4E8C-B729-A36D9717A123}"/>
              </a:ext>
            </a:extLst>
          </p:cNvPr>
          <p:cNvSpPr>
            <a:spLocks noChangeAspect="1" noChangeArrowheads="1"/>
          </p:cNvSpPr>
          <p:nvPr/>
        </p:nvSpPr>
        <p:spPr bwMode="auto">
          <a:xfrm>
            <a:off x="5008563" y="41529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KZ"/>
          </a:p>
        </p:txBody>
      </p:sp>
      <p:sp>
        <p:nvSpPr>
          <p:cNvPr id="36" name="AutoShape 10" descr="I тарау. Органикалық қосылыстардың жіктелуі. Номенклатурасы. Изомерия">
            <a:extLst>
              <a:ext uri="{FF2B5EF4-FFF2-40B4-BE49-F238E27FC236}">
                <a16:creationId xmlns:a16="http://schemas.microsoft.com/office/drawing/2014/main" id="{54C63CC7-2CAB-4C75-B39F-AFD995973F9E}"/>
              </a:ext>
            </a:extLst>
          </p:cNvPr>
          <p:cNvSpPr>
            <a:spLocks noChangeAspect="1" noChangeArrowheads="1"/>
          </p:cNvSpPr>
          <p:nvPr/>
        </p:nvSpPr>
        <p:spPr bwMode="auto">
          <a:xfrm>
            <a:off x="5024897" y="4305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KZ"/>
          </a:p>
        </p:txBody>
      </p:sp>
      <p:pic>
        <p:nvPicPr>
          <p:cNvPr id="34" name="Рисунок 33">
            <a:extLst>
              <a:ext uri="{FF2B5EF4-FFF2-40B4-BE49-F238E27FC236}">
                <a16:creationId xmlns:a16="http://schemas.microsoft.com/office/drawing/2014/main" id="{F7BE520F-624B-4FA5-A9B0-2A2EE6A18D8E}"/>
              </a:ext>
            </a:extLst>
          </p:cNvPr>
          <p:cNvPicPr>
            <a:picLocks noChangeAspect="1"/>
          </p:cNvPicPr>
          <p:nvPr/>
        </p:nvPicPr>
        <p:blipFill>
          <a:blip r:embed="rId11"/>
          <a:stretch>
            <a:fillRect/>
          </a:stretch>
        </p:blipFill>
        <p:spPr>
          <a:xfrm>
            <a:off x="713737" y="5993849"/>
            <a:ext cx="1481456" cy="1012024"/>
          </a:xfrm>
          <a:prstGeom prst="rect">
            <a:avLst/>
          </a:prstGeom>
        </p:spPr>
      </p:pic>
    </p:spTree>
    <p:extLst>
      <p:ext uri="{BB962C8B-B14F-4D97-AF65-F5344CB8AC3E}">
        <p14:creationId xmlns:p14="http://schemas.microsoft.com/office/powerpoint/2010/main" val="160041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lvl="0"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Органикалық қосылыстардың жіктелуі</a:t>
            </a:r>
          </a:p>
        </p:txBody>
      </p:sp>
      <p:sp>
        <p:nvSpPr>
          <p:cNvPr id="22" name="TextBox 21">
            <a:extLst>
              <a:ext uri="{FF2B5EF4-FFF2-40B4-BE49-F238E27FC236}">
                <a16:creationId xmlns:a16="http://schemas.microsoft.com/office/drawing/2014/main" id="{221CCAAE-D9B9-4C12-B213-ADF9D16CD42C}"/>
              </a:ext>
            </a:extLst>
          </p:cNvPr>
          <p:cNvSpPr txBox="1"/>
          <p:nvPr/>
        </p:nvSpPr>
        <p:spPr>
          <a:xfrm>
            <a:off x="288626" y="1186687"/>
            <a:ext cx="9144000" cy="587441"/>
          </a:xfrm>
          <a:prstGeom prst="rect">
            <a:avLst/>
          </a:prstGeom>
          <a:noFill/>
          <a:ln>
            <a:solidFill>
              <a:schemeClr val="tx2"/>
            </a:solidFill>
          </a:ln>
        </p:spPr>
        <p:txBody>
          <a:bodyPr wrap="square" lIns="252000" tIns="108000" rIns="252000" bIns="108000" rtlCol="0">
            <a:spAutoFit/>
          </a:bodyPr>
          <a:lstStyle/>
          <a:p>
            <a:pPr algn="ct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Көмірсутектердің жіктелуі</a:t>
            </a:r>
          </a:p>
        </p:txBody>
      </p:sp>
      <mc:AlternateContent xmlns:mc="http://schemas.openxmlformats.org/markup-compatibility/2006">
        <mc:Choice xmlns:a14="http://schemas.microsoft.com/office/drawing/2010/main" Requires="a14">
          <p:graphicFrame>
            <p:nvGraphicFramePr>
              <p:cNvPr id="4" name="Таблица 4">
                <a:extLst>
                  <a:ext uri="{FF2B5EF4-FFF2-40B4-BE49-F238E27FC236}">
                    <a16:creationId xmlns:a16="http://schemas.microsoft.com/office/drawing/2014/main" id="{F82E46AA-5D57-48C1-99C9-A5098804BD74}"/>
                  </a:ext>
                </a:extLst>
              </p:cNvPr>
              <p:cNvGraphicFramePr>
                <a:graphicFrameLocks noGrp="1"/>
              </p:cNvGraphicFramePr>
              <p:nvPr>
                <p:extLst>
                  <p:ext uri="{D42A27DB-BD31-4B8C-83A1-F6EECF244321}">
                    <p14:modId xmlns:p14="http://schemas.microsoft.com/office/powerpoint/2010/main" val="1889513915"/>
                  </p:ext>
                </p:extLst>
              </p:nvPr>
            </p:nvGraphicFramePr>
            <p:xfrm>
              <a:off x="288626" y="2019719"/>
              <a:ext cx="9139536" cy="5110297"/>
            </p:xfrm>
            <a:graphic>
              <a:graphicData uri="http://schemas.openxmlformats.org/drawingml/2006/table">
                <a:tbl>
                  <a:tblPr firstRow="1" bandRow="1">
                    <a:tableStyleId>{5940675A-B579-460E-94D1-54222C63F5DA}</a:tableStyleId>
                  </a:tblPr>
                  <a:tblGrid>
                    <a:gridCol w="3046512">
                      <a:extLst>
                        <a:ext uri="{9D8B030D-6E8A-4147-A177-3AD203B41FA5}">
                          <a16:colId xmlns:a16="http://schemas.microsoft.com/office/drawing/2014/main" val="3149336758"/>
                        </a:ext>
                      </a:extLst>
                    </a:gridCol>
                    <a:gridCol w="3046512">
                      <a:extLst>
                        <a:ext uri="{9D8B030D-6E8A-4147-A177-3AD203B41FA5}">
                          <a16:colId xmlns:a16="http://schemas.microsoft.com/office/drawing/2014/main" val="1148865745"/>
                        </a:ext>
                      </a:extLst>
                    </a:gridCol>
                    <a:gridCol w="3046512">
                      <a:extLst>
                        <a:ext uri="{9D8B030D-6E8A-4147-A177-3AD203B41FA5}">
                          <a16:colId xmlns:a16="http://schemas.microsoft.com/office/drawing/2014/main" val="1825996588"/>
                        </a:ext>
                      </a:extLst>
                    </a:gridCol>
                  </a:tblGrid>
                  <a:tr h="688903">
                    <a:tc>
                      <a:txBody>
                        <a:bodyP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Көмірсутектер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Жалпы формулалары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Мысалдар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292871850"/>
                      </a:ext>
                    </a:extLst>
                  </a:tr>
                  <a:tr h="736899">
                    <a:tc>
                      <a:txBody>
                        <a:bodyP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Алкандар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14:m>
                            <m:oMath xmlns:m="http://schemas.openxmlformats.org/officeDocument/2006/math">
                              <m:sSub>
                                <m:sSubPr>
                                  <m:ctrlPr>
                                    <a:rPr lang="ru-RU" sz="2000" i="1" smtClean="0">
                                      <a:solidFill>
                                        <a:srgbClr val="620BFC"/>
                                      </a:solidFill>
                                      <a:latin typeface="Cambria Math" panose="02040503050406030204" pitchFamily="18" charset="0"/>
                                    </a:rPr>
                                  </m:ctrlPr>
                                </m:sSubPr>
                                <m:e>
                                  <m:r>
                                    <a:rPr lang="en-US" sz="2000" b="0" i="1" smtClean="0">
                                      <a:solidFill>
                                        <a:srgbClr val="620BFC"/>
                                      </a:solidFill>
                                      <a:latin typeface="Cambria Math" panose="02040503050406030204" pitchFamily="18" charset="0"/>
                                    </a:rPr>
                                    <m:t>𝐶</m:t>
                                  </m:r>
                                </m:e>
                                <m:sub>
                                  <m:r>
                                    <a:rPr lang="en-US" sz="2000" b="0" i="1" smtClean="0">
                                      <a:solidFill>
                                        <a:srgbClr val="620BFC"/>
                                      </a:solidFill>
                                      <a:latin typeface="Cambria Math" panose="02040503050406030204" pitchFamily="18" charset="0"/>
                                    </a:rPr>
                                    <m:t>𝑛</m:t>
                                  </m:r>
                                </m:sub>
                              </m:sSub>
                              <m:sSub>
                                <m:sSubPr>
                                  <m:ctrlPr>
                                    <a:rPr lang="ru-RU" sz="2000" i="1" smtClean="0">
                                      <a:solidFill>
                                        <a:srgbClr val="620BFC"/>
                                      </a:solidFill>
                                      <a:latin typeface="Cambria Math" panose="02040503050406030204" pitchFamily="18" charset="0"/>
                                    </a:rPr>
                                  </m:ctrlPr>
                                </m:sSubPr>
                                <m:e>
                                  <m:r>
                                    <a:rPr lang="en-US" sz="2000" b="0" i="1" smtClean="0">
                                      <a:solidFill>
                                        <a:srgbClr val="620BFC"/>
                                      </a:solidFill>
                                      <a:latin typeface="Cambria Math" panose="02040503050406030204" pitchFamily="18" charset="0"/>
                                    </a:rPr>
                                    <m:t>𝐻</m:t>
                                  </m:r>
                                </m:e>
                                <m:sub>
                                  <m:r>
                                    <a:rPr lang="en-US" sz="2000" b="0" i="1" smtClean="0">
                                      <a:solidFill>
                                        <a:srgbClr val="620BFC"/>
                                      </a:solidFill>
                                      <a:latin typeface="Cambria Math" panose="02040503050406030204" pitchFamily="18" charset="0"/>
                                    </a:rPr>
                                    <m:t>2</m:t>
                                  </m:r>
                                  <m:r>
                                    <a:rPr lang="en-US" sz="2000" b="0" i="1" smtClean="0">
                                      <a:solidFill>
                                        <a:srgbClr val="620BFC"/>
                                      </a:solidFill>
                                      <a:latin typeface="Cambria Math" panose="02040503050406030204" pitchFamily="18" charset="0"/>
                                    </a:rPr>
                                    <m:t>𝑛</m:t>
                                  </m:r>
                                  <m:r>
                                    <a:rPr lang="en-US" sz="2000" b="0" i="1" smtClean="0">
                                      <a:solidFill>
                                        <a:srgbClr val="620BFC"/>
                                      </a:solidFill>
                                      <a:latin typeface="Cambria Math" panose="02040503050406030204" pitchFamily="18" charset="0"/>
                                    </a:rPr>
                                    <m:t>+2</m:t>
                                  </m:r>
                                </m:sub>
                              </m:sSub>
                            </m:oMath>
                          </a14:m>
                          <a:r>
                            <a:rPr lang="en-US"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  (n</a:t>
                          </a:r>
                          <a:r>
                            <a:rPr lang="en-US" sz="2000" baseline="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US" sz="2000" i="1" baseline="0" smtClean="0">
                                  <a:solidFill>
                                    <a:srgbClr val="620BFC"/>
                                  </a:solidFill>
                                  <a:latin typeface="Cambria Math" panose="02040503050406030204" pitchFamily="18" charset="0"/>
                                  <a:ea typeface="Cambria Math" panose="02040503050406030204" pitchFamily="18" charset="0"/>
                                </a:rPr>
                                <m:t>≥</m:t>
                              </m:r>
                            </m:oMath>
                          </a14:m>
                          <a:r>
                            <a:rPr lang="en-US"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 1)</a:t>
                          </a:r>
                          <a:endParaRPr lang="ru-RU"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Метан   </a:t>
                          </a:r>
                          <a:endParaRPr lang="ru-RU"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236370926"/>
                      </a:ext>
                    </a:extLst>
                  </a:tr>
                  <a:tr h="736899">
                    <a:tc>
                      <a:txBody>
                        <a:bodyP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Алкендер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14:m>
                            <m:oMath xmlns:m="http://schemas.openxmlformats.org/officeDocument/2006/math">
                              <m:sSub>
                                <m:sSubPr>
                                  <m:ctrlPr>
                                    <a:rPr lang="ru-RU" sz="2000" i="1" smtClean="0">
                                      <a:solidFill>
                                        <a:srgbClr val="620BFC"/>
                                      </a:solidFill>
                                      <a:latin typeface="Cambria Math" panose="02040503050406030204" pitchFamily="18" charset="0"/>
                                    </a:rPr>
                                  </m:ctrlPr>
                                </m:sSubPr>
                                <m:e>
                                  <m:r>
                                    <a:rPr lang="en-US" sz="2000" b="0" i="1" smtClean="0">
                                      <a:solidFill>
                                        <a:srgbClr val="620BFC"/>
                                      </a:solidFill>
                                      <a:latin typeface="Cambria Math" panose="02040503050406030204" pitchFamily="18" charset="0"/>
                                    </a:rPr>
                                    <m:t>𝐶</m:t>
                                  </m:r>
                                </m:e>
                                <m:sub>
                                  <m:r>
                                    <a:rPr lang="en-US" sz="2000" b="0" i="1" smtClean="0">
                                      <a:solidFill>
                                        <a:srgbClr val="620BFC"/>
                                      </a:solidFill>
                                      <a:latin typeface="Cambria Math" panose="02040503050406030204" pitchFamily="18" charset="0"/>
                                    </a:rPr>
                                    <m:t>𝑛</m:t>
                                  </m:r>
                                </m:sub>
                              </m:sSub>
                              <m:sSub>
                                <m:sSubPr>
                                  <m:ctrlPr>
                                    <a:rPr lang="ru-RU" sz="2000" i="1" smtClean="0">
                                      <a:solidFill>
                                        <a:srgbClr val="620BFC"/>
                                      </a:solidFill>
                                      <a:latin typeface="Cambria Math" panose="02040503050406030204" pitchFamily="18" charset="0"/>
                                    </a:rPr>
                                  </m:ctrlPr>
                                </m:sSubPr>
                                <m:e>
                                  <m:r>
                                    <a:rPr lang="en-US" sz="2000" b="0" i="1" smtClean="0">
                                      <a:solidFill>
                                        <a:srgbClr val="620BFC"/>
                                      </a:solidFill>
                                      <a:latin typeface="Cambria Math" panose="02040503050406030204" pitchFamily="18" charset="0"/>
                                    </a:rPr>
                                    <m:t>𝐻</m:t>
                                  </m:r>
                                </m:e>
                                <m:sub>
                                  <m:r>
                                    <a:rPr lang="en-US" sz="2000" b="0" i="1" smtClean="0">
                                      <a:solidFill>
                                        <a:srgbClr val="620BFC"/>
                                      </a:solidFill>
                                      <a:latin typeface="Cambria Math" panose="02040503050406030204" pitchFamily="18" charset="0"/>
                                    </a:rPr>
                                    <m:t>2</m:t>
                                  </m:r>
                                  <m:r>
                                    <a:rPr lang="en-US" sz="2000" b="0" i="1" smtClean="0">
                                      <a:solidFill>
                                        <a:srgbClr val="620BFC"/>
                                      </a:solidFill>
                                      <a:latin typeface="Cambria Math" panose="02040503050406030204" pitchFamily="18" charset="0"/>
                                    </a:rPr>
                                    <m:t>𝑛</m:t>
                                  </m:r>
                                </m:sub>
                              </m:sSub>
                            </m:oMath>
                          </a14:m>
                          <a:r>
                            <a:rPr lang="en-US"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  (n</a:t>
                          </a:r>
                          <a:r>
                            <a:rPr lang="en-US" sz="2000" baseline="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US" sz="2000" i="1" baseline="0" smtClean="0">
                                  <a:solidFill>
                                    <a:srgbClr val="620BFC"/>
                                  </a:solidFill>
                                  <a:latin typeface="Cambria Math" panose="02040503050406030204" pitchFamily="18" charset="0"/>
                                  <a:ea typeface="Cambria Math" panose="02040503050406030204" pitchFamily="18" charset="0"/>
                                </a:rPr>
                                <m:t>≥</m:t>
                              </m:r>
                            </m:oMath>
                          </a14:m>
                          <a:r>
                            <a:rPr lang="en-US"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 2)</a:t>
                          </a:r>
                          <a:endParaRPr lang="ru-RU"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Этен (этилен) </a:t>
                          </a:r>
                          <a:endParaRPr lang="ru-RU"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208660934"/>
                      </a:ext>
                    </a:extLst>
                  </a:tr>
                  <a:tr h="736899">
                    <a:tc>
                      <a:txBody>
                        <a:bodyP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Диендер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14:m>
                            <m:oMath xmlns:m="http://schemas.openxmlformats.org/officeDocument/2006/math">
                              <m:sSub>
                                <m:sSubPr>
                                  <m:ctrlPr>
                                    <a:rPr lang="ru-RU" sz="2000" i="1" smtClean="0">
                                      <a:solidFill>
                                        <a:srgbClr val="620BFC"/>
                                      </a:solidFill>
                                      <a:latin typeface="Cambria Math" panose="02040503050406030204" pitchFamily="18" charset="0"/>
                                    </a:rPr>
                                  </m:ctrlPr>
                                </m:sSubPr>
                                <m:e>
                                  <m:r>
                                    <a:rPr lang="en-US" sz="2000" b="0" i="1" smtClean="0">
                                      <a:solidFill>
                                        <a:srgbClr val="620BFC"/>
                                      </a:solidFill>
                                      <a:latin typeface="Cambria Math" panose="02040503050406030204" pitchFamily="18" charset="0"/>
                                    </a:rPr>
                                    <m:t>𝐶</m:t>
                                  </m:r>
                                </m:e>
                                <m:sub>
                                  <m:r>
                                    <a:rPr lang="en-US" sz="2000" b="0" i="1" smtClean="0">
                                      <a:solidFill>
                                        <a:srgbClr val="620BFC"/>
                                      </a:solidFill>
                                      <a:latin typeface="Cambria Math" panose="02040503050406030204" pitchFamily="18" charset="0"/>
                                    </a:rPr>
                                    <m:t>𝑛</m:t>
                                  </m:r>
                                </m:sub>
                              </m:sSub>
                              <m:sSub>
                                <m:sSubPr>
                                  <m:ctrlPr>
                                    <a:rPr lang="ru-RU" sz="2000" i="1" smtClean="0">
                                      <a:solidFill>
                                        <a:srgbClr val="620BFC"/>
                                      </a:solidFill>
                                      <a:latin typeface="Cambria Math" panose="02040503050406030204" pitchFamily="18" charset="0"/>
                                    </a:rPr>
                                  </m:ctrlPr>
                                </m:sSubPr>
                                <m:e>
                                  <m:r>
                                    <a:rPr lang="en-US" sz="2000" b="0" i="1" smtClean="0">
                                      <a:solidFill>
                                        <a:srgbClr val="620BFC"/>
                                      </a:solidFill>
                                      <a:latin typeface="Cambria Math" panose="02040503050406030204" pitchFamily="18" charset="0"/>
                                    </a:rPr>
                                    <m:t>𝐻</m:t>
                                  </m:r>
                                </m:e>
                                <m:sub>
                                  <m:r>
                                    <a:rPr lang="en-US" sz="2000" b="0" i="1" smtClean="0">
                                      <a:solidFill>
                                        <a:srgbClr val="620BFC"/>
                                      </a:solidFill>
                                      <a:latin typeface="Cambria Math" panose="02040503050406030204" pitchFamily="18" charset="0"/>
                                    </a:rPr>
                                    <m:t>2</m:t>
                                  </m:r>
                                  <m:r>
                                    <a:rPr lang="en-US" sz="2000" b="0" i="1" smtClean="0">
                                      <a:solidFill>
                                        <a:srgbClr val="620BFC"/>
                                      </a:solidFill>
                                      <a:latin typeface="Cambria Math" panose="02040503050406030204" pitchFamily="18" charset="0"/>
                                    </a:rPr>
                                    <m:t>𝑛</m:t>
                                  </m:r>
                                  <m:r>
                                    <a:rPr lang="en-US" sz="2000" b="0" i="1" smtClean="0">
                                      <a:solidFill>
                                        <a:srgbClr val="620BFC"/>
                                      </a:solidFill>
                                      <a:latin typeface="Cambria Math" panose="02040503050406030204" pitchFamily="18" charset="0"/>
                                    </a:rPr>
                                    <m:t>−2</m:t>
                                  </m:r>
                                </m:sub>
                              </m:sSub>
                            </m:oMath>
                          </a14:m>
                          <a:r>
                            <a:rPr lang="en-US"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  (n</a:t>
                          </a:r>
                          <a:r>
                            <a:rPr lang="en-US" sz="2000" baseline="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US" sz="2000" i="1" baseline="0" smtClean="0">
                                  <a:solidFill>
                                    <a:srgbClr val="620BFC"/>
                                  </a:solidFill>
                                  <a:latin typeface="Cambria Math" panose="02040503050406030204" pitchFamily="18" charset="0"/>
                                  <a:ea typeface="Cambria Math" panose="02040503050406030204" pitchFamily="18" charset="0"/>
                                </a:rPr>
                                <m:t>≥</m:t>
                              </m:r>
                            </m:oMath>
                          </a14:m>
                          <a:r>
                            <a:rPr lang="en-US"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 3)</a:t>
                          </a:r>
                          <a:endParaRPr lang="ru-RU"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Пропадиен (ален) </a:t>
                          </a:r>
                          <a:endParaRPr lang="ru-RU"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493032808"/>
                      </a:ext>
                    </a:extLst>
                  </a:tr>
                  <a:tr h="736899">
                    <a:tc>
                      <a:txBody>
                        <a:bodyP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Алкиндер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14:m>
                            <m:oMath xmlns:m="http://schemas.openxmlformats.org/officeDocument/2006/math">
                              <m:sSub>
                                <m:sSubPr>
                                  <m:ctrlPr>
                                    <a:rPr lang="ru-RU" sz="2000" i="1" smtClean="0">
                                      <a:solidFill>
                                        <a:srgbClr val="620BFC"/>
                                      </a:solidFill>
                                      <a:latin typeface="Cambria Math" panose="02040503050406030204" pitchFamily="18" charset="0"/>
                                    </a:rPr>
                                  </m:ctrlPr>
                                </m:sSubPr>
                                <m:e>
                                  <m:r>
                                    <a:rPr lang="en-US" sz="2000" b="0" i="1" smtClean="0">
                                      <a:solidFill>
                                        <a:srgbClr val="620BFC"/>
                                      </a:solidFill>
                                      <a:latin typeface="Cambria Math" panose="02040503050406030204" pitchFamily="18" charset="0"/>
                                    </a:rPr>
                                    <m:t>𝐶</m:t>
                                  </m:r>
                                </m:e>
                                <m:sub>
                                  <m:r>
                                    <a:rPr lang="en-US" sz="2000" b="0" i="1" smtClean="0">
                                      <a:solidFill>
                                        <a:srgbClr val="620BFC"/>
                                      </a:solidFill>
                                      <a:latin typeface="Cambria Math" panose="02040503050406030204" pitchFamily="18" charset="0"/>
                                    </a:rPr>
                                    <m:t>𝑛</m:t>
                                  </m:r>
                                </m:sub>
                              </m:sSub>
                              <m:sSub>
                                <m:sSubPr>
                                  <m:ctrlPr>
                                    <a:rPr lang="ru-RU" sz="2000" i="1" smtClean="0">
                                      <a:solidFill>
                                        <a:srgbClr val="620BFC"/>
                                      </a:solidFill>
                                      <a:latin typeface="Cambria Math" panose="02040503050406030204" pitchFamily="18" charset="0"/>
                                    </a:rPr>
                                  </m:ctrlPr>
                                </m:sSubPr>
                                <m:e>
                                  <m:r>
                                    <a:rPr lang="en-US" sz="2000" b="0" i="1" smtClean="0">
                                      <a:solidFill>
                                        <a:srgbClr val="620BFC"/>
                                      </a:solidFill>
                                      <a:latin typeface="Cambria Math" panose="02040503050406030204" pitchFamily="18" charset="0"/>
                                    </a:rPr>
                                    <m:t>𝐻</m:t>
                                  </m:r>
                                </m:e>
                                <m:sub>
                                  <m:r>
                                    <a:rPr lang="en-US" sz="2000" b="0" i="1" smtClean="0">
                                      <a:solidFill>
                                        <a:srgbClr val="620BFC"/>
                                      </a:solidFill>
                                      <a:latin typeface="Cambria Math" panose="02040503050406030204" pitchFamily="18" charset="0"/>
                                    </a:rPr>
                                    <m:t>2</m:t>
                                  </m:r>
                                  <m:r>
                                    <a:rPr lang="en-US" sz="2000" b="0" i="1" smtClean="0">
                                      <a:solidFill>
                                        <a:srgbClr val="620BFC"/>
                                      </a:solidFill>
                                      <a:latin typeface="Cambria Math" panose="02040503050406030204" pitchFamily="18" charset="0"/>
                                    </a:rPr>
                                    <m:t>𝑛</m:t>
                                  </m:r>
                                  <m:r>
                                    <a:rPr lang="en-US" sz="2000" b="0" i="1" smtClean="0">
                                      <a:solidFill>
                                        <a:srgbClr val="620BFC"/>
                                      </a:solidFill>
                                      <a:latin typeface="Cambria Math" panose="02040503050406030204" pitchFamily="18" charset="0"/>
                                    </a:rPr>
                                    <m:t>−2</m:t>
                                  </m:r>
                                </m:sub>
                              </m:sSub>
                            </m:oMath>
                          </a14:m>
                          <a:r>
                            <a:rPr lang="en-US"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  (n</a:t>
                          </a:r>
                          <a:r>
                            <a:rPr lang="en-US" sz="2000" baseline="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US" sz="2000" i="1" baseline="0" smtClean="0">
                                  <a:solidFill>
                                    <a:srgbClr val="620BFC"/>
                                  </a:solidFill>
                                  <a:latin typeface="Cambria Math" panose="02040503050406030204" pitchFamily="18" charset="0"/>
                                  <a:ea typeface="Cambria Math" panose="02040503050406030204" pitchFamily="18" charset="0"/>
                                </a:rPr>
                                <m:t>≥</m:t>
                              </m:r>
                            </m:oMath>
                          </a14:m>
                          <a:r>
                            <a:rPr lang="en-US"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 2)</a:t>
                          </a:r>
                          <a:endParaRPr lang="ru-RU"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Этин (ацетилен)</a:t>
                          </a:r>
                          <a:endParaRPr lang="ru-RU"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84818235"/>
                      </a:ext>
                    </a:extLst>
                  </a:tr>
                  <a:tr h="736899">
                    <a:tc>
                      <a:txBody>
                        <a:bodyP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Ароматты көмірсутектер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14:m>
                            <m:oMath xmlns:m="http://schemas.openxmlformats.org/officeDocument/2006/math">
                              <m:sSub>
                                <m:sSubPr>
                                  <m:ctrlPr>
                                    <a:rPr lang="ru-RU" sz="2000" i="1" smtClean="0">
                                      <a:solidFill>
                                        <a:srgbClr val="620BFC"/>
                                      </a:solidFill>
                                      <a:latin typeface="Cambria Math" panose="02040503050406030204" pitchFamily="18" charset="0"/>
                                    </a:rPr>
                                  </m:ctrlPr>
                                </m:sSubPr>
                                <m:e>
                                  <m:r>
                                    <a:rPr lang="en-US" sz="2000" b="0" i="1" smtClean="0">
                                      <a:solidFill>
                                        <a:srgbClr val="620BFC"/>
                                      </a:solidFill>
                                      <a:latin typeface="Cambria Math" panose="02040503050406030204" pitchFamily="18" charset="0"/>
                                    </a:rPr>
                                    <m:t>𝐶</m:t>
                                  </m:r>
                                </m:e>
                                <m:sub>
                                  <m:r>
                                    <a:rPr lang="en-US" sz="2000" b="0" i="1" smtClean="0">
                                      <a:solidFill>
                                        <a:srgbClr val="620BFC"/>
                                      </a:solidFill>
                                      <a:latin typeface="Cambria Math" panose="02040503050406030204" pitchFamily="18" charset="0"/>
                                    </a:rPr>
                                    <m:t>𝑛</m:t>
                                  </m:r>
                                </m:sub>
                              </m:sSub>
                              <m:sSub>
                                <m:sSubPr>
                                  <m:ctrlPr>
                                    <a:rPr lang="ru-RU" sz="2000" i="1" smtClean="0">
                                      <a:solidFill>
                                        <a:srgbClr val="620BFC"/>
                                      </a:solidFill>
                                      <a:latin typeface="Cambria Math" panose="02040503050406030204" pitchFamily="18" charset="0"/>
                                    </a:rPr>
                                  </m:ctrlPr>
                                </m:sSubPr>
                                <m:e>
                                  <m:r>
                                    <a:rPr lang="en-US" sz="2000" b="0" i="1" smtClean="0">
                                      <a:solidFill>
                                        <a:srgbClr val="620BFC"/>
                                      </a:solidFill>
                                      <a:latin typeface="Cambria Math" panose="02040503050406030204" pitchFamily="18" charset="0"/>
                                    </a:rPr>
                                    <m:t>𝐻</m:t>
                                  </m:r>
                                </m:e>
                                <m:sub>
                                  <m:r>
                                    <a:rPr lang="en-US" sz="2000" b="0" i="1" smtClean="0">
                                      <a:solidFill>
                                        <a:srgbClr val="620BFC"/>
                                      </a:solidFill>
                                      <a:latin typeface="Cambria Math" panose="02040503050406030204" pitchFamily="18" charset="0"/>
                                    </a:rPr>
                                    <m:t>2</m:t>
                                  </m:r>
                                  <m:r>
                                    <a:rPr lang="en-US" sz="2000" b="0" i="1" smtClean="0">
                                      <a:solidFill>
                                        <a:srgbClr val="620BFC"/>
                                      </a:solidFill>
                                      <a:latin typeface="Cambria Math" panose="02040503050406030204" pitchFamily="18" charset="0"/>
                                    </a:rPr>
                                    <m:t>𝑛</m:t>
                                  </m:r>
                                  <m:r>
                                    <a:rPr lang="en-US" sz="2000" b="0" i="1" smtClean="0">
                                      <a:solidFill>
                                        <a:srgbClr val="620BFC"/>
                                      </a:solidFill>
                                      <a:latin typeface="Cambria Math" panose="02040503050406030204" pitchFamily="18" charset="0"/>
                                    </a:rPr>
                                    <m:t>−6</m:t>
                                  </m:r>
                                </m:sub>
                              </m:sSub>
                            </m:oMath>
                          </a14:m>
                          <a:r>
                            <a:rPr lang="en-US"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  (n</a:t>
                          </a:r>
                          <a:r>
                            <a:rPr lang="en-US" sz="2000" baseline="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US" sz="2000" i="1" baseline="0" smtClean="0">
                                  <a:solidFill>
                                    <a:srgbClr val="620BFC"/>
                                  </a:solidFill>
                                  <a:latin typeface="Cambria Math" panose="02040503050406030204" pitchFamily="18" charset="0"/>
                                  <a:ea typeface="Cambria Math" panose="02040503050406030204" pitchFamily="18" charset="0"/>
                                </a:rPr>
                                <m:t>≥</m:t>
                              </m:r>
                            </m:oMath>
                          </a14:m>
                          <a:r>
                            <a:rPr lang="en-US"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 6)</a:t>
                          </a:r>
                          <a:endParaRPr lang="ru-RU"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Бензол </a:t>
                          </a:r>
                          <a:endParaRPr lang="ru-RU"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466386606"/>
                      </a:ext>
                    </a:extLst>
                  </a:tr>
                  <a:tr h="736899">
                    <a:tc>
                      <a:txBody>
                        <a:bodyP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Циклоалкандар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14:m>
                            <m:oMath xmlns:m="http://schemas.openxmlformats.org/officeDocument/2006/math">
                              <m:sSub>
                                <m:sSubPr>
                                  <m:ctrlPr>
                                    <a:rPr lang="ru-RU" sz="2000" i="1" smtClean="0">
                                      <a:solidFill>
                                        <a:srgbClr val="620BFC"/>
                                      </a:solidFill>
                                      <a:latin typeface="Cambria Math" panose="02040503050406030204" pitchFamily="18" charset="0"/>
                                    </a:rPr>
                                  </m:ctrlPr>
                                </m:sSubPr>
                                <m:e>
                                  <m:r>
                                    <a:rPr lang="en-US" sz="2000" b="0" i="1" smtClean="0">
                                      <a:solidFill>
                                        <a:srgbClr val="620BFC"/>
                                      </a:solidFill>
                                      <a:latin typeface="Cambria Math" panose="02040503050406030204" pitchFamily="18" charset="0"/>
                                    </a:rPr>
                                    <m:t>𝐶</m:t>
                                  </m:r>
                                </m:e>
                                <m:sub>
                                  <m:r>
                                    <a:rPr lang="en-US" sz="2000" b="0" i="1" smtClean="0">
                                      <a:solidFill>
                                        <a:srgbClr val="620BFC"/>
                                      </a:solidFill>
                                      <a:latin typeface="Cambria Math" panose="02040503050406030204" pitchFamily="18" charset="0"/>
                                    </a:rPr>
                                    <m:t>𝑛</m:t>
                                  </m:r>
                                </m:sub>
                              </m:sSub>
                              <m:sSub>
                                <m:sSubPr>
                                  <m:ctrlPr>
                                    <a:rPr lang="ru-RU" sz="2000" i="1" smtClean="0">
                                      <a:solidFill>
                                        <a:srgbClr val="620BFC"/>
                                      </a:solidFill>
                                      <a:latin typeface="Cambria Math" panose="02040503050406030204" pitchFamily="18" charset="0"/>
                                    </a:rPr>
                                  </m:ctrlPr>
                                </m:sSubPr>
                                <m:e>
                                  <m:r>
                                    <a:rPr lang="en-US" sz="2000" b="0" i="1" smtClean="0">
                                      <a:solidFill>
                                        <a:srgbClr val="620BFC"/>
                                      </a:solidFill>
                                      <a:latin typeface="Cambria Math" panose="02040503050406030204" pitchFamily="18" charset="0"/>
                                    </a:rPr>
                                    <m:t>𝐻</m:t>
                                  </m:r>
                                </m:e>
                                <m:sub>
                                  <m:r>
                                    <a:rPr lang="en-US" sz="2000" b="0" i="1" smtClean="0">
                                      <a:solidFill>
                                        <a:srgbClr val="620BFC"/>
                                      </a:solidFill>
                                      <a:latin typeface="Cambria Math" panose="02040503050406030204" pitchFamily="18" charset="0"/>
                                    </a:rPr>
                                    <m:t>2</m:t>
                                  </m:r>
                                  <m:r>
                                    <a:rPr lang="en-US" sz="2000" b="0" i="1" smtClean="0">
                                      <a:solidFill>
                                        <a:srgbClr val="620BFC"/>
                                      </a:solidFill>
                                      <a:latin typeface="Cambria Math" panose="02040503050406030204" pitchFamily="18" charset="0"/>
                                    </a:rPr>
                                    <m:t>𝑛</m:t>
                                  </m:r>
                                </m:sub>
                              </m:sSub>
                            </m:oMath>
                          </a14:m>
                          <a:r>
                            <a:rPr lang="en-US"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  (n</a:t>
                          </a:r>
                          <a:r>
                            <a:rPr lang="en-US" sz="2000" baseline="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US" sz="2000" i="1" baseline="0" smtClean="0">
                                  <a:solidFill>
                                    <a:srgbClr val="620BFC"/>
                                  </a:solidFill>
                                  <a:latin typeface="Cambria Math" panose="02040503050406030204" pitchFamily="18" charset="0"/>
                                  <a:ea typeface="Cambria Math" panose="02040503050406030204" pitchFamily="18" charset="0"/>
                                </a:rPr>
                                <m:t>≥</m:t>
                              </m:r>
                            </m:oMath>
                          </a14:m>
                          <a:r>
                            <a:rPr lang="en-US"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 3)</a:t>
                          </a:r>
                          <a:endParaRPr lang="ru-RU"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Циклопропан </a:t>
                          </a:r>
                          <a:endParaRPr lang="ru-RU"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83984787"/>
                      </a:ext>
                    </a:extLst>
                  </a:tr>
                </a:tbl>
              </a:graphicData>
            </a:graphic>
          </p:graphicFrame>
        </mc:Choice>
        <mc:Fallback>
          <p:graphicFrame>
            <p:nvGraphicFramePr>
              <p:cNvPr id="4" name="Таблица 4">
                <a:extLst>
                  <a:ext uri="{FF2B5EF4-FFF2-40B4-BE49-F238E27FC236}">
                    <a16:creationId xmlns:a16="http://schemas.microsoft.com/office/drawing/2014/main" id="{F82E46AA-5D57-48C1-99C9-A5098804BD74}"/>
                  </a:ext>
                </a:extLst>
              </p:cNvPr>
              <p:cNvGraphicFramePr>
                <a:graphicFrameLocks noGrp="1"/>
              </p:cNvGraphicFramePr>
              <p:nvPr>
                <p:extLst>
                  <p:ext uri="{D42A27DB-BD31-4B8C-83A1-F6EECF244321}">
                    <p14:modId xmlns:p14="http://schemas.microsoft.com/office/powerpoint/2010/main" val="1889513915"/>
                  </p:ext>
                </p:extLst>
              </p:nvPr>
            </p:nvGraphicFramePr>
            <p:xfrm>
              <a:off x="288626" y="2019719"/>
              <a:ext cx="9139536" cy="5110297"/>
            </p:xfrm>
            <a:graphic>
              <a:graphicData uri="http://schemas.openxmlformats.org/drawingml/2006/table">
                <a:tbl>
                  <a:tblPr firstRow="1" bandRow="1">
                    <a:tableStyleId>{5940675A-B579-460E-94D1-54222C63F5DA}</a:tableStyleId>
                  </a:tblPr>
                  <a:tblGrid>
                    <a:gridCol w="3046512">
                      <a:extLst>
                        <a:ext uri="{9D8B030D-6E8A-4147-A177-3AD203B41FA5}">
                          <a16:colId xmlns:a16="http://schemas.microsoft.com/office/drawing/2014/main" val="3149336758"/>
                        </a:ext>
                      </a:extLst>
                    </a:gridCol>
                    <a:gridCol w="3046512">
                      <a:extLst>
                        <a:ext uri="{9D8B030D-6E8A-4147-A177-3AD203B41FA5}">
                          <a16:colId xmlns:a16="http://schemas.microsoft.com/office/drawing/2014/main" val="1148865745"/>
                        </a:ext>
                      </a:extLst>
                    </a:gridCol>
                    <a:gridCol w="3046512">
                      <a:extLst>
                        <a:ext uri="{9D8B030D-6E8A-4147-A177-3AD203B41FA5}">
                          <a16:colId xmlns:a16="http://schemas.microsoft.com/office/drawing/2014/main" val="1825996588"/>
                        </a:ext>
                      </a:extLst>
                    </a:gridCol>
                  </a:tblGrid>
                  <a:tr h="688903">
                    <a:tc>
                      <a:txBody>
                        <a:bodyP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Көмірсутектер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Жалпы формулалары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Мысалдар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292871850"/>
                      </a:ext>
                    </a:extLst>
                  </a:tr>
                  <a:tr h="736899">
                    <a:tc>
                      <a:txBody>
                        <a:bodyP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Алкандар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ru-RU"/>
                        </a:p>
                      </a:txBody>
                      <a:tcPr>
                        <a:blipFill>
                          <a:blip r:embed="rId2"/>
                          <a:stretch>
                            <a:fillRect l="-100200" t="-97521" r="-100400" b="-501653"/>
                          </a:stretch>
                        </a:blipFill>
                      </a:tcPr>
                    </a:tc>
                    <a:tc>
                      <a:txBody>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Метан   </a:t>
                          </a:r>
                          <a:endParaRPr lang="ru-RU"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236370926"/>
                      </a:ext>
                    </a:extLst>
                  </a:tr>
                  <a:tr h="736899">
                    <a:tc>
                      <a:txBody>
                        <a:bodyP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Алкендер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ru-RU"/>
                        </a:p>
                      </a:txBody>
                      <a:tcPr>
                        <a:blipFill>
                          <a:blip r:embed="rId2"/>
                          <a:stretch>
                            <a:fillRect l="-100200" t="-197521" r="-100400" b="-401653"/>
                          </a:stretch>
                        </a:blipFill>
                      </a:tcPr>
                    </a:tc>
                    <a:tc>
                      <a:txBody>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Этен (этилен) </a:t>
                          </a:r>
                          <a:endParaRPr lang="ru-RU"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208660934"/>
                      </a:ext>
                    </a:extLst>
                  </a:tr>
                  <a:tr h="736899">
                    <a:tc>
                      <a:txBody>
                        <a:bodyP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Диендер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ru-RU"/>
                        </a:p>
                      </a:txBody>
                      <a:tcPr>
                        <a:blipFill>
                          <a:blip r:embed="rId2"/>
                          <a:stretch>
                            <a:fillRect l="-100200" t="-297521" r="-100400" b="-301653"/>
                          </a:stretch>
                        </a:blipFill>
                      </a:tcPr>
                    </a:tc>
                    <a:tc>
                      <a:txBody>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Пропадиен (ален) </a:t>
                          </a:r>
                          <a:endParaRPr lang="ru-RU"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493032808"/>
                      </a:ext>
                    </a:extLst>
                  </a:tr>
                  <a:tr h="736899">
                    <a:tc>
                      <a:txBody>
                        <a:bodyP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Алкиндер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ru-RU"/>
                        </a:p>
                      </a:txBody>
                      <a:tcPr>
                        <a:blipFill>
                          <a:blip r:embed="rId2"/>
                          <a:stretch>
                            <a:fillRect l="-100200" t="-397521" r="-100400" b="-201653"/>
                          </a:stretch>
                        </a:blipFill>
                      </a:tcPr>
                    </a:tc>
                    <a:tc>
                      <a:txBody>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Этин (ацетилен)</a:t>
                          </a:r>
                          <a:endParaRPr lang="ru-RU"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84818235"/>
                      </a:ext>
                    </a:extLst>
                  </a:tr>
                  <a:tr h="736899">
                    <a:tc>
                      <a:txBody>
                        <a:bodyP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Ароматты көмірсутектер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ru-RU"/>
                        </a:p>
                      </a:txBody>
                      <a:tcPr>
                        <a:blipFill>
                          <a:blip r:embed="rId2"/>
                          <a:stretch>
                            <a:fillRect l="-100200" t="-497521" r="-100400" b="-101653"/>
                          </a:stretch>
                        </a:blipFill>
                      </a:tcPr>
                    </a:tc>
                    <a:tc>
                      <a:txBody>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Бензол </a:t>
                          </a:r>
                          <a:endParaRPr lang="ru-RU"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466386606"/>
                      </a:ext>
                    </a:extLst>
                  </a:tr>
                  <a:tr h="736899">
                    <a:tc>
                      <a:txBody>
                        <a:bodyPr/>
                        <a:lstStyle/>
                        <a:p>
                          <a:pPr algn="ct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Циклоалкандар </a:t>
                          </a:r>
                          <a:endParaRPr lang="ru-RU"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ru-RU"/>
                        </a:p>
                      </a:txBody>
                      <a:tcPr>
                        <a:blipFill>
                          <a:blip r:embed="rId2"/>
                          <a:stretch>
                            <a:fillRect l="-100200" t="-597521" r="-100400" b="-1653"/>
                          </a:stretch>
                        </a:blipFill>
                      </a:tcPr>
                    </a:tc>
                    <a:tc>
                      <a:txBody>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Циклопропан </a:t>
                          </a:r>
                          <a:endParaRPr lang="ru-RU" sz="20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83984787"/>
                      </a:ext>
                    </a:extLst>
                  </a:tr>
                </a:tbl>
              </a:graphicData>
            </a:graphic>
          </p:graphicFrame>
        </mc:Fallback>
      </mc:AlternateContent>
    </p:spTree>
    <p:extLst>
      <p:ext uri="{BB962C8B-B14F-4D97-AF65-F5344CB8AC3E}">
        <p14:creationId xmlns:p14="http://schemas.microsoft.com/office/powerpoint/2010/main" val="1066100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lvl="0"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Органикалық қосылыстардың жіктелуі</a:t>
            </a:r>
          </a:p>
        </p:txBody>
      </p:sp>
      <p:sp>
        <p:nvSpPr>
          <p:cNvPr id="22" name="TextBox 21">
            <a:extLst>
              <a:ext uri="{FF2B5EF4-FFF2-40B4-BE49-F238E27FC236}">
                <a16:creationId xmlns:a16="http://schemas.microsoft.com/office/drawing/2014/main" id="{221CCAAE-D9B9-4C12-B213-ADF9D16CD42C}"/>
              </a:ext>
            </a:extLst>
          </p:cNvPr>
          <p:cNvSpPr txBox="1"/>
          <p:nvPr/>
        </p:nvSpPr>
        <p:spPr>
          <a:xfrm>
            <a:off x="288626" y="1353082"/>
            <a:ext cx="9144000" cy="5296423"/>
          </a:xfrm>
          <a:prstGeom prst="rect">
            <a:avLst/>
          </a:prstGeom>
          <a:noFill/>
          <a:ln>
            <a:solidFill>
              <a:schemeClr val="tx2"/>
            </a:solidFill>
          </a:ln>
        </p:spPr>
        <p:txBody>
          <a:bodyPr wrap="square" lIns="252000" tIns="108000" rIns="252000" bIns="108000" rtlCol="0">
            <a:spAutoFit/>
          </a:bodyPr>
          <a:lstStyle/>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Органикалық қосылыстардың әр түрлі кластарын көмірсутек молекуласындағы сутек атомын </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a:t>
            </a:r>
            <a:r>
              <a:rPr lang="en-US"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H</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фукционалды топпен алмастыру арқылы алуға болады. Мысалы, </a:t>
            </a: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Осы тұрғыдан алғанда органикалық қосылыстарды </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көмірсутектер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және </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көмірсутектердің функционалдық туындылары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деп жіктеуге болады. </a:t>
            </a:r>
          </a:p>
        </p:txBody>
      </p:sp>
      <p:pic>
        <p:nvPicPr>
          <p:cNvPr id="5" name="Рисунок 4">
            <a:extLst>
              <a:ext uri="{FF2B5EF4-FFF2-40B4-BE49-F238E27FC236}">
                <a16:creationId xmlns:a16="http://schemas.microsoft.com/office/drawing/2014/main" id="{22162C91-F9E1-488B-8D0E-52B89DF444D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7000"/>
                    </a14:imgEffect>
                    <a14:imgEffect>
                      <a14:brightnessContrast bright="30000"/>
                    </a14:imgEffect>
                  </a14:imgLayer>
                </a14:imgProps>
              </a:ext>
            </a:extLst>
          </a:blip>
          <a:stretch>
            <a:fillRect/>
          </a:stretch>
        </p:blipFill>
        <p:spPr>
          <a:xfrm>
            <a:off x="2237363" y="2704237"/>
            <a:ext cx="5076825" cy="1676400"/>
          </a:xfrm>
          <a:prstGeom prst="rect">
            <a:avLst/>
          </a:prstGeom>
        </p:spPr>
      </p:pic>
      <p:sp>
        <p:nvSpPr>
          <p:cNvPr id="7" name="TextBox 6">
            <a:extLst>
              <a:ext uri="{FF2B5EF4-FFF2-40B4-BE49-F238E27FC236}">
                <a16:creationId xmlns:a16="http://schemas.microsoft.com/office/drawing/2014/main" id="{D2391E36-3879-400C-B39A-0FED3203FF58}"/>
              </a:ext>
            </a:extLst>
          </p:cNvPr>
          <p:cNvSpPr txBox="1"/>
          <p:nvPr/>
        </p:nvSpPr>
        <p:spPr>
          <a:xfrm>
            <a:off x="1577069" y="4640172"/>
            <a:ext cx="3279092" cy="525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252000" tIns="108000" rIns="252000" bIns="108000" rtlCol="0">
            <a:spAutoFit/>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Метан, көмірсутек </a:t>
            </a:r>
          </a:p>
        </p:txBody>
      </p:sp>
      <p:sp>
        <p:nvSpPr>
          <p:cNvPr id="8" name="TextBox 7">
            <a:extLst>
              <a:ext uri="{FF2B5EF4-FFF2-40B4-BE49-F238E27FC236}">
                <a16:creationId xmlns:a16="http://schemas.microsoft.com/office/drawing/2014/main" id="{78F9A870-BA4F-4D11-8AAC-9EFE51D0FDCB}"/>
              </a:ext>
            </a:extLst>
          </p:cNvPr>
          <p:cNvSpPr txBox="1"/>
          <p:nvPr/>
        </p:nvSpPr>
        <p:spPr>
          <a:xfrm>
            <a:off x="4888471" y="4364461"/>
            <a:ext cx="3279092" cy="114143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252000" tIns="108000" rIns="252000" bIns="108000" rtlCol="0">
            <a:spAutoFit/>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Спирт, көмірсутектің функционалдық туындысы</a:t>
            </a:r>
          </a:p>
        </p:txBody>
      </p:sp>
    </p:spTree>
    <p:extLst>
      <p:ext uri="{BB962C8B-B14F-4D97-AF65-F5344CB8AC3E}">
        <p14:creationId xmlns:p14="http://schemas.microsoft.com/office/powerpoint/2010/main" val="4042696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587441"/>
          </a:xfrm>
          <a:prstGeom prst="rect">
            <a:avLst/>
          </a:prstGeom>
          <a:noFill/>
          <a:ln>
            <a:solidFill>
              <a:schemeClr val="tx2"/>
            </a:solidFill>
          </a:ln>
        </p:spPr>
        <p:txBody>
          <a:bodyPr wrap="square" lIns="252000" tIns="108000" rIns="252000" bIns="108000" rtlCol="0">
            <a:spAutoFit/>
          </a:bodyPr>
          <a:lstStyle/>
          <a:p>
            <a:pPr lvl="0"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Органикалық қосылыстардың жіктелуі</a:t>
            </a:r>
          </a:p>
        </p:txBody>
      </p:sp>
      <p:sp>
        <p:nvSpPr>
          <p:cNvPr id="22" name="TextBox 21">
            <a:extLst>
              <a:ext uri="{FF2B5EF4-FFF2-40B4-BE49-F238E27FC236}">
                <a16:creationId xmlns:a16="http://schemas.microsoft.com/office/drawing/2014/main" id="{221CCAAE-D9B9-4C12-B213-ADF9D16CD42C}"/>
              </a:ext>
            </a:extLst>
          </p:cNvPr>
          <p:cNvSpPr txBox="1"/>
          <p:nvPr/>
        </p:nvSpPr>
        <p:spPr>
          <a:xfrm>
            <a:off x="288626" y="963501"/>
            <a:ext cx="9144000" cy="895218"/>
          </a:xfrm>
          <a:prstGeom prst="rect">
            <a:avLst/>
          </a:prstGeom>
          <a:noFill/>
          <a:ln>
            <a:solidFill>
              <a:schemeClr val="tx2"/>
            </a:solidFill>
          </a:ln>
        </p:spPr>
        <p:txBody>
          <a:bodyPr wrap="square" lIns="252000" tIns="108000" rIns="252000" bIns="108000" rtlCol="0">
            <a:spAutoFit/>
          </a:bodyPr>
          <a:lstStyle/>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Фукционалдық топтары бойынша органикалық қосылыстарды жіктеу</a:t>
            </a:r>
          </a:p>
        </p:txBody>
      </p:sp>
      <p:graphicFrame>
        <p:nvGraphicFramePr>
          <p:cNvPr id="6" name="Таблица 8">
            <a:extLst>
              <a:ext uri="{FF2B5EF4-FFF2-40B4-BE49-F238E27FC236}">
                <a16:creationId xmlns:a16="http://schemas.microsoft.com/office/drawing/2014/main" id="{D44808D1-2F3D-4612-982F-2DA7EFD1E23B}"/>
              </a:ext>
            </a:extLst>
          </p:cNvPr>
          <p:cNvGraphicFramePr>
            <a:graphicFrameLocks noGrp="1"/>
          </p:cNvGraphicFramePr>
          <p:nvPr>
            <p:extLst>
              <p:ext uri="{D42A27DB-BD31-4B8C-83A1-F6EECF244321}">
                <p14:modId xmlns:p14="http://schemas.microsoft.com/office/powerpoint/2010/main" val="3122872940"/>
              </p:ext>
            </p:extLst>
          </p:nvPr>
        </p:nvGraphicFramePr>
        <p:xfrm>
          <a:off x="281388" y="1996714"/>
          <a:ext cx="9139535" cy="5713774"/>
        </p:xfrm>
        <a:graphic>
          <a:graphicData uri="http://schemas.openxmlformats.org/drawingml/2006/table">
            <a:tbl>
              <a:tblPr firstRow="1" bandRow="1">
                <a:tableStyleId>{5940675A-B579-460E-94D1-54222C63F5DA}</a:tableStyleId>
              </a:tblPr>
              <a:tblGrid>
                <a:gridCol w="1712295">
                  <a:extLst>
                    <a:ext uri="{9D8B030D-6E8A-4147-A177-3AD203B41FA5}">
                      <a16:colId xmlns:a16="http://schemas.microsoft.com/office/drawing/2014/main" val="4128542439"/>
                    </a:ext>
                  </a:extLst>
                </a:gridCol>
                <a:gridCol w="1753497">
                  <a:extLst>
                    <a:ext uri="{9D8B030D-6E8A-4147-A177-3AD203B41FA5}">
                      <a16:colId xmlns:a16="http://schemas.microsoft.com/office/drawing/2014/main" val="2624028139"/>
                    </a:ext>
                  </a:extLst>
                </a:gridCol>
                <a:gridCol w="1516828">
                  <a:extLst>
                    <a:ext uri="{9D8B030D-6E8A-4147-A177-3AD203B41FA5}">
                      <a16:colId xmlns:a16="http://schemas.microsoft.com/office/drawing/2014/main" val="3873725344"/>
                    </a:ext>
                  </a:extLst>
                </a:gridCol>
                <a:gridCol w="1688951">
                  <a:extLst>
                    <a:ext uri="{9D8B030D-6E8A-4147-A177-3AD203B41FA5}">
                      <a16:colId xmlns:a16="http://schemas.microsoft.com/office/drawing/2014/main" val="2202007134"/>
                    </a:ext>
                  </a:extLst>
                </a:gridCol>
                <a:gridCol w="2467964">
                  <a:extLst>
                    <a:ext uri="{9D8B030D-6E8A-4147-A177-3AD203B41FA5}">
                      <a16:colId xmlns:a16="http://schemas.microsoft.com/office/drawing/2014/main" val="2279584228"/>
                    </a:ext>
                  </a:extLst>
                </a:gridCol>
              </a:tblGrid>
              <a:tr h="1240297">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Функционал-дық топ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Функционал-дық топтың атауы</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rPr>
                        <a:t>RX</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Кластың атауы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Мысалдар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743406877"/>
                  </a:ext>
                </a:extLst>
              </a:tr>
              <a:tr h="704253">
                <a:tc rowSpan="2">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tc rowSpan="2">
                  <a:txBody>
                    <a:bodyPr/>
                    <a:lstStyle/>
                    <a:p>
                      <a:pPr algn="ctr"/>
                      <a:endPar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Гидроксил тобы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rowSpan="2">
                  <a:txBody>
                    <a:bodyPr/>
                    <a:lstStyle/>
                    <a:p>
                      <a:pPr algn="ct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Спирттер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lnB w="12700" cap="flat" cmpd="sng" algn="ctr">
                      <a:solidFill>
                        <a:schemeClr val="tx1"/>
                      </a:solidFill>
                      <a:prstDash val="solid"/>
                      <a:round/>
                      <a:headEnd type="none" w="med" len="med"/>
                      <a:tailEnd type="none" w="med" len="med"/>
                    </a:lnB>
                  </a:tcPr>
                </a:tc>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610012"/>
                  </a:ext>
                </a:extLst>
              </a:tr>
              <a:tr h="70425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Фенолдар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57599863"/>
                  </a:ext>
                </a:extLst>
              </a:tr>
              <a:tr h="1021657">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Карбонил тобы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Кетондар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688770839"/>
                  </a:ext>
                </a:extLst>
              </a:tr>
              <a:tr h="1021657">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Альдегидтік топ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Альдегидтер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175096341"/>
                  </a:ext>
                </a:extLst>
              </a:tr>
              <a:tr h="1021657">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Карбоксил тобы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Карбон қышқылда-ры</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782631962"/>
                  </a:ext>
                </a:extLst>
              </a:tr>
            </a:tbl>
          </a:graphicData>
        </a:graphic>
      </p:graphicFrame>
      <p:pic>
        <p:nvPicPr>
          <p:cNvPr id="12" name="Рисунок 11">
            <a:extLst>
              <a:ext uri="{FF2B5EF4-FFF2-40B4-BE49-F238E27FC236}">
                <a16:creationId xmlns:a16="http://schemas.microsoft.com/office/drawing/2014/main" id="{E35A1ED0-6DDF-4DE2-AF00-A73C8E02CFA4}"/>
              </a:ext>
            </a:extLst>
          </p:cNvPr>
          <p:cNvPicPr>
            <a:picLocks noChangeAspect="1"/>
          </p:cNvPicPr>
          <p:nvPr/>
        </p:nvPicPr>
        <p:blipFill>
          <a:blip r:embed="rId2">
            <a:biLevel thresh="75000"/>
            <a:alphaModFix amt="85000"/>
          </a:blip>
          <a:stretch>
            <a:fillRect/>
          </a:stretch>
        </p:blipFill>
        <p:spPr>
          <a:xfrm>
            <a:off x="4149696" y="3629818"/>
            <a:ext cx="895350" cy="323850"/>
          </a:xfrm>
          <a:prstGeom prst="rect">
            <a:avLst/>
          </a:prstGeom>
        </p:spPr>
      </p:pic>
      <p:pic>
        <p:nvPicPr>
          <p:cNvPr id="14" name="Рисунок 13">
            <a:extLst>
              <a:ext uri="{FF2B5EF4-FFF2-40B4-BE49-F238E27FC236}">
                <a16:creationId xmlns:a16="http://schemas.microsoft.com/office/drawing/2014/main" id="{D6C64C6C-AD99-4446-BB5F-CD59DAE18B75}"/>
              </a:ext>
            </a:extLst>
          </p:cNvPr>
          <p:cNvPicPr>
            <a:picLocks noChangeAspect="1"/>
          </p:cNvPicPr>
          <p:nvPr/>
        </p:nvPicPr>
        <p:blipFill>
          <a:blip r:embed="rId3">
            <a:biLevel thresh="75000"/>
            <a:alphaModFix amt="85000"/>
          </a:blip>
          <a:stretch>
            <a:fillRect/>
          </a:stretch>
        </p:blipFill>
        <p:spPr>
          <a:xfrm>
            <a:off x="7214794" y="3395242"/>
            <a:ext cx="1914525" cy="314325"/>
          </a:xfrm>
          <a:prstGeom prst="rect">
            <a:avLst/>
          </a:prstGeom>
        </p:spPr>
      </p:pic>
      <p:pic>
        <p:nvPicPr>
          <p:cNvPr id="16" name="Рисунок 15">
            <a:extLst>
              <a:ext uri="{FF2B5EF4-FFF2-40B4-BE49-F238E27FC236}">
                <a16:creationId xmlns:a16="http://schemas.microsoft.com/office/drawing/2014/main" id="{42B4DA7F-2ADD-44EB-96DA-49AE56010704}"/>
              </a:ext>
            </a:extLst>
          </p:cNvPr>
          <p:cNvPicPr>
            <a:picLocks noChangeAspect="1"/>
          </p:cNvPicPr>
          <p:nvPr/>
        </p:nvPicPr>
        <p:blipFill>
          <a:blip r:embed="rId4">
            <a:biLevel thresh="75000"/>
          </a:blip>
          <a:stretch>
            <a:fillRect/>
          </a:stretch>
        </p:blipFill>
        <p:spPr>
          <a:xfrm>
            <a:off x="7325201" y="4011530"/>
            <a:ext cx="1035106" cy="581361"/>
          </a:xfrm>
          <a:prstGeom prst="rect">
            <a:avLst/>
          </a:prstGeom>
        </p:spPr>
      </p:pic>
      <p:pic>
        <p:nvPicPr>
          <p:cNvPr id="18" name="Рисунок 17">
            <a:extLst>
              <a:ext uri="{FF2B5EF4-FFF2-40B4-BE49-F238E27FC236}">
                <a16:creationId xmlns:a16="http://schemas.microsoft.com/office/drawing/2014/main" id="{E02B7F19-A357-4074-9C80-9B810F3E0F30}"/>
              </a:ext>
            </a:extLst>
          </p:cNvPr>
          <p:cNvPicPr>
            <a:picLocks noChangeAspect="1"/>
          </p:cNvPicPr>
          <p:nvPr/>
        </p:nvPicPr>
        <p:blipFill>
          <a:blip r:embed="rId5">
            <a:biLevel thresh="75000"/>
          </a:blip>
          <a:stretch>
            <a:fillRect/>
          </a:stretch>
        </p:blipFill>
        <p:spPr>
          <a:xfrm>
            <a:off x="717736" y="4853601"/>
            <a:ext cx="971550" cy="571500"/>
          </a:xfrm>
          <a:prstGeom prst="rect">
            <a:avLst/>
          </a:prstGeom>
        </p:spPr>
      </p:pic>
      <p:pic>
        <p:nvPicPr>
          <p:cNvPr id="20" name="Рисунок 19">
            <a:extLst>
              <a:ext uri="{FF2B5EF4-FFF2-40B4-BE49-F238E27FC236}">
                <a16:creationId xmlns:a16="http://schemas.microsoft.com/office/drawing/2014/main" id="{84A5CB52-2051-4B07-B4AC-E5B809D1D721}"/>
              </a:ext>
            </a:extLst>
          </p:cNvPr>
          <p:cNvPicPr>
            <a:picLocks noChangeAspect="1"/>
          </p:cNvPicPr>
          <p:nvPr/>
        </p:nvPicPr>
        <p:blipFill>
          <a:blip r:embed="rId6">
            <a:biLevel thresh="75000"/>
            <a:alphaModFix amt="85000"/>
          </a:blip>
          <a:stretch>
            <a:fillRect/>
          </a:stretch>
        </p:blipFill>
        <p:spPr>
          <a:xfrm>
            <a:off x="4068733" y="4796451"/>
            <a:ext cx="1057275" cy="685800"/>
          </a:xfrm>
          <a:prstGeom prst="rect">
            <a:avLst/>
          </a:prstGeom>
        </p:spPr>
      </p:pic>
      <p:pic>
        <p:nvPicPr>
          <p:cNvPr id="23" name="Рисунок 22">
            <a:extLst>
              <a:ext uri="{FF2B5EF4-FFF2-40B4-BE49-F238E27FC236}">
                <a16:creationId xmlns:a16="http://schemas.microsoft.com/office/drawing/2014/main" id="{BECFD4EA-05F7-4DE4-ADD1-6E00261C18C6}"/>
              </a:ext>
            </a:extLst>
          </p:cNvPr>
          <p:cNvPicPr>
            <a:picLocks noChangeAspect="1"/>
          </p:cNvPicPr>
          <p:nvPr/>
        </p:nvPicPr>
        <p:blipFill>
          <a:blip r:embed="rId7">
            <a:biLevel thresh="75000"/>
            <a:alphaModFix amt="85000"/>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7368064" y="4716321"/>
            <a:ext cx="1266825" cy="723900"/>
          </a:xfrm>
          <a:prstGeom prst="rect">
            <a:avLst/>
          </a:prstGeom>
        </p:spPr>
      </p:pic>
      <p:pic>
        <p:nvPicPr>
          <p:cNvPr id="25" name="Рисунок 24">
            <a:extLst>
              <a:ext uri="{FF2B5EF4-FFF2-40B4-BE49-F238E27FC236}">
                <a16:creationId xmlns:a16="http://schemas.microsoft.com/office/drawing/2014/main" id="{6C2296EE-2712-4843-B340-9E7DAAEDD569}"/>
              </a:ext>
            </a:extLst>
          </p:cNvPr>
          <p:cNvPicPr>
            <a:picLocks noChangeAspect="1"/>
          </p:cNvPicPr>
          <p:nvPr/>
        </p:nvPicPr>
        <p:blipFill>
          <a:blip r:embed="rId9">
            <a:biLevel thresh="75000"/>
            <a:alphaModFix amt="85000"/>
          </a:blip>
          <a:stretch>
            <a:fillRect/>
          </a:stretch>
        </p:blipFill>
        <p:spPr>
          <a:xfrm>
            <a:off x="677336" y="5780274"/>
            <a:ext cx="923925" cy="762000"/>
          </a:xfrm>
          <a:prstGeom prst="rect">
            <a:avLst/>
          </a:prstGeom>
        </p:spPr>
      </p:pic>
      <p:pic>
        <p:nvPicPr>
          <p:cNvPr id="27" name="Рисунок 26">
            <a:extLst>
              <a:ext uri="{FF2B5EF4-FFF2-40B4-BE49-F238E27FC236}">
                <a16:creationId xmlns:a16="http://schemas.microsoft.com/office/drawing/2014/main" id="{B09C018F-1C48-45DA-B8D9-D4AE41013455}"/>
              </a:ext>
            </a:extLst>
          </p:cNvPr>
          <p:cNvPicPr>
            <a:picLocks noChangeAspect="1"/>
          </p:cNvPicPr>
          <p:nvPr/>
        </p:nvPicPr>
        <p:blipFill>
          <a:blip r:embed="rId10">
            <a:biLevel thresh="75000"/>
            <a:alphaModFix amt="85000"/>
          </a:blip>
          <a:stretch>
            <a:fillRect/>
          </a:stretch>
        </p:blipFill>
        <p:spPr>
          <a:xfrm>
            <a:off x="3921096" y="5793050"/>
            <a:ext cx="1123950" cy="790575"/>
          </a:xfrm>
          <a:prstGeom prst="rect">
            <a:avLst/>
          </a:prstGeom>
        </p:spPr>
      </p:pic>
      <p:pic>
        <p:nvPicPr>
          <p:cNvPr id="29" name="Рисунок 28">
            <a:extLst>
              <a:ext uri="{FF2B5EF4-FFF2-40B4-BE49-F238E27FC236}">
                <a16:creationId xmlns:a16="http://schemas.microsoft.com/office/drawing/2014/main" id="{3E030323-3D7E-400A-919C-E25CC9011946}"/>
              </a:ext>
            </a:extLst>
          </p:cNvPr>
          <p:cNvPicPr>
            <a:picLocks noChangeAspect="1"/>
          </p:cNvPicPr>
          <p:nvPr/>
        </p:nvPicPr>
        <p:blipFill>
          <a:blip r:embed="rId11">
            <a:biLevel thresh="75000"/>
            <a:alphaModFix amt="85000"/>
          </a:blip>
          <a:stretch>
            <a:fillRect/>
          </a:stretch>
        </p:blipFill>
        <p:spPr>
          <a:xfrm>
            <a:off x="7325201" y="5775470"/>
            <a:ext cx="1352550" cy="781050"/>
          </a:xfrm>
          <a:prstGeom prst="rect">
            <a:avLst/>
          </a:prstGeom>
        </p:spPr>
      </p:pic>
      <p:pic>
        <p:nvPicPr>
          <p:cNvPr id="31" name="Рисунок 30">
            <a:extLst>
              <a:ext uri="{FF2B5EF4-FFF2-40B4-BE49-F238E27FC236}">
                <a16:creationId xmlns:a16="http://schemas.microsoft.com/office/drawing/2014/main" id="{6986F41E-B644-4B2D-BB33-94B5BB71A4A7}"/>
              </a:ext>
            </a:extLst>
          </p:cNvPr>
          <p:cNvPicPr>
            <a:picLocks noChangeAspect="1"/>
          </p:cNvPicPr>
          <p:nvPr/>
        </p:nvPicPr>
        <p:blipFill>
          <a:blip r:embed="rId12">
            <a:biLevel thresh="75000"/>
            <a:alphaModFix amt="85000"/>
          </a:blip>
          <a:stretch>
            <a:fillRect/>
          </a:stretch>
        </p:blipFill>
        <p:spPr>
          <a:xfrm>
            <a:off x="567615" y="6691594"/>
            <a:ext cx="1066800" cy="781050"/>
          </a:xfrm>
          <a:prstGeom prst="rect">
            <a:avLst/>
          </a:prstGeom>
        </p:spPr>
      </p:pic>
      <p:pic>
        <p:nvPicPr>
          <p:cNvPr id="33" name="Рисунок 32">
            <a:extLst>
              <a:ext uri="{FF2B5EF4-FFF2-40B4-BE49-F238E27FC236}">
                <a16:creationId xmlns:a16="http://schemas.microsoft.com/office/drawing/2014/main" id="{A660D0B4-1D31-4DC5-AC57-3955F69E1BAF}"/>
              </a:ext>
            </a:extLst>
          </p:cNvPr>
          <p:cNvPicPr>
            <a:picLocks noChangeAspect="1"/>
          </p:cNvPicPr>
          <p:nvPr/>
        </p:nvPicPr>
        <p:blipFill>
          <a:blip r:embed="rId13">
            <a:biLevel thresh="75000"/>
          </a:blip>
          <a:stretch>
            <a:fillRect/>
          </a:stretch>
        </p:blipFill>
        <p:spPr>
          <a:xfrm>
            <a:off x="3830608" y="6691594"/>
            <a:ext cx="1304925" cy="781050"/>
          </a:xfrm>
          <a:prstGeom prst="rect">
            <a:avLst/>
          </a:prstGeom>
        </p:spPr>
      </p:pic>
      <p:pic>
        <p:nvPicPr>
          <p:cNvPr id="35" name="Рисунок 34">
            <a:extLst>
              <a:ext uri="{FF2B5EF4-FFF2-40B4-BE49-F238E27FC236}">
                <a16:creationId xmlns:a16="http://schemas.microsoft.com/office/drawing/2014/main" id="{0E0B368A-1ED4-4407-B445-E07336F8B2E7}"/>
              </a:ext>
            </a:extLst>
          </p:cNvPr>
          <p:cNvPicPr>
            <a:picLocks noChangeAspect="1"/>
          </p:cNvPicPr>
          <p:nvPr/>
        </p:nvPicPr>
        <p:blipFill>
          <a:blip r:embed="rId14">
            <a:biLevel thresh="75000"/>
            <a:alphaModFix amt="85000"/>
          </a:blip>
          <a:stretch>
            <a:fillRect/>
          </a:stretch>
        </p:blipFill>
        <p:spPr>
          <a:xfrm>
            <a:off x="7110020" y="6785606"/>
            <a:ext cx="2124075" cy="781050"/>
          </a:xfrm>
          <a:prstGeom prst="rect">
            <a:avLst/>
          </a:prstGeom>
        </p:spPr>
      </p:pic>
      <p:pic>
        <p:nvPicPr>
          <p:cNvPr id="3" name="Рисунок 2">
            <a:extLst>
              <a:ext uri="{FF2B5EF4-FFF2-40B4-BE49-F238E27FC236}">
                <a16:creationId xmlns:a16="http://schemas.microsoft.com/office/drawing/2014/main" id="{84045B1B-2F07-45C3-A625-44F60176F35D}"/>
              </a:ext>
            </a:extLst>
          </p:cNvPr>
          <p:cNvPicPr>
            <a:picLocks noChangeAspect="1"/>
          </p:cNvPicPr>
          <p:nvPr/>
        </p:nvPicPr>
        <p:blipFill>
          <a:blip r:embed="rId15"/>
          <a:stretch>
            <a:fillRect/>
          </a:stretch>
        </p:blipFill>
        <p:spPr>
          <a:xfrm>
            <a:off x="710490" y="3736428"/>
            <a:ext cx="857619" cy="407369"/>
          </a:xfrm>
          <a:prstGeom prst="rect">
            <a:avLst/>
          </a:prstGeom>
        </p:spPr>
      </p:pic>
    </p:spTree>
    <p:extLst>
      <p:ext uri="{BB962C8B-B14F-4D97-AF65-F5344CB8AC3E}">
        <p14:creationId xmlns:p14="http://schemas.microsoft.com/office/powerpoint/2010/main" val="1789514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0" name="Picture 18" descr="Аминдер — Уикипедия">
            <a:extLst>
              <a:ext uri="{FF2B5EF4-FFF2-40B4-BE49-F238E27FC236}">
                <a16:creationId xmlns:a16="http://schemas.microsoft.com/office/drawing/2014/main" id="{4A7E4A7D-774C-4F12-8AF6-7B0EC8958751}"/>
              </a:ext>
            </a:extLst>
          </p:cNvPr>
          <p:cNvPicPr>
            <a:picLocks noChangeAspect="1" noChangeArrowheads="1"/>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788" t="37019" r="76078" b="9219"/>
          <a:stretch/>
        </p:blipFill>
        <p:spPr bwMode="auto">
          <a:xfrm>
            <a:off x="7078289" y="4815061"/>
            <a:ext cx="974691" cy="9030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4163" y="292100"/>
            <a:ext cx="9144000" cy="587441"/>
          </a:xfrm>
          <a:prstGeom prst="rect">
            <a:avLst/>
          </a:prstGeom>
          <a:noFill/>
          <a:ln>
            <a:solidFill>
              <a:schemeClr val="tx2"/>
            </a:solidFill>
          </a:ln>
        </p:spPr>
        <p:txBody>
          <a:bodyPr wrap="square" lIns="252000" tIns="108000" rIns="252000" bIns="108000" rtlCol="0">
            <a:spAutoFit/>
          </a:bodyPr>
          <a:lstStyle/>
          <a:p>
            <a:pPr lvl="0"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Органикалық қосылыстардың жіктелуі</a:t>
            </a:r>
          </a:p>
        </p:txBody>
      </p:sp>
      <mc:AlternateContent xmlns:mc="http://schemas.openxmlformats.org/markup-compatibility/2006">
        <mc:Choice xmlns:a14="http://schemas.microsoft.com/office/drawing/2010/main" Requires="a14">
          <p:graphicFrame>
            <p:nvGraphicFramePr>
              <p:cNvPr id="6" name="Таблица 8">
                <a:extLst>
                  <a:ext uri="{FF2B5EF4-FFF2-40B4-BE49-F238E27FC236}">
                    <a16:creationId xmlns:a16="http://schemas.microsoft.com/office/drawing/2014/main" id="{D44808D1-2F3D-4612-982F-2DA7EFD1E23B}"/>
                  </a:ext>
                </a:extLst>
              </p:cNvPr>
              <p:cNvGraphicFramePr>
                <a:graphicFrameLocks noGrp="1"/>
              </p:cNvGraphicFramePr>
              <p:nvPr>
                <p:extLst>
                  <p:ext uri="{D42A27DB-BD31-4B8C-83A1-F6EECF244321}">
                    <p14:modId xmlns:p14="http://schemas.microsoft.com/office/powerpoint/2010/main" val="2580234859"/>
                  </p:ext>
                </p:extLst>
              </p:nvPr>
            </p:nvGraphicFramePr>
            <p:xfrm>
              <a:off x="288628" y="1078197"/>
              <a:ext cx="9139535" cy="6240565"/>
            </p:xfrm>
            <a:graphic>
              <a:graphicData uri="http://schemas.openxmlformats.org/drawingml/2006/table">
                <a:tbl>
                  <a:tblPr firstRow="1" bandRow="1">
                    <a:tableStyleId>{5940675A-B579-460E-94D1-54222C63F5DA}</a:tableStyleId>
                  </a:tblPr>
                  <a:tblGrid>
                    <a:gridCol w="1712295">
                      <a:extLst>
                        <a:ext uri="{9D8B030D-6E8A-4147-A177-3AD203B41FA5}">
                          <a16:colId xmlns:a16="http://schemas.microsoft.com/office/drawing/2014/main" val="4128542439"/>
                        </a:ext>
                      </a:extLst>
                    </a:gridCol>
                    <a:gridCol w="1753497">
                      <a:extLst>
                        <a:ext uri="{9D8B030D-6E8A-4147-A177-3AD203B41FA5}">
                          <a16:colId xmlns:a16="http://schemas.microsoft.com/office/drawing/2014/main" val="2624028139"/>
                        </a:ext>
                      </a:extLst>
                    </a:gridCol>
                    <a:gridCol w="1516828">
                      <a:extLst>
                        <a:ext uri="{9D8B030D-6E8A-4147-A177-3AD203B41FA5}">
                          <a16:colId xmlns:a16="http://schemas.microsoft.com/office/drawing/2014/main" val="3873725344"/>
                        </a:ext>
                      </a:extLst>
                    </a:gridCol>
                    <a:gridCol w="1688951">
                      <a:extLst>
                        <a:ext uri="{9D8B030D-6E8A-4147-A177-3AD203B41FA5}">
                          <a16:colId xmlns:a16="http://schemas.microsoft.com/office/drawing/2014/main" val="2202007134"/>
                        </a:ext>
                      </a:extLst>
                    </a:gridCol>
                    <a:gridCol w="2467964">
                      <a:extLst>
                        <a:ext uri="{9D8B030D-6E8A-4147-A177-3AD203B41FA5}">
                          <a16:colId xmlns:a16="http://schemas.microsoft.com/office/drawing/2014/main" val="2279584228"/>
                        </a:ext>
                      </a:extLst>
                    </a:gridCol>
                  </a:tblGrid>
                  <a:tr h="1240297">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Функционал-дық топ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Функционал-дық топтың атауы</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rPr>
                            <a:t>RX</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Кластың атауы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Мысалдар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743406877"/>
                      </a:ext>
                    </a:extLst>
                  </a:tr>
                  <a:tr h="1408506">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Күрделі эфирлер тобы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Күрделі эфирлер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534610012"/>
                      </a:ext>
                    </a:extLst>
                  </a:tr>
                  <a:tr h="1021657">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p>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Амин тобы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Біріншілік аминдер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ru-RU" sz="2800" i="1" smtClean="0">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sz="2800" b="0" i="0" smtClean="0">
                                        <a:latin typeface="Cambria Math" panose="02040503050406030204" pitchFamily="18" charset="0"/>
                                        <a:ea typeface="Open Sans" panose="020B0606030504020204" pitchFamily="34" charset="0"/>
                                        <a:cs typeface="Open Sans" panose="020B0606030504020204" pitchFamily="34" charset="0"/>
                                      </a:rPr>
                                      <m:t>C</m:t>
                                    </m:r>
                                  </m:e>
                                  <m:sub>
                                    <m:r>
                                      <a:rPr lang="en-US" sz="2800" b="0" i="0" smtClean="0">
                                        <a:latin typeface="Cambria Math" panose="02040503050406030204" pitchFamily="18" charset="0"/>
                                        <a:ea typeface="Open Sans" panose="020B0606030504020204" pitchFamily="34" charset="0"/>
                                        <a:cs typeface="Open Sans" panose="020B0606030504020204" pitchFamily="34" charset="0"/>
                                      </a:rPr>
                                      <m:t>2</m:t>
                                    </m:r>
                                  </m:sub>
                                </m:sSub>
                                <m:sSub>
                                  <m:sSubPr>
                                    <m:ctrlPr>
                                      <a:rPr lang="ru-RU" sz="2800" i="1" smtClean="0">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sz="2800" b="0" i="0" smtClean="0">
                                        <a:latin typeface="Cambria Math" panose="02040503050406030204" pitchFamily="18" charset="0"/>
                                        <a:ea typeface="Open Sans" panose="020B0606030504020204" pitchFamily="34" charset="0"/>
                                        <a:cs typeface="Open Sans" panose="020B0606030504020204" pitchFamily="34" charset="0"/>
                                      </a:rPr>
                                      <m:t>H</m:t>
                                    </m:r>
                                  </m:e>
                                  <m:sub>
                                    <m:r>
                                      <a:rPr lang="en-US" sz="2800" b="0" i="0" smtClean="0">
                                        <a:latin typeface="Cambria Math" panose="02040503050406030204" pitchFamily="18" charset="0"/>
                                        <a:ea typeface="Open Sans" panose="020B0606030504020204" pitchFamily="34" charset="0"/>
                                        <a:cs typeface="Open Sans" panose="020B0606030504020204" pitchFamily="34" charset="0"/>
                                      </a:rPr>
                                      <m:t>5</m:t>
                                    </m:r>
                                  </m:sub>
                                </m:sSub>
                                <m:r>
                                  <a:rPr lang="ru-RU" sz="2800" i="0" smtClean="0">
                                    <a:latin typeface="Cambria Math" panose="02040503050406030204" pitchFamily="18" charset="0"/>
                                    <a:ea typeface="Cambria Math" panose="02040503050406030204" pitchFamily="18" charset="0"/>
                                    <a:cs typeface="Open Sans" panose="020B0606030504020204" pitchFamily="34" charset="0"/>
                                  </a:rPr>
                                  <m:t>−</m:t>
                                </m:r>
                                <m:r>
                                  <m:rPr>
                                    <m:sty m:val="p"/>
                                  </m:rPr>
                                  <a:rPr lang="en-US" sz="2800" b="0" i="0" smtClean="0">
                                    <a:latin typeface="Cambria Math" panose="02040503050406030204" pitchFamily="18" charset="0"/>
                                    <a:ea typeface="Cambria Math" panose="02040503050406030204" pitchFamily="18" charset="0"/>
                                    <a:cs typeface="Open Sans" panose="020B0606030504020204" pitchFamily="34" charset="0"/>
                                  </a:rPr>
                                  <m:t>N</m:t>
                                </m:r>
                                <m:sSub>
                                  <m:sSubPr>
                                    <m:ctrlPr>
                                      <a:rPr lang="en-US" sz="2800" b="0" i="1" smtClean="0">
                                        <a:latin typeface="Cambria Math" panose="02040503050406030204" pitchFamily="18" charset="0"/>
                                        <a:ea typeface="Cambria Math" panose="02040503050406030204" pitchFamily="18" charset="0"/>
                                        <a:cs typeface="Open Sans" panose="020B0606030504020204" pitchFamily="34" charset="0"/>
                                      </a:rPr>
                                    </m:ctrlPr>
                                  </m:sSubPr>
                                  <m:e>
                                    <m:r>
                                      <m:rPr>
                                        <m:sty m:val="p"/>
                                      </m:rPr>
                                      <a:rPr lang="en-US" sz="2800" b="0" i="0" smtClean="0">
                                        <a:latin typeface="Cambria Math" panose="02040503050406030204" pitchFamily="18" charset="0"/>
                                        <a:ea typeface="Cambria Math" panose="02040503050406030204" pitchFamily="18" charset="0"/>
                                        <a:cs typeface="Open Sans" panose="020B0606030504020204" pitchFamily="34" charset="0"/>
                                      </a:rPr>
                                      <m:t>H</m:t>
                                    </m:r>
                                  </m:e>
                                  <m:sub>
                                    <m:r>
                                      <a:rPr lang="en-US" sz="2800" b="0" i="0" smtClean="0">
                                        <a:latin typeface="Cambria Math" panose="02040503050406030204" pitchFamily="18" charset="0"/>
                                        <a:ea typeface="Cambria Math" panose="02040503050406030204" pitchFamily="18" charset="0"/>
                                        <a:cs typeface="Open Sans" panose="020B0606030504020204" pitchFamily="34" charset="0"/>
                                      </a:rPr>
                                      <m:t>2</m:t>
                                    </m:r>
                                  </m:sub>
                                </m:sSub>
                              </m:oMath>
                            </m:oMathPara>
                          </a14:m>
                          <a:endParaRPr lang="ru-RU"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688770839"/>
                      </a:ext>
                    </a:extLst>
                  </a:tr>
                  <a:tr h="1021657">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Нитро топ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 Нитроқосы-лыстар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175096341"/>
                      </a:ext>
                    </a:extLst>
                  </a:tr>
                  <a:tr h="1021657">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Амин тобы + карбоксил тобы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Аминқыш-қылдары</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kk-KZ" dirty="0">
                            <a:latin typeface="Open Sans" panose="020B0606030504020204" pitchFamily="34" charset="0"/>
                            <a:ea typeface="Open Sans" panose="020B0606030504020204" pitchFamily="34" charset="0"/>
                            <a:cs typeface="Open Sans" panose="020B0606030504020204" pitchFamily="34" charset="0"/>
                          </a:endParaRPr>
                        </a:p>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782631962"/>
                      </a:ext>
                    </a:extLst>
                  </a:tr>
                </a:tbl>
              </a:graphicData>
            </a:graphic>
          </p:graphicFrame>
        </mc:Choice>
        <mc:Fallback>
          <p:graphicFrame>
            <p:nvGraphicFramePr>
              <p:cNvPr id="6" name="Таблица 8">
                <a:extLst>
                  <a:ext uri="{FF2B5EF4-FFF2-40B4-BE49-F238E27FC236}">
                    <a16:creationId xmlns:a16="http://schemas.microsoft.com/office/drawing/2014/main" id="{D44808D1-2F3D-4612-982F-2DA7EFD1E23B}"/>
                  </a:ext>
                </a:extLst>
              </p:cNvPr>
              <p:cNvGraphicFramePr>
                <a:graphicFrameLocks noGrp="1"/>
              </p:cNvGraphicFramePr>
              <p:nvPr>
                <p:extLst>
                  <p:ext uri="{D42A27DB-BD31-4B8C-83A1-F6EECF244321}">
                    <p14:modId xmlns:p14="http://schemas.microsoft.com/office/powerpoint/2010/main" val="2580234859"/>
                  </p:ext>
                </p:extLst>
              </p:nvPr>
            </p:nvGraphicFramePr>
            <p:xfrm>
              <a:off x="288628" y="1078197"/>
              <a:ext cx="9139535" cy="6240565"/>
            </p:xfrm>
            <a:graphic>
              <a:graphicData uri="http://schemas.openxmlformats.org/drawingml/2006/table">
                <a:tbl>
                  <a:tblPr firstRow="1" bandRow="1">
                    <a:tableStyleId>{5940675A-B579-460E-94D1-54222C63F5DA}</a:tableStyleId>
                  </a:tblPr>
                  <a:tblGrid>
                    <a:gridCol w="1712295">
                      <a:extLst>
                        <a:ext uri="{9D8B030D-6E8A-4147-A177-3AD203B41FA5}">
                          <a16:colId xmlns:a16="http://schemas.microsoft.com/office/drawing/2014/main" val="4128542439"/>
                        </a:ext>
                      </a:extLst>
                    </a:gridCol>
                    <a:gridCol w="1753497">
                      <a:extLst>
                        <a:ext uri="{9D8B030D-6E8A-4147-A177-3AD203B41FA5}">
                          <a16:colId xmlns:a16="http://schemas.microsoft.com/office/drawing/2014/main" val="2624028139"/>
                        </a:ext>
                      </a:extLst>
                    </a:gridCol>
                    <a:gridCol w="1516828">
                      <a:extLst>
                        <a:ext uri="{9D8B030D-6E8A-4147-A177-3AD203B41FA5}">
                          <a16:colId xmlns:a16="http://schemas.microsoft.com/office/drawing/2014/main" val="3873725344"/>
                        </a:ext>
                      </a:extLst>
                    </a:gridCol>
                    <a:gridCol w="1688951">
                      <a:extLst>
                        <a:ext uri="{9D8B030D-6E8A-4147-A177-3AD203B41FA5}">
                          <a16:colId xmlns:a16="http://schemas.microsoft.com/office/drawing/2014/main" val="2202007134"/>
                        </a:ext>
                      </a:extLst>
                    </a:gridCol>
                    <a:gridCol w="2467964">
                      <a:extLst>
                        <a:ext uri="{9D8B030D-6E8A-4147-A177-3AD203B41FA5}">
                          <a16:colId xmlns:a16="http://schemas.microsoft.com/office/drawing/2014/main" val="2279584228"/>
                        </a:ext>
                      </a:extLst>
                    </a:gridCol>
                  </a:tblGrid>
                  <a:tr h="1240297">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Функционал-дық топ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Функционал-дық топтың атауы</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rPr>
                            <a:t>RX</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Кластың атауы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Мысалдар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743406877"/>
                      </a:ext>
                    </a:extLst>
                  </a:tr>
                  <a:tr h="1408506">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Күрделі эфирлер тобы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Күрделі эфирлер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534610012"/>
                      </a:ext>
                    </a:extLst>
                  </a:tr>
                  <a:tr h="1021657">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p>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Амин тобы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Біріншілік аминдер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endParaRPr lang="ru-RU"/>
                        </a:p>
                      </a:txBody>
                      <a:tcPr>
                        <a:blipFill>
                          <a:blip r:embed="rId4"/>
                          <a:stretch>
                            <a:fillRect l="-270617" t="-261310" r="-494" b="-252381"/>
                          </a:stretch>
                        </a:blipFill>
                      </a:tcPr>
                    </a:tc>
                    <a:extLst>
                      <a:ext uri="{0D108BD9-81ED-4DB2-BD59-A6C34878D82A}">
                        <a16:rowId xmlns:a16="http://schemas.microsoft.com/office/drawing/2014/main" val="2688770839"/>
                      </a:ext>
                    </a:extLst>
                  </a:tr>
                  <a:tr h="1021657">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Нитро топ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 Нитроқосы-лыстар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175096341"/>
                      </a:ext>
                    </a:extLst>
                  </a:tr>
                  <a:tr h="1548448">
                    <a:tc>
                      <a:txBody>
                        <a:bodyPr/>
                        <a:lstStyle/>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Амин тобы + карбоксил тобы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Аминқыш-қылдары</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endParaRPr lang="kk-KZ" dirty="0">
                            <a:latin typeface="Open Sans" panose="020B0606030504020204" pitchFamily="34" charset="0"/>
                            <a:ea typeface="Open Sans" panose="020B0606030504020204" pitchFamily="34" charset="0"/>
                            <a:cs typeface="Open Sans" panose="020B0606030504020204" pitchFamily="34" charset="0"/>
                          </a:endParaRPr>
                        </a:p>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p>
                          <a:pPr algn="ctr"/>
                          <a:endParaRPr lang="ru-RU"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782631962"/>
                      </a:ext>
                    </a:extLst>
                  </a:tr>
                </a:tbl>
              </a:graphicData>
            </a:graphic>
          </p:graphicFrame>
        </mc:Fallback>
      </mc:AlternateContent>
      <p:pic>
        <p:nvPicPr>
          <p:cNvPr id="41" name="Рисунок 40">
            <a:extLst>
              <a:ext uri="{FF2B5EF4-FFF2-40B4-BE49-F238E27FC236}">
                <a16:creationId xmlns:a16="http://schemas.microsoft.com/office/drawing/2014/main" id="{853AD9DE-074F-4953-8D62-255F3A57CD54}"/>
              </a:ext>
            </a:extLst>
          </p:cNvPr>
          <p:cNvPicPr>
            <a:picLocks noChangeAspect="1"/>
          </p:cNvPicPr>
          <p:nvPr/>
        </p:nvPicPr>
        <p:blipFill>
          <a:blip r:embed="rId5">
            <a:grayscl/>
            <a:extLst>
              <a:ext uri="{BEBA8EAE-BF5A-486C-A8C5-ECC9F3942E4B}">
                <a14:imgProps xmlns:a14="http://schemas.microsoft.com/office/drawing/2010/main">
                  <a14:imgLayer r:embed="rId6">
                    <a14:imgEffect>
                      <a14:sharpenSoften amount="100000"/>
                    </a14:imgEffect>
                    <a14:imgEffect>
                      <a14:brightnessContrast bright="20000" contrast="1000"/>
                    </a14:imgEffect>
                  </a14:imgLayer>
                </a14:imgProps>
              </a:ext>
            </a:extLst>
          </a:blip>
          <a:stretch>
            <a:fillRect/>
          </a:stretch>
        </p:blipFill>
        <p:spPr>
          <a:xfrm>
            <a:off x="7007953" y="5984842"/>
            <a:ext cx="2393325" cy="1180270"/>
          </a:xfrm>
          <a:prstGeom prst="rect">
            <a:avLst/>
          </a:prstGeom>
        </p:spPr>
      </p:pic>
      <p:pic>
        <p:nvPicPr>
          <p:cNvPr id="3" name="Рисунок 2">
            <a:extLst>
              <a:ext uri="{FF2B5EF4-FFF2-40B4-BE49-F238E27FC236}">
                <a16:creationId xmlns:a16="http://schemas.microsoft.com/office/drawing/2014/main" id="{C72CCC33-D90B-444C-8247-1B72F3267A9E}"/>
              </a:ext>
            </a:extLst>
          </p:cNvPr>
          <p:cNvPicPr>
            <a:picLocks noChangeAspect="1"/>
          </p:cNvPicPr>
          <p:nvPr/>
        </p:nvPicPr>
        <p:blipFill>
          <a:blip r:embed="rId7"/>
          <a:stretch>
            <a:fillRect/>
          </a:stretch>
        </p:blipFill>
        <p:spPr>
          <a:xfrm>
            <a:off x="528905" y="2659508"/>
            <a:ext cx="1219306" cy="1012024"/>
          </a:xfrm>
          <a:prstGeom prst="rect">
            <a:avLst/>
          </a:prstGeom>
        </p:spPr>
      </p:pic>
      <p:sp>
        <p:nvSpPr>
          <p:cNvPr id="5" name="AutoShape 6" descr="I тарау. Органикалық қосылыстардың жіктелуі. Номенклатурасы. Изомерия">
            <a:extLst>
              <a:ext uri="{FF2B5EF4-FFF2-40B4-BE49-F238E27FC236}">
                <a16:creationId xmlns:a16="http://schemas.microsoft.com/office/drawing/2014/main" id="{562E8DE9-B4AD-4B8D-913E-2F3EC67ABF76}"/>
              </a:ext>
            </a:extLst>
          </p:cNvPr>
          <p:cNvSpPr>
            <a:spLocks noChangeAspect="1" noChangeArrowheads="1"/>
          </p:cNvSpPr>
          <p:nvPr/>
        </p:nvSpPr>
        <p:spPr bwMode="auto">
          <a:xfrm>
            <a:off x="4703763" y="3848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KZ"/>
          </a:p>
        </p:txBody>
      </p:sp>
      <p:pic>
        <p:nvPicPr>
          <p:cNvPr id="10" name="Рисунок 9">
            <a:extLst>
              <a:ext uri="{FF2B5EF4-FFF2-40B4-BE49-F238E27FC236}">
                <a16:creationId xmlns:a16="http://schemas.microsoft.com/office/drawing/2014/main" id="{FB0E5D5A-99B7-4C75-8DB5-CA88DE18DEE0}"/>
              </a:ext>
            </a:extLst>
          </p:cNvPr>
          <p:cNvPicPr>
            <a:picLocks noChangeAspect="1"/>
          </p:cNvPicPr>
          <p:nvPr/>
        </p:nvPicPr>
        <p:blipFill>
          <a:blip r:embed="rId8"/>
          <a:stretch>
            <a:fillRect/>
          </a:stretch>
        </p:blipFill>
        <p:spPr>
          <a:xfrm>
            <a:off x="700481" y="3992842"/>
            <a:ext cx="865707" cy="554784"/>
          </a:xfrm>
          <a:prstGeom prst="rect">
            <a:avLst/>
          </a:prstGeom>
        </p:spPr>
      </p:pic>
      <p:pic>
        <p:nvPicPr>
          <p:cNvPr id="12" name="Рисунок 11">
            <a:extLst>
              <a:ext uri="{FF2B5EF4-FFF2-40B4-BE49-F238E27FC236}">
                <a16:creationId xmlns:a16="http://schemas.microsoft.com/office/drawing/2014/main" id="{E72C313D-2CB5-4AE1-8CFE-E5CF5E5AAC68}"/>
              </a:ext>
            </a:extLst>
          </p:cNvPr>
          <p:cNvPicPr>
            <a:picLocks noChangeAspect="1"/>
          </p:cNvPicPr>
          <p:nvPr/>
        </p:nvPicPr>
        <p:blipFill rotWithShape="1">
          <a:blip r:embed="rId9"/>
          <a:srcRect t="18174"/>
          <a:stretch/>
        </p:blipFill>
        <p:spPr>
          <a:xfrm>
            <a:off x="700481" y="5039608"/>
            <a:ext cx="865707" cy="453960"/>
          </a:xfrm>
          <a:prstGeom prst="rect">
            <a:avLst/>
          </a:prstGeom>
        </p:spPr>
      </p:pic>
      <p:pic>
        <p:nvPicPr>
          <p:cNvPr id="3080" name="Picture 8" descr="Химияда органикалық заттар дегеніміз не. Органикалық қосылыстардың кластары">
            <a:extLst>
              <a:ext uri="{FF2B5EF4-FFF2-40B4-BE49-F238E27FC236}">
                <a16:creationId xmlns:a16="http://schemas.microsoft.com/office/drawing/2014/main" id="{D361B740-8C4B-49BC-A096-3E462DCF4E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5471" y="6408290"/>
            <a:ext cx="1219306" cy="724728"/>
          </a:xfrm>
          <a:prstGeom prst="rect">
            <a:avLst/>
          </a:prstGeom>
          <a:noFill/>
          <a:extLst>
            <a:ext uri="{909E8E84-426E-40DD-AFC4-6F175D3DCCD1}">
              <a14:hiddenFill xmlns:a14="http://schemas.microsoft.com/office/drawing/2010/main">
                <a:solidFill>
                  <a:srgbClr val="FFFFFF"/>
                </a:solidFill>
              </a14:hiddenFill>
            </a:ext>
          </a:extLst>
        </p:spPr>
      </p:pic>
      <p:pic>
        <p:nvPicPr>
          <p:cNvPr id="27" name="Рисунок 26">
            <a:extLst>
              <a:ext uri="{FF2B5EF4-FFF2-40B4-BE49-F238E27FC236}">
                <a16:creationId xmlns:a16="http://schemas.microsoft.com/office/drawing/2014/main" id="{568E835F-3FD8-4DE7-9C07-3E2398B72D47}"/>
              </a:ext>
            </a:extLst>
          </p:cNvPr>
          <p:cNvPicPr>
            <a:picLocks noChangeAspect="1"/>
          </p:cNvPicPr>
          <p:nvPr/>
        </p:nvPicPr>
        <p:blipFill>
          <a:blip r:embed="rId8"/>
          <a:stretch>
            <a:fillRect/>
          </a:stretch>
        </p:blipFill>
        <p:spPr>
          <a:xfrm>
            <a:off x="528905" y="5919539"/>
            <a:ext cx="865707" cy="554784"/>
          </a:xfrm>
          <a:prstGeom prst="rect">
            <a:avLst/>
          </a:prstGeom>
        </p:spPr>
      </p:pic>
      <p:pic>
        <p:nvPicPr>
          <p:cNvPr id="3082" name="Picture 10" descr="Химия. &quot;Күрделі эфирлер&quot; тақырыбында">
            <a:extLst>
              <a:ext uri="{FF2B5EF4-FFF2-40B4-BE49-F238E27FC236}">
                <a16:creationId xmlns:a16="http://schemas.microsoft.com/office/drawing/2014/main" id="{F89C2EDD-D3FE-4CF6-8481-16B3B1370CF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5330" t="27417" r="9921" b="29184"/>
          <a:stretch/>
        </p:blipFill>
        <p:spPr bwMode="auto">
          <a:xfrm>
            <a:off x="3886139" y="2637817"/>
            <a:ext cx="1275216" cy="819150"/>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13">
            <a:extLst>
              <a:ext uri="{FF2B5EF4-FFF2-40B4-BE49-F238E27FC236}">
                <a16:creationId xmlns:a16="http://schemas.microsoft.com/office/drawing/2014/main" id="{5113AD77-C622-4D3A-9D0A-34DEA7DBD39D}"/>
              </a:ext>
            </a:extLst>
          </p:cNvPr>
          <p:cNvPicPr>
            <a:picLocks noChangeAspect="1"/>
          </p:cNvPicPr>
          <p:nvPr/>
        </p:nvPicPr>
        <p:blipFill>
          <a:blip r:embed="rId12"/>
          <a:stretch>
            <a:fillRect/>
          </a:stretch>
        </p:blipFill>
        <p:spPr>
          <a:xfrm>
            <a:off x="3905091" y="3933865"/>
            <a:ext cx="1103472" cy="749873"/>
          </a:xfrm>
          <a:prstGeom prst="rect">
            <a:avLst/>
          </a:prstGeom>
        </p:spPr>
      </p:pic>
      <p:pic>
        <p:nvPicPr>
          <p:cNvPr id="15" name="Рисунок 14">
            <a:extLst>
              <a:ext uri="{FF2B5EF4-FFF2-40B4-BE49-F238E27FC236}">
                <a16:creationId xmlns:a16="http://schemas.microsoft.com/office/drawing/2014/main" id="{4EB3C9B3-8B67-40EF-A451-6C17BFC17B91}"/>
              </a:ext>
            </a:extLst>
          </p:cNvPr>
          <p:cNvPicPr>
            <a:picLocks noChangeAspect="1"/>
          </p:cNvPicPr>
          <p:nvPr/>
        </p:nvPicPr>
        <p:blipFill>
          <a:blip r:embed="rId13"/>
          <a:stretch>
            <a:fillRect/>
          </a:stretch>
        </p:blipFill>
        <p:spPr>
          <a:xfrm>
            <a:off x="3945124" y="4969558"/>
            <a:ext cx="1109568" cy="749873"/>
          </a:xfrm>
          <a:prstGeom prst="rect">
            <a:avLst/>
          </a:prstGeom>
        </p:spPr>
      </p:pic>
      <p:pic>
        <p:nvPicPr>
          <p:cNvPr id="19" name="Рисунок 18">
            <a:extLst>
              <a:ext uri="{FF2B5EF4-FFF2-40B4-BE49-F238E27FC236}">
                <a16:creationId xmlns:a16="http://schemas.microsoft.com/office/drawing/2014/main" id="{00362907-C83D-46C3-BAB3-871AFE33CF14}"/>
              </a:ext>
            </a:extLst>
          </p:cNvPr>
          <p:cNvPicPr>
            <a:picLocks noChangeAspect="1"/>
          </p:cNvPicPr>
          <p:nvPr/>
        </p:nvPicPr>
        <p:blipFill>
          <a:blip r:embed="rId14"/>
          <a:stretch>
            <a:fillRect/>
          </a:stretch>
        </p:blipFill>
        <p:spPr>
          <a:xfrm>
            <a:off x="3950673" y="5874314"/>
            <a:ext cx="1146147" cy="1085182"/>
          </a:xfrm>
          <a:prstGeom prst="rect">
            <a:avLst/>
          </a:prstGeom>
        </p:spPr>
      </p:pic>
      <p:pic>
        <p:nvPicPr>
          <p:cNvPr id="3088" name="Picture 16" descr="Метилацетат - Химия">
            <a:extLst>
              <a:ext uri="{FF2B5EF4-FFF2-40B4-BE49-F238E27FC236}">
                <a16:creationId xmlns:a16="http://schemas.microsoft.com/office/drawing/2014/main" id="{E8E3407E-A1AC-49C7-8D97-8A477622713F}"/>
              </a:ext>
            </a:extLst>
          </p:cNvPr>
          <p:cNvPicPr>
            <a:picLocks noChangeAspect="1" noChangeArrowheads="1"/>
          </p:cNvPicPr>
          <p:nvPr/>
        </p:nvPicPr>
        <p:blipFill rotWithShape="1">
          <a:blip r:embed="rId15">
            <a:biLevel thresh="75000"/>
            <a:extLst>
              <a:ext uri="{BEBA8EAE-BF5A-486C-A8C5-ECC9F3942E4B}">
                <a14:imgProps xmlns:a14="http://schemas.microsoft.com/office/drawing/2010/main">
                  <a14:imgLayer r:embed="rId16">
                    <a14:imgEffect>
                      <a14:sharpenSoften amount="100000"/>
                    </a14:imgEffect>
                  </a14:imgLayer>
                </a14:imgProps>
              </a:ext>
              <a:ext uri="{28A0092B-C50C-407E-A947-70E740481C1C}">
                <a14:useLocalDpi xmlns:a14="http://schemas.microsoft.com/office/drawing/2010/main" val="0"/>
              </a:ext>
            </a:extLst>
          </a:blip>
          <a:srcRect l="-1" r="34071" b="33428"/>
          <a:stretch/>
        </p:blipFill>
        <p:spPr bwMode="auto">
          <a:xfrm>
            <a:off x="6935809" y="2371411"/>
            <a:ext cx="2532729" cy="1226023"/>
          </a:xfrm>
          <a:prstGeom prst="rect">
            <a:avLst/>
          </a:prstGeom>
          <a:noFill/>
          <a:extLst>
            <a:ext uri="{909E8E84-426E-40DD-AFC4-6F175D3DCCD1}">
              <a14:hiddenFill xmlns:a14="http://schemas.microsoft.com/office/drawing/2010/main">
                <a:solidFill>
                  <a:srgbClr val="FFFFFF"/>
                </a:solidFill>
              </a14:hiddenFill>
            </a:ext>
          </a:extLst>
        </p:spPr>
      </p:pic>
      <p:pic>
        <p:nvPicPr>
          <p:cNvPr id="46" name="Рисунок 45">
            <a:extLst>
              <a:ext uri="{FF2B5EF4-FFF2-40B4-BE49-F238E27FC236}">
                <a16:creationId xmlns:a16="http://schemas.microsoft.com/office/drawing/2014/main" id="{492B5754-D69D-41C0-89EF-FE23433A2F46}"/>
              </a:ext>
            </a:extLst>
          </p:cNvPr>
          <p:cNvPicPr>
            <a:picLocks noChangeAspect="1"/>
          </p:cNvPicPr>
          <p:nvPr/>
        </p:nvPicPr>
        <p:blipFill rotWithShape="1">
          <a:blip r:embed="rId9"/>
          <a:srcRect t="18174"/>
          <a:stretch/>
        </p:blipFill>
        <p:spPr>
          <a:xfrm>
            <a:off x="8013797" y="4890534"/>
            <a:ext cx="865707" cy="453960"/>
          </a:xfrm>
          <a:prstGeom prst="rect">
            <a:avLst/>
          </a:prstGeom>
        </p:spPr>
      </p:pic>
    </p:spTree>
    <p:extLst>
      <p:ext uri="{BB962C8B-B14F-4D97-AF65-F5344CB8AC3E}">
        <p14:creationId xmlns:p14="http://schemas.microsoft.com/office/powerpoint/2010/main" val="376706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lvl="0"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Органикалық қосылыстардың жіктелуі</a:t>
            </a:r>
          </a:p>
        </p:txBody>
      </p:sp>
      <p:sp>
        <p:nvSpPr>
          <p:cNvPr id="16" name="TextBox 15">
            <a:extLst>
              <a:ext uri="{FF2B5EF4-FFF2-40B4-BE49-F238E27FC236}">
                <a16:creationId xmlns:a16="http://schemas.microsoft.com/office/drawing/2014/main" id="{0AA50A5C-6380-4B92-88D3-C317307570EE}"/>
              </a:ext>
            </a:extLst>
          </p:cNvPr>
          <p:cNvSpPr txBox="1"/>
          <p:nvPr/>
        </p:nvSpPr>
        <p:spPr>
          <a:xfrm>
            <a:off x="288626" y="1144298"/>
            <a:ext cx="9144000" cy="956773"/>
          </a:xfrm>
          <a:prstGeom prst="rect">
            <a:avLst/>
          </a:prstGeom>
          <a:noFill/>
          <a:ln>
            <a:solidFill>
              <a:schemeClr val="tx2"/>
            </a:solidFill>
          </a:ln>
        </p:spPr>
        <p:txBody>
          <a:bodyPr wrap="square" lIns="252000" tIns="108000" rIns="252000" bIns="108000" rtlCol="0">
            <a:spAutoFit/>
          </a:bodyPr>
          <a:lstStyle/>
          <a:p>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Тапсырма. </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Келесі қосылыстар органикалық қосылыстардың қай класына жататынын көрсетіңдер. </a:t>
            </a:r>
          </a:p>
        </p:txBody>
      </p:sp>
      <p:pic>
        <p:nvPicPr>
          <p:cNvPr id="5" name="Рисунок 4">
            <a:extLst>
              <a:ext uri="{FF2B5EF4-FFF2-40B4-BE49-F238E27FC236}">
                <a16:creationId xmlns:a16="http://schemas.microsoft.com/office/drawing/2014/main" id="{2D7B7274-CD7F-4295-89B6-120615CA8EB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40000"/>
                    </a14:imgEffect>
                  </a14:imgLayer>
                </a14:imgProps>
              </a:ext>
            </a:extLst>
          </a:blip>
          <a:stretch>
            <a:fillRect/>
          </a:stretch>
        </p:blipFill>
        <p:spPr>
          <a:xfrm>
            <a:off x="1050053" y="2304272"/>
            <a:ext cx="7612218" cy="5325737"/>
          </a:xfrm>
          <a:prstGeom prst="rect">
            <a:avLst/>
          </a:prstGeom>
        </p:spPr>
      </p:pic>
    </p:spTree>
    <p:extLst>
      <p:ext uri="{BB962C8B-B14F-4D97-AF65-F5344CB8AC3E}">
        <p14:creationId xmlns:p14="http://schemas.microsoft.com/office/powerpoint/2010/main" val="3442147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EB0BD-7B70-4C7B-8CF8-63F9AF140AE1}"/>
              </a:ext>
            </a:extLst>
          </p:cNvPr>
          <p:cNvSpPr>
            <a:spLocks noGrp="1"/>
          </p:cNvSpPr>
          <p:nvPr>
            <p:ph type="title"/>
          </p:nvPr>
        </p:nvSpPr>
        <p:spPr>
          <a:xfrm>
            <a:off x="284163" y="292100"/>
            <a:ext cx="9144000" cy="752929"/>
          </a:xfrm>
          <a:ln>
            <a:solidFill>
              <a:srgbClr val="002060"/>
            </a:solidFill>
          </a:ln>
        </p:spPr>
        <p:txBody>
          <a:bodyPr lIns="252000" tIns="108000" rIns="252000" bIns="108000">
            <a:norm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Сабақтың мақсаты</a:t>
            </a:r>
            <a:endParaRPr 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Объект 2">
            <a:extLst>
              <a:ext uri="{FF2B5EF4-FFF2-40B4-BE49-F238E27FC236}">
                <a16:creationId xmlns:a16="http://schemas.microsoft.com/office/drawing/2014/main" id="{104EFABA-E912-4556-A852-921559C137AA}"/>
              </a:ext>
            </a:extLst>
          </p:cNvPr>
          <p:cNvSpPr txBox="1">
            <a:spLocks/>
          </p:cNvSpPr>
          <p:nvPr/>
        </p:nvSpPr>
        <p:spPr>
          <a:xfrm>
            <a:off x="284162" y="1500689"/>
            <a:ext cx="9144000" cy="3937212"/>
          </a:xfrm>
          <a:prstGeom prst="rect">
            <a:avLst/>
          </a:prstGeom>
          <a:ln>
            <a:solidFill>
              <a:srgbClr val="002060"/>
            </a:solidFill>
          </a:ln>
        </p:spPr>
        <p:txBody>
          <a:bodyPr vert="horz" lIns="252000" tIns="108000" rIns="252000" bIns="108000" rtlCol="0">
            <a:normAutofit/>
          </a:bodyPr>
          <a:lstStyle>
            <a:lvl1pPr marL="242819" indent="-242819" algn="l" defTabSz="971276" rtl="0" eaLnBrk="1" latinLnBrk="0" hangingPunct="1">
              <a:lnSpc>
                <a:spcPct val="90000"/>
              </a:lnSpc>
              <a:spcBef>
                <a:spcPts val="1062"/>
              </a:spcBef>
              <a:buFont typeface="Arial" panose="020B0604020202020204" pitchFamily="34" charset="0"/>
              <a:buChar char="•"/>
              <a:defRPr sz="2974" kern="1200">
                <a:solidFill>
                  <a:schemeClr val="tx1"/>
                </a:solidFill>
                <a:latin typeface="+mn-lt"/>
                <a:ea typeface="+mn-ea"/>
                <a:cs typeface="+mn-cs"/>
              </a:defRPr>
            </a:lvl1pPr>
            <a:lvl2pPr marL="728457" indent="-242819" algn="l" defTabSz="971276" rtl="0" eaLnBrk="1" latinLnBrk="0" hangingPunct="1">
              <a:lnSpc>
                <a:spcPct val="90000"/>
              </a:lnSpc>
              <a:spcBef>
                <a:spcPts val="531"/>
              </a:spcBef>
              <a:buFont typeface="Arial" panose="020B0604020202020204" pitchFamily="34" charset="0"/>
              <a:buChar char="•"/>
              <a:defRPr sz="2549" kern="1200">
                <a:solidFill>
                  <a:schemeClr val="tx1"/>
                </a:solidFill>
                <a:latin typeface="+mn-lt"/>
                <a:ea typeface="+mn-ea"/>
                <a:cs typeface="+mn-cs"/>
              </a:defRPr>
            </a:lvl2pPr>
            <a:lvl3pPr marL="1214095" indent="-242819" algn="l" defTabSz="971276" rtl="0" eaLnBrk="1" latinLnBrk="0" hangingPunct="1">
              <a:lnSpc>
                <a:spcPct val="90000"/>
              </a:lnSpc>
              <a:spcBef>
                <a:spcPts val="531"/>
              </a:spcBef>
              <a:buFont typeface="Arial" panose="020B0604020202020204" pitchFamily="34" charset="0"/>
              <a:buChar char="•"/>
              <a:defRPr sz="2124" kern="1200">
                <a:solidFill>
                  <a:schemeClr val="tx1"/>
                </a:solidFill>
                <a:latin typeface="+mn-lt"/>
                <a:ea typeface="+mn-ea"/>
                <a:cs typeface="+mn-cs"/>
              </a:defRPr>
            </a:lvl3pPr>
            <a:lvl4pPr marL="1699732"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4pPr>
            <a:lvl5pPr marL="2185370"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5pPr>
            <a:lvl6pPr marL="2671008"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6pPr>
            <a:lvl7pPr marL="3156646"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7pPr>
            <a:lvl8pPr marL="3642284"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8pPr>
            <a:lvl9pPr marL="4127922"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9pPr>
          </a:lstStyle>
          <a:p>
            <a:pPr marL="361950" indent="-361950"/>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Органикалық</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заттардың</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құрамы</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мен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құрылысы</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pPr marL="361950" indent="-361950"/>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Гомологтық қатар;</a:t>
            </a:r>
          </a:p>
          <a:p>
            <a:pPr marL="361950" indent="-361950"/>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Алифатты қосылыстардың теориялық және қолданбалы химияның халықаралық одағы номенклатурасы;</a:t>
            </a:r>
          </a:p>
          <a:p>
            <a:pPr marL="361950" indent="-361950"/>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Изомерия түрлері.</a:t>
            </a:r>
          </a:p>
          <a:p>
            <a:pPr marL="0" indent="0"/>
            <a:endPar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80884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587441"/>
          </a:xfrm>
          <a:prstGeom prst="rect">
            <a:avLst/>
          </a:prstGeom>
          <a:noFill/>
          <a:ln>
            <a:solidFill>
              <a:schemeClr val="tx2"/>
            </a:solidFill>
          </a:ln>
        </p:spPr>
        <p:txBody>
          <a:bodyPr wrap="square" lIns="252000" tIns="108000" rIns="252000" bIns="108000" rtlCol="0">
            <a:spAutoFit/>
          </a:bodyPr>
          <a:lstStyle/>
          <a:p>
            <a:pPr lvl="0"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Органикалық қосылыстардың номенклатурасы</a:t>
            </a:r>
          </a:p>
        </p:txBody>
      </p:sp>
      <p:sp>
        <p:nvSpPr>
          <p:cNvPr id="16" name="TextBox 15">
            <a:extLst>
              <a:ext uri="{FF2B5EF4-FFF2-40B4-BE49-F238E27FC236}">
                <a16:creationId xmlns:a16="http://schemas.microsoft.com/office/drawing/2014/main" id="{0AA50A5C-6380-4B92-88D3-C317307570EE}"/>
              </a:ext>
            </a:extLst>
          </p:cNvPr>
          <p:cNvSpPr txBox="1"/>
          <p:nvPr/>
        </p:nvSpPr>
        <p:spPr>
          <a:xfrm>
            <a:off x="298541" y="953380"/>
            <a:ext cx="9144000" cy="6681417"/>
          </a:xfrm>
          <a:prstGeom prst="rect">
            <a:avLst/>
          </a:prstGeom>
          <a:noFill/>
          <a:ln>
            <a:solidFill>
              <a:schemeClr val="tx2"/>
            </a:solidFill>
          </a:ln>
        </p:spPr>
        <p:txBody>
          <a:bodyPr wrap="square" lIns="252000" tIns="108000" rIns="252000" bIns="108000" rtlCol="0">
            <a:spAutoFit/>
          </a:bodyPr>
          <a:lstStyle/>
          <a:p>
            <a:r>
              <a:rPr lang="kk-KZ" sz="2100" dirty="0">
                <a:solidFill>
                  <a:srgbClr val="620BFC"/>
                </a:solidFill>
                <a:latin typeface="Open Sans" panose="020B0606030504020204" pitchFamily="34" charset="0"/>
                <a:ea typeface="Open Sans" panose="020B0606030504020204" pitchFamily="34" charset="0"/>
                <a:cs typeface="Open Sans" panose="020B0606030504020204" pitchFamily="34" charset="0"/>
              </a:rPr>
              <a:t>Номенклатура –</a:t>
            </a:r>
            <a:r>
              <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заттар атауларының жүйесі. Қазіргі уақытта органикалық қосылстарды атауда номенклатураның үш түрін қолданады. Олар: </a:t>
            </a:r>
            <a:r>
              <a:rPr lang="kk-KZ" sz="2100" dirty="0">
                <a:solidFill>
                  <a:srgbClr val="620BFC"/>
                </a:solidFill>
                <a:latin typeface="Open Sans" panose="020B0606030504020204" pitchFamily="34" charset="0"/>
                <a:ea typeface="Open Sans" panose="020B0606030504020204" pitchFamily="34" charset="0"/>
                <a:cs typeface="Open Sans" panose="020B0606030504020204" pitchFamily="34" charset="0"/>
              </a:rPr>
              <a:t>тривиалды, рационалды </a:t>
            </a:r>
            <a:r>
              <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және </a:t>
            </a:r>
            <a:r>
              <a:rPr lang="kk-KZ" sz="2100" dirty="0">
                <a:solidFill>
                  <a:srgbClr val="620BFC"/>
                </a:solidFill>
                <a:latin typeface="Open Sans" panose="020B0606030504020204" pitchFamily="34" charset="0"/>
                <a:ea typeface="Open Sans" panose="020B0606030504020204" pitchFamily="34" charset="0"/>
                <a:cs typeface="Open Sans" panose="020B0606030504020204" pitchFamily="34" charset="0"/>
              </a:rPr>
              <a:t>халықаралық. </a:t>
            </a:r>
          </a:p>
          <a:p>
            <a:r>
              <a:rPr lang="kk-KZ" sz="2100" dirty="0">
                <a:solidFill>
                  <a:srgbClr val="620BFC"/>
                </a:solidFill>
                <a:latin typeface="Open Sans" panose="020B0606030504020204" pitchFamily="34" charset="0"/>
                <a:ea typeface="Open Sans" panose="020B0606030504020204" pitchFamily="34" charset="0"/>
                <a:cs typeface="Open Sans" panose="020B0606030504020204" pitchFamily="34" charset="0"/>
              </a:rPr>
              <a:t>Тривиалды (тарихи) номенклатура. </a:t>
            </a:r>
            <a:r>
              <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Органикалық қосылыстардың алыну кезіне байланысты, түсі немесе иісі бойынша, сирек химиялық қасиеттері бойынша кездейсоқ атау. Тривиалды атаулар қосылыстың химиялық табиғаты жайлы түсінік бермейді және оның құрылысын ашып көрсетпейді. Мысалы, құмырсқа қышқылы, шарап қышқылы, алма және лимон қышқылы, қымыздық қышқыл және т.б. </a:t>
            </a:r>
          </a:p>
          <a:p>
            <a:r>
              <a:rPr lang="kk-KZ" sz="2100" dirty="0">
                <a:solidFill>
                  <a:srgbClr val="620BFC"/>
                </a:solidFill>
                <a:latin typeface="Open Sans" panose="020B0606030504020204" pitchFamily="34" charset="0"/>
                <a:ea typeface="Open Sans" panose="020B0606030504020204" pitchFamily="34" charset="0"/>
                <a:cs typeface="Open Sans" panose="020B0606030504020204" pitchFamily="34" charset="0"/>
              </a:rPr>
              <a:t>Рационалды номенклатура. </a:t>
            </a:r>
            <a:r>
              <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Рационалды атау кезінде ең қарапайым қосылыс алынып, басқа туындылар сол қосылыс құрамындағы сутек атомының органикалық радикалға алмасқан туындылары ретінде қарастырылады. Мысалы, </a:t>
            </a:r>
          </a:p>
          <a:p>
            <a:endPar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1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Рисунок 3">
            <a:extLst>
              <a:ext uri="{FF2B5EF4-FFF2-40B4-BE49-F238E27FC236}">
                <a16:creationId xmlns:a16="http://schemas.microsoft.com/office/drawing/2014/main" id="{D0E3AFAE-8D9C-4F53-88B8-4BD561AF71C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10000"/>
                    </a14:imgEffect>
                  </a14:imgLayer>
                </a14:imgProps>
              </a:ext>
            </a:extLst>
          </a:blip>
          <a:stretch>
            <a:fillRect/>
          </a:stretch>
        </p:blipFill>
        <p:spPr>
          <a:xfrm>
            <a:off x="853091" y="5622803"/>
            <a:ext cx="1952625" cy="1571625"/>
          </a:xfrm>
          <a:prstGeom prst="rect">
            <a:avLst/>
          </a:prstGeom>
        </p:spPr>
      </p:pic>
      <p:pic>
        <p:nvPicPr>
          <p:cNvPr id="7" name="Рисунок 6">
            <a:extLst>
              <a:ext uri="{FF2B5EF4-FFF2-40B4-BE49-F238E27FC236}">
                <a16:creationId xmlns:a16="http://schemas.microsoft.com/office/drawing/2014/main" id="{74DCFFB2-5612-4623-8333-D574F949974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82000"/>
                    </a14:imgEffect>
                    <a14:imgEffect>
                      <a14:brightnessContrast bright="20000"/>
                    </a14:imgEffect>
                  </a14:imgLayer>
                </a14:imgProps>
              </a:ext>
            </a:extLst>
          </a:blip>
          <a:stretch>
            <a:fillRect/>
          </a:stretch>
        </p:blipFill>
        <p:spPr>
          <a:xfrm>
            <a:off x="3361417" y="6095833"/>
            <a:ext cx="3018247" cy="646767"/>
          </a:xfrm>
          <a:prstGeom prst="rect">
            <a:avLst/>
          </a:prstGeom>
        </p:spPr>
      </p:pic>
      <p:pic>
        <p:nvPicPr>
          <p:cNvPr id="9" name="Рисунок 8">
            <a:extLst>
              <a:ext uri="{FF2B5EF4-FFF2-40B4-BE49-F238E27FC236}">
                <a16:creationId xmlns:a16="http://schemas.microsoft.com/office/drawing/2014/main" id="{1319043E-F8FC-42D0-AB05-70BB2F33E1BE}"/>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100000"/>
                    </a14:imgEffect>
                    <a14:imgEffect>
                      <a14:brightnessContrast bright="14000"/>
                    </a14:imgEffect>
                  </a14:imgLayer>
                </a14:imgProps>
              </a:ext>
            </a:extLst>
          </a:blip>
          <a:stretch>
            <a:fillRect/>
          </a:stretch>
        </p:blipFill>
        <p:spPr>
          <a:xfrm>
            <a:off x="6672925" y="5963097"/>
            <a:ext cx="2592945" cy="799814"/>
          </a:xfrm>
          <a:prstGeom prst="rect">
            <a:avLst/>
          </a:prstGeom>
        </p:spPr>
      </p:pic>
      <p:sp>
        <p:nvSpPr>
          <p:cNvPr id="11" name="TextBox 10">
            <a:extLst>
              <a:ext uri="{FF2B5EF4-FFF2-40B4-BE49-F238E27FC236}">
                <a16:creationId xmlns:a16="http://schemas.microsoft.com/office/drawing/2014/main" id="{EBD18A18-0D4D-4F10-9F42-DB210C7DD89A}"/>
              </a:ext>
            </a:extLst>
          </p:cNvPr>
          <p:cNvSpPr txBox="1"/>
          <p:nvPr/>
        </p:nvSpPr>
        <p:spPr>
          <a:xfrm>
            <a:off x="264973" y="7116070"/>
            <a:ext cx="3279092" cy="525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252000" tIns="108000" rIns="252000" bIns="108000" rtlCol="0">
            <a:spAutoFit/>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Триметилметан </a:t>
            </a:r>
          </a:p>
        </p:txBody>
      </p:sp>
      <p:sp>
        <p:nvSpPr>
          <p:cNvPr id="12" name="TextBox 11">
            <a:extLst>
              <a:ext uri="{FF2B5EF4-FFF2-40B4-BE49-F238E27FC236}">
                <a16:creationId xmlns:a16="http://schemas.microsoft.com/office/drawing/2014/main" id="{D7BFA459-77AC-4EB6-A5AA-DFF7E0DE5880}"/>
              </a:ext>
            </a:extLst>
          </p:cNvPr>
          <p:cNvSpPr txBox="1"/>
          <p:nvPr/>
        </p:nvSpPr>
        <p:spPr>
          <a:xfrm>
            <a:off x="3360266" y="7066650"/>
            <a:ext cx="3279092" cy="525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252000" tIns="108000" rIns="252000" bIns="108000" rtlCol="0">
            <a:spAutoFit/>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Метилэтилэтилен </a:t>
            </a:r>
          </a:p>
        </p:txBody>
      </p:sp>
      <p:sp>
        <p:nvSpPr>
          <p:cNvPr id="13" name="TextBox 12">
            <a:extLst>
              <a:ext uri="{FF2B5EF4-FFF2-40B4-BE49-F238E27FC236}">
                <a16:creationId xmlns:a16="http://schemas.microsoft.com/office/drawing/2014/main" id="{5277C201-0569-4060-82CC-A9461200EBB5}"/>
              </a:ext>
            </a:extLst>
          </p:cNvPr>
          <p:cNvSpPr txBox="1"/>
          <p:nvPr/>
        </p:nvSpPr>
        <p:spPr>
          <a:xfrm>
            <a:off x="6295466" y="7076175"/>
            <a:ext cx="3279092" cy="525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252000" tIns="108000" rIns="252000" bIns="108000" rtlCol="0">
            <a:spAutoFit/>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Этилацетилен </a:t>
            </a:r>
          </a:p>
        </p:txBody>
      </p:sp>
    </p:spTree>
    <p:extLst>
      <p:ext uri="{BB962C8B-B14F-4D97-AF65-F5344CB8AC3E}">
        <p14:creationId xmlns:p14="http://schemas.microsoft.com/office/powerpoint/2010/main" val="617104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587441"/>
          </a:xfrm>
          <a:prstGeom prst="rect">
            <a:avLst/>
          </a:prstGeom>
          <a:noFill/>
          <a:ln>
            <a:solidFill>
              <a:schemeClr val="tx2"/>
            </a:solidFill>
          </a:ln>
        </p:spPr>
        <p:txBody>
          <a:bodyPr wrap="square" lIns="252000" tIns="108000" rIns="252000" bIns="108000" rtlCol="0">
            <a:spAutoFit/>
          </a:bodyPr>
          <a:lstStyle/>
          <a:p>
            <a:pPr lvl="0"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Органикалық қосылыстардың номенклатурасы</a:t>
            </a:r>
          </a:p>
        </p:txBody>
      </p:sp>
      <p:sp>
        <p:nvSpPr>
          <p:cNvPr id="16" name="TextBox 15">
            <a:extLst>
              <a:ext uri="{FF2B5EF4-FFF2-40B4-BE49-F238E27FC236}">
                <a16:creationId xmlns:a16="http://schemas.microsoft.com/office/drawing/2014/main" id="{0AA50A5C-6380-4B92-88D3-C317307570EE}"/>
              </a:ext>
            </a:extLst>
          </p:cNvPr>
          <p:cNvSpPr txBox="1"/>
          <p:nvPr/>
        </p:nvSpPr>
        <p:spPr>
          <a:xfrm>
            <a:off x="285549" y="2455007"/>
            <a:ext cx="9144000" cy="1756992"/>
          </a:xfrm>
          <a:prstGeom prst="rect">
            <a:avLst/>
          </a:prstGeom>
          <a:noFill/>
          <a:ln>
            <a:solidFill>
              <a:schemeClr val="tx2"/>
            </a:solidFill>
          </a:ln>
        </p:spPr>
        <p:txBody>
          <a:bodyPr wrap="square" lIns="252000" tIns="108000" rIns="252000" bIns="108000" rtlCol="0">
            <a:spAutoFit/>
          </a:bodyPr>
          <a:lstStyle/>
          <a:p>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ИЮПАК жүйелік номенклатурасы. </a:t>
            </a: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Қосылыстың кеңістік және химиялық құрылымын, құрамын ғылыми тұрғыда көрсетеді. </a:t>
            </a:r>
          </a:p>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ИЮПАК номенклатурасына оған дейінгі </a:t>
            </a: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орынбасушы</a:t>
            </a: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және </a:t>
            </a: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радикалды-функционалды</a:t>
            </a: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номенклатуралардың ережелері енгізілген. </a:t>
            </a:r>
          </a:p>
        </p:txBody>
      </p:sp>
      <p:pic>
        <p:nvPicPr>
          <p:cNvPr id="8" name="Рисунок 7">
            <a:extLst>
              <a:ext uri="{FF2B5EF4-FFF2-40B4-BE49-F238E27FC236}">
                <a16:creationId xmlns:a16="http://schemas.microsoft.com/office/drawing/2014/main" id="{98B23068-1508-4A52-B80C-86139E2C4BC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32000"/>
                    </a14:imgEffect>
                  </a14:imgLayer>
                </a14:imgProps>
              </a:ext>
            </a:extLst>
          </a:blip>
          <a:stretch>
            <a:fillRect/>
          </a:stretch>
        </p:blipFill>
        <p:spPr>
          <a:xfrm>
            <a:off x="5526594" y="1037058"/>
            <a:ext cx="3455112" cy="867911"/>
          </a:xfrm>
          <a:prstGeom prst="rect">
            <a:avLst/>
          </a:prstGeom>
        </p:spPr>
      </p:pic>
      <p:pic>
        <p:nvPicPr>
          <p:cNvPr id="14" name="Рисунок 13">
            <a:extLst>
              <a:ext uri="{FF2B5EF4-FFF2-40B4-BE49-F238E27FC236}">
                <a16:creationId xmlns:a16="http://schemas.microsoft.com/office/drawing/2014/main" id="{54B95652-C9F5-4612-B8C8-300A11D3002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96000"/>
                    </a14:imgEffect>
                    <a14:imgEffect>
                      <a14:brightnessContrast bright="19000"/>
                    </a14:imgEffect>
                  </a14:imgLayer>
                </a14:imgProps>
              </a:ext>
            </a:extLst>
          </a:blip>
          <a:stretch>
            <a:fillRect/>
          </a:stretch>
        </p:blipFill>
        <p:spPr>
          <a:xfrm>
            <a:off x="450308" y="963659"/>
            <a:ext cx="3369107" cy="1162860"/>
          </a:xfrm>
          <a:prstGeom prst="rect">
            <a:avLst/>
          </a:prstGeom>
        </p:spPr>
      </p:pic>
      <p:sp>
        <p:nvSpPr>
          <p:cNvPr id="17" name="TextBox 16">
            <a:extLst>
              <a:ext uri="{FF2B5EF4-FFF2-40B4-BE49-F238E27FC236}">
                <a16:creationId xmlns:a16="http://schemas.microsoft.com/office/drawing/2014/main" id="{5D3837DB-E9AC-41F8-904B-56A4A2733970}"/>
              </a:ext>
            </a:extLst>
          </p:cNvPr>
          <p:cNvSpPr txBox="1"/>
          <p:nvPr/>
        </p:nvSpPr>
        <p:spPr>
          <a:xfrm>
            <a:off x="312920" y="1947694"/>
            <a:ext cx="3747861" cy="525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252000" tIns="108000" rIns="252000" bIns="108000" rtlCol="0">
            <a:spAutoFit/>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Метилдиизопропилметан  </a:t>
            </a:r>
          </a:p>
        </p:txBody>
      </p:sp>
      <p:sp>
        <p:nvSpPr>
          <p:cNvPr id="18" name="TextBox 17">
            <a:extLst>
              <a:ext uri="{FF2B5EF4-FFF2-40B4-BE49-F238E27FC236}">
                <a16:creationId xmlns:a16="http://schemas.microsoft.com/office/drawing/2014/main" id="{E7C03B65-2957-4744-B268-4E83B4E1985D}"/>
              </a:ext>
            </a:extLst>
          </p:cNvPr>
          <p:cNvSpPr txBox="1"/>
          <p:nvPr/>
        </p:nvSpPr>
        <p:spPr>
          <a:xfrm>
            <a:off x="5417956" y="1912400"/>
            <a:ext cx="3981449" cy="525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252000" tIns="108000" rIns="252000" bIns="108000" rtlCol="0">
            <a:spAutoFit/>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Метилэтилизопропилметан   </a:t>
            </a:r>
          </a:p>
        </p:txBody>
      </p:sp>
      <mc:AlternateContent xmlns:mc="http://schemas.openxmlformats.org/markup-compatibility/2006" xmlns:a14="http://schemas.microsoft.com/office/drawing/2010/main">
        <mc:Choice Requires="a14">
          <p:graphicFrame>
            <p:nvGraphicFramePr>
              <p:cNvPr id="15" name="Таблица 18">
                <a:extLst>
                  <a:ext uri="{FF2B5EF4-FFF2-40B4-BE49-F238E27FC236}">
                    <a16:creationId xmlns:a16="http://schemas.microsoft.com/office/drawing/2014/main" id="{57AFF4A8-CAA1-42FF-9752-CDBA46A82C4A}"/>
                  </a:ext>
                </a:extLst>
              </p:cNvPr>
              <p:cNvGraphicFramePr>
                <a:graphicFrameLocks noGrp="1"/>
              </p:cNvGraphicFramePr>
              <p:nvPr>
                <p:extLst>
                  <p:ext uri="{D42A27DB-BD31-4B8C-83A1-F6EECF244321}">
                    <p14:modId xmlns:p14="http://schemas.microsoft.com/office/powerpoint/2010/main" val="1790401698"/>
                  </p:ext>
                </p:extLst>
              </p:nvPr>
            </p:nvGraphicFramePr>
            <p:xfrm>
              <a:off x="312920" y="4319713"/>
              <a:ext cx="9129621" cy="3442488"/>
            </p:xfrm>
            <a:graphic>
              <a:graphicData uri="http://schemas.openxmlformats.org/drawingml/2006/table">
                <a:tbl>
                  <a:tblPr firstRow="1" bandRow="1">
                    <a:tableStyleId>{5940675A-B579-460E-94D1-54222C63F5DA}</a:tableStyleId>
                  </a:tblPr>
                  <a:tblGrid>
                    <a:gridCol w="3043207">
                      <a:extLst>
                        <a:ext uri="{9D8B030D-6E8A-4147-A177-3AD203B41FA5}">
                          <a16:colId xmlns:a16="http://schemas.microsoft.com/office/drawing/2014/main" val="2314000592"/>
                        </a:ext>
                      </a:extLst>
                    </a:gridCol>
                    <a:gridCol w="2592497">
                      <a:extLst>
                        <a:ext uri="{9D8B030D-6E8A-4147-A177-3AD203B41FA5}">
                          <a16:colId xmlns:a16="http://schemas.microsoft.com/office/drawing/2014/main" val="2573419399"/>
                        </a:ext>
                      </a:extLst>
                    </a:gridCol>
                    <a:gridCol w="3493917">
                      <a:extLst>
                        <a:ext uri="{9D8B030D-6E8A-4147-A177-3AD203B41FA5}">
                          <a16:colId xmlns:a16="http://schemas.microsoft.com/office/drawing/2014/main" val="1016251764"/>
                        </a:ext>
                      </a:extLst>
                    </a:gridCol>
                  </a:tblGrid>
                  <a:tr h="354940">
                    <a:tc rowSpan="2">
                      <a:txBody>
                        <a:bodyPr/>
                        <a:lstStyle/>
                        <a:p>
                          <a:pPr algn="ctr"/>
                          <a:endPar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Қосылыс формуласы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gridSpan="2">
                      <a:txBody>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Аталуы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0664602"/>
                      </a:ext>
                    </a:extLst>
                  </a:tr>
                  <a:tr h="354940">
                    <a:tc vMerge="1">
                      <a:txBody>
                        <a:bodyPr/>
                        <a:lstStyle/>
                        <a:p>
                          <a:endParaRPr lang="ru-RU"/>
                        </a:p>
                      </a:txBody>
                      <a:tcPr/>
                    </a:tc>
                    <a:tc>
                      <a:txBody>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Орынбасу номенклатурасы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Радикалды-функционалды номенклатура</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96313486"/>
                      </a:ext>
                    </a:extLst>
                  </a:tr>
                  <a:tr h="709879">
                    <a:tc>
                      <a:txBody>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sz="2400" b="0" i="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CH</m:t>
                                    </m:r>
                                  </m:e>
                                  <m:sub>
                                    <m:r>
                                      <a:rPr lang="en-US" sz="2400" b="0" i="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3</m:t>
                                    </m:r>
                                  </m:sub>
                                </m:sSub>
                                <m:sSub>
                                  <m:sSubPr>
                                    <m:ctrlPr>
                                      <a:rPr lang="ru-RU" sz="24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sz="2400" b="0" i="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CH</m:t>
                                    </m:r>
                                  </m:e>
                                  <m:sub>
                                    <m:r>
                                      <a:rPr lang="en-US" sz="2400" b="0" i="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r>
                                  <m:rPr>
                                    <m:sty m:val="p"/>
                                  </m:rPr>
                                  <a:rPr lang="en-US" sz="2400" b="0" i="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Br</m:t>
                                </m:r>
                              </m:oMath>
                            </m:oMathPara>
                          </a14:m>
                          <a:endParaRPr lang="ru-RU" i="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Бромэтан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Этилбромид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9676149"/>
                      </a:ext>
                    </a:extLst>
                  </a:tr>
                  <a:tr h="709879">
                    <a:tc>
                      <a:txBody>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sz="2400" b="0" i="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CH</m:t>
                                    </m:r>
                                  </m:e>
                                  <m:sub>
                                    <m:r>
                                      <a:rPr lang="en-US" sz="2400" b="0" i="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3</m:t>
                                    </m:r>
                                  </m:sub>
                                </m:sSub>
                                <m:sSub>
                                  <m:sSubPr>
                                    <m:ctrlPr>
                                      <a:rPr lang="ru-RU" sz="24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sz="2400" b="0" i="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CH</m:t>
                                    </m:r>
                                  </m:e>
                                  <m:sub>
                                    <m:r>
                                      <a:rPr lang="en-US" sz="2400" b="0" i="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2</m:t>
                                    </m:r>
                                  </m:sub>
                                </m:sSub>
                                <m:r>
                                  <m:rPr>
                                    <m:sty m:val="p"/>
                                  </m:rPr>
                                  <a:rPr lang="en-US" sz="2400" b="0" i="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OH</m:t>
                                </m:r>
                              </m:oMath>
                            </m:oMathPara>
                          </a14:m>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Этанол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Этилспирті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97504474"/>
                      </a:ext>
                    </a:extLst>
                  </a:tr>
                  <a:tr h="709879">
                    <a:tc>
                      <a:txBody>
                        <a:bodyPr/>
                        <a:lstStyle/>
                        <a:p>
                          <a:pPr/>
                          <a14:m>
                            <m:oMathPara xmlns:m="http://schemas.openxmlformats.org/officeDocument/2006/math">
                              <m:oMathParaPr>
                                <m:jc m:val="centerGroup"/>
                              </m:oMathParaPr>
                              <m:oMath xmlns:m="http://schemas.openxmlformats.org/officeDocument/2006/math">
                                <m:sSub>
                                  <m:sSubPr>
                                    <m:ctrlPr>
                                      <a:rPr lang="ru-RU" sz="20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sz="2000" b="0" i="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CH</m:t>
                                    </m:r>
                                  </m:e>
                                  <m:sub>
                                    <m:r>
                                      <a:rPr lang="en-US" sz="2000" b="0" i="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3</m:t>
                                    </m:r>
                                  </m:sub>
                                </m:sSub>
                                <m:r>
                                  <a:rPr lang="en-US" sz="2000" b="0" i="1" smtClean="0">
                                    <a:solidFill>
                                      <a:srgbClr val="002060"/>
                                    </a:solidFill>
                                    <a:latin typeface="Cambria Math" panose="02040503050406030204" pitchFamily="18" charset="0"/>
                                    <a:ea typeface="Cambria Math" panose="02040503050406030204" pitchFamily="18" charset="0"/>
                                    <a:cs typeface="Open Sans" panose="020B0606030504020204" pitchFamily="34" charset="0"/>
                                  </a:rPr>
                                  <m:t>−        −</m:t>
                                </m:r>
                                <m:sSub>
                                  <m:sSubPr>
                                    <m:ctrlPr>
                                      <a:rPr lang="ru-RU" sz="2000" i="1"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sz="2000" b="0" i="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CH</m:t>
                                    </m:r>
                                  </m:e>
                                  <m:sub>
                                    <m:r>
                                      <a:rPr lang="en-US" sz="2000" b="0" i="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3</m:t>
                                    </m:r>
                                  </m:sub>
                                </m:sSub>
                              </m:oMath>
                            </m:oMathPara>
                          </a14:m>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2-хлорпропан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kk-KZ"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Изопропилхлорид</a:t>
                          </a: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endPar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52743765"/>
                      </a:ext>
                    </a:extLst>
                  </a:tr>
                </a:tbl>
              </a:graphicData>
            </a:graphic>
          </p:graphicFrame>
        </mc:Choice>
        <mc:Fallback xmlns="">
          <p:graphicFrame>
            <p:nvGraphicFramePr>
              <p:cNvPr id="15" name="Таблица 18">
                <a:extLst>
                  <a:ext uri="{FF2B5EF4-FFF2-40B4-BE49-F238E27FC236}">
                    <a16:creationId xmlns:a16="http://schemas.microsoft.com/office/drawing/2014/main" id="{57AFF4A8-CAA1-42FF-9752-CDBA46A82C4A}"/>
                  </a:ext>
                </a:extLst>
              </p:cNvPr>
              <p:cNvGraphicFramePr>
                <a:graphicFrameLocks noGrp="1"/>
              </p:cNvGraphicFramePr>
              <p:nvPr>
                <p:extLst>
                  <p:ext uri="{D42A27DB-BD31-4B8C-83A1-F6EECF244321}">
                    <p14:modId xmlns:p14="http://schemas.microsoft.com/office/powerpoint/2010/main" val="1790401698"/>
                  </p:ext>
                </p:extLst>
              </p:nvPr>
            </p:nvGraphicFramePr>
            <p:xfrm>
              <a:off x="312920" y="4319713"/>
              <a:ext cx="9129621" cy="3442488"/>
            </p:xfrm>
            <a:graphic>
              <a:graphicData uri="http://schemas.openxmlformats.org/drawingml/2006/table">
                <a:tbl>
                  <a:tblPr firstRow="1" bandRow="1">
                    <a:tableStyleId>{5940675A-B579-460E-94D1-54222C63F5DA}</a:tableStyleId>
                  </a:tblPr>
                  <a:tblGrid>
                    <a:gridCol w="3043207">
                      <a:extLst>
                        <a:ext uri="{9D8B030D-6E8A-4147-A177-3AD203B41FA5}">
                          <a16:colId xmlns:a16="http://schemas.microsoft.com/office/drawing/2014/main" val="2314000592"/>
                        </a:ext>
                      </a:extLst>
                    </a:gridCol>
                    <a:gridCol w="2592497">
                      <a:extLst>
                        <a:ext uri="{9D8B030D-6E8A-4147-A177-3AD203B41FA5}">
                          <a16:colId xmlns:a16="http://schemas.microsoft.com/office/drawing/2014/main" val="2573419399"/>
                        </a:ext>
                      </a:extLst>
                    </a:gridCol>
                    <a:gridCol w="3493917">
                      <a:extLst>
                        <a:ext uri="{9D8B030D-6E8A-4147-A177-3AD203B41FA5}">
                          <a16:colId xmlns:a16="http://schemas.microsoft.com/office/drawing/2014/main" val="1016251764"/>
                        </a:ext>
                      </a:extLst>
                    </a:gridCol>
                  </a:tblGrid>
                  <a:tr h="382842">
                    <a:tc rowSpan="2">
                      <a:txBody>
                        <a:bodyPr/>
                        <a:lstStyle/>
                        <a:p>
                          <a:pPr algn="ctr"/>
                          <a:endPar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Қосылыс формуласы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tc>
                    <a:tc gridSpan="2">
                      <a:txBody>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Аталуы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0664602"/>
                      </a:ext>
                    </a:extLst>
                  </a:tr>
                  <a:tr h="674243">
                    <a:tc vMerge="1">
                      <a:txBody>
                        <a:bodyPr/>
                        <a:lstStyle/>
                        <a:p>
                          <a:endParaRPr lang="ru-RU"/>
                        </a:p>
                      </a:txBody>
                      <a:tcPr/>
                    </a:tc>
                    <a:tc>
                      <a:txBody>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Орынбасу номенклатурасы </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Радикалды-функционалды номенклатура</a:t>
                          </a:r>
                          <a:endParaRPr lang="ru-RU"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96313486"/>
                      </a:ext>
                    </a:extLst>
                  </a:tr>
                  <a:tr h="709879">
                    <a:tc>
                      <a:txBody>
                        <a:bodyPr/>
                        <a:lstStyle/>
                        <a:p>
                          <a:endParaRPr lang="ru-KZ"/>
                        </a:p>
                      </a:txBody>
                      <a:tcPr>
                        <a:blipFill>
                          <a:blip r:embed="rId6"/>
                          <a:stretch>
                            <a:fillRect l="-200" t="-152137" r="-200802" b="-236752"/>
                          </a:stretch>
                        </a:blipFill>
                      </a:tcPr>
                    </a:tc>
                    <a:tc>
                      <a:txBody>
                        <a:bodyPr/>
                        <a:lstStyle/>
                        <a:p>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Бромэтан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Этилбромид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9676149"/>
                      </a:ext>
                    </a:extLst>
                  </a:tr>
                  <a:tr h="709879">
                    <a:tc>
                      <a:txBody>
                        <a:bodyPr/>
                        <a:lstStyle/>
                        <a:p>
                          <a:endParaRPr lang="ru-KZ"/>
                        </a:p>
                      </a:txBody>
                      <a:tcPr>
                        <a:blipFill>
                          <a:blip r:embed="rId6"/>
                          <a:stretch>
                            <a:fillRect l="-200" t="-254310" r="-200802" b="-138793"/>
                          </a:stretch>
                        </a:blipFill>
                      </a:tcPr>
                    </a:tc>
                    <a:tc>
                      <a:txBody>
                        <a:bodyPr/>
                        <a:lstStyle/>
                        <a:p>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Этанол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Этилспирті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97504474"/>
                      </a:ext>
                    </a:extLst>
                  </a:tr>
                  <a:tr h="965645">
                    <a:tc>
                      <a:txBody>
                        <a:bodyPr/>
                        <a:lstStyle/>
                        <a:p>
                          <a:endParaRPr lang="ru-KZ"/>
                        </a:p>
                      </a:txBody>
                      <a:tcPr>
                        <a:blipFill>
                          <a:blip r:embed="rId6"/>
                          <a:stretch>
                            <a:fillRect l="-200" t="-258491" r="-200802" b="-1258"/>
                          </a:stretch>
                        </a:blipFill>
                      </a:tcPr>
                    </a:tc>
                    <a:tc>
                      <a:txBody>
                        <a:bodyPr/>
                        <a:lstStyle/>
                        <a:p>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2-хлорпропан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kk-KZ"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Изопропилхлорид</a:t>
                          </a: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endPar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52743765"/>
                      </a:ext>
                    </a:extLst>
                  </a:tr>
                </a:tbl>
              </a:graphicData>
            </a:graphic>
          </p:graphicFrame>
        </mc:Fallback>
      </mc:AlternateContent>
      <mc:AlternateContent xmlns:mc="http://schemas.openxmlformats.org/markup-compatibility/2006" xmlns:a14="http://schemas.microsoft.com/office/drawing/2010/main">
        <mc:Choice Requires="a14">
          <p:sp>
            <p:nvSpPr>
              <p:cNvPr id="3" name="Прямоугольник 2">
                <a:extLst>
                  <a:ext uri="{FF2B5EF4-FFF2-40B4-BE49-F238E27FC236}">
                    <a16:creationId xmlns:a16="http://schemas.microsoft.com/office/drawing/2014/main" id="{071A6188-BAE8-4EFD-B8AD-EC607754FCCE}"/>
                  </a:ext>
                </a:extLst>
              </p:cNvPr>
              <p:cNvSpPr/>
              <p:nvPr/>
            </p:nvSpPr>
            <p:spPr>
              <a:xfrm>
                <a:off x="1573359" y="6826464"/>
                <a:ext cx="562975" cy="9203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000" i="1">
                              <a:solidFill>
                                <a:srgbClr val="002060"/>
                              </a:solidFill>
                              <a:latin typeface="Cambria Math" panose="02040503050406030204" pitchFamily="18" charset="0"/>
                              <a:ea typeface="Cambria Math" panose="02040503050406030204" pitchFamily="18" charset="0"/>
                              <a:cs typeface="Open Sans" panose="020B0606030504020204" pitchFamily="34" charset="0"/>
                            </a:rPr>
                          </m:ctrlPr>
                        </m:mPr>
                        <m:mr>
                          <m:e>
                            <m:r>
                              <m:rPr>
                                <m:sty m:val="p"/>
                              </m:rPr>
                              <a:rPr lang="en-US" sz="2000" i="0">
                                <a:solidFill>
                                  <a:srgbClr val="002060"/>
                                </a:solidFill>
                                <a:latin typeface="Cambria Math" panose="02040503050406030204" pitchFamily="18" charset="0"/>
                                <a:ea typeface="Cambria Math" panose="02040503050406030204" pitchFamily="18" charset="0"/>
                                <a:cs typeface="Open Sans" panose="020B0606030504020204" pitchFamily="34" charset="0"/>
                              </a:rPr>
                              <m:t>CH</m:t>
                            </m:r>
                          </m:e>
                        </m:mr>
                        <m:mr>
                          <m:e>
                            <m:r>
                              <a:rPr lang="en-US" sz="2000" i="0">
                                <a:solidFill>
                                  <a:srgbClr val="002060"/>
                                </a:solidFill>
                                <a:latin typeface="Cambria Math" panose="02040503050406030204" pitchFamily="18" charset="0"/>
                                <a:ea typeface="Cambria Math" panose="02040503050406030204" pitchFamily="18" charset="0"/>
                                <a:cs typeface="Open Sans" panose="020B0606030504020204" pitchFamily="34" charset="0"/>
                              </a:rPr>
                              <m:t>|</m:t>
                            </m:r>
                          </m:e>
                        </m:mr>
                        <m:mr>
                          <m:e>
                            <m:r>
                              <m:rPr>
                                <m:sty m:val="p"/>
                              </m:rPr>
                              <a:rPr lang="en-US" sz="2000" i="0">
                                <a:solidFill>
                                  <a:srgbClr val="002060"/>
                                </a:solidFill>
                                <a:latin typeface="Cambria Math" panose="02040503050406030204" pitchFamily="18" charset="0"/>
                                <a:ea typeface="Cambria Math" panose="02040503050406030204" pitchFamily="18" charset="0"/>
                                <a:cs typeface="Open Sans" panose="020B0606030504020204" pitchFamily="34" charset="0"/>
                              </a:rPr>
                              <m:t>Cl</m:t>
                            </m:r>
                          </m:e>
                        </m:mr>
                      </m:m>
                    </m:oMath>
                  </m:oMathPara>
                </a14:m>
                <a:endParaRPr lang="ru-KZ" sz="2000" dirty="0"/>
              </a:p>
            </p:txBody>
          </p:sp>
        </mc:Choice>
        <mc:Fallback xmlns="">
          <p:sp>
            <p:nvSpPr>
              <p:cNvPr id="3" name="Прямоугольник 2">
                <a:extLst>
                  <a:ext uri="{FF2B5EF4-FFF2-40B4-BE49-F238E27FC236}">
                    <a16:creationId xmlns:a16="http://schemas.microsoft.com/office/drawing/2014/main" id="{071A6188-BAE8-4EFD-B8AD-EC607754FCCE}"/>
                  </a:ext>
                </a:extLst>
              </p:cNvPr>
              <p:cNvSpPr>
                <a:spLocks noRot="1" noChangeAspect="1" noMove="1" noResize="1" noEditPoints="1" noAdjustHandles="1" noChangeArrowheads="1" noChangeShapeType="1" noTextEdit="1"/>
              </p:cNvSpPr>
              <p:nvPr/>
            </p:nvSpPr>
            <p:spPr>
              <a:xfrm>
                <a:off x="1573359" y="6826464"/>
                <a:ext cx="562975" cy="920380"/>
              </a:xfrm>
              <a:prstGeom prst="rect">
                <a:avLst/>
              </a:prstGeom>
              <a:blipFill>
                <a:blip r:embed="rId7"/>
                <a:stretch>
                  <a:fillRect/>
                </a:stretch>
              </a:blipFill>
            </p:spPr>
            <p:txBody>
              <a:bodyPr/>
              <a:lstStyle/>
              <a:p>
                <a:r>
                  <a:rPr lang="ru-KZ">
                    <a:noFill/>
                  </a:rPr>
                  <a:t> </a:t>
                </a:r>
              </a:p>
            </p:txBody>
          </p:sp>
        </mc:Fallback>
      </mc:AlternateContent>
    </p:spTree>
    <p:extLst>
      <p:ext uri="{BB962C8B-B14F-4D97-AF65-F5344CB8AC3E}">
        <p14:creationId xmlns:p14="http://schemas.microsoft.com/office/powerpoint/2010/main" val="1440398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587441"/>
          </a:xfrm>
          <a:prstGeom prst="rect">
            <a:avLst/>
          </a:prstGeom>
          <a:noFill/>
          <a:ln>
            <a:solidFill>
              <a:schemeClr val="tx2"/>
            </a:solidFill>
          </a:ln>
        </p:spPr>
        <p:txBody>
          <a:bodyPr wrap="square" lIns="252000" tIns="108000" rIns="252000" bIns="108000" rtlCol="0">
            <a:spAutoFit/>
          </a:bodyPr>
          <a:lstStyle/>
          <a:p>
            <a:pPr lvl="0"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Органикалық қосылыстардың номенклатурасы</a:t>
            </a:r>
          </a:p>
        </p:txBody>
      </p:sp>
      <p:graphicFrame>
        <p:nvGraphicFramePr>
          <p:cNvPr id="15" name="Таблица 18">
            <a:extLst>
              <a:ext uri="{FF2B5EF4-FFF2-40B4-BE49-F238E27FC236}">
                <a16:creationId xmlns:a16="http://schemas.microsoft.com/office/drawing/2014/main" id="{57AFF4A8-CAA1-42FF-9752-CDBA46A82C4A}"/>
              </a:ext>
            </a:extLst>
          </p:cNvPr>
          <p:cNvGraphicFramePr>
            <a:graphicFrameLocks noGrp="1"/>
          </p:cNvGraphicFramePr>
          <p:nvPr>
            <p:extLst>
              <p:ext uri="{D42A27DB-BD31-4B8C-83A1-F6EECF244321}">
                <p14:modId xmlns:p14="http://schemas.microsoft.com/office/powerpoint/2010/main" val="3871023198"/>
              </p:ext>
            </p:extLst>
          </p:nvPr>
        </p:nvGraphicFramePr>
        <p:xfrm>
          <a:off x="298542" y="1243116"/>
          <a:ext cx="9129621" cy="4245422"/>
        </p:xfrm>
        <a:graphic>
          <a:graphicData uri="http://schemas.openxmlformats.org/drawingml/2006/table">
            <a:tbl>
              <a:tblPr firstRow="1" bandRow="1">
                <a:tableStyleId>{5940675A-B579-460E-94D1-54222C63F5DA}</a:tableStyleId>
              </a:tblPr>
              <a:tblGrid>
                <a:gridCol w="3043207">
                  <a:extLst>
                    <a:ext uri="{9D8B030D-6E8A-4147-A177-3AD203B41FA5}">
                      <a16:colId xmlns:a16="http://schemas.microsoft.com/office/drawing/2014/main" val="2314000592"/>
                    </a:ext>
                  </a:extLst>
                </a:gridCol>
                <a:gridCol w="3043207">
                  <a:extLst>
                    <a:ext uri="{9D8B030D-6E8A-4147-A177-3AD203B41FA5}">
                      <a16:colId xmlns:a16="http://schemas.microsoft.com/office/drawing/2014/main" val="2573419399"/>
                    </a:ext>
                  </a:extLst>
                </a:gridCol>
                <a:gridCol w="3043207">
                  <a:extLst>
                    <a:ext uri="{9D8B030D-6E8A-4147-A177-3AD203B41FA5}">
                      <a16:colId xmlns:a16="http://schemas.microsoft.com/office/drawing/2014/main" val="1016251764"/>
                    </a:ext>
                  </a:extLst>
                </a:gridCol>
              </a:tblGrid>
              <a:tr h="354940">
                <a:tc rowSpan="2">
                  <a:txBody>
                    <a:bodyPr/>
                    <a:lstStyle/>
                    <a:p>
                      <a:pPr algn="ctr"/>
                      <a:endPar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Қосылыс формуласы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gridSpan="2">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Аталуы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lnB w="12700" cap="flat" cmpd="sng" algn="ctr">
                      <a:solidFill>
                        <a:schemeClr val="tx1"/>
                      </a:solidFill>
                      <a:prstDash val="solid"/>
                      <a:round/>
                      <a:headEnd type="none" w="med" len="med"/>
                      <a:tailEnd type="none" w="med" len="med"/>
                    </a:lnB>
                  </a:tcPr>
                </a:tc>
                <a:tc hMerge="1">
                  <a:txBody>
                    <a:bodyPr/>
                    <a:lstStyle/>
                    <a:p>
                      <a:endParaRPr lang="ru-R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0664602"/>
                  </a:ext>
                </a:extLst>
              </a:tr>
              <a:tr h="354940">
                <a:tc vMerge="1">
                  <a:txBody>
                    <a:bodyPr/>
                    <a:lstStyle/>
                    <a:p>
                      <a:endParaRPr lang="ru-RU"/>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Орынбасу номенклатурасы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Радикалды-функционалды номенклатура</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96313486"/>
                  </a:ext>
                </a:extLst>
              </a:tr>
              <a:tr h="709879">
                <a:tc>
                  <a:txBody>
                    <a:bodyPr/>
                    <a:lstStyle/>
                    <a:p>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Пропанол-2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Изопропилспирт </a:t>
                      </a:r>
                    </a:p>
                    <a:p>
                      <a:pPr algn="ct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9676149"/>
                  </a:ext>
                </a:extLst>
              </a:tr>
              <a:tr h="709879">
                <a:tc>
                  <a:txBody>
                    <a:bodyPr/>
                    <a:lstStyle/>
                    <a:p>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Метаоксиметан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Диметилэфирі</a:t>
                      </a:r>
                    </a:p>
                    <a:p>
                      <a:pPr algn="ct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97504474"/>
                  </a:ext>
                </a:extLst>
              </a:tr>
              <a:tr h="709879">
                <a:tc>
                  <a:txBody>
                    <a:bodyPr/>
                    <a:lstStyle/>
                    <a:p>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Бутанон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Метилэтилкетон </a:t>
                      </a:r>
                    </a:p>
                    <a:p>
                      <a:pPr algn="ct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ct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52743765"/>
                  </a:ext>
                </a:extLst>
              </a:tr>
            </a:tbl>
          </a:graphicData>
        </a:graphic>
      </p:graphicFrame>
      <p:sp>
        <p:nvSpPr>
          <p:cNvPr id="19" name="TextBox 18">
            <a:extLst>
              <a:ext uri="{FF2B5EF4-FFF2-40B4-BE49-F238E27FC236}">
                <a16:creationId xmlns:a16="http://schemas.microsoft.com/office/drawing/2014/main" id="{89CA2710-2D10-4E3D-BA8D-8E03B4C17FEA}"/>
              </a:ext>
            </a:extLst>
          </p:cNvPr>
          <p:cNvSpPr txBox="1"/>
          <p:nvPr/>
        </p:nvSpPr>
        <p:spPr>
          <a:xfrm>
            <a:off x="289880" y="5673042"/>
            <a:ext cx="9144000" cy="1910880"/>
          </a:xfrm>
          <a:prstGeom prst="rect">
            <a:avLst/>
          </a:prstGeom>
          <a:noFill/>
          <a:ln>
            <a:solidFill>
              <a:schemeClr val="tx2"/>
            </a:solidFill>
          </a:ln>
        </p:spPr>
        <p:txBody>
          <a:bodyPr wrap="square" lIns="252000" tIns="108000" rIns="252000" bIns="108000" rtlCol="0">
            <a:spAutoFit/>
          </a:bodyPr>
          <a:lstStyle/>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Жүйелік номенклатурада </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көбейткіш префикстер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және </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локант</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деп аталатын түсініктер қолданылады. </a:t>
            </a:r>
          </a:p>
          <a:p>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Көбейткіш префикстер –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бірдей орынбасушылар немесе бірнеше байланыстар санын көрсететін (</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ди-, три-, тетра- және т.б.</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тіркемелер. Мысалы, </a:t>
            </a:r>
          </a:p>
        </p:txBody>
      </p:sp>
      <p:grpSp>
        <p:nvGrpSpPr>
          <p:cNvPr id="5" name="Группа 4">
            <a:extLst>
              <a:ext uri="{FF2B5EF4-FFF2-40B4-BE49-F238E27FC236}">
                <a16:creationId xmlns:a16="http://schemas.microsoft.com/office/drawing/2014/main" id="{47245F19-DAD9-412A-8475-0327873D8024}"/>
              </a:ext>
            </a:extLst>
          </p:cNvPr>
          <p:cNvGrpSpPr/>
          <p:nvPr/>
        </p:nvGrpSpPr>
        <p:grpSpPr>
          <a:xfrm>
            <a:off x="623605" y="2583697"/>
            <a:ext cx="2070439" cy="957789"/>
            <a:chOff x="-2048390" y="3773456"/>
            <a:chExt cx="2070439" cy="957789"/>
          </a:xfrm>
        </p:grpSpPr>
        <mc:AlternateContent xmlns:mc="http://schemas.openxmlformats.org/markup-compatibility/2006" xmlns:a14="http://schemas.microsoft.com/office/drawing/2010/main">
          <mc:Choice Requires="a14">
            <p:sp>
              <p:nvSpPr>
                <p:cNvPr id="11" name="Прямоугольник 10">
                  <a:extLst>
                    <a:ext uri="{FF2B5EF4-FFF2-40B4-BE49-F238E27FC236}">
                      <a16:creationId xmlns:a16="http://schemas.microsoft.com/office/drawing/2014/main" id="{6AABE6C8-E02B-48F7-877C-980C78E4D6B9}"/>
                    </a:ext>
                  </a:extLst>
                </p:cNvPr>
                <p:cNvSpPr/>
                <p:nvPr/>
              </p:nvSpPr>
              <p:spPr>
                <a:xfrm>
                  <a:off x="-1306681" y="3817149"/>
                  <a:ext cx="587020" cy="9140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000" i="1" smtClean="0">
                                <a:solidFill>
                                  <a:schemeClr val="tx1"/>
                                </a:solidFill>
                                <a:latin typeface="Cambria Math" panose="02040503050406030204" pitchFamily="18" charset="0"/>
                                <a:ea typeface="Cambria Math" panose="02040503050406030204" pitchFamily="18" charset="0"/>
                                <a:cs typeface="Open Sans" panose="020B0606030504020204" pitchFamily="34" charset="0"/>
                              </a:rPr>
                            </m:ctrlPr>
                          </m:mPr>
                          <m:mr>
                            <m:e>
                              <m:r>
                                <m:rPr>
                                  <m:sty m:val="p"/>
                                </m:rPr>
                                <a:rPr lang="en-US" sz="2000" i="0">
                                  <a:solidFill>
                                    <a:schemeClr val="tx1"/>
                                  </a:solidFill>
                                  <a:latin typeface="Cambria Math" panose="02040503050406030204" pitchFamily="18" charset="0"/>
                                  <a:ea typeface="Cambria Math" panose="02040503050406030204" pitchFamily="18" charset="0"/>
                                  <a:cs typeface="Open Sans" panose="020B0606030504020204" pitchFamily="34" charset="0"/>
                                </a:rPr>
                                <m:t>CH</m:t>
                              </m:r>
                            </m:e>
                          </m:mr>
                          <m:mr>
                            <m:e>
                              <m:r>
                                <a:rPr lang="en-US" sz="2000" i="0">
                                  <a:solidFill>
                                    <a:schemeClr val="tx1"/>
                                  </a:solidFill>
                                  <a:latin typeface="Cambria Math" panose="02040503050406030204" pitchFamily="18" charset="0"/>
                                  <a:ea typeface="Cambria Math" panose="02040503050406030204" pitchFamily="18" charset="0"/>
                                  <a:cs typeface="Open Sans" panose="020B0606030504020204" pitchFamily="34" charset="0"/>
                                </a:rPr>
                                <m:t>|</m:t>
                              </m:r>
                            </m:e>
                          </m:mr>
                          <m:mr>
                            <m:e>
                              <m:r>
                                <m:rPr>
                                  <m:sty m:val="p"/>
                                </m:rPr>
                                <a:rPr lang="en-US" sz="2000" b="0" i="0" smtClean="0">
                                  <a:solidFill>
                                    <a:schemeClr val="tx1"/>
                                  </a:solidFill>
                                  <a:latin typeface="Cambria Math" panose="02040503050406030204" pitchFamily="18" charset="0"/>
                                  <a:ea typeface="Cambria Math" panose="02040503050406030204" pitchFamily="18" charset="0"/>
                                  <a:cs typeface="Open Sans" panose="020B0606030504020204" pitchFamily="34" charset="0"/>
                                </a:rPr>
                                <m:t>OH</m:t>
                              </m:r>
                            </m:e>
                          </m:mr>
                        </m:m>
                      </m:oMath>
                    </m:oMathPara>
                  </a14:m>
                  <a:endParaRPr lang="ru-KZ" sz="2000" dirty="0">
                    <a:solidFill>
                      <a:schemeClr val="tx1"/>
                    </a:solidFill>
                  </a:endParaRPr>
                </a:p>
              </p:txBody>
            </p:sp>
          </mc:Choice>
          <mc:Fallback xmlns="">
            <p:sp>
              <p:nvSpPr>
                <p:cNvPr id="11" name="Прямоугольник 10">
                  <a:extLst>
                    <a:ext uri="{FF2B5EF4-FFF2-40B4-BE49-F238E27FC236}">
                      <a16:creationId xmlns:a16="http://schemas.microsoft.com/office/drawing/2014/main" id="{6AABE6C8-E02B-48F7-877C-980C78E4D6B9}"/>
                    </a:ext>
                  </a:extLst>
                </p:cNvPr>
                <p:cNvSpPr>
                  <a:spLocks noRot="1" noChangeAspect="1" noMove="1" noResize="1" noEditPoints="1" noAdjustHandles="1" noChangeArrowheads="1" noChangeShapeType="1" noTextEdit="1"/>
                </p:cNvSpPr>
                <p:nvPr/>
              </p:nvSpPr>
              <p:spPr>
                <a:xfrm>
                  <a:off x="-1306681" y="3817149"/>
                  <a:ext cx="587020" cy="914096"/>
                </a:xfrm>
                <a:prstGeom prst="rect">
                  <a:avLst/>
                </a:prstGeom>
                <a:blipFill>
                  <a:blip r:embed="rId2"/>
                  <a:stretch>
                    <a:fillRect/>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3" name="Прямоугольник 2">
                  <a:extLst>
                    <a:ext uri="{FF2B5EF4-FFF2-40B4-BE49-F238E27FC236}">
                      <a16:creationId xmlns:a16="http://schemas.microsoft.com/office/drawing/2014/main" id="{3FC6C63A-EB77-467D-A24F-C448DE8DE089}"/>
                    </a:ext>
                  </a:extLst>
                </p:cNvPr>
                <p:cNvSpPr/>
                <p:nvPr/>
              </p:nvSpPr>
              <p:spPr>
                <a:xfrm>
                  <a:off x="-2048390" y="3773456"/>
                  <a:ext cx="207043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2000" i="1" smtClean="0">
                                <a:solidFill>
                                  <a:schemeClr val="tx1"/>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sz="2000">
                                <a:solidFill>
                                  <a:schemeClr val="tx1"/>
                                </a:solidFill>
                                <a:latin typeface="Cambria Math" panose="02040503050406030204" pitchFamily="18" charset="0"/>
                                <a:ea typeface="Open Sans" panose="020B0606030504020204" pitchFamily="34" charset="0"/>
                                <a:cs typeface="Open Sans" panose="020B0606030504020204" pitchFamily="34" charset="0"/>
                              </a:rPr>
                              <m:t>CH</m:t>
                            </m:r>
                          </m:e>
                          <m:sub>
                            <m:r>
                              <a:rPr lang="en-US" sz="2000">
                                <a:solidFill>
                                  <a:schemeClr val="tx1"/>
                                </a:solidFill>
                                <a:latin typeface="Cambria Math" panose="02040503050406030204" pitchFamily="18" charset="0"/>
                                <a:ea typeface="Open Sans" panose="020B0606030504020204" pitchFamily="34" charset="0"/>
                                <a:cs typeface="Open Sans" panose="020B0606030504020204" pitchFamily="34" charset="0"/>
                              </a:rPr>
                              <m:t>3</m:t>
                            </m:r>
                          </m:sub>
                        </m:sSub>
                        <m:r>
                          <a:rPr lang="en-US" sz="2000" i="1">
                            <a:solidFill>
                              <a:schemeClr val="tx1"/>
                            </a:solidFill>
                            <a:latin typeface="Cambria Math" panose="02040503050406030204" pitchFamily="18" charset="0"/>
                            <a:ea typeface="Cambria Math" panose="02040503050406030204" pitchFamily="18" charset="0"/>
                            <a:cs typeface="Open Sans" panose="020B0606030504020204" pitchFamily="34" charset="0"/>
                          </a:rPr>
                          <m:t>−        −</m:t>
                        </m:r>
                        <m:sSub>
                          <m:sSubPr>
                            <m:ctrlPr>
                              <a:rPr lang="ru-RU" sz="2000" i="1">
                                <a:solidFill>
                                  <a:schemeClr val="tx1"/>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sz="2000">
                                <a:solidFill>
                                  <a:schemeClr val="tx1"/>
                                </a:solidFill>
                                <a:latin typeface="Cambria Math" panose="02040503050406030204" pitchFamily="18" charset="0"/>
                                <a:ea typeface="Open Sans" panose="020B0606030504020204" pitchFamily="34" charset="0"/>
                                <a:cs typeface="Open Sans" panose="020B0606030504020204" pitchFamily="34" charset="0"/>
                              </a:rPr>
                              <m:t>CH</m:t>
                            </m:r>
                          </m:e>
                          <m:sub>
                            <m:r>
                              <a:rPr lang="en-US" sz="2000">
                                <a:solidFill>
                                  <a:schemeClr val="tx1"/>
                                </a:solidFill>
                                <a:latin typeface="Cambria Math" panose="02040503050406030204" pitchFamily="18" charset="0"/>
                                <a:ea typeface="Open Sans" panose="020B0606030504020204" pitchFamily="34" charset="0"/>
                                <a:cs typeface="Open Sans" panose="020B0606030504020204" pitchFamily="34" charset="0"/>
                              </a:rPr>
                              <m:t>3</m:t>
                            </m:r>
                          </m:sub>
                        </m:sSub>
                      </m:oMath>
                    </m:oMathPara>
                  </a14:m>
                  <a:endParaRPr lang="ru-KZ" sz="2000" dirty="0">
                    <a:solidFill>
                      <a:schemeClr val="tx1"/>
                    </a:solidFill>
                  </a:endParaRPr>
                </a:p>
              </p:txBody>
            </p:sp>
          </mc:Choice>
          <mc:Fallback xmlns="">
            <p:sp>
              <p:nvSpPr>
                <p:cNvPr id="3" name="Прямоугольник 2">
                  <a:extLst>
                    <a:ext uri="{FF2B5EF4-FFF2-40B4-BE49-F238E27FC236}">
                      <a16:creationId xmlns:a16="http://schemas.microsoft.com/office/drawing/2014/main" id="{3FC6C63A-EB77-467D-A24F-C448DE8DE089}"/>
                    </a:ext>
                  </a:extLst>
                </p:cNvPr>
                <p:cNvSpPr>
                  <a:spLocks noRot="1" noChangeAspect="1" noMove="1" noResize="1" noEditPoints="1" noAdjustHandles="1" noChangeArrowheads="1" noChangeShapeType="1" noTextEdit="1"/>
                </p:cNvSpPr>
                <p:nvPr/>
              </p:nvSpPr>
              <p:spPr>
                <a:xfrm>
                  <a:off x="-2048390" y="3773456"/>
                  <a:ext cx="2070439" cy="400110"/>
                </a:xfrm>
                <a:prstGeom prst="rect">
                  <a:avLst/>
                </a:prstGeom>
                <a:blipFill>
                  <a:blip r:embed="rId3"/>
                  <a:stretch>
                    <a:fillRect b="-1538"/>
                  </a:stretch>
                </a:blipFill>
              </p:spPr>
              <p:txBody>
                <a:bodyPr/>
                <a:lstStyle/>
                <a:p>
                  <a:r>
                    <a:rPr lang="ru-KZ">
                      <a:noFill/>
                    </a:rPr>
                    <a:t> </a:t>
                  </a:r>
                </a:p>
              </p:txBody>
            </p:sp>
          </mc:Fallback>
        </mc:AlternateContent>
      </p:grpSp>
      <p:pic>
        <p:nvPicPr>
          <p:cNvPr id="7" name="Рисунок 6">
            <a:extLst>
              <a:ext uri="{FF2B5EF4-FFF2-40B4-BE49-F238E27FC236}">
                <a16:creationId xmlns:a16="http://schemas.microsoft.com/office/drawing/2014/main" id="{46EF3000-469C-4B80-80EB-6C1582E13318}"/>
              </a:ext>
            </a:extLst>
          </p:cNvPr>
          <p:cNvPicPr>
            <a:picLocks noChangeAspect="1"/>
          </p:cNvPicPr>
          <p:nvPr/>
        </p:nvPicPr>
        <p:blipFill>
          <a:blip r:embed="rId4"/>
          <a:stretch>
            <a:fillRect/>
          </a:stretch>
        </p:blipFill>
        <p:spPr>
          <a:xfrm>
            <a:off x="827443" y="3745651"/>
            <a:ext cx="1773313" cy="550642"/>
          </a:xfrm>
          <a:prstGeom prst="rect">
            <a:avLst/>
          </a:prstGeom>
        </p:spPr>
      </p:pic>
      <p:grpSp>
        <p:nvGrpSpPr>
          <p:cNvPr id="14" name="Группа 13">
            <a:extLst>
              <a:ext uri="{FF2B5EF4-FFF2-40B4-BE49-F238E27FC236}">
                <a16:creationId xmlns:a16="http://schemas.microsoft.com/office/drawing/2014/main" id="{0DB8B723-FD07-4F48-AAC5-23641E709C24}"/>
              </a:ext>
            </a:extLst>
          </p:cNvPr>
          <p:cNvGrpSpPr/>
          <p:nvPr/>
        </p:nvGrpSpPr>
        <p:grpSpPr>
          <a:xfrm>
            <a:off x="745562" y="4480797"/>
            <a:ext cx="2190087" cy="957789"/>
            <a:chOff x="-2048390" y="3773456"/>
            <a:chExt cx="2190087" cy="957789"/>
          </a:xfrm>
        </p:grpSpPr>
        <mc:AlternateContent xmlns:mc="http://schemas.openxmlformats.org/markup-compatibility/2006" xmlns:a14="http://schemas.microsoft.com/office/drawing/2010/main">
          <mc:Choice Requires="a14">
            <p:sp>
              <p:nvSpPr>
                <p:cNvPr id="16" name="Прямоугольник 15">
                  <a:extLst>
                    <a:ext uri="{FF2B5EF4-FFF2-40B4-BE49-F238E27FC236}">
                      <a16:creationId xmlns:a16="http://schemas.microsoft.com/office/drawing/2014/main" id="{62389FA9-503F-4103-805B-AB1D97BCDCCC}"/>
                    </a:ext>
                  </a:extLst>
                </p:cNvPr>
                <p:cNvSpPr/>
                <p:nvPr/>
              </p:nvSpPr>
              <p:spPr>
                <a:xfrm>
                  <a:off x="-1306681" y="3817149"/>
                  <a:ext cx="562975" cy="9140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000" i="1" smtClean="0">
                                <a:solidFill>
                                  <a:schemeClr val="tx1"/>
                                </a:solidFill>
                                <a:latin typeface="Cambria Math" panose="02040503050406030204" pitchFamily="18" charset="0"/>
                                <a:ea typeface="Cambria Math" panose="02040503050406030204" pitchFamily="18" charset="0"/>
                                <a:cs typeface="Open Sans" panose="020B0606030504020204" pitchFamily="34" charset="0"/>
                              </a:rPr>
                            </m:ctrlPr>
                          </m:mPr>
                          <m:mr>
                            <m:e>
                              <m:r>
                                <m:rPr>
                                  <m:sty m:val="p"/>
                                </m:rPr>
                                <a:rPr lang="en-US" sz="2000" i="0">
                                  <a:solidFill>
                                    <a:schemeClr val="tx1"/>
                                  </a:solidFill>
                                  <a:latin typeface="Cambria Math" panose="02040503050406030204" pitchFamily="18" charset="0"/>
                                  <a:ea typeface="Cambria Math" panose="02040503050406030204" pitchFamily="18" charset="0"/>
                                  <a:cs typeface="Open Sans" panose="020B0606030504020204" pitchFamily="34" charset="0"/>
                                </a:rPr>
                                <m:t>CH</m:t>
                              </m:r>
                            </m:e>
                          </m:mr>
                          <m:mr>
                            <m:e>
                              <m:r>
                                <a:rPr lang="en-US" sz="2000" b="0" i="0" smtClean="0">
                                  <a:solidFill>
                                    <a:schemeClr val="tx1"/>
                                  </a:solidFill>
                                  <a:latin typeface="Cambria Math" panose="02040503050406030204" pitchFamily="18" charset="0"/>
                                  <a:ea typeface="Cambria Math" panose="02040503050406030204" pitchFamily="18" charset="0"/>
                                  <a:cs typeface="Open Sans" panose="020B0606030504020204" pitchFamily="34" charset="0"/>
                                </a:rPr>
                                <m:t>||</m:t>
                              </m:r>
                            </m:e>
                          </m:mr>
                          <m:mr>
                            <m:e>
                              <m:r>
                                <m:rPr>
                                  <m:sty m:val="p"/>
                                </m:rPr>
                                <a:rPr lang="en-US" sz="2000" b="0" i="0" smtClean="0">
                                  <a:solidFill>
                                    <a:schemeClr val="tx1"/>
                                  </a:solidFill>
                                  <a:latin typeface="Cambria Math" panose="02040503050406030204" pitchFamily="18" charset="0"/>
                                  <a:ea typeface="Cambria Math" panose="02040503050406030204" pitchFamily="18" charset="0"/>
                                  <a:cs typeface="Open Sans" panose="020B0606030504020204" pitchFamily="34" charset="0"/>
                                </a:rPr>
                                <m:t>O</m:t>
                              </m:r>
                            </m:e>
                          </m:mr>
                        </m:m>
                      </m:oMath>
                    </m:oMathPara>
                  </a14:m>
                  <a:endParaRPr lang="ru-KZ" sz="2000" dirty="0">
                    <a:solidFill>
                      <a:schemeClr val="tx1"/>
                    </a:solidFill>
                  </a:endParaRPr>
                </a:p>
              </p:txBody>
            </p:sp>
          </mc:Choice>
          <mc:Fallback xmlns="">
            <p:sp>
              <p:nvSpPr>
                <p:cNvPr id="16" name="Прямоугольник 15">
                  <a:extLst>
                    <a:ext uri="{FF2B5EF4-FFF2-40B4-BE49-F238E27FC236}">
                      <a16:creationId xmlns:a16="http://schemas.microsoft.com/office/drawing/2014/main" id="{62389FA9-503F-4103-805B-AB1D97BCDCCC}"/>
                    </a:ext>
                  </a:extLst>
                </p:cNvPr>
                <p:cNvSpPr>
                  <a:spLocks noRot="1" noChangeAspect="1" noMove="1" noResize="1" noEditPoints="1" noAdjustHandles="1" noChangeArrowheads="1" noChangeShapeType="1" noTextEdit="1"/>
                </p:cNvSpPr>
                <p:nvPr/>
              </p:nvSpPr>
              <p:spPr>
                <a:xfrm>
                  <a:off x="-1306681" y="3817149"/>
                  <a:ext cx="562975" cy="914096"/>
                </a:xfrm>
                <a:prstGeom prst="rect">
                  <a:avLst/>
                </a:prstGeom>
                <a:blipFill>
                  <a:blip r:embed="rId5"/>
                  <a:stretch>
                    <a:fillRect/>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17" name="Прямоугольник 16">
                  <a:extLst>
                    <a:ext uri="{FF2B5EF4-FFF2-40B4-BE49-F238E27FC236}">
                      <a16:creationId xmlns:a16="http://schemas.microsoft.com/office/drawing/2014/main" id="{C747CEEB-D009-468B-B03B-202B9641CB42}"/>
                    </a:ext>
                  </a:extLst>
                </p:cNvPr>
                <p:cNvSpPr/>
                <p:nvPr/>
              </p:nvSpPr>
              <p:spPr>
                <a:xfrm>
                  <a:off x="-2048390" y="3773456"/>
                  <a:ext cx="219008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2000" i="1" smtClean="0">
                                <a:solidFill>
                                  <a:schemeClr val="tx1"/>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sz="2000">
                                <a:solidFill>
                                  <a:schemeClr val="tx1"/>
                                </a:solidFill>
                                <a:latin typeface="Cambria Math" panose="02040503050406030204" pitchFamily="18" charset="0"/>
                                <a:ea typeface="Open Sans" panose="020B0606030504020204" pitchFamily="34" charset="0"/>
                                <a:cs typeface="Open Sans" panose="020B0606030504020204" pitchFamily="34" charset="0"/>
                              </a:rPr>
                              <m:t>CH</m:t>
                            </m:r>
                          </m:e>
                          <m:sub>
                            <m:r>
                              <a:rPr lang="en-US" sz="2000">
                                <a:solidFill>
                                  <a:schemeClr val="tx1"/>
                                </a:solidFill>
                                <a:latin typeface="Cambria Math" panose="02040503050406030204" pitchFamily="18" charset="0"/>
                                <a:ea typeface="Open Sans" panose="020B0606030504020204" pitchFamily="34" charset="0"/>
                                <a:cs typeface="Open Sans" panose="020B0606030504020204" pitchFamily="34" charset="0"/>
                              </a:rPr>
                              <m:t>3</m:t>
                            </m:r>
                          </m:sub>
                        </m:sSub>
                        <m:r>
                          <a:rPr lang="en-US" sz="2000" i="1">
                            <a:solidFill>
                              <a:schemeClr val="tx1"/>
                            </a:solidFill>
                            <a:latin typeface="Cambria Math" panose="02040503050406030204" pitchFamily="18" charset="0"/>
                            <a:ea typeface="Cambria Math" panose="02040503050406030204" pitchFamily="18" charset="0"/>
                            <a:cs typeface="Open Sans" panose="020B0606030504020204" pitchFamily="34" charset="0"/>
                          </a:rPr>
                          <m:t>−        −</m:t>
                        </m:r>
                        <m:sSub>
                          <m:sSubPr>
                            <m:ctrlPr>
                              <a:rPr lang="en-US" sz="2000" i="1">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sz="2000">
                                <a:latin typeface="Cambria Math" panose="02040503050406030204" pitchFamily="18" charset="0"/>
                                <a:ea typeface="Open Sans" panose="020B0606030504020204" pitchFamily="34" charset="0"/>
                                <a:cs typeface="Open Sans" panose="020B0606030504020204" pitchFamily="34" charset="0"/>
                              </a:rPr>
                              <m:t>C</m:t>
                            </m:r>
                          </m:e>
                          <m:sub>
                            <m:r>
                              <a:rPr lang="en-US" sz="2000" i="1">
                                <a:latin typeface="Cambria Math" panose="02040503050406030204" pitchFamily="18" charset="0"/>
                                <a:ea typeface="Open Sans" panose="020B0606030504020204" pitchFamily="34" charset="0"/>
                                <a:cs typeface="Open Sans" panose="020B0606030504020204" pitchFamily="34" charset="0"/>
                              </a:rPr>
                              <m:t>2</m:t>
                            </m:r>
                          </m:sub>
                        </m:sSub>
                        <m:sSub>
                          <m:sSubPr>
                            <m:ctrlPr>
                              <a:rPr lang="ru-RU" sz="2000" i="1">
                                <a:solidFill>
                                  <a:schemeClr val="tx1"/>
                                </a:solidFill>
                                <a:latin typeface="Cambria Math" panose="02040503050406030204" pitchFamily="18" charset="0"/>
                                <a:ea typeface="Open Sans" panose="020B0606030504020204" pitchFamily="34" charset="0"/>
                                <a:cs typeface="Open Sans" panose="020B0606030504020204" pitchFamily="34" charset="0"/>
                              </a:rPr>
                            </m:ctrlPr>
                          </m:sSubPr>
                          <m:e>
                            <m:r>
                              <m:rPr>
                                <m:sty m:val="p"/>
                              </m:rPr>
                              <a:rPr lang="en-US" sz="2000">
                                <a:solidFill>
                                  <a:schemeClr val="tx1"/>
                                </a:solidFill>
                                <a:latin typeface="Cambria Math" panose="02040503050406030204" pitchFamily="18" charset="0"/>
                                <a:ea typeface="Open Sans" panose="020B0606030504020204" pitchFamily="34" charset="0"/>
                                <a:cs typeface="Open Sans" panose="020B0606030504020204" pitchFamily="34" charset="0"/>
                              </a:rPr>
                              <m:t>H</m:t>
                            </m:r>
                          </m:e>
                          <m:sub>
                            <m:r>
                              <a:rPr lang="en-US" sz="2000" b="0" i="0" smtClean="0">
                                <a:solidFill>
                                  <a:schemeClr val="tx1"/>
                                </a:solidFill>
                                <a:latin typeface="Cambria Math" panose="02040503050406030204" pitchFamily="18" charset="0"/>
                                <a:ea typeface="Open Sans" panose="020B0606030504020204" pitchFamily="34" charset="0"/>
                                <a:cs typeface="Open Sans" panose="020B0606030504020204" pitchFamily="34" charset="0"/>
                              </a:rPr>
                              <m:t>5</m:t>
                            </m:r>
                          </m:sub>
                        </m:sSub>
                      </m:oMath>
                    </m:oMathPara>
                  </a14:m>
                  <a:endParaRPr lang="ru-KZ" sz="2000" dirty="0">
                    <a:solidFill>
                      <a:schemeClr val="tx1"/>
                    </a:solidFill>
                  </a:endParaRPr>
                </a:p>
              </p:txBody>
            </p:sp>
          </mc:Choice>
          <mc:Fallback xmlns="">
            <p:sp>
              <p:nvSpPr>
                <p:cNvPr id="17" name="Прямоугольник 16">
                  <a:extLst>
                    <a:ext uri="{FF2B5EF4-FFF2-40B4-BE49-F238E27FC236}">
                      <a16:creationId xmlns:a16="http://schemas.microsoft.com/office/drawing/2014/main" id="{C747CEEB-D009-468B-B03B-202B9641CB42}"/>
                    </a:ext>
                  </a:extLst>
                </p:cNvPr>
                <p:cNvSpPr>
                  <a:spLocks noRot="1" noChangeAspect="1" noMove="1" noResize="1" noEditPoints="1" noAdjustHandles="1" noChangeArrowheads="1" noChangeShapeType="1" noTextEdit="1"/>
                </p:cNvSpPr>
                <p:nvPr/>
              </p:nvSpPr>
              <p:spPr>
                <a:xfrm>
                  <a:off x="-2048390" y="3773456"/>
                  <a:ext cx="2190087" cy="400110"/>
                </a:xfrm>
                <a:prstGeom prst="rect">
                  <a:avLst/>
                </a:prstGeom>
                <a:blipFill>
                  <a:blip r:embed="rId6"/>
                  <a:stretch>
                    <a:fillRect/>
                  </a:stretch>
                </a:blipFill>
              </p:spPr>
              <p:txBody>
                <a:bodyPr/>
                <a:lstStyle/>
                <a:p>
                  <a:r>
                    <a:rPr lang="ru-KZ">
                      <a:noFill/>
                    </a:rPr>
                    <a:t> </a:t>
                  </a:r>
                </a:p>
              </p:txBody>
            </p:sp>
          </mc:Fallback>
        </mc:AlternateContent>
      </p:grpSp>
    </p:spTree>
    <p:extLst>
      <p:ext uri="{BB962C8B-B14F-4D97-AF65-F5344CB8AC3E}">
        <p14:creationId xmlns:p14="http://schemas.microsoft.com/office/powerpoint/2010/main" val="1677957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587441"/>
          </a:xfrm>
          <a:prstGeom prst="rect">
            <a:avLst/>
          </a:prstGeom>
          <a:noFill/>
          <a:ln>
            <a:solidFill>
              <a:schemeClr val="tx2"/>
            </a:solidFill>
          </a:ln>
        </p:spPr>
        <p:txBody>
          <a:bodyPr wrap="square" lIns="252000" tIns="108000" rIns="252000" bIns="108000" rtlCol="0">
            <a:spAutoFit/>
          </a:bodyPr>
          <a:lstStyle/>
          <a:p>
            <a:pPr lvl="0"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Органикалық қосылыстардың номенклатурасы</a:t>
            </a:r>
          </a:p>
        </p:txBody>
      </p:sp>
      <p:sp>
        <p:nvSpPr>
          <p:cNvPr id="19" name="TextBox 18">
            <a:extLst>
              <a:ext uri="{FF2B5EF4-FFF2-40B4-BE49-F238E27FC236}">
                <a16:creationId xmlns:a16="http://schemas.microsoft.com/office/drawing/2014/main" id="{89CA2710-2D10-4E3D-BA8D-8E03B4C17FEA}"/>
              </a:ext>
            </a:extLst>
          </p:cNvPr>
          <p:cNvSpPr txBox="1"/>
          <p:nvPr/>
        </p:nvSpPr>
        <p:spPr>
          <a:xfrm>
            <a:off x="269784" y="2604298"/>
            <a:ext cx="9144000" cy="1141439"/>
          </a:xfrm>
          <a:prstGeom prst="rect">
            <a:avLst/>
          </a:prstGeom>
          <a:noFill/>
          <a:ln>
            <a:solidFill>
              <a:schemeClr val="tx2"/>
            </a:solidFill>
          </a:ln>
        </p:spPr>
        <p:txBody>
          <a:bodyPr wrap="square" lIns="252000" tIns="108000" rIns="252000" bIns="108000" rtlCol="0">
            <a:spAutoFit/>
          </a:bodyPr>
          <a:lstStyle/>
          <a:p>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Локанттар –</a:t>
            </a:r>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 орынбасушылардың орнын көрсететін сандар.</a:t>
            </a:r>
          </a:p>
          <a:p>
            <a:r>
              <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Органикалық қосылыстарда көміртек атомдары басқа көміртек атомдарының әр түрлі сандарымен байланыса алады. Мысалы,   </a:t>
            </a:r>
          </a:p>
        </p:txBody>
      </p:sp>
      <p:pic>
        <p:nvPicPr>
          <p:cNvPr id="5" name="Рисунок 4">
            <a:extLst>
              <a:ext uri="{FF2B5EF4-FFF2-40B4-BE49-F238E27FC236}">
                <a16:creationId xmlns:a16="http://schemas.microsoft.com/office/drawing/2014/main" id="{372B4C6F-158B-4173-A71E-F4EABF3CA3B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80000"/>
                    </a14:imgEffect>
                    <a14:imgEffect>
                      <a14:brightnessContrast bright="21000"/>
                    </a14:imgEffect>
                  </a14:imgLayer>
                </a14:imgProps>
              </a:ext>
            </a:extLst>
          </a:blip>
          <a:stretch>
            <a:fillRect/>
          </a:stretch>
        </p:blipFill>
        <p:spPr>
          <a:xfrm>
            <a:off x="929736" y="1035582"/>
            <a:ext cx="3629748" cy="1498851"/>
          </a:xfrm>
          <a:prstGeom prst="rect">
            <a:avLst/>
          </a:prstGeom>
        </p:spPr>
      </p:pic>
      <p:sp>
        <p:nvSpPr>
          <p:cNvPr id="10" name="TextBox 9">
            <a:extLst>
              <a:ext uri="{FF2B5EF4-FFF2-40B4-BE49-F238E27FC236}">
                <a16:creationId xmlns:a16="http://schemas.microsoft.com/office/drawing/2014/main" id="{73AB839C-21B4-46C3-A28A-8B528D6C2786}"/>
              </a:ext>
            </a:extLst>
          </p:cNvPr>
          <p:cNvSpPr txBox="1"/>
          <p:nvPr/>
        </p:nvSpPr>
        <p:spPr>
          <a:xfrm>
            <a:off x="4841784" y="1325088"/>
            <a:ext cx="3747861" cy="83366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252000" tIns="108000" rIns="252000" bIns="108000" rtlCol="0">
            <a:spAutoFit/>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2,2-диметил, 3-этилпентан  </a:t>
            </a:r>
          </a:p>
        </p:txBody>
      </p:sp>
      <p:pic>
        <p:nvPicPr>
          <p:cNvPr id="8" name="Рисунок 7">
            <a:extLst>
              <a:ext uri="{FF2B5EF4-FFF2-40B4-BE49-F238E27FC236}">
                <a16:creationId xmlns:a16="http://schemas.microsoft.com/office/drawing/2014/main" id="{5A2E014C-E6CD-4D92-9FEA-8C3F95D4801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2000" contrast="-56000"/>
                    </a14:imgEffect>
                  </a14:imgLayer>
                </a14:imgProps>
              </a:ext>
            </a:extLst>
          </a:blip>
          <a:stretch>
            <a:fillRect/>
          </a:stretch>
        </p:blipFill>
        <p:spPr>
          <a:xfrm>
            <a:off x="1285717" y="4001294"/>
            <a:ext cx="7140890" cy="3603814"/>
          </a:xfrm>
          <a:prstGeom prst="rect">
            <a:avLst/>
          </a:prstGeom>
        </p:spPr>
      </p:pic>
    </p:spTree>
    <p:extLst>
      <p:ext uri="{BB962C8B-B14F-4D97-AF65-F5344CB8AC3E}">
        <p14:creationId xmlns:p14="http://schemas.microsoft.com/office/powerpoint/2010/main" val="2230429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A1400-0E72-084C-8C7C-5DF496AF3C41}"/>
              </a:ext>
            </a:extLst>
          </p:cNvPr>
          <p:cNvSpPr txBox="1"/>
          <p:nvPr/>
        </p:nvSpPr>
        <p:spPr>
          <a:xfrm>
            <a:off x="2222611" y="297438"/>
            <a:ext cx="5267102" cy="1077218"/>
          </a:xfrm>
          <a:prstGeom prst="rect">
            <a:avLst/>
          </a:prstGeom>
          <a:noFill/>
        </p:spPr>
        <p:txBody>
          <a:bodyPr wrap="square" rtlCol="0">
            <a:spAutoFit/>
          </a:bodyPr>
          <a:lstStyle/>
          <a:p>
            <a:pPr algn="ct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Сабақ аяқталды!</a:t>
            </a:r>
          </a:p>
          <a:p>
            <a:pPr algn="ct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Келесі жүздескенше!</a:t>
            </a:r>
            <a:endPar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Рисунок 2">
            <a:extLst>
              <a:ext uri="{FF2B5EF4-FFF2-40B4-BE49-F238E27FC236}">
                <a16:creationId xmlns:a16="http://schemas.microsoft.com/office/drawing/2014/main" id="{C052D851-E003-0143-A0BF-8C220D86B878}"/>
              </a:ext>
            </a:extLst>
          </p:cNvPr>
          <p:cNvPicPr>
            <a:picLocks noChangeAspect="1"/>
          </p:cNvPicPr>
          <p:nvPr/>
        </p:nvPicPr>
        <p:blipFill>
          <a:blip r:embed="rId2"/>
          <a:stretch>
            <a:fillRect/>
          </a:stretch>
        </p:blipFill>
        <p:spPr>
          <a:xfrm>
            <a:off x="2616056" y="2913524"/>
            <a:ext cx="4480213" cy="3354296"/>
          </a:xfrm>
          <a:prstGeom prst="rect">
            <a:avLst/>
          </a:prstGeom>
        </p:spPr>
      </p:pic>
    </p:spTree>
    <p:extLst>
      <p:ext uri="{BB962C8B-B14F-4D97-AF65-F5344CB8AC3E}">
        <p14:creationId xmlns:p14="http://schemas.microsoft.com/office/powerpoint/2010/main" val="184786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Органикалық заттардың құрамы</a:t>
            </a:r>
          </a:p>
        </p:txBody>
      </p:sp>
      <p:sp>
        <p:nvSpPr>
          <p:cNvPr id="7" name="TextBox 6"/>
          <p:cNvSpPr txBox="1"/>
          <p:nvPr/>
        </p:nvSpPr>
        <p:spPr>
          <a:xfrm>
            <a:off x="284163" y="1138755"/>
            <a:ext cx="9144000" cy="6681417"/>
          </a:xfrm>
          <a:prstGeom prst="rect">
            <a:avLst/>
          </a:prstGeom>
          <a:noFill/>
          <a:ln>
            <a:solidFill>
              <a:schemeClr val="tx2"/>
            </a:solidFill>
          </a:ln>
        </p:spPr>
        <p:txBody>
          <a:bodyPr wrap="square" lIns="252000" tIns="108000" rIns="252000" bIns="108000" rtlCol="0">
            <a:spAutoFit/>
          </a:bodyPr>
          <a:lstStyle/>
          <a:p>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Барлық органикалық қосылыстардың құрамына көміртек элементі кіреді. Яғни органикалық химияны </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көміртек химиясы </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деп те атауға болады. Егер органикалық қосылыстар көміртек және сутек атомынан ғана тұрса </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көмірсутектер</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деп аталады. </a:t>
            </a:r>
          </a:p>
          <a:p>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Егер көмірсутек молекуласындағы бір сутек атомының орнын басқа атомдар немесе атомдық топтар басса, ондай қосылыстарды </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көмірсутектің туындылары </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деп атайды.  </a:t>
            </a:r>
          </a:p>
          <a:p>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Әдетте органикалық қосылыстардың құрамына көміртек және сутек атомдарынан басқа </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оттек, азот, галоген элементтері, фосфор және күкірт </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сияқты элементтер кіреді. Ондай элементтерді </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органогенді элементтер </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деп атаймыз. </a:t>
            </a:r>
          </a:p>
        </p:txBody>
      </p:sp>
    </p:spTree>
    <p:extLst>
      <p:ext uri="{BB962C8B-B14F-4D97-AF65-F5344CB8AC3E}">
        <p14:creationId xmlns:p14="http://schemas.microsoft.com/office/powerpoint/2010/main" val="3980067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2" y="292100"/>
            <a:ext cx="9144000" cy="1079884"/>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Органикалық заттар мен бейорганикалық заттардың қандай айырмашылықтары бар?</a:t>
            </a:r>
          </a:p>
        </p:txBody>
      </p:sp>
      <p:graphicFrame>
        <p:nvGraphicFramePr>
          <p:cNvPr id="3" name="Таблица 3">
            <a:extLst>
              <a:ext uri="{FF2B5EF4-FFF2-40B4-BE49-F238E27FC236}">
                <a16:creationId xmlns:a16="http://schemas.microsoft.com/office/drawing/2014/main" id="{4E422AE6-547C-4337-8C01-E7801464CC6E}"/>
              </a:ext>
            </a:extLst>
          </p:cNvPr>
          <p:cNvGraphicFramePr>
            <a:graphicFrameLocks noGrp="1"/>
          </p:cNvGraphicFramePr>
          <p:nvPr>
            <p:extLst>
              <p:ext uri="{D42A27DB-BD31-4B8C-83A1-F6EECF244321}">
                <p14:modId xmlns:p14="http://schemas.microsoft.com/office/powerpoint/2010/main" val="917529604"/>
              </p:ext>
            </p:extLst>
          </p:nvPr>
        </p:nvGraphicFramePr>
        <p:xfrm>
          <a:off x="301214" y="1632357"/>
          <a:ext cx="9126949" cy="6016330"/>
        </p:xfrm>
        <a:graphic>
          <a:graphicData uri="http://schemas.openxmlformats.org/drawingml/2006/table">
            <a:tbl>
              <a:tblPr firstRow="1" bandRow="1">
                <a:tableStyleId>{5940675A-B579-460E-94D1-54222C63F5DA}</a:tableStyleId>
              </a:tblPr>
              <a:tblGrid>
                <a:gridCol w="4554949">
                  <a:extLst>
                    <a:ext uri="{9D8B030D-6E8A-4147-A177-3AD203B41FA5}">
                      <a16:colId xmlns:a16="http://schemas.microsoft.com/office/drawing/2014/main" val="4170559759"/>
                    </a:ext>
                  </a:extLst>
                </a:gridCol>
                <a:gridCol w="4572000">
                  <a:extLst>
                    <a:ext uri="{9D8B030D-6E8A-4147-A177-3AD203B41FA5}">
                      <a16:colId xmlns:a16="http://schemas.microsoft.com/office/drawing/2014/main" val="230327707"/>
                    </a:ext>
                  </a:extLst>
                </a:gridCol>
              </a:tblGrid>
              <a:tr h="733436">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Типтік бейорганикалық заттар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Типтік органикалық заттар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975553594"/>
                  </a:ext>
                </a:extLst>
              </a:tr>
              <a:tr h="733436">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Иондық және полюсті коваленттік байланыстар.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Полюссіз және әлсіз полюсті ковалентті байланыстар.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113277816"/>
                  </a:ext>
                </a:extLst>
              </a:tr>
              <a:tr h="733436">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Барлық бейорганикалық қосылыстардың құрамына кіретін бірде-бір элемент жоқ.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Барлық органикалық қосылыстардың құрамына көміртек элементі кіреді.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903584165"/>
                  </a:ext>
                </a:extLst>
              </a:tr>
              <a:tr h="367329">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Электролидтер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Бейэлектролидтер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16419665"/>
                  </a:ext>
                </a:extLst>
              </a:tr>
              <a:tr h="733436">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Балқу температурасы жоғары қатты заттар.</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Балқу температурасы төмен сұйық немесе қатты заттар.</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405057725"/>
                  </a:ext>
                </a:extLst>
              </a:tr>
              <a:tr h="733436">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Балқығанда айырылмайды.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Қыздырғанда көмірқышқыл газы түзіледі немесе көмірленеді (осы қасиеті бойынша органикалық заттардың органикалық қосылысқа жататындығын анықтауға болады.</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94496232"/>
                  </a:ext>
                </a:extLst>
              </a:tr>
              <a:tr h="381257">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Ауада тотықпайды, жанғыш емес.</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Ауада тотығады, жанғыш.</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348774701"/>
                  </a:ext>
                </a:extLst>
              </a:tr>
              <a:tr h="536245">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Суда ериді.</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Суда ерімейді немесе нашар ериді.</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440690821"/>
                  </a:ext>
                </a:extLst>
              </a:tr>
            </a:tbl>
          </a:graphicData>
        </a:graphic>
      </p:graphicFrame>
    </p:spTree>
    <p:extLst>
      <p:ext uri="{BB962C8B-B14F-4D97-AF65-F5344CB8AC3E}">
        <p14:creationId xmlns:p14="http://schemas.microsoft.com/office/powerpoint/2010/main" val="794387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74035DAE-9F72-42C8-8EA2-18FB46F6545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3000"/>
                    </a14:imgEffect>
                    <a14:imgEffect>
                      <a14:brightnessContrast bright="21000" contrast="-20000"/>
                    </a14:imgEffect>
                  </a14:imgLayer>
                </a14:imgProps>
              </a:ext>
            </a:extLst>
          </a:blip>
          <a:stretch>
            <a:fillRect/>
          </a:stretch>
        </p:blipFill>
        <p:spPr>
          <a:xfrm>
            <a:off x="1733040" y="6536175"/>
            <a:ext cx="2131994" cy="1170790"/>
          </a:xfrm>
          <a:prstGeom prst="rect">
            <a:avLst/>
          </a:prstGeom>
        </p:spPr>
      </p:pic>
      <p:sp>
        <p:nvSpPr>
          <p:cNvPr id="2" name="TextBox 1"/>
          <p:cNvSpPr txBox="1"/>
          <p:nvPr/>
        </p:nvSpPr>
        <p:spPr>
          <a:xfrm>
            <a:off x="284163" y="292100"/>
            <a:ext cx="9144000" cy="1079884"/>
          </a:xfrm>
          <a:prstGeom prst="rect">
            <a:avLst/>
          </a:prstGeom>
          <a:noFill/>
          <a:ln>
            <a:solidFill>
              <a:schemeClr val="tx2"/>
            </a:solidFill>
          </a:ln>
        </p:spPr>
        <p:txBody>
          <a:bodyPr wrap="square" lIns="252000" tIns="108000" rIns="252000" bIns="108000" rtlCol="0">
            <a:spAutoFit/>
          </a:bodyPr>
          <a:lstStyle/>
          <a:p>
            <a:pPr lvl="0"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Органикалық химияда қолданылатын формулалар</a:t>
            </a:r>
          </a:p>
        </p:txBody>
      </p:sp>
      <mc:AlternateContent xmlns:mc="http://schemas.openxmlformats.org/markup-compatibility/2006">
        <mc:Choice xmlns:a14="http://schemas.microsoft.com/office/drawing/2010/main" Requires="a14">
          <p:sp>
            <p:nvSpPr>
              <p:cNvPr id="7" name="TextBox 6"/>
              <p:cNvSpPr txBox="1"/>
              <p:nvPr/>
            </p:nvSpPr>
            <p:spPr>
              <a:xfrm>
                <a:off x="284163" y="1466413"/>
                <a:ext cx="9144000" cy="6219752"/>
              </a:xfrm>
              <a:prstGeom prst="rect">
                <a:avLst/>
              </a:prstGeom>
              <a:noFill/>
              <a:ln>
                <a:solidFill>
                  <a:schemeClr val="tx2"/>
                </a:solidFill>
              </a:ln>
            </p:spPr>
            <p:txBody>
              <a:bodyPr wrap="square" lIns="252000" tIns="108000" rIns="252000" bIns="108000" rtlCol="0">
                <a:spAutoFit/>
              </a:bodyPr>
              <a:lstStyle/>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Органикалық химияда </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молекулалық, эмприкалық, құрылымдық (кеңістіктік)</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формулалар қолданылады. </a:t>
                </a:r>
              </a:p>
              <a:p>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Молекулалық формула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молекуладағы атомдардың сапалық және сандық құрамын көрсетеді. </a:t>
                </a:r>
              </a:p>
              <a:p>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Эмприкалық формула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молекуладағы атомдардың саны және құрылысы туралы ешқандай мәліметтер бермейді. Ол тек қосылыстардағы элементтердің мольдік мөлшерін көрсетеді. </a:t>
                </a:r>
              </a:p>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Мысалы, гексанның молекулалық формуласы</a:t>
                </a:r>
                <a:r>
                  <a:rPr lang="en-US"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 </a:t>
                </a:r>
                <a14:m>
                  <m:oMath xmlns:m="http://schemas.openxmlformats.org/officeDocument/2006/math">
                    <m:sSub>
                      <m:sSubPr>
                        <m:ctrlPr>
                          <a:rPr lang="kk-KZ" sz="220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a:rPr lang="en-US" sz="2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e>
                      <m:sub>
                        <m:r>
                          <a:rPr lang="en-US" sz="2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6</m:t>
                        </m:r>
                      </m:sub>
                    </m:sSub>
                    <m:sSub>
                      <m:sSubPr>
                        <m:ctrlPr>
                          <a:rPr lang="kk-KZ" sz="220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a:rPr lang="en-US" sz="2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e>
                      <m:sub>
                        <m:r>
                          <a:rPr lang="en-US" sz="2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14</m:t>
                        </m:r>
                      </m:sub>
                    </m:sSub>
                  </m:oMath>
                </a14:m>
                <a:r>
                  <a:rPr lang="en-US"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p>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Эмприкалық формуласы - </a:t>
                </a:r>
                <a14:m>
                  <m:oMath xmlns:m="http://schemas.openxmlformats.org/officeDocument/2006/math">
                    <m:sSub>
                      <m:sSubPr>
                        <m:ctrlPr>
                          <a:rPr lang="kk-KZ" sz="220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a:rPr lang="en-US" sz="2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e>
                      <m:sub>
                        <m:r>
                          <a:rPr lang="kk-KZ" sz="2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sub>
                    </m:sSub>
                    <m:sSub>
                      <m:sSubPr>
                        <m:ctrlPr>
                          <a:rPr lang="kk-KZ" sz="220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a:rPr lang="en-US" sz="2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e>
                      <m:sub>
                        <m:r>
                          <a:rPr lang="kk-KZ" sz="2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7</m:t>
                        </m:r>
                      </m:sub>
                    </m:sSub>
                  </m:oMath>
                </a14:m>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a:t>
                </a:r>
              </a:p>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Құрылымдық және электрондық формулалар молекуладағы атомдардың байланысу ретін көрсетеді. </a:t>
                </a:r>
              </a:p>
              <a:p>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Құрылымдық формула –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атомдардың байланысу тәртібін сызықшамен көрсететін формула. </a:t>
                </a:r>
              </a:p>
              <a:p>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Қысқартылған құрылымдық формула</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 тек көміртек көміртек арасын ковалентті байланыспен көрсететін формула. </a:t>
                </a:r>
              </a:p>
              <a:p>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284163" y="1466413"/>
                <a:ext cx="9144000" cy="6219752"/>
              </a:xfrm>
              <a:prstGeom prst="rect">
                <a:avLst/>
              </a:prstGeom>
              <a:blipFill>
                <a:blip r:embed="rId4"/>
                <a:stretch>
                  <a:fillRect/>
                </a:stretch>
              </a:blipFill>
              <a:ln>
                <a:solidFill>
                  <a:schemeClr val="tx2"/>
                </a:solidFill>
              </a:ln>
            </p:spPr>
            <p:txBody>
              <a:bodyPr/>
              <a:lstStyle/>
              <a:p>
                <a:r>
                  <a:rPr lang="kk-KZ">
                    <a:noFill/>
                  </a:rPr>
                  <a:t> </a:t>
                </a:r>
              </a:p>
            </p:txBody>
          </p:sp>
        </mc:Fallback>
      </mc:AlternateContent>
      <p:pic>
        <p:nvPicPr>
          <p:cNvPr id="10" name="Рисунок 9">
            <a:extLst>
              <a:ext uri="{FF2B5EF4-FFF2-40B4-BE49-F238E27FC236}">
                <a16:creationId xmlns:a16="http://schemas.microsoft.com/office/drawing/2014/main" id="{1684BF5A-385D-4520-9815-26A2F57E3F9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79000"/>
                    </a14:imgEffect>
                    <a14:imgEffect>
                      <a14:brightnessContrast bright="14000" contrast="-3000"/>
                    </a14:imgEffect>
                  </a14:imgLayer>
                </a14:imgProps>
              </a:ext>
            </a:extLst>
          </a:blip>
          <a:stretch>
            <a:fillRect/>
          </a:stretch>
        </p:blipFill>
        <p:spPr>
          <a:xfrm>
            <a:off x="5313911" y="6851381"/>
            <a:ext cx="2131995" cy="563456"/>
          </a:xfrm>
          <a:prstGeom prst="rect">
            <a:avLst/>
          </a:prstGeom>
        </p:spPr>
      </p:pic>
    </p:spTree>
    <p:extLst>
      <p:ext uri="{BB962C8B-B14F-4D97-AF65-F5344CB8AC3E}">
        <p14:creationId xmlns:p14="http://schemas.microsoft.com/office/powerpoint/2010/main" val="2338576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1079884"/>
          </a:xfrm>
          <a:prstGeom prst="rect">
            <a:avLst/>
          </a:prstGeom>
          <a:noFill/>
          <a:ln>
            <a:solidFill>
              <a:schemeClr val="tx2"/>
            </a:solidFill>
          </a:ln>
        </p:spPr>
        <p:txBody>
          <a:bodyPr wrap="square" lIns="252000" tIns="108000" rIns="252000" bIns="108000" rtlCol="0">
            <a:spAutoFit/>
          </a:bodyPr>
          <a:lstStyle/>
          <a:p>
            <a:pPr lvl="0"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Органикалық химияда қолданылатын формулалар</a:t>
            </a:r>
          </a:p>
        </p:txBody>
      </p:sp>
      <mc:AlternateContent xmlns:mc="http://schemas.openxmlformats.org/markup-compatibility/2006" xmlns:a14="http://schemas.microsoft.com/office/drawing/2010/main">
        <mc:Choice Requires="a14">
          <p:sp>
            <p:nvSpPr>
              <p:cNvPr id="7" name="TextBox 6"/>
              <p:cNvSpPr txBox="1"/>
              <p:nvPr/>
            </p:nvSpPr>
            <p:spPr>
              <a:xfrm>
                <a:off x="284163" y="1466413"/>
                <a:ext cx="9144000" cy="6465974"/>
              </a:xfrm>
              <a:prstGeom prst="rect">
                <a:avLst/>
              </a:prstGeom>
              <a:noFill/>
              <a:ln>
                <a:solidFill>
                  <a:schemeClr val="tx2"/>
                </a:solidFill>
              </a:ln>
            </p:spPr>
            <p:txBody>
              <a:bodyPr wrap="square" lIns="252000" tIns="108000" rIns="252000" bIns="108000" rtlCol="0">
                <a:spAutoFit/>
              </a:bodyPr>
              <a:lstStyle/>
              <a:p>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Көміртек қаңқасы –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молекулалардағы тек көміртек атомдарының байланысы көрсетілетін формуласы. </a:t>
                </a: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Қаңқа (склед) формуласы –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органикалық молекулаларды тек сызықпен көрсететін формула. </a:t>
                </a:r>
              </a:p>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Пропан -                      бутан -                          пентан - </a:t>
                </a: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Көмірсутек молекулаларындағы көміртек атомдары бір түзудің бойымен емес, ирек тәрізді болып орналасады. Оның себебі: көміртек атомдарын байланыстыратын коваленттік байланыстар арасындағы бұрыш </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109</a:t>
                </a:r>
                <a14:m>
                  <m:oMath xmlns:m="http://schemas.openxmlformats.org/officeDocument/2006/math">
                    <m:r>
                      <a:rPr lang="kk-KZ" sz="220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oMath>
                </a14:m>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28. </a:t>
                </a:r>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just"/>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just"/>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just"/>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just"/>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just"/>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just"/>
                <a:endParaRPr lang="kk-KZ"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4163" y="1466413"/>
                <a:ext cx="9144000" cy="6465974"/>
              </a:xfrm>
              <a:prstGeom prst="rect">
                <a:avLst/>
              </a:prstGeom>
              <a:blipFill>
                <a:blip r:embed="rId2"/>
                <a:stretch>
                  <a:fillRect/>
                </a:stretch>
              </a:blipFill>
              <a:ln>
                <a:solidFill>
                  <a:schemeClr val="tx2"/>
                </a:solidFill>
              </a:ln>
            </p:spPr>
            <p:txBody>
              <a:bodyPr/>
              <a:lstStyle/>
              <a:p>
                <a:r>
                  <a:rPr lang="ru-KZ">
                    <a:noFill/>
                  </a:rPr>
                  <a:t> </a:t>
                </a:r>
              </a:p>
            </p:txBody>
          </p:sp>
        </mc:Fallback>
      </mc:AlternateContent>
      <p:pic>
        <p:nvPicPr>
          <p:cNvPr id="4" name="Рисунок 3">
            <a:extLst>
              <a:ext uri="{FF2B5EF4-FFF2-40B4-BE49-F238E27FC236}">
                <a16:creationId xmlns:a16="http://schemas.microsoft.com/office/drawing/2014/main" id="{30EB517A-B89E-4D36-91D6-9E3590F05CB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5000" contrast="39000"/>
                    </a14:imgEffect>
                  </a14:imgLayer>
                </a14:imgProps>
              </a:ext>
            </a:extLst>
          </a:blip>
          <a:stretch>
            <a:fillRect/>
          </a:stretch>
        </p:blipFill>
        <p:spPr>
          <a:xfrm>
            <a:off x="1636712" y="2213862"/>
            <a:ext cx="6438900" cy="952500"/>
          </a:xfrm>
          <a:prstGeom prst="rect">
            <a:avLst/>
          </a:prstGeom>
        </p:spPr>
      </p:pic>
      <p:cxnSp>
        <p:nvCxnSpPr>
          <p:cNvPr id="6" name="Прямая соединительная линия 5">
            <a:extLst>
              <a:ext uri="{FF2B5EF4-FFF2-40B4-BE49-F238E27FC236}">
                <a16:creationId xmlns:a16="http://schemas.microsoft.com/office/drawing/2014/main" id="{85CCA514-0AF7-41F6-BA8C-303E266810C8}"/>
              </a:ext>
            </a:extLst>
          </p:cNvPr>
          <p:cNvCxnSpPr/>
          <p:nvPr/>
        </p:nvCxnSpPr>
        <p:spPr>
          <a:xfrm flipV="1">
            <a:off x="1924970" y="3960027"/>
            <a:ext cx="387275" cy="2683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224E9409-9F75-4C75-BE5E-3C6776368856}"/>
              </a:ext>
            </a:extLst>
          </p:cNvPr>
          <p:cNvCxnSpPr/>
          <p:nvPr/>
        </p:nvCxnSpPr>
        <p:spPr>
          <a:xfrm>
            <a:off x="2293069" y="3964134"/>
            <a:ext cx="344245" cy="2683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90DBE1E5-97E9-4B66-A7CA-66F2B9C9E9A9}"/>
              </a:ext>
            </a:extLst>
          </p:cNvPr>
          <p:cNvCxnSpPr/>
          <p:nvPr/>
        </p:nvCxnSpPr>
        <p:spPr>
          <a:xfrm flipV="1">
            <a:off x="4419798" y="3953377"/>
            <a:ext cx="387275" cy="2683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1FB900F4-BD80-45FF-B4E1-B72947D94391}"/>
              </a:ext>
            </a:extLst>
          </p:cNvPr>
          <p:cNvCxnSpPr/>
          <p:nvPr/>
        </p:nvCxnSpPr>
        <p:spPr>
          <a:xfrm>
            <a:off x="4797490" y="3969447"/>
            <a:ext cx="344245" cy="2683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12A0F0D5-FDC0-4BEC-9889-92B1EA9FC5BA}"/>
              </a:ext>
            </a:extLst>
          </p:cNvPr>
          <p:cNvCxnSpPr/>
          <p:nvPr/>
        </p:nvCxnSpPr>
        <p:spPr>
          <a:xfrm flipV="1">
            <a:off x="5123929" y="3991246"/>
            <a:ext cx="468874" cy="25111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43722279-0833-46C6-93CB-B046DF37A9F3}"/>
              </a:ext>
            </a:extLst>
          </p:cNvPr>
          <p:cNvCxnSpPr/>
          <p:nvPr/>
        </p:nvCxnSpPr>
        <p:spPr>
          <a:xfrm flipV="1">
            <a:off x="7413100" y="3945981"/>
            <a:ext cx="387275" cy="2683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B0B2C155-FE2D-4DF2-A2A1-03A233F8E86D}"/>
              </a:ext>
            </a:extLst>
          </p:cNvPr>
          <p:cNvCxnSpPr/>
          <p:nvPr/>
        </p:nvCxnSpPr>
        <p:spPr>
          <a:xfrm>
            <a:off x="7787355" y="3958773"/>
            <a:ext cx="344245" cy="2683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70FC298E-238C-4501-B2CA-F78C9141F975}"/>
              </a:ext>
            </a:extLst>
          </p:cNvPr>
          <p:cNvCxnSpPr/>
          <p:nvPr/>
        </p:nvCxnSpPr>
        <p:spPr>
          <a:xfrm flipV="1">
            <a:off x="8116779" y="3958773"/>
            <a:ext cx="468874" cy="25111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id="{5F0EDE58-8DF9-44CB-A88D-C4922E3E5285}"/>
              </a:ext>
            </a:extLst>
          </p:cNvPr>
          <p:cNvCxnSpPr/>
          <p:nvPr/>
        </p:nvCxnSpPr>
        <p:spPr>
          <a:xfrm>
            <a:off x="8568743" y="3964134"/>
            <a:ext cx="444444" cy="23556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4" name="Рисунок 23">
            <a:extLst>
              <a:ext uri="{FF2B5EF4-FFF2-40B4-BE49-F238E27FC236}">
                <a16:creationId xmlns:a16="http://schemas.microsoft.com/office/drawing/2014/main" id="{83AE0AA0-1A89-4347-A0C8-EBF2D2D870F5}"/>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504408" y="6009956"/>
            <a:ext cx="4908692" cy="1700531"/>
          </a:xfrm>
          <a:prstGeom prst="rect">
            <a:avLst/>
          </a:prstGeom>
        </p:spPr>
      </p:pic>
    </p:spTree>
    <p:extLst>
      <p:ext uri="{BB962C8B-B14F-4D97-AF65-F5344CB8AC3E}">
        <p14:creationId xmlns:p14="http://schemas.microsoft.com/office/powerpoint/2010/main" val="3049553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1079884"/>
          </a:xfrm>
          <a:prstGeom prst="rect">
            <a:avLst/>
          </a:prstGeom>
          <a:noFill/>
          <a:ln>
            <a:solidFill>
              <a:schemeClr val="tx2"/>
            </a:solidFill>
          </a:ln>
        </p:spPr>
        <p:txBody>
          <a:bodyPr wrap="square" lIns="252000" tIns="108000" rIns="252000" bIns="108000" rtlCol="0">
            <a:spAutoFit/>
          </a:bodyPr>
          <a:lstStyle/>
          <a:p>
            <a:pPr lvl="0"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Органикалық заттардың құрылысы және изомерленуі</a:t>
            </a:r>
          </a:p>
        </p:txBody>
      </p:sp>
      <mc:AlternateContent xmlns:mc="http://schemas.openxmlformats.org/markup-compatibility/2006" xmlns:a14="http://schemas.microsoft.com/office/drawing/2010/main">
        <mc:Choice Requires="a14">
          <p:sp>
            <p:nvSpPr>
              <p:cNvPr id="7" name="TextBox 6"/>
              <p:cNvSpPr txBox="1"/>
              <p:nvPr/>
            </p:nvSpPr>
            <p:spPr>
              <a:xfrm>
                <a:off x="288626" y="1466413"/>
                <a:ext cx="9144000" cy="6312085"/>
              </a:xfrm>
              <a:prstGeom prst="rect">
                <a:avLst/>
              </a:prstGeom>
              <a:noFill/>
              <a:ln>
                <a:solidFill>
                  <a:schemeClr val="tx2"/>
                </a:solidFill>
              </a:ln>
            </p:spPr>
            <p:txBody>
              <a:bodyPr wrap="square" lIns="252000" tIns="108000" rIns="252000" bIns="108000" rtlCol="0">
                <a:spAutoFit/>
              </a:bodyPr>
              <a:lstStyle/>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Әдетте органикалық заттарда химиялық формуласы бірдей, алайда құрылысы әр түрлі сонымен бірге әр түрлі қасиеттер көрсететін заттар кездеседі. Мысалы </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бутан (</a:t>
                </a:r>
                <a14:m>
                  <m:oMath xmlns:m="http://schemas.openxmlformats.org/officeDocument/2006/math">
                    <m:sSub>
                      <m:sSubPr>
                        <m:ctrlPr>
                          <a:rPr lang="kk-KZ" sz="220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a:rPr lang="en-US" sz="2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e>
                      <m:sub>
                        <m:r>
                          <a:rPr lang="en-US" sz="2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4</m:t>
                        </m:r>
                      </m:sub>
                    </m:sSub>
                    <m:sSub>
                      <m:sSubPr>
                        <m:ctrlPr>
                          <a:rPr lang="kk-KZ" sz="220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a:rPr lang="en-US" sz="2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e>
                      <m:sub>
                        <m:r>
                          <a:rPr lang="en-US" sz="2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10</m:t>
                        </m:r>
                      </m:sub>
                    </m:sSub>
                    <m:r>
                      <a:rPr lang="en-US" sz="2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oMath>
                </a14:m>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молекуласына сай келетін төмендегідей құрылысы әр түрлі заттар кездеседі:</a:t>
                </a: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 </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пентан (</a:t>
                </a:r>
                <a14:m>
                  <m:oMath xmlns:m="http://schemas.openxmlformats.org/officeDocument/2006/math">
                    <m:sSub>
                      <m:sSubPr>
                        <m:ctrlPr>
                          <a:rPr lang="kk-KZ" sz="220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a:rPr lang="en-US" sz="2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𝐶</m:t>
                        </m:r>
                      </m:e>
                      <m:sub>
                        <m:r>
                          <a:rPr lang="kk-KZ" sz="2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sub>
                    </m:sSub>
                    <m:sSub>
                      <m:sSubPr>
                        <m:ctrlPr>
                          <a:rPr lang="kk-KZ" sz="220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sSubPr>
                      <m:e>
                        <m:r>
                          <a:rPr lang="en-US" sz="2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𝐻</m:t>
                        </m:r>
                      </m:e>
                      <m:sub>
                        <m:r>
                          <a:rPr lang="en-US" sz="2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1</m:t>
                        </m:r>
                        <m:r>
                          <a:rPr lang="kk-KZ" sz="22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sub>
                    </m:sSub>
                    <m:r>
                      <a:rPr lang="en-US" sz="22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oMath>
                </a14:m>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молекуласына сай құрылысы төмендегідей органикалық қосылыстар кездеседі. </a:t>
                </a: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endPar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8626" y="1466413"/>
                <a:ext cx="9144000" cy="6312085"/>
              </a:xfrm>
              <a:prstGeom prst="rect">
                <a:avLst/>
              </a:prstGeom>
              <a:blipFill>
                <a:blip r:embed="rId2"/>
                <a:stretch>
                  <a:fillRect/>
                </a:stretch>
              </a:blipFill>
              <a:ln>
                <a:solidFill>
                  <a:schemeClr val="tx2"/>
                </a:solidFill>
              </a:ln>
            </p:spPr>
            <p:txBody>
              <a:bodyPr/>
              <a:lstStyle/>
              <a:p>
                <a:r>
                  <a:rPr lang="ru-KZ">
                    <a:noFill/>
                  </a:rPr>
                  <a:t> </a:t>
                </a:r>
              </a:p>
            </p:txBody>
          </p:sp>
        </mc:Fallback>
      </mc:AlternateContent>
      <p:pic>
        <p:nvPicPr>
          <p:cNvPr id="5" name="Рисунок 4">
            <a:extLst>
              <a:ext uri="{FF2B5EF4-FFF2-40B4-BE49-F238E27FC236}">
                <a16:creationId xmlns:a16="http://schemas.microsoft.com/office/drawing/2014/main" id="{04393D1E-74F1-4BE2-BCFF-4EB5F3EC163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72000"/>
                    </a14:imgEffect>
                    <a14:imgEffect>
                      <a14:brightnessContrast bright="24000"/>
                    </a14:imgEffect>
                  </a14:imgLayer>
                </a14:imgProps>
              </a:ext>
            </a:extLst>
          </a:blip>
          <a:stretch>
            <a:fillRect/>
          </a:stretch>
        </p:blipFill>
        <p:spPr>
          <a:xfrm>
            <a:off x="1529767" y="3498172"/>
            <a:ext cx="2142158" cy="1060404"/>
          </a:xfrm>
          <a:prstGeom prst="rect">
            <a:avLst/>
          </a:prstGeom>
        </p:spPr>
      </p:pic>
      <p:pic>
        <p:nvPicPr>
          <p:cNvPr id="9" name="Рисунок 8">
            <a:extLst>
              <a:ext uri="{FF2B5EF4-FFF2-40B4-BE49-F238E27FC236}">
                <a16:creationId xmlns:a16="http://schemas.microsoft.com/office/drawing/2014/main" id="{922CF73A-5E9A-425A-B3F5-EBAA35B0812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Effect>
                      <a14:brightnessContrast bright="22000"/>
                    </a14:imgEffect>
                  </a14:imgLayer>
                </a14:imgProps>
              </a:ext>
            </a:extLst>
          </a:blip>
          <a:stretch>
            <a:fillRect/>
          </a:stretch>
        </p:blipFill>
        <p:spPr>
          <a:xfrm>
            <a:off x="4920912" y="3431099"/>
            <a:ext cx="1740993" cy="1419225"/>
          </a:xfrm>
          <a:prstGeom prst="rect">
            <a:avLst/>
          </a:prstGeom>
        </p:spPr>
      </p:pic>
      <p:pic>
        <p:nvPicPr>
          <p:cNvPr id="12" name="Рисунок 11">
            <a:extLst>
              <a:ext uri="{FF2B5EF4-FFF2-40B4-BE49-F238E27FC236}">
                <a16:creationId xmlns:a16="http://schemas.microsoft.com/office/drawing/2014/main" id="{CB785606-43C9-404A-8614-178E03AD9E8B}"/>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bright="9000" contrast="54000"/>
                    </a14:imgEffect>
                  </a14:imgLayer>
                </a14:imgProps>
              </a:ext>
            </a:extLst>
          </a:blip>
          <a:stretch>
            <a:fillRect/>
          </a:stretch>
        </p:blipFill>
        <p:spPr>
          <a:xfrm>
            <a:off x="559170" y="6119343"/>
            <a:ext cx="2479053" cy="1060404"/>
          </a:xfrm>
          <a:prstGeom prst="rect">
            <a:avLst/>
          </a:prstGeom>
        </p:spPr>
      </p:pic>
      <p:pic>
        <p:nvPicPr>
          <p:cNvPr id="16" name="Рисунок 15">
            <a:extLst>
              <a:ext uri="{FF2B5EF4-FFF2-40B4-BE49-F238E27FC236}">
                <a16:creationId xmlns:a16="http://schemas.microsoft.com/office/drawing/2014/main" id="{B7EF0B4F-840E-4A04-8AA9-11A53C427414}"/>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67000"/>
                    </a14:imgEffect>
                    <a14:imgEffect>
                      <a14:brightnessContrast bright="13000"/>
                    </a14:imgEffect>
                  </a14:imgLayer>
                </a14:imgProps>
              </a:ext>
            </a:extLst>
          </a:blip>
          <a:stretch>
            <a:fillRect/>
          </a:stretch>
        </p:blipFill>
        <p:spPr>
          <a:xfrm>
            <a:off x="4459625" y="6008780"/>
            <a:ext cx="1820746" cy="1423602"/>
          </a:xfrm>
          <a:prstGeom prst="rect">
            <a:avLst/>
          </a:prstGeom>
        </p:spPr>
      </p:pic>
      <p:pic>
        <p:nvPicPr>
          <p:cNvPr id="23" name="Рисунок 22">
            <a:extLst>
              <a:ext uri="{FF2B5EF4-FFF2-40B4-BE49-F238E27FC236}">
                <a16:creationId xmlns:a16="http://schemas.microsoft.com/office/drawing/2014/main" id="{2FE895F9-139B-428C-AA4D-64A1A732BFA7}"/>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70000"/>
                    </a14:imgEffect>
                    <a14:imgEffect>
                      <a14:brightnessContrast bright="17000" contrast="-26000"/>
                    </a14:imgEffect>
                  </a14:imgLayer>
                </a14:imgProps>
              </a:ext>
            </a:extLst>
          </a:blip>
          <a:stretch>
            <a:fillRect/>
          </a:stretch>
        </p:blipFill>
        <p:spPr>
          <a:xfrm>
            <a:off x="7839387" y="5666327"/>
            <a:ext cx="1492596" cy="1966435"/>
          </a:xfrm>
          <a:prstGeom prst="rect">
            <a:avLst/>
          </a:prstGeom>
        </p:spPr>
      </p:pic>
      <p:sp>
        <p:nvSpPr>
          <p:cNvPr id="25" name="TextBox 24">
            <a:extLst>
              <a:ext uri="{FF2B5EF4-FFF2-40B4-BE49-F238E27FC236}">
                <a16:creationId xmlns:a16="http://schemas.microsoft.com/office/drawing/2014/main" id="{D8801746-062C-4F75-9638-D31B46F6D3CF}"/>
              </a:ext>
            </a:extLst>
          </p:cNvPr>
          <p:cNvSpPr txBox="1"/>
          <p:nvPr/>
        </p:nvSpPr>
        <p:spPr>
          <a:xfrm>
            <a:off x="5392749" y="6803702"/>
            <a:ext cx="3093635" cy="77210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252000" tIns="108000" rIns="252000" bIns="108000" rtlCol="0">
            <a:spAutoFit/>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Неопентан                                                      (2,2-диметилпропан)</a:t>
            </a:r>
          </a:p>
        </p:txBody>
      </p:sp>
      <p:sp>
        <p:nvSpPr>
          <p:cNvPr id="26" name="TextBox 25">
            <a:extLst>
              <a:ext uri="{FF2B5EF4-FFF2-40B4-BE49-F238E27FC236}">
                <a16:creationId xmlns:a16="http://schemas.microsoft.com/office/drawing/2014/main" id="{CA37B76B-3E5C-4F78-A6B0-E687F2EB6D4A}"/>
              </a:ext>
            </a:extLst>
          </p:cNvPr>
          <p:cNvSpPr txBox="1"/>
          <p:nvPr/>
        </p:nvSpPr>
        <p:spPr>
          <a:xfrm>
            <a:off x="2825507" y="6815010"/>
            <a:ext cx="2466599" cy="77210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252000" tIns="108000" rIns="252000" bIns="108000" rtlCol="0">
            <a:spAutoFit/>
          </a:bodyPr>
          <a:lstStyle/>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Изопентан  </a:t>
            </a:r>
          </a:p>
          <a:p>
            <a:pPr algn="ctr"/>
            <a:r>
              <a:rPr lang="kk-KZ" dirty="0">
                <a:solidFill>
                  <a:srgbClr val="620BFC"/>
                </a:solidFill>
                <a:latin typeface="Open Sans" panose="020B0606030504020204" pitchFamily="34" charset="0"/>
                <a:ea typeface="Open Sans" panose="020B0606030504020204" pitchFamily="34" charset="0"/>
                <a:cs typeface="Open Sans" panose="020B0606030504020204" pitchFamily="34" charset="0"/>
              </a:rPr>
              <a:t>(2-метилбутан)</a:t>
            </a:r>
          </a:p>
        </p:txBody>
      </p:sp>
      <p:sp>
        <p:nvSpPr>
          <p:cNvPr id="27" name="TextBox 26">
            <a:extLst>
              <a:ext uri="{FF2B5EF4-FFF2-40B4-BE49-F238E27FC236}">
                <a16:creationId xmlns:a16="http://schemas.microsoft.com/office/drawing/2014/main" id="{2F06C95D-6E9C-4CE8-8455-44C896F4D4B0}"/>
              </a:ext>
            </a:extLst>
          </p:cNvPr>
          <p:cNvSpPr txBox="1"/>
          <p:nvPr/>
        </p:nvSpPr>
        <p:spPr>
          <a:xfrm>
            <a:off x="157462" y="7179747"/>
            <a:ext cx="2466599" cy="525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252000" tIns="108000" rIns="252000" bIns="108000" rtlCol="0">
            <a:spAutoFit/>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Н-пентан</a:t>
            </a:r>
          </a:p>
        </p:txBody>
      </p:sp>
      <p:sp>
        <p:nvSpPr>
          <p:cNvPr id="28" name="TextBox 27">
            <a:extLst>
              <a:ext uri="{FF2B5EF4-FFF2-40B4-BE49-F238E27FC236}">
                <a16:creationId xmlns:a16="http://schemas.microsoft.com/office/drawing/2014/main" id="{00C6E994-0130-4D4B-80C7-2EE03D6983AE}"/>
              </a:ext>
            </a:extLst>
          </p:cNvPr>
          <p:cNvSpPr txBox="1"/>
          <p:nvPr/>
        </p:nvSpPr>
        <p:spPr>
          <a:xfrm>
            <a:off x="1349720" y="4504416"/>
            <a:ext cx="2466599" cy="52588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252000" tIns="108000" rIns="252000" bIns="108000" rtlCol="0">
            <a:spAutoFit/>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Н-бутан</a:t>
            </a:r>
          </a:p>
        </p:txBody>
      </p:sp>
      <p:sp>
        <p:nvSpPr>
          <p:cNvPr id="29" name="TextBox 28">
            <a:extLst>
              <a:ext uri="{FF2B5EF4-FFF2-40B4-BE49-F238E27FC236}">
                <a16:creationId xmlns:a16="http://schemas.microsoft.com/office/drawing/2014/main" id="{1AC79D22-8C73-4C9A-9913-CFD44A846013}"/>
              </a:ext>
            </a:extLst>
          </p:cNvPr>
          <p:cNvSpPr txBox="1"/>
          <p:nvPr/>
        </p:nvSpPr>
        <p:spPr>
          <a:xfrm>
            <a:off x="6628240" y="3670753"/>
            <a:ext cx="2565303" cy="83366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252000" tIns="108000" rIns="252000" bIns="108000" rtlCol="0">
            <a:spAutoFit/>
          </a:bodyPr>
          <a:lstStyle/>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Изобутан </a:t>
            </a:r>
          </a:p>
          <a:p>
            <a:pPr algn="ctr"/>
            <a:r>
              <a:rPr lang="kk-KZ" sz="2000" dirty="0">
                <a:solidFill>
                  <a:srgbClr val="620BFC"/>
                </a:solidFill>
                <a:latin typeface="Open Sans" panose="020B0606030504020204" pitchFamily="34" charset="0"/>
                <a:ea typeface="Open Sans" panose="020B0606030504020204" pitchFamily="34" charset="0"/>
                <a:cs typeface="Open Sans" panose="020B0606030504020204" pitchFamily="34" charset="0"/>
              </a:rPr>
              <a:t>(2-метилпропан) </a:t>
            </a:r>
          </a:p>
        </p:txBody>
      </p:sp>
    </p:spTree>
    <p:extLst>
      <p:ext uri="{BB962C8B-B14F-4D97-AF65-F5344CB8AC3E}">
        <p14:creationId xmlns:p14="http://schemas.microsoft.com/office/powerpoint/2010/main" val="76755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698" y="292100"/>
            <a:ext cx="9144000" cy="1079884"/>
          </a:xfrm>
          <a:prstGeom prst="rect">
            <a:avLst/>
          </a:prstGeom>
          <a:noFill/>
          <a:ln>
            <a:solidFill>
              <a:srgbClr val="002060"/>
            </a:solidFill>
          </a:ln>
        </p:spPr>
        <p:txBody>
          <a:bodyPr wrap="square" lIns="252000" tIns="108000" rIns="252000" bIns="108000" rtlCol="0">
            <a:spAutoFit/>
          </a:bodyPr>
          <a:lstStyle/>
          <a:p>
            <a:pPr lvl="0"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Органикалық заттардың құрылысы және изомерленуі</a:t>
            </a:r>
          </a:p>
        </p:txBody>
      </p:sp>
      <p:sp>
        <p:nvSpPr>
          <p:cNvPr id="7" name="TextBox 6"/>
          <p:cNvSpPr txBox="1"/>
          <p:nvPr/>
        </p:nvSpPr>
        <p:spPr>
          <a:xfrm>
            <a:off x="279698" y="1653338"/>
            <a:ext cx="9144000" cy="1418438"/>
          </a:xfrm>
          <a:prstGeom prst="rect">
            <a:avLst/>
          </a:prstGeom>
          <a:noFill/>
          <a:ln>
            <a:solidFill>
              <a:srgbClr val="002060"/>
            </a:solidFill>
          </a:ln>
        </p:spPr>
        <p:txBody>
          <a:bodyPr wrap="square" lIns="252000" tIns="108000" rIns="252000" bIns="108000" rtlCol="0">
            <a:spAutoFit/>
          </a:bodyPr>
          <a:lstStyle/>
          <a:p>
            <a:r>
              <a:rPr lang="kk-KZ" sz="2600" dirty="0" err="1">
                <a:solidFill>
                  <a:srgbClr val="620BFC"/>
                </a:solidFill>
                <a:latin typeface="Open Sans" panose="020B0606030504020204" pitchFamily="34" charset="0"/>
                <a:ea typeface="Open Sans" panose="020B0606030504020204" pitchFamily="34" charset="0"/>
                <a:cs typeface="Open Sans" panose="020B0606030504020204" pitchFamily="34" charset="0"/>
              </a:rPr>
              <a:t>Изомер</a:t>
            </a:r>
            <a:r>
              <a:rPr lang="kk-KZ"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kk-KZ"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 құрамы бірдей, құрылысы мен қасиеттері әр түрлі заттар. Ал мұндай қосылыстардың болу құбылысын </a:t>
            </a:r>
            <a:r>
              <a:rPr lang="kk-KZ"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изомерлену </a:t>
            </a:r>
            <a:r>
              <a:rPr lang="kk-KZ"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деп атаймыз. </a:t>
            </a:r>
          </a:p>
        </p:txBody>
      </p:sp>
      <p:sp>
        <p:nvSpPr>
          <p:cNvPr id="4" name="Прямоугольник: скругленные углы 3">
            <a:extLst>
              <a:ext uri="{FF2B5EF4-FFF2-40B4-BE49-F238E27FC236}">
                <a16:creationId xmlns:a16="http://schemas.microsoft.com/office/drawing/2014/main" id="{6A0C9C36-3852-424E-9819-44E854D469AE}"/>
              </a:ext>
            </a:extLst>
          </p:cNvPr>
          <p:cNvSpPr/>
          <p:nvPr/>
        </p:nvSpPr>
        <p:spPr>
          <a:xfrm>
            <a:off x="3345628" y="3485119"/>
            <a:ext cx="2592593" cy="580913"/>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Изомер </a:t>
            </a:r>
            <a:endParaRPr lang="ru-RU" sz="24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Прямоугольник: скругленные углы 16">
            <a:extLst>
              <a:ext uri="{FF2B5EF4-FFF2-40B4-BE49-F238E27FC236}">
                <a16:creationId xmlns:a16="http://schemas.microsoft.com/office/drawing/2014/main" id="{4FD78EDD-6090-41F2-83E0-F6645B491ED4}"/>
              </a:ext>
            </a:extLst>
          </p:cNvPr>
          <p:cNvSpPr/>
          <p:nvPr/>
        </p:nvSpPr>
        <p:spPr>
          <a:xfrm>
            <a:off x="1315535" y="4537954"/>
            <a:ext cx="2592593" cy="64399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Құрылымдық </a:t>
            </a:r>
            <a:endPar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Прямоугольник: скругленные углы 17">
            <a:extLst>
              <a:ext uri="{FF2B5EF4-FFF2-40B4-BE49-F238E27FC236}">
                <a16:creationId xmlns:a16="http://schemas.microsoft.com/office/drawing/2014/main" id="{8D505A27-FBDF-4DAE-B1A2-C968D231C563}"/>
              </a:ext>
            </a:extLst>
          </p:cNvPr>
          <p:cNvSpPr/>
          <p:nvPr/>
        </p:nvSpPr>
        <p:spPr>
          <a:xfrm>
            <a:off x="5730240" y="4513388"/>
            <a:ext cx="2592593" cy="64399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Кеңістік </a:t>
            </a:r>
            <a:endParaRPr lang="ru-RU"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Прямоугольник: скругленные углы 18">
            <a:extLst>
              <a:ext uri="{FF2B5EF4-FFF2-40B4-BE49-F238E27FC236}">
                <a16:creationId xmlns:a16="http://schemas.microsoft.com/office/drawing/2014/main" id="{DCC579E4-39E5-43E4-9D85-0F1B532DD224}"/>
              </a:ext>
            </a:extLst>
          </p:cNvPr>
          <p:cNvSpPr/>
          <p:nvPr/>
        </p:nvSpPr>
        <p:spPr>
          <a:xfrm>
            <a:off x="331657" y="5551277"/>
            <a:ext cx="2099572" cy="774414"/>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Көміртек қаңқасы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Прямоугольник: скругленные углы 19">
            <a:extLst>
              <a:ext uri="{FF2B5EF4-FFF2-40B4-BE49-F238E27FC236}">
                <a16:creationId xmlns:a16="http://schemas.microsoft.com/office/drawing/2014/main" id="{5A680BAB-47D8-4187-9F55-689F152AFE0A}"/>
              </a:ext>
            </a:extLst>
          </p:cNvPr>
          <p:cNvSpPr/>
          <p:nvPr/>
        </p:nvSpPr>
        <p:spPr>
          <a:xfrm>
            <a:off x="2881686" y="5541656"/>
            <a:ext cx="2096883" cy="78403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Класаралық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Прямоугольник: скругленные углы 20">
            <a:extLst>
              <a:ext uri="{FF2B5EF4-FFF2-40B4-BE49-F238E27FC236}">
                <a16:creationId xmlns:a16="http://schemas.microsoft.com/office/drawing/2014/main" id="{BB1C300B-7AC3-4767-8EC8-42AE56C0E01C}"/>
              </a:ext>
            </a:extLst>
          </p:cNvPr>
          <p:cNvSpPr/>
          <p:nvPr/>
        </p:nvSpPr>
        <p:spPr>
          <a:xfrm>
            <a:off x="5101366" y="5541656"/>
            <a:ext cx="1999128" cy="774414"/>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Геометриялық </a:t>
            </a:r>
          </a:p>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(цис-транс)</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Прямоугольник: скругленные углы 21">
            <a:extLst>
              <a:ext uri="{FF2B5EF4-FFF2-40B4-BE49-F238E27FC236}">
                <a16:creationId xmlns:a16="http://schemas.microsoft.com/office/drawing/2014/main" id="{69A31D81-0349-4ABD-AACA-BBE94438F771}"/>
              </a:ext>
            </a:extLst>
          </p:cNvPr>
          <p:cNvSpPr/>
          <p:nvPr/>
        </p:nvSpPr>
        <p:spPr>
          <a:xfrm>
            <a:off x="7223291" y="5541657"/>
            <a:ext cx="2200407" cy="774414"/>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Оптикалық </a:t>
            </a:r>
          </a:p>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(стероизомерия)</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Прямая со стрелкой 7">
            <a:extLst>
              <a:ext uri="{FF2B5EF4-FFF2-40B4-BE49-F238E27FC236}">
                <a16:creationId xmlns:a16="http://schemas.microsoft.com/office/drawing/2014/main" id="{046DD978-F662-4822-9048-7B485A39EFE0}"/>
              </a:ext>
            </a:extLst>
          </p:cNvPr>
          <p:cNvCxnSpPr>
            <a:cxnSpLocks/>
            <a:stCxn id="4" idx="2"/>
            <a:endCxn id="17" idx="0"/>
          </p:cNvCxnSpPr>
          <p:nvPr/>
        </p:nvCxnSpPr>
        <p:spPr>
          <a:xfrm flipH="1">
            <a:off x="2611832" y="4066032"/>
            <a:ext cx="2030093" cy="471922"/>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a:extLst>
              <a:ext uri="{FF2B5EF4-FFF2-40B4-BE49-F238E27FC236}">
                <a16:creationId xmlns:a16="http://schemas.microsoft.com/office/drawing/2014/main" id="{3404D0AA-F20D-4F3A-8DE2-39378C717D75}"/>
              </a:ext>
            </a:extLst>
          </p:cNvPr>
          <p:cNvCxnSpPr>
            <a:cxnSpLocks/>
            <a:stCxn id="4" idx="2"/>
            <a:endCxn id="18" idx="0"/>
          </p:cNvCxnSpPr>
          <p:nvPr/>
        </p:nvCxnSpPr>
        <p:spPr>
          <a:xfrm>
            <a:off x="4641925" y="4066032"/>
            <a:ext cx="2384612" cy="447356"/>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id="{CD526C75-5CFC-444F-B9DF-73EB97C2237A}"/>
              </a:ext>
            </a:extLst>
          </p:cNvPr>
          <p:cNvCxnSpPr>
            <a:cxnSpLocks/>
            <a:stCxn id="17" idx="2"/>
            <a:endCxn id="19" idx="0"/>
          </p:cNvCxnSpPr>
          <p:nvPr/>
        </p:nvCxnSpPr>
        <p:spPr>
          <a:xfrm flipH="1">
            <a:off x="1381443" y="5181949"/>
            <a:ext cx="1230389" cy="369328"/>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a:extLst>
              <a:ext uri="{FF2B5EF4-FFF2-40B4-BE49-F238E27FC236}">
                <a16:creationId xmlns:a16="http://schemas.microsoft.com/office/drawing/2014/main" id="{04E01D71-ACBC-41ED-9267-626419613C62}"/>
              </a:ext>
            </a:extLst>
          </p:cNvPr>
          <p:cNvCxnSpPr>
            <a:cxnSpLocks/>
            <a:stCxn id="17" idx="2"/>
            <a:endCxn id="20" idx="0"/>
          </p:cNvCxnSpPr>
          <p:nvPr/>
        </p:nvCxnSpPr>
        <p:spPr>
          <a:xfrm>
            <a:off x="2611832" y="5181949"/>
            <a:ext cx="1318296" cy="359707"/>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a:extLst>
              <a:ext uri="{FF2B5EF4-FFF2-40B4-BE49-F238E27FC236}">
                <a16:creationId xmlns:a16="http://schemas.microsoft.com/office/drawing/2014/main" id="{B82CB902-D7C9-465F-844C-DE8CA87F7547}"/>
              </a:ext>
            </a:extLst>
          </p:cNvPr>
          <p:cNvCxnSpPr>
            <a:cxnSpLocks/>
            <a:stCxn id="18" idx="2"/>
            <a:endCxn id="21" idx="0"/>
          </p:cNvCxnSpPr>
          <p:nvPr/>
        </p:nvCxnSpPr>
        <p:spPr>
          <a:xfrm flipH="1">
            <a:off x="6100930" y="5157383"/>
            <a:ext cx="925607" cy="384273"/>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a:extLst>
              <a:ext uri="{FF2B5EF4-FFF2-40B4-BE49-F238E27FC236}">
                <a16:creationId xmlns:a16="http://schemas.microsoft.com/office/drawing/2014/main" id="{A155261F-85DA-4375-A78D-052F4449AF14}"/>
              </a:ext>
            </a:extLst>
          </p:cNvPr>
          <p:cNvCxnSpPr>
            <a:cxnSpLocks/>
            <a:stCxn id="18" idx="2"/>
            <a:endCxn id="22" idx="0"/>
          </p:cNvCxnSpPr>
          <p:nvPr/>
        </p:nvCxnSpPr>
        <p:spPr>
          <a:xfrm>
            <a:off x="7026537" y="5157383"/>
            <a:ext cx="1296958" cy="384274"/>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6" name="Прямоугольник: скругленные углы 35">
            <a:extLst>
              <a:ext uri="{FF2B5EF4-FFF2-40B4-BE49-F238E27FC236}">
                <a16:creationId xmlns:a16="http://schemas.microsoft.com/office/drawing/2014/main" id="{6B305714-341C-49FC-BDAD-E90E81EE778B}"/>
              </a:ext>
            </a:extLst>
          </p:cNvPr>
          <p:cNvSpPr/>
          <p:nvPr/>
        </p:nvSpPr>
        <p:spPr>
          <a:xfrm>
            <a:off x="810619" y="6396956"/>
            <a:ext cx="3602424" cy="1264493"/>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Функционалдық топтың немесе еселі байланыстың орны бойынша изомерия</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8" name="Прямая со стрелкой 37">
            <a:extLst>
              <a:ext uri="{FF2B5EF4-FFF2-40B4-BE49-F238E27FC236}">
                <a16:creationId xmlns:a16="http://schemas.microsoft.com/office/drawing/2014/main" id="{CF47EE41-0A0D-49AD-BB33-46D439FCBED0}"/>
              </a:ext>
            </a:extLst>
          </p:cNvPr>
          <p:cNvCxnSpPr>
            <a:cxnSpLocks/>
            <a:stCxn id="17" idx="2"/>
            <a:endCxn id="36" idx="0"/>
          </p:cNvCxnSpPr>
          <p:nvPr/>
        </p:nvCxnSpPr>
        <p:spPr>
          <a:xfrm flipH="1">
            <a:off x="2611831" y="5181949"/>
            <a:ext cx="1" cy="1215007"/>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245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302337"/>
            <a:ext cx="9144000" cy="587441"/>
          </a:xfrm>
          <a:prstGeom prst="rect">
            <a:avLst/>
          </a:prstGeom>
          <a:noFill/>
          <a:ln>
            <a:solidFill>
              <a:schemeClr val="tx2"/>
            </a:solidFill>
          </a:ln>
        </p:spPr>
        <p:txBody>
          <a:bodyPr wrap="square" lIns="252000" tIns="108000" rIns="252000" bIns="108000" rtlCol="0">
            <a:spAutoFit/>
          </a:bodyPr>
          <a:lstStyle/>
          <a:p>
            <a:pPr lvl="0"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Органикалық заттардың құрылысы және изомерленуі</a:t>
            </a:r>
          </a:p>
        </p:txBody>
      </p:sp>
      <p:sp>
        <p:nvSpPr>
          <p:cNvPr id="7" name="TextBox 6"/>
          <p:cNvSpPr txBox="1"/>
          <p:nvPr/>
        </p:nvSpPr>
        <p:spPr>
          <a:xfrm>
            <a:off x="288626" y="1050930"/>
            <a:ext cx="9144000" cy="1326105"/>
          </a:xfrm>
          <a:prstGeom prst="rect">
            <a:avLst/>
          </a:prstGeom>
          <a:noFill/>
          <a:ln>
            <a:solidFill>
              <a:schemeClr val="tx2"/>
            </a:solidFill>
          </a:ln>
        </p:spPr>
        <p:txBody>
          <a:bodyPr wrap="square" lIns="252000" tIns="108000" rIns="252000" bIns="108000" rtlCol="0">
            <a:spAutoFit/>
          </a:bodyPr>
          <a:lstStyle/>
          <a:p>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Құрылымдық изомерлер -</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сапалық және сандық құрамы бірдей, бірақ байланысушы атомдардың реттілігі өзгеше, яғни химиялық құрылысы әр түрлі қосылыстар. </a:t>
            </a:r>
          </a:p>
        </p:txBody>
      </p:sp>
      <p:sp>
        <p:nvSpPr>
          <p:cNvPr id="23" name="Прямоугольник: скругленные углы 22">
            <a:extLst>
              <a:ext uri="{FF2B5EF4-FFF2-40B4-BE49-F238E27FC236}">
                <a16:creationId xmlns:a16="http://schemas.microsoft.com/office/drawing/2014/main" id="{82200DE3-F06A-4599-98B3-EC59B47D2C8E}"/>
              </a:ext>
            </a:extLst>
          </p:cNvPr>
          <p:cNvSpPr/>
          <p:nvPr/>
        </p:nvSpPr>
        <p:spPr>
          <a:xfrm>
            <a:off x="3081224" y="2659598"/>
            <a:ext cx="3549876" cy="580913"/>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Құрылымдық изомер </a:t>
            </a:r>
            <a:endParaRPr lang="ru-RU" sz="24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4" name="Прямая со стрелкой 23">
            <a:extLst>
              <a:ext uri="{FF2B5EF4-FFF2-40B4-BE49-F238E27FC236}">
                <a16:creationId xmlns:a16="http://schemas.microsoft.com/office/drawing/2014/main" id="{764B5550-E79C-4C3C-8D9C-188966963C5D}"/>
              </a:ext>
            </a:extLst>
          </p:cNvPr>
          <p:cNvCxnSpPr>
            <a:cxnSpLocks/>
            <a:stCxn id="23" idx="2"/>
            <a:endCxn id="26" idx="0"/>
          </p:cNvCxnSpPr>
          <p:nvPr/>
        </p:nvCxnSpPr>
        <p:spPr>
          <a:xfrm flipH="1">
            <a:off x="1386034" y="3240511"/>
            <a:ext cx="3470128" cy="592672"/>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a:extLst>
              <a:ext uri="{FF2B5EF4-FFF2-40B4-BE49-F238E27FC236}">
                <a16:creationId xmlns:a16="http://schemas.microsoft.com/office/drawing/2014/main" id="{C070D077-9434-4DBE-BD11-7767F58DDE4F}"/>
              </a:ext>
            </a:extLst>
          </p:cNvPr>
          <p:cNvCxnSpPr>
            <a:cxnSpLocks/>
            <a:stCxn id="23" idx="2"/>
          </p:cNvCxnSpPr>
          <p:nvPr/>
        </p:nvCxnSpPr>
        <p:spPr>
          <a:xfrm>
            <a:off x="4856162" y="3240511"/>
            <a:ext cx="3829796" cy="573875"/>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6" name="Прямоугольник: скругленные углы 25">
            <a:extLst>
              <a:ext uri="{FF2B5EF4-FFF2-40B4-BE49-F238E27FC236}">
                <a16:creationId xmlns:a16="http://schemas.microsoft.com/office/drawing/2014/main" id="{F0799D0E-ED9C-4406-AD6E-4E6CD3E101ED}"/>
              </a:ext>
            </a:extLst>
          </p:cNvPr>
          <p:cNvSpPr/>
          <p:nvPr/>
        </p:nvSpPr>
        <p:spPr>
          <a:xfrm>
            <a:off x="330869" y="3833183"/>
            <a:ext cx="2110329" cy="1095564"/>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Көміртек қаңқасының изомерленуі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Прямоугольник: скругленные углы 26">
            <a:extLst>
              <a:ext uri="{FF2B5EF4-FFF2-40B4-BE49-F238E27FC236}">
                <a16:creationId xmlns:a16="http://schemas.microsoft.com/office/drawing/2014/main" id="{F4AD397C-5488-4684-A130-33392D8AE449}"/>
              </a:ext>
            </a:extLst>
          </p:cNvPr>
          <p:cNvSpPr/>
          <p:nvPr/>
        </p:nvSpPr>
        <p:spPr>
          <a:xfrm>
            <a:off x="2661345" y="3817290"/>
            <a:ext cx="2110329" cy="1185244"/>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Еселі байланыстың орны бойынша изомерлену</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Прямоугольник: скругленные углы 27">
            <a:extLst>
              <a:ext uri="{FF2B5EF4-FFF2-40B4-BE49-F238E27FC236}">
                <a16:creationId xmlns:a16="http://schemas.microsoft.com/office/drawing/2014/main" id="{AD538333-04AB-4389-8A74-B18F1268C699}"/>
              </a:ext>
            </a:extLst>
          </p:cNvPr>
          <p:cNvSpPr/>
          <p:nvPr/>
        </p:nvSpPr>
        <p:spPr>
          <a:xfrm>
            <a:off x="4940653" y="3824328"/>
            <a:ext cx="2161498" cy="1185244"/>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Функционалдық топтың орны бойынша изомерлену</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Прямоугольник: скругленные углы 28">
            <a:extLst>
              <a:ext uri="{FF2B5EF4-FFF2-40B4-BE49-F238E27FC236}">
                <a16:creationId xmlns:a16="http://schemas.microsoft.com/office/drawing/2014/main" id="{6D411C4E-D576-4CF9-9559-74C978681A3B}"/>
              </a:ext>
            </a:extLst>
          </p:cNvPr>
          <p:cNvSpPr/>
          <p:nvPr/>
        </p:nvSpPr>
        <p:spPr>
          <a:xfrm>
            <a:off x="7322297" y="3833183"/>
            <a:ext cx="2110329" cy="1185244"/>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a:solidFill>
                  <a:srgbClr val="002060"/>
                </a:solidFill>
                <a:latin typeface="Open Sans" panose="020B0606030504020204" pitchFamily="34" charset="0"/>
                <a:ea typeface="Open Sans" panose="020B0606030504020204" pitchFamily="34" charset="0"/>
                <a:cs typeface="Open Sans" panose="020B0606030504020204" pitchFamily="34" charset="0"/>
              </a:rPr>
              <a:t>Класаралық изомерлену </a:t>
            </a:r>
            <a:endParaRPr lang="ru-RU"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2" name="Прямая со стрелкой 31">
            <a:extLst>
              <a:ext uri="{FF2B5EF4-FFF2-40B4-BE49-F238E27FC236}">
                <a16:creationId xmlns:a16="http://schemas.microsoft.com/office/drawing/2014/main" id="{5CAD5333-DB59-4CF4-8C26-64E849C24762}"/>
              </a:ext>
            </a:extLst>
          </p:cNvPr>
          <p:cNvCxnSpPr>
            <a:cxnSpLocks/>
            <a:stCxn id="23" idx="2"/>
            <a:endCxn id="28" idx="0"/>
          </p:cNvCxnSpPr>
          <p:nvPr/>
        </p:nvCxnSpPr>
        <p:spPr>
          <a:xfrm>
            <a:off x="4856162" y="3240511"/>
            <a:ext cx="1165240" cy="583817"/>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a:extLst>
              <a:ext uri="{FF2B5EF4-FFF2-40B4-BE49-F238E27FC236}">
                <a16:creationId xmlns:a16="http://schemas.microsoft.com/office/drawing/2014/main" id="{DD934538-91F0-4060-9839-48698A5DF2F7}"/>
              </a:ext>
            </a:extLst>
          </p:cNvPr>
          <p:cNvCxnSpPr>
            <a:cxnSpLocks/>
            <a:stCxn id="23" idx="2"/>
            <a:endCxn id="27" idx="0"/>
          </p:cNvCxnSpPr>
          <p:nvPr/>
        </p:nvCxnSpPr>
        <p:spPr>
          <a:xfrm flipH="1">
            <a:off x="3716510" y="3240511"/>
            <a:ext cx="1139652" cy="576779"/>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40" name="Рисунок 39">
            <a:extLst>
              <a:ext uri="{FF2B5EF4-FFF2-40B4-BE49-F238E27FC236}">
                <a16:creationId xmlns:a16="http://schemas.microsoft.com/office/drawing/2014/main" id="{B3261CA4-78FB-40C7-B90D-4EFBEA6038D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88000"/>
                    </a14:imgEffect>
                    <a14:imgEffect>
                      <a14:brightnessContrast bright="8000"/>
                    </a14:imgEffect>
                  </a14:imgLayer>
                </a14:imgProps>
              </a:ext>
            </a:extLst>
          </a:blip>
          <a:stretch>
            <a:fillRect/>
          </a:stretch>
        </p:blipFill>
        <p:spPr>
          <a:xfrm>
            <a:off x="368586" y="5134309"/>
            <a:ext cx="2330476" cy="347583"/>
          </a:xfrm>
          <a:prstGeom prst="rect">
            <a:avLst/>
          </a:prstGeom>
        </p:spPr>
      </p:pic>
      <p:pic>
        <p:nvPicPr>
          <p:cNvPr id="42" name="Рисунок 41">
            <a:extLst>
              <a:ext uri="{FF2B5EF4-FFF2-40B4-BE49-F238E27FC236}">
                <a16:creationId xmlns:a16="http://schemas.microsoft.com/office/drawing/2014/main" id="{402875C9-97AC-414A-8079-E6C574DC5AB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75000"/>
                    </a14:imgEffect>
                    <a14:imgEffect>
                      <a14:brightnessContrast bright="4000"/>
                    </a14:imgEffect>
                  </a14:imgLayer>
                </a14:imgProps>
              </a:ext>
            </a:extLst>
          </a:blip>
          <a:stretch>
            <a:fillRect/>
          </a:stretch>
        </p:blipFill>
        <p:spPr>
          <a:xfrm>
            <a:off x="363416" y="5701500"/>
            <a:ext cx="2110329" cy="719430"/>
          </a:xfrm>
          <a:prstGeom prst="rect">
            <a:avLst/>
          </a:prstGeom>
        </p:spPr>
      </p:pic>
      <p:pic>
        <p:nvPicPr>
          <p:cNvPr id="44" name="Рисунок 43">
            <a:extLst>
              <a:ext uri="{FF2B5EF4-FFF2-40B4-BE49-F238E27FC236}">
                <a16:creationId xmlns:a16="http://schemas.microsoft.com/office/drawing/2014/main" id="{F25569AA-E5E6-4D93-85BA-CB43BC912801}"/>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76000"/>
                    </a14:imgEffect>
                    <a14:imgEffect>
                      <a14:brightnessContrast bright="2000" contrast="48000"/>
                    </a14:imgEffect>
                  </a14:imgLayer>
                </a14:imgProps>
              </a:ext>
            </a:extLst>
          </a:blip>
          <a:stretch>
            <a:fillRect/>
          </a:stretch>
        </p:blipFill>
        <p:spPr>
          <a:xfrm>
            <a:off x="510953" y="6420930"/>
            <a:ext cx="1638300" cy="1314450"/>
          </a:xfrm>
          <a:prstGeom prst="rect">
            <a:avLst/>
          </a:prstGeom>
        </p:spPr>
      </p:pic>
      <p:pic>
        <p:nvPicPr>
          <p:cNvPr id="46" name="Рисунок 45">
            <a:extLst>
              <a:ext uri="{FF2B5EF4-FFF2-40B4-BE49-F238E27FC236}">
                <a16:creationId xmlns:a16="http://schemas.microsoft.com/office/drawing/2014/main" id="{7EEFF1A1-0182-48AF-8B29-4DCC32FDB622}"/>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100000"/>
                    </a14:imgEffect>
                    <a14:imgEffect>
                      <a14:brightnessContrast bright="15000" contrast="39000"/>
                    </a14:imgEffect>
                  </a14:imgLayer>
                </a14:imgProps>
              </a:ext>
            </a:extLst>
          </a:blip>
          <a:stretch>
            <a:fillRect/>
          </a:stretch>
        </p:blipFill>
        <p:spPr>
          <a:xfrm>
            <a:off x="2745833" y="5701500"/>
            <a:ext cx="2110329" cy="347584"/>
          </a:xfrm>
          <a:prstGeom prst="rect">
            <a:avLst/>
          </a:prstGeom>
        </p:spPr>
      </p:pic>
      <p:pic>
        <p:nvPicPr>
          <p:cNvPr id="48" name="Рисунок 47">
            <a:extLst>
              <a:ext uri="{FF2B5EF4-FFF2-40B4-BE49-F238E27FC236}">
                <a16:creationId xmlns:a16="http://schemas.microsoft.com/office/drawing/2014/main" id="{09B0267D-D766-4928-B4AB-5869BF7F865D}"/>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88000"/>
                    </a14:imgEffect>
                    <a14:imgEffect>
                      <a14:brightnessContrast bright="17000"/>
                    </a14:imgEffect>
                  </a14:imgLayer>
                </a14:imgProps>
              </a:ext>
            </a:extLst>
          </a:blip>
          <a:stretch>
            <a:fillRect/>
          </a:stretch>
        </p:blipFill>
        <p:spPr>
          <a:xfrm>
            <a:off x="2705070" y="6303660"/>
            <a:ext cx="2110329" cy="388512"/>
          </a:xfrm>
          <a:prstGeom prst="rect">
            <a:avLst/>
          </a:prstGeom>
        </p:spPr>
      </p:pic>
      <p:pic>
        <p:nvPicPr>
          <p:cNvPr id="50" name="Рисунок 49">
            <a:extLst>
              <a:ext uri="{FF2B5EF4-FFF2-40B4-BE49-F238E27FC236}">
                <a16:creationId xmlns:a16="http://schemas.microsoft.com/office/drawing/2014/main" id="{5EFD3107-3606-4E5B-8E7B-94E73691FBD4}"/>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72000"/>
                    </a14:imgEffect>
                    <a14:imgEffect>
                      <a14:brightnessContrast bright="16000"/>
                    </a14:imgEffect>
                  </a14:imgLayer>
                </a14:imgProps>
              </a:ext>
            </a:extLst>
          </a:blip>
          <a:stretch>
            <a:fillRect/>
          </a:stretch>
        </p:blipFill>
        <p:spPr>
          <a:xfrm>
            <a:off x="4991821" y="5448977"/>
            <a:ext cx="2110329" cy="659987"/>
          </a:xfrm>
          <a:prstGeom prst="rect">
            <a:avLst/>
          </a:prstGeom>
        </p:spPr>
      </p:pic>
      <p:pic>
        <p:nvPicPr>
          <p:cNvPr id="52" name="Рисунок 51">
            <a:extLst>
              <a:ext uri="{FF2B5EF4-FFF2-40B4-BE49-F238E27FC236}">
                <a16:creationId xmlns:a16="http://schemas.microsoft.com/office/drawing/2014/main" id="{EA360509-517A-440E-BEAA-BA88DDC3DA32}"/>
              </a:ext>
            </a:extLst>
          </p:cNvPr>
          <p:cNvPicPr>
            <a:picLocks noChangeAspect="1"/>
          </p:cNvPicPr>
          <p:nvPr/>
        </p:nvPicPr>
        <p:blipFill>
          <a:blip r:embed="rId14">
            <a:extLst>
              <a:ext uri="{BEBA8EAE-BF5A-486C-A8C5-ECC9F3942E4B}">
                <a14:imgProps xmlns:a14="http://schemas.microsoft.com/office/drawing/2010/main">
                  <a14:imgLayer r:embed="rId15">
                    <a14:imgEffect>
                      <a14:sharpenSoften amount="66000"/>
                    </a14:imgEffect>
                    <a14:imgEffect>
                      <a14:brightnessContrast bright="15000" contrast="4000"/>
                    </a14:imgEffect>
                  </a14:imgLayer>
                </a14:imgProps>
              </a:ext>
            </a:extLst>
          </a:blip>
          <a:stretch>
            <a:fillRect/>
          </a:stretch>
        </p:blipFill>
        <p:spPr>
          <a:xfrm>
            <a:off x="4991821" y="6602530"/>
            <a:ext cx="2110329" cy="700758"/>
          </a:xfrm>
          <a:prstGeom prst="rect">
            <a:avLst/>
          </a:prstGeom>
        </p:spPr>
      </p:pic>
      <p:pic>
        <p:nvPicPr>
          <p:cNvPr id="55" name="Рисунок 54">
            <a:extLst>
              <a:ext uri="{FF2B5EF4-FFF2-40B4-BE49-F238E27FC236}">
                <a16:creationId xmlns:a16="http://schemas.microsoft.com/office/drawing/2014/main" id="{1DFC2D2F-5E9F-416A-B971-FA7B360ED200}"/>
              </a:ext>
            </a:extLst>
          </p:cNvPr>
          <p:cNvPicPr>
            <a:picLocks noChangeAspect="1"/>
          </p:cNvPicPr>
          <p:nvPr/>
        </p:nvPicPr>
        <p:blipFill>
          <a:blip r:embed="rId16">
            <a:extLst>
              <a:ext uri="{BEBA8EAE-BF5A-486C-A8C5-ECC9F3942E4B}">
                <a14:imgProps xmlns:a14="http://schemas.microsoft.com/office/drawing/2010/main">
                  <a14:imgLayer r:embed="rId17">
                    <a14:imgEffect>
                      <a14:sharpenSoften amount="50000"/>
                    </a14:imgEffect>
                    <a14:imgEffect>
                      <a14:brightnessContrast bright="13000"/>
                    </a14:imgEffect>
                  </a14:imgLayer>
                </a14:imgProps>
              </a:ext>
            </a:extLst>
          </a:blip>
          <a:stretch>
            <a:fillRect/>
          </a:stretch>
        </p:blipFill>
        <p:spPr>
          <a:xfrm>
            <a:off x="7477348" y="5493776"/>
            <a:ext cx="1800225" cy="371475"/>
          </a:xfrm>
          <a:prstGeom prst="rect">
            <a:avLst/>
          </a:prstGeom>
        </p:spPr>
      </p:pic>
      <p:pic>
        <p:nvPicPr>
          <p:cNvPr id="57" name="Рисунок 56">
            <a:extLst>
              <a:ext uri="{FF2B5EF4-FFF2-40B4-BE49-F238E27FC236}">
                <a16:creationId xmlns:a16="http://schemas.microsoft.com/office/drawing/2014/main" id="{0BF44B1B-B562-4349-8AA5-B7E6E3DADEC8}"/>
              </a:ext>
            </a:extLst>
          </p:cNvPr>
          <p:cNvPicPr>
            <a:picLocks noChangeAspect="1"/>
          </p:cNvPicPr>
          <p:nvPr/>
        </p:nvPicPr>
        <p:blipFill>
          <a:blip r:embed="rId18">
            <a:extLst>
              <a:ext uri="{BEBA8EAE-BF5A-486C-A8C5-ECC9F3942E4B}">
                <a14:imgProps xmlns:a14="http://schemas.microsoft.com/office/drawing/2010/main">
                  <a14:imgLayer r:embed="rId19">
                    <a14:imgEffect>
                      <a14:sharpenSoften amount="84000"/>
                    </a14:imgEffect>
                    <a14:imgEffect>
                      <a14:brightnessContrast bright="8000"/>
                    </a14:imgEffect>
                  </a14:imgLayer>
                </a14:imgProps>
              </a:ext>
            </a:extLst>
          </a:blip>
          <a:stretch>
            <a:fillRect/>
          </a:stretch>
        </p:blipFill>
        <p:spPr>
          <a:xfrm>
            <a:off x="7553547" y="6235193"/>
            <a:ext cx="1647825" cy="371475"/>
          </a:xfrm>
          <a:prstGeom prst="rect">
            <a:avLst/>
          </a:prstGeom>
        </p:spPr>
      </p:pic>
    </p:spTree>
    <p:extLst>
      <p:ext uri="{BB962C8B-B14F-4D97-AF65-F5344CB8AC3E}">
        <p14:creationId xmlns:p14="http://schemas.microsoft.com/office/powerpoint/2010/main" val="2636857799"/>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15165</TotalTime>
  <Words>1182</Words>
  <Application>Microsoft Office PowerPoint</Application>
  <PresentationFormat>Произвольный</PresentationFormat>
  <Paragraphs>301</Paragraphs>
  <Slides>24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Arial</vt:lpstr>
      <vt:lpstr>Calibri</vt:lpstr>
      <vt:lpstr>Calibri Light</vt:lpstr>
      <vt:lpstr>Cambria Math</vt:lpstr>
      <vt:lpstr>Open Sans</vt:lpstr>
      <vt:lpstr>Тема Office</vt:lpstr>
      <vt:lpstr>10-сынып</vt:lpstr>
      <vt:lpstr>Сабақтың мақсаты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DO_Edit_1</cp:lastModifiedBy>
  <cp:revision>368</cp:revision>
  <dcterms:created xsi:type="dcterms:W3CDTF">2020-07-01T14:03:46Z</dcterms:created>
  <dcterms:modified xsi:type="dcterms:W3CDTF">2021-01-22T07:36:53Z</dcterms:modified>
</cp:coreProperties>
</file>