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9"/>
  </p:notesMasterIdLst>
  <p:sldIdLst>
    <p:sldId id="265" r:id="rId2"/>
    <p:sldId id="296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258" r:id="rId28"/>
  </p:sldIdLst>
  <p:sldSz cx="9712325" cy="800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 userDrawn="1">
          <p15:clr>
            <a:srgbClr val="A4A3A4"/>
          </p15:clr>
        </p15:guide>
        <p15:guide id="2" pos="179" userDrawn="1">
          <p15:clr>
            <a:srgbClr val="A4A3A4"/>
          </p15:clr>
        </p15:guide>
        <p15:guide id="3" pos="5939" userDrawn="1">
          <p15:clr>
            <a:srgbClr val="A4A3A4"/>
          </p15:clr>
        </p15:guide>
        <p15:guide id="4" orient="horz" pos="4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0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21"/>
  </p:normalViewPr>
  <p:slideViewPr>
    <p:cSldViewPr snapToGrid="0" snapToObjects="1">
      <p:cViewPr varScale="1">
        <p:scale>
          <a:sx n="95" d="100"/>
          <a:sy n="95" d="100"/>
        </p:scale>
        <p:origin x="1854" y="84"/>
      </p:cViewPr>
      <p:guideLst>
        <p:guide orient="horz" pos="184"/>
        <p:guide pos="179"/>
        <p:guide pos="5939"/>
        <p:guide orient="horz" pos="4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6712-1DF3-144B-8AEB-AA2EA0DC6E3F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5750" y="1143000"/>
            <a:ext cx="374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7FD9-0A9C-1B45-95DB-6830A721284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47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1pPr>
    <a:lvl2pPr marL="359313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2pPr>
    <a:lvl3pPr marL="71862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3pPr>
    <a:lvl4pPr marL="107794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4pPr>
    <a:lvl5pPr marL="143725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5pPr>
    <a:lvl6pPr marL="179656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5881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519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4508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425" y="1309683"/>
            <a:ext cx="8255476" cy="2786086"/>
          </a:xfrm>
        </p:spPr>
        <p:txBody>
          <a:bodyPr anchor="b"/>
          <a:lstStyle>
            <a:lvl1pPr algn="ctr"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041" y="4203212"/>
            <a:ext cx="7284244" cy="1932106"/>
          </a:xfrm>
        </p:spPr>
        <p:txBody>
          <a:bodyPr/>
          <a:lstStyle>
            <a:lvl1pPr marL="0" indent="0" algn="ctr">
              <a:buNone/>
              <a:defRPr sz="2549"/>
            </a:lvl1pPr>
            <a:lvl2pPr marL="485638" indent="0" algn="ctr">
              <a:buNone/>
              <a:defRPr sz="2124"/>
            </a:lvl2pPr>
            <a:lvl3pPr marL="971276" indent="0" algn="ctr">
              <a:buNone/>
              <a:defRPr sz="1912"/>
            </a:lvl3pPr>
            <a:lvl4pPr marL="1456914" indent="0" algn="ctr">
              <a:buNone/>
              <a:defRPr sz="1700"/>
            </a:lvl4pPr>
            <a:lvl5pPr marL="1942551" indent="0" algn="ctr">
              <a:buNone/>
              <a:defRPr sz="1700"/>
            </a:lvl5pPr>
            <a:lvl6pPr marL="2428189" indent="0" algn="ctr">
              <a:buNone/>
              <a:defRPr sz="1700"/>
            </a:lvl6pPr>
            <a:lvl7pPr marL="2913827" indent="0" algn="ctr">
              <a:buNone/>
              <a:defRPr sz="1700"/>
            </a:lvl7pPr>
            <a:lvl8pPr marL="3399465" indent="0" algn="ctr">
              <a:buNone/>
              <a:defRPr sz="1700"/>
            </a:lvl8pPr>
            <a:lvl9pPr marL="3885103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3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24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83" y="426064"/>
            <a:ext cx="2094220" cy="67818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7723" y="426064"/>
            <a:ext cx="6161256" cy="67818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5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78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5" y="1995092"/>
            <a:ext cx="8376880" cy="3328854"/>
          </a:xfrm>
        </p:spPr>
        <p:txBody>
          <a:bodyPr anchor="b"/>
          <a:lstStyle>
            <a:lvl1pPr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65" y="5355438"/>
            <a:ext cx="8376880" cy="1750566"/>
          </a:xfrm>
        </p:spPr>
        <p:txBody>
          <a:bodyPr/>
          <a:lstStyle>
            <a:lvl1pPr marL="0" indent="0">
              <a:buNone/>
              <a:defRPr sz="2549">
                <a:solidFill>
                  <a:schemeClr val="tx1"/>
                </a:solidFill>
              </a:defRPr>
            </a:lvl1pPr>
            <a:lvl2pPr marL="485638" indent="0">
              <a:buNone/>
              <a:defRPr sz="2124">
                <a:solidFill>
                  <a:schemeClr val="tx1">
                    <a:tint val="75000"/>
                  </a:schemeClr>
                </a:solidFill>
              </a:defRPr>
            </a:lvl2pPr>
            <a:lvl3pPr marL="971276" indent="0">
              <a:buNone/>
              <a:defRPr sz="1912">
                <a:solidFill>
                  <a:schemeClr val="tx1">
                    <a:tint val="75000"/>
                  </a:schemeClr>
                </a:solidFill>
              </a:defRPr>
            </a:lvl3pPr>
            <a:lvl4pPr marL="1456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42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28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138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994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85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55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722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865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73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8" y="426066"/>
            <a:ext cx="8376880" cy="15467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88" y="1961746"/>
            <a:ext cx="4108768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88" y="2923168"/>
            <a:ext cx="4108768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865" y="1961746"/>
            <a:ext cx="4129003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865" y="2923168"/>
            <a:ext cx="4129003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119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1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89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03" y="1152226"/>
            <a:ext cx="4916865" cy="5687024"/>
          </a:xfrm>
        </p:spPr>
        <p:txBody>
          <a:bodyPr/>
          <a:lstStyle>
            <a:lvl1pPr>
              <a:defRPr sz="3399"/>
            </a:lvl1pPr>
            <a:lvl2pPr>
              <a:defRPr sz="2974"/>
            </a:lvl2pPr>
            <a:lvl3pPr>
              <a:defRPr sz="2549"/>
            </a:lvl3pPr>
            <a:lvl4pPr>
              <a:defRPr sz="2124"/>
            </a:lvl4pPr>
            <a:lvl5pPr>
              <a:defRPr sz="2124"/>
            </a:lvl5pPr>
            <a:lvl6pPr>
              <a:defRPr sz="2124"/>
            </a:lvl6pPr>
            <a:lvl7pPr>
              <a:defRPr sz="2124"/>
            </a:lvl7pPr>
            <a:lvl8pPr>
              <a:defRPr sz="2124"/>
            </a:lvl8pPr>
            <a:lvl9pPr>
              <a:defRPr sz="21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42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9003" y="1152226"/>
            <a:ext cx="4916865" cy="5687024"/>
          </a:xfrm>
        </p:spPr>
        <p:txBody>
          <a:bodyPr anchor="t"/>
          <a:lstStyle>
            <a:lvl1pPr marL="0" indent="0">
              <a:buNone/>
              <a:defRPr sz="3399"/>
            </a:lvl1pPr>
            <a:lvl2pPr marL="485638" indent="0">
              <a:buNone/>
              <a:defRPr sz="2974"/>
            </a:lvl2pPr>
            <a:lvl3pPr marL="971276" indent="0">
              <a:buNone/>
              <a:defRPr sz="2549"/>
            </a:lvl3pPr>
            <a:lvl4pPr marL="1456914" indent="0">
              <a:buNone/>
              <a:defRPr sz="2124"/>
            </a:lvl4pPr>
            <a:lvl5pPr marL="1942551" indent="0">
              <a:buNone/>
              <a:defRPr sz="2124"/>
            </a:lvl5pPr>
            <a:lvl6pPr marL="2428189" indent="0">
              <a:buNone/>
              <a:defRPr sz="2124"/>
            </a:lvl6pPr>
            <a:lvl7pPr marL="2913827" indent="0">
              <a:buNone/>
              <a:defRPr sz="2124"/>
            </a:lvl7pPr>
            <a:lvl8pPr marL="3399465" indent="0">
              <a:buNone/>
              <a:defRPr sz="2124"/>
            </a:lvl8pPr>
            <a:lvl9pPr marL="3885103" indent="0">
              <a:buNone/>
              <a:defRPr sz="212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12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723" y="426066"/>
            <a:ext cx="8376880" cy="154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723" y="2130318"/>
            <a:ext cx="8376880" cy="507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722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D208-432E-AA48-8D25-AC6E1033EED1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208" y="7417215"/>
            <a:ext cx="3277910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330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75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1276" rtl="0" eaLnBrk="1" latinLnBrk="0" hangingPunct="1">
        <a:lnSpc>
          <a:spcPct val="90000"/>
        </a:lnSpc>
        <a:spcBef>
          <a:spcPct val="0"/>
        </a:spcBef>
        <a:buNone/>
        <a:defRPr sz="4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819" indent="-242819" algn="l" defTabSz="971276" rtl="0" eaLnBrk="1" latinLnBrk="0" hangingPunct="1">
        <a:lnSpc>
          <a:spcPct val="90000"/>
        </a:lnSpc>
        <a:spcBef>
          <a:spcPts val="1062"/>
        </a:spcBef>
        <a:buFont typeface="Arial" panose="020B0604020202020204" pitchFamily="34" charset="0"/>
        <a:buChar char="•"/>
        <a:defRPr sz="2974" kern="1200">
          <a:solidFill>
            <a:schemeClr val="tx1"/>
          </a:solidFill>
          <a:latin typeface="+mn-lt"/>
          <a:ea typeface="+mn-ea"/>
          <a:cs typeface="+mn-cs"/>
        </a:defRPr>
      </a:lvl1pPr>
      <a:lvl2pPr marL="728457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549" kern="1200">
          <a:solidFill>
            <a:schemeClr val="tx1"/>
          </a:solidFill>
          <a:latin typeface="+mn-lt"/>
          <a:ea typeface="+mn-ea"/>
          <a:cs typeface="+mn-cs"/>
        </a:defRPr>
      </a:lvl2pPr>
      <a:lvl3pPr marL="1214095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124" kern="1200">
          <a:solidFill>
            <a:schemeClr val="tx1"/>
          </a:solidFill>
          <a:latin typeface="+mn-lt"/>
          <a:ea typeface="+mn-ea"/>
          <a:cs typeface="+mn-cs"/>
        </a:defRPr>
      </a:lvl3pPr>
      <a:lvl4pPr marL="169973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2185370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671008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3156646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642284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412792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1pPr>
      <a:lvl2pPr marL="485638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2pPr>
      <a:lvl3pPr marL="971276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3pPr>
      <a:lvl4pPr marL="1456914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51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428189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913827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399465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3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34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41.png"/><Relationship Id="rId4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F2C24-7A65-284B-9419-683059C3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24" y="250536"/>
            <a:ext cx="2132301" cy="42908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10-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сынып</a:t>
            </a:r>
            <a:endParaRPr 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370113-B385-2C41-BC76-ADDE2EDA2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70" y="2642293"/>
            <a:ext cx="6966340" cy="1440616"/>
          </a:xfrm>
        </p:spPr>
        <p:txBody>
          <a:bodyPr lIns="252000" tIns="108000" rIns="252000" bIns="10800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Қаныққан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көмірсутектер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циклоалкандар</a:t>
            </a:r>
            <a:endParaRPr lang="ru-RU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0CA0B7-653C-B64A-9B2C-9B4676D5BCA3}"/>
              </a:ext>
            </a:extLst>
          </p:cNvPr>
          <p:cNvSpPr/>
          <p:nvPr/>
        </p:nvSpPr>
        <p:spPr>
          <a:xfrm>
            <a:off x="258427" y="6610541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Мұғалім:</a:t>
            </a:r>
            <a:endParaRPr lang="ru-RU" sz="2800" noProof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967B1B-68B8-C84C-8B8B-86329E258C0C}"/>
              </a:ext>
            </a:extLst>
          </p:cNvPr>
          <p:cNvSpPr/>
          <p:nvPr/>
        </p:nvSpPr>
        <p:spPr>
          <a:xfrm>
            <a:off x="8238318" y="162237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</a:t>
            </a:r>
            <a:endParaRPr lang="x-none" sz="2800" dirty="0">
              <a:solidFill>
                <a:srgbClr val="620BFC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501872-5065-E749-A9FA-589EEBC4B910}"/>
              </a:ext>
            </a:extLst>
          </p:cNvPr>
          <p:cNvSpPr/>
          <p:nvPr/>
        </p:nvSpPr>
        <p:spPr>
          <a:xfrm>
            <a:off x="258426" y="7106413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Әбеу Нұргелді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4B7D6-D546-AC4E-9322-50A39B6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36" y="4082909"/>
            <a:ext cx="4897726" cy="36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алынуы және химиялық қасиеттері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4" y="1191323"/>
                <a:ext cx="9143999" cy="63582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Табиғатта кездесуі.</a:t>
                </a:r>
              </a:p>
              <a:p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 табиғатта ең көп таралған көмірсутектер. Газ тәрізді алкандарды табиғи газ немесе мұнайға ілеспе газдардан алады. Ал сұйық және қатты алкандарды мұнайдан және көмірден бөліп алады.  </a:t>
                </a:r>
              </a:p>
              <a:p>
                <a:r>
                  <a:rPr lang="kk-KZ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Алкандардың алынуы. </a:t>
                </a:r>
              </a:p>
              <a:p>
                <a:pPr marL="457200" indent="-457200">
                  <a:buAutoNum type="arabicPeriod"/>
                </a:pPr>
                <a:r>
                  <a:rPr lang="kk-KZ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Крекинг әдісі.</a:t>
                </a:r>
              </a:p>
              <a:p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Өнеркәсіпте алкандарды мұнайды фракциялап айдап және жоғары молекулалы алкандарды крекингілеп алады. Егер метанның гомологтарын 500</a:t>
                </a:r>
                <a14:m>
                  <m:oMath xmlns:m="http://schemas.openxmlformats.org/officeDocument/2006/math">
                    <m:r>
                      <a:rPr lang="kk-KZ" sz="21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℃</m:t>
                    </m:r>
                  </m:oMath>
                </a14:m>
                <a:r>
                  <a:rPr lang="en-US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</a:t>
                </a: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тан жоғары температурада қыздырсақ, көміртек атомдары арасындағы байланыстар үзіледі. Нәтижесінде құрамы қарапайымдау, көміртек атомдарының сандары азырақ көмірсутектер түзіледі. Мысалы: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k-KZ" sz="21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16</m:t>
                        </m:r>
                      </m:sub>
                    </m:sSub>
                    <m:sSub>
                      <m:sSubPr>
                        <m:ctrlPr>
                          <a:rPr lang="kk-KZ" sz="21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34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kk-KZ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kk-KZ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16</m:t>
                        </m:r>
                      </m:sub>
                    </m:sSub>
                  </m:oMath>
                </a14:m>
                <a:endParaRPr lang="en-US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2.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Вюрц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бойынша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галоген</a:t>
                </a:r>
                <a:r>
                  <a:rPr lang="en-US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туындыларына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металл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натриймен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әсер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етіп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алады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Мысалы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хлорметан мен</a:t>
                </a:r>
                <a:r>
                  <a:rPr lang="en-US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металл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натрийдің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әрекеттесуі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нәтижесінде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этан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түзілуінің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реакция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теңдеуі</a:t>
                </a:r>
                <a:r>
                  <a:rPr lang="en-US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</a:t>
                </a: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мендегідей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kk-KZ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21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Cl</m:t>
                    </m:r>
                    <m:r>
                      <a:rPr lang="en-US" sz="21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r>
                      <a:rPr lang="en-US" sz="21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𝑁𝑎</m:t>
                    </m:r>
                    <m:r>
                      <a:rPr lang="en-US" sz="21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→</m:t>
                    </m:r>
                  </m:oMath>
                </a14:m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k-KZ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1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r>
                      <a:rPr lang="en-US" sz="21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𝑁𝑎𝐶𝑙</m:t>
                    </m:r>
                  </m:oMath>
                </a14:m>
                <a:endParaRPr lang="en-US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4" y="1191323"/>
                <a:ext cx="9143999" cy="63582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55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алынуы және химиялық қасиеттері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2" y="1152330"/>
                <a:ext cx="9143999" cy="677894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en-US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3. </a:t>
                </a:r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Карбидтердің гидролизі.</a:t>
                </a:r>
                <a:r>
                  <a:rPr lang="en-US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Метанды зертханада алюминий карбидін гидролиздеп алуға болады:</a:t>
                </a:r>
                <a:endParaRPr lang="en-US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12</m:t>
                        </m:r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O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𝐴𝑙</m:t>
                        </m:r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𝑂𝐻</m:t>
                        </m:r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Синтездеу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Көмірді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гидрлеп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алуға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да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𝑛𝐶</m:t>
                    </m:r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+(</m:t>
                    </m:r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+1)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𝑛𝐶𝑂</m:t>
                    </m:r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O</m:t>
                    </m:r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r>
                  <a:rPr lang="en-US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5.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Гидрлеу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r>
                  <a:rPr lang="en-US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Қанықпаған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к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мірсутектерді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Ni, Pt, Pd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ршіткілері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қатысында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гидрлеу</a:t>
                </a:r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арқылы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k-KZ" sz="2400" dirty="0">
                  <a:solidFill>
                    <a:srgbClr val="620BFC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𝐻𝐶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≡ 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4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4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4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kk-KZ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</a:t>
                </a:r>
              </a:p>
              <a:p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6. 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Дюма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Карбон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қышқылдарының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тұздарын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сілтілермен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балқыту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арқылы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):</a:t>
                </a:r>
              </a:p>
              <a:p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𝐶𝑂𝑂𝑁𝑎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↑ +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𝑁𝑎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4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7.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Кольбе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әдісі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Бірнегізді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карбон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қышқылдарының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тұздарының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ертінділерінің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электролизі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арқылы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алынады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endParaRPr lang="kk-KZ" sz="2000" i="1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𝐶𝑂𝑂𝑁𝑎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↑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анод +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↑ +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𝑁𝑎𝑂𝐻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↑ (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катод)</m:t>
                      </m:r>
                    </m:oMath>
                  </m:oMathPara>
                </a14:m>
                <a:endParaRPr lang="ru-RU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ru-RU" sz="24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152330"/>
                <a:ext cx="9143999" cy="6778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02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алынуы және химиялық қасиеттері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2" y="1152330"/>
                <a:ext cx="9143999" cy="665064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 химиялық енжар (пассивті) реакцияларға қиын түседі. Белгілі жағдайларда ғана (қыздыру, жарық және өршіткі қатысында) </a:t>
                </a: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орынбасу, айырылу, изомерлену және тотығу реакцияларына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түседі.</a:t>
                </a:r>
              </a:p>
              <a:p>
                <a:pPr indent="355600"/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 басқа көмірсутектермен салыстырғанда төмендегідей екі түрлі өзіне ғана тән ерекшеліктері бар. </a:t>
                </a: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Біріншіден,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олардың құрамындағы көміртек атомдарының валенттіліктері толығымен сутек атомдарымен қаныққан. Сондықтан, алкандар қосылу реакциясына түспейді. </a:t>
                </a: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Екіншіден,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алкандарда едәуір берік коваленттік ϭ– байланыстардың болуы. Алкандардағы аталған ϭ–байланыс өте қатаң жағдайда үзіліп, реакцияға қиын түседі. Сондықтан, алкандарды </a:t>
                </a: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парафиндер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деп атайды.</a:t>
                </a:r>
                <a:endParaRPr lang="ru-RU" sz="22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Орынбасу реакциясы. </a:t>
                </a:r>
              </a:p>
              <a:p>
                <a:pPr indent="355600">
                  <a:buFont typeface="+mj-lt"/>
                  <a:buAutoNum type="alphaLcParenR"/>
                </a:pP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Нитрлеу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Нитрлеу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кезінде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сутек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атомы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нитротоппен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𝑁𝑂</m:t>
                    </m:r>
                    <m:r>
                      <a:rPr lang="en-US" sz="22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алмасады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Бұл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реакцияны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орыс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ғалымы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М.И. Коновалов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ашқандықтан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(1888 ж.), Коновалов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деп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аталады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  <a:endParaRPr lang="kk-KZ" sz="2200" i="1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𝐻𝑁𝑂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𝑁𝑂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(нитроэтан).</m:t>
                      </m:r>
                    </m:oMath>
                  </m:oMathPara>
                </a14:m>
                <a:endParaRPr lang="ru-RU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152330"/>
                <a:ext cx="9143999" cy="6650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2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алынуы және химиялық қасиеттері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4" y="1232717"/>
                <a:ext cx="9143999" cy="643532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en-US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b) </a:t>
                </a: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Галогендену реакциясы.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Алкандардың галогендермен орынбасу реакциялары хлормен жеңіл, броммен қиындау, йодпен өте қиын жүреді. Алкандардың хлорлану реакциясы жарық (</a:t>
                </a:r>
                <a:r>
                  <a:rPr lang="en-US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hv</a:t>
                </a:r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немесе температураның әсерінен </a:t>
                </a:r>
                <a:r>
                  <a:rPr lang="kk-KZ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бос радикалдау механизмімен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жүреді: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𝐻𝐶𝑙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</m:oMath>
                  </m:oMathPara>
                </a14:m>
                <a:endParaRPr lang="kk-KZ" sz="2200" i="1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хлорметан 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немесе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хлорлы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метил);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𝐻𝐶𝑙</m:t>
                      </m:r>
                    </m:oMath>
                  </m:oMathPara>
                </a14:m>
                <a:endParaRPr lang="kk-KZ" sz="2200" i="1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дихлорметан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немесе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хлорлы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метилен);</m:t>
                      </m:r>
                    </m:oMath>
                  </m:oMathPara>
                </a14:m>
                <a:endParaRPr lang="ru-RU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𝐶𝐻𝐶𝑙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𝐻𝐶𝑙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</m:oMath>
                  </m:oMathPara>
                </a14:m>
                <a:endParaRPr lang="kk-KZ" sz="2200" i="1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трихлорметан 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немесе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хлороформ);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𝐶𝐻𝐶𝑙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𝐶𝐶𝑙</m:t>
                      </m:r>
                      <m:r>
                        <a:rPr lang="en-US" sz="22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𝐻𝐶𝑙</m:t>
                      </m:r>
                      <m:r>
                        <a:rPr lang="en-US" sz="22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</m:oMath>
                  </m:oMathPara>
                </a14:m>
                <a:endParaRPr lang="kk-KZ" sz="2200" i="1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тетрахлорметан 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т</m:t>
                      </m:r>
                      <m:r>
                        <a:rPr lang="kk-KZ" sz="2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ө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рт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хлорлы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к</m:t>
                      </m:r>
                      <m:r>
                        <a:rPr lang="kk-KZ" sz="2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ө</m:t>
                      </m:r>
                      <m:r>
                        <a:rPr lang="ru-RU" sz="2200" i="1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міртек</m:t>
                      </m:r>
                      <m:r>
                        <a:rPr lang="ru-RU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).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Реакцияның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механизмі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Реакция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үш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сатыда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жүреді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>
                  <a:buAutoNum type="arabicParenR"/>
                </a:pP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Белсендіріу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тізбектің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пайда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болуы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). 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Хлор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молекуласындағы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𝐶𝑙</m:t>
                    </m:r>
                    <m:r>
                      <a:rPr lang="en-US" sz="220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</m:oMath>
                </a14:m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байланыстың гомолидтік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үзіліп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хлордың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бос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радикалдарының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түзілуі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en-US" sz="22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∙|∙</m:t>
                      </m:r>
                      <m:r>
                        <a:rPr lang="en-US" sz="22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𝐶𝑙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2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2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Open Sans" panose="020B0606030504020204" pitchFamily="34" charset="0"/>
                            </a:rPr>
                            <m:t>h</m:t>
                          </m:r>
                          <m:r>
                            <a:rPr lang="en-US" sz="22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Open Sans" panose="020B0606030504020204" pitchFamily="34" charset="0"/>
                            </a:rPr>
                            <m:t>𝑣</m:t>
                          </m:r>
                        </m:e>
                      </m:groupChr>
                      <m:r>
                        <a:rPr lang="en-US" sz="22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en-US" sz="22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∙+∙</m:t>
                      </m:r>
                      <m:r>
                        <a:rPr lang="en-US" sz="22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𝐶𝑙</m:t>
                      </m:r>
                    </m:oMath>
                  </m:oMathPara>
                </a14:m>
                <a:endParaRPr lang="ru-RU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4" y="1232717"/>
                <a:ext cx="9143999" cy="643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03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алынуы және химиялық қасиеттері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036055-4180-4BAE-94B8-501E48051F2B}"/>
              </a:ext>
            </a:extLst>
          </p:cNvPr>
          <p:cNvSpPr txBox="1"/>
          <p:nvPr/>
        </p:nvSpPr>
        <p:spPr>
          <a:xfrm>
            <a:off x="284162" y="1152330"/>
            <a:ext cx="9143999" cy="631208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Бос радикалдар дегеніміз – 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дара электрондары бар атом немесе атомдар тобы. </a:t>
            </a:r>
          </a:p>
          <a:p>
            <a:r>
              <a:rPr lang="ru-RU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</a:t>
            </a:r>
            <a:r>
              <a:rPr lang="ru-RU" sz="22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Тізбектің</a:t>
            </a:r>
            <a:r>
              <a:rPr lang="ru-RU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өсуі</a:t>
            </a:r>
            <a:r>
              <a:rPr lang="ru-RU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Хлор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радикалдарының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молекуласымен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әрекеттесуі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(1)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немесе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метил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радикалдарының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хлордың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жаңа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молекуласымен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әрекеттесуі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(2). </a:t>
            </a: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</a:t>
            </a:r>
            <a:r>
              <a:rPr lang="ru-RU" sz="22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Тізбектің</a:t>
            </a:r>
            <a:r>
              <a:rPr lang="ru-RU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үзілуі</a:t>
            </a:r>
            <a:r>
              <a:rPr lang="ru-RU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Екі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радикалдың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өзара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қосылуы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нәтижесінде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жүреді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0C24C0-72B1-4D3E-A4DA-89583F81C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6000" contras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659" y="3020219"/>
            <a:ext cx="8105775" cy="19621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81F348-4AE2-44E9-96E7-5BAF1DED0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8000"/>
                    </a14:imgEffect>
                    <a14:imgEffect>
                      <a14:brightnessContrast bright="14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0198" y="5893027"/>
            <a:ext cx="39719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5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алынуы және химиялық қасиеттері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2" y="1152330"/>
                <a:ext cx="9143999" cy="629502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2. Айырылу реакциясы. </a:t>
                </a:r>
              </a:p>
              <a:p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a)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Метанды жоғары температурада </a:t>
                </a:r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(1000</a:t>
                </a:r>
                <a14:m>
                  <m:oMath xmlns:m="http://schemas.openxmlformats.org/officeDocument/2006/math">
                    <m:r>
                      <a:rPr lang="kk-KZ" sz="20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℃</m:t>
                    </m:r>
                  </m:oMath>
                </a14:m>
                <a:r>
                  <a:rPr lang="en-US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шамасында)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ауа қатыстырмай қыздырғанда, жай заттарға ыдырайды: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+ 2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</m:oMath>
                  </m:oMathPara>
                </a14:m>
                <a:endParaRPr lang="kk-KZ" sz="24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b)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Метанды одан да жоғары температурада </a:t>
                </a:r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(1500</a:t>
                </a:r>
                <a14:m>
                  <m:oMath xmlns:m="http://schemas.openxmlformats.org/officeDocument/2006/math">
                    <m:r>
                      <a:rPr lang="kk-KZ" sz="20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℃</m:t>
                    </m:r>
                  </m:oMath>
                </a14:m>
                <a:r>
                  <a:rPr lang="en-US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шамасында)</a:t>
                </a:r>
              </a:p>
              <a:p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қыздырғанда, қанықпаған көмірсутек ацетилен түзіледі: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+ 3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</m:oMath>
                  </m:oMathPara>
                </a14:m>
                <a:endParaRPr lang="kk-KZ" sz="24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c)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 өршіткі </a:t>
                </a:r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US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Ni, 500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℃</m:t>
                    </m:r>
                  </m:oMath>
                </a14:m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қатысында қыздырғанда, дегидрлену реакциясына түседі, қанықпаған көмірсутектер түзіледі: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− 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− 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kk-KZ" sz="240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→</m:t>
                      </m:r>
                      <m:r>
                        <a:rPr lang="kk-KZ" sz="24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= 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– 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↑</m:t>
                      </m:r>
                    </m:oMath>
                  </m:oMathPara>
                </a14:m>
                <a:endParaRPr lang="kk-KZ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3. 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Риформинг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Риформинг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ароматты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көмірсутектер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алатын</a:t>
                </a: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14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+ 4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↑</m:t>
                      </m:r>
                    </m:oMath>
                  </m:oMathPara>
                </a14:m>
                <a:endParaRPr lang="ru-RU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4.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Изомерлену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н-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бутанды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𝐴𝑙𝐶𝑙</m:t>
                    </m:r>
                    <m:r>
                      <a:rPr lang="ru-RU" sz="20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</m:t>
                    </m:r>
                    <m:r>
                      <a:rPr lang="ru-RU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катализаторы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қатысында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400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℃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температурада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қыздырғанда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изомерленіп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бір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еселеніп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изобутан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немесе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2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метилпропанға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айналады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−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−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ru-RU" sz="240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→</m:t>
                      </m:r>
                      <m:r>
                        <a:rPr lang="kk-KZ" sz="24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−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 </m:t>
                      </m:r>
                      <m:r>
                        <a:rPr lang="ru-RU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 </m:t>
                      </m:r>
                      <m:r>
                        <a:rPr lang="ru-RU" sz="2400" i="1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ru-RU" sz="2400" i="1" baseline="-25000" dirty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3</m:t>
                      </m:r>
                    </m:oMath>
                  </m:oMathPara>
                </a14:m>
                <a:endParaRPr lang="ru-RU" sz="24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152330"/>
                <a:ext cx="9143999" cy="6295029"/>
              </a:xfrm>
              <a:prstGeom prst="rect">
                <a:avLst/>
              </a:prstGeom>
              <a:blipFill>
                <a:blip r:embed="rId2"/>
                <a:stretch>
                  <a:fillRect b="-29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34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алынуы және химиялық қасиеттері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4" y="1323152"/>
                <a:ext cx="9143999" cy="332761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5. Метанның конверсиялануы.</a:t>
                </a:r>
              </a:p>
              <a:p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Метанның оттекпен, су буымен және көміртек (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IV)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оксидімен реакцияласып, 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көміртек монооксиді және сутек газын (синтез газ)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түзуі метанның конверсиялануы деп аталады: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kk-KZ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2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+ 4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</m:oMath>
                  </m:oMathPara>
                </a14:m>
                <a:endParaRPr lang="kk-KZ" sz="28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</m:t>
                      </m:r>
                      <m:r>
                        <a:rPr lang="kk-KZ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2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+ 2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</m:oMath>
                  </m:oMathPara>
                </a14:m>
                <a:endParaRPr lang="kk-KZ" sz="28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𝐶𝐻</m:t>
                      </m:r>
                      <m:r>
                        <a:rPr lang="kk-KZ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4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+ 3</m:t>
                      </m:r>
                      <m:r>
                        <a:rPr lang="kk-KZ" sz="28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kk-KZ" sz="28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</m:oMath>
                  </m:oMathPara>
                </a14:m>
                <a:endParaRPr lang="ru-RU" sz="28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4" y="1323152"/>
                <a:ext cx="9143999" cy="3327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65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жеке өкілдері және олардың қолданылуы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4" y="1173845"/>
                <a:ext cx="9143999" cy="637364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indent="355600">
                  <a:buAutoNum type="arabicParenR"/>
                </a:pP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Метан (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шалшық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газы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кеніш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газы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–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түссіз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иіссіз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ауадан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екі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еседей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жеңіл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жанғыш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газ. Суда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нашар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ериді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Метан химия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өнеркәсібінің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бағалы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шикізаты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Одан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галогентуындылар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метанол, формальдегид, синтез газ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т.б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көптеген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заттар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алынады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Пропан мен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бутанның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қоспасын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балондарға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құйып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отын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ретінде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тұрмыста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пайдаланылады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Балонның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саңылаусыздығына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көз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жеткізу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үшін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газ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қоспасына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иістендіргіш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заттар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pPr indent="355600">
                  <a:buAutoNum type="arabicParenR"/>
                </a:pP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Изооктан (2,2,4-триметилпентан) –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жоғары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сапалы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іштен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жанатын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қозғалтқыштардың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жанармайларының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негізгі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құрамы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Бензиннің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сапасы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«октан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санымен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» 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изооктанның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пайыздық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үлесімен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сипатталады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marL="457200" indent="-457200">
                  <a:buAutoNum type="arabicParenR"/>
                </a:pP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indent="355600">
                  <a:buAutoNum type="arabicParenR"/>
                </a:pP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Хлорметан (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метилхлорид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ru-RU" sz="20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</m:t>
                    </m:r>
                    <m:r>
                      <a:rPr lang="ru-RU" sz="20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𝐶𝑙</m:t>
                    </m:r>
                    <m:r>
                      <a:rPr lang="ru-RU" sz="20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 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газ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тектес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Сұйық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күйге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оңай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айналады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қайта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буланған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кезде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көп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мөлшерде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жылу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сіңіретіндіктен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салқындатқыш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ретінде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тоңазытқыштарда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пайдаланылады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Сонымен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бірге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ол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-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жақсы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еріткіш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4" y="1173845"/>
                <a:ext cx="9143999" cy="6373641"/>
              </a:xfrm>
              <a:prstGeom prst="rect">
                <a:avLst/>
              </a:prstGeom>
              <a:blipFill>
                <a:blip r:embed="rId2"/>
                <a:stretch>
                  <a:fillRect t="-19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F4F9AE-F959-41F6-91C6-E8AC47C22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5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1145" y="4550280"/>
            <a:ext cx="2521097" cy="14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10798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жеке өкілдері және олардың қолданылуы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4" y="1605924"/>
                <a:ext cx="9143999" cy="501942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RU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4) </a:t>
                </a:r>
                <a:r>
                  <a:rPr lang="ru-RU" sz="26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Дихлорметан</a:t>
                </a:r>
                <a:r>
                  <a:rPr lang="ru-RU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</a:t>
                </a:r>
                <a:r>
                  <a:rPr lang="ru-RU" sz="26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хлорлы</a:t>
                </a:r>
                <a:r>
                  <a:rPr lang="ru-RU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метилен)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ru-RU" sz="26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r>
                      <a:rPr lang="ru-RU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𝐶𝑙</m:t>
                    </m:r>
                    <m:r>
                      <a:rPr lang="ru-RU" sz="26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r>
                      <a:rPr lang="ru-RU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ru-RU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сұйық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еріткіш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ретінде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қолданылады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5) Трихлорметан (хлороформ)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𝐶𝐻</m:t>
                    </m:r>
                    <m:r>
                      <a:rPr lang="ru-RU" sz="26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</m:t>
                    </m:r>
                    <m:r>
                      <a:rPr lang="ru-RU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𝐶𝑙</m:t>
                    </m:r>
                  </m:oMath>
                </a14:m>
                <a:r>
                  <a:rPr lang="ru-RU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– 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сұйық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еріткіш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ретінде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қолданылады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Трихлорметан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жарықтың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әсерінен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улы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газ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фосгенге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ru-RU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𝐶𝑂𝐶𝑙</m:t>
                    </m:r>
                    <m:r>
                      <a:rPr lang="ru-RU" sz="260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r>
                      <a:rPr lang="ru-RU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  <m:r>
                      <a:rPr lang="ru-RU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айналады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Сонымен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бірге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медицинада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фреондар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полимерін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үшін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қолданылады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6) Тетрахлорметан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𝐶𝐶𝑙</m:t>
                    </m:r>
                    <m:r>
                      <a:rPr lang="ru-RU" sz="26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4</m:t>
                    </m:r>
                  </m:oMath>
                </a14:m>
                <a:r>
                  <a:rPr lang="ru-RU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–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сұйық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еріткіш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ретінде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қолданылады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Тетрахлорметан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ауадан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ауыр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жанбайтын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болғандықтан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өрт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сөндіруге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қолданылады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Сонымен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бірге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тефлон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полимерлерін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үшін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қолданылады</a:t>
                </a:r>
                <a:r>
                  <a:rPr lang="ru-RU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4" y="1605924"/>
                <a:ext cx="9143999" cy="5019424"/>
              </a:xfrm>
              <a:prstGeom prst="rect">
                <a:avLst/>
              </a:prstGeom>
              <a:blipFill>
                <a:blip r:embed="rId2"/>
                <a:stretch>
                  <a:fillRect b="-72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076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Циклоалкандар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4" y="1173845"/>
                <a:ext cx="9143999" cy="224943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–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құрамында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көміртек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атомдары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өзара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дара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байланыстар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арқылы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байланысқан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жалпы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формуласы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</m:t>
                    </m:r>
                    <m:r>
                      <a:rPr lang="en-US" sz="22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sz="22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r>
                      <a:rPr lang="en-US" sz="22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𝑛</m:t>
                    </m:r>
                  </m:oMath>
                </a14:m>
                <a:r>
                  <a:rPr lang="en-US" sz="22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болатын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карбоциклді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көмірсутектер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Циклоалкандарды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циклопарафиндер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немесе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кейбірі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мұнай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құрамында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кездесетіндіктен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нафтендер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деп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те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атайды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Ең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қарапайым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2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</a:t>
                </a:r>
                <a:r>
                  <a:rPr lang="ru-RU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– циклопропан </a:t>
                </a:r>
                <a:r>
                  <a:rPr lang="ru-RU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</m:t>
                    </m:r>
                    <m:r>
                      <a:rPr lang="en-US" sz="22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sz="22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6</m:t>
                    </m:r>
                  </m:oMath>
                </a14:m>
                <a:r>
                  <a:rPr lang="en-US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).</a:t>
                </a:r>
                <a:endParaRPr lang="ru-RU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4" y="1173845"/>
                <a:ext cx="9143999" cy="2249435"/>
              </a:xfrm>
              <a:prstGeom prst="rect">
                <a:avLst/>
              </a:prstGeom>
              <a:blipFill>
                <a:blip r:embed="rId2"/>
                <a:stretch>
                  <a:fillRect b="-134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F8CB09C-7428-4313-BE59-F1D289E11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88198"/>
              </p:ext>
            </p:extLst>
          </p:nvPr>
        </p:nvGraphicFramePr>
        <p:xfrm>
          <a:off x="284164" y="3536640"/>
          <a:ext cx="9144000" cy="3948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2843197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79946275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3876094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558665943"/>
                    </a:ext>
                  </a:extLst>
                </a:gridCol>
              </a:tblGrid>
              <a:tr h="731521"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Құрылыс формуласы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Атауы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Класішілік изрмер саны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Қалыпты жағдайдағы күйі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00486"/>
                  </a:ext>
                </a:extLst>
              </a:tr>
              <a:tr h="70427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Циклопропан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Газ </a:t>
                      </a:r>
                    </a:p>
                    <a:p>
                      <a:pPr algn="ctr"/>
                      <a:endParaRPr lang="kk-KZ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713489"/>
                  </a:ext>
                </a:extLst>
              </a:tr>
              <a:tr h="70427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Циклобутан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Газ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724716"/>
                  </a:ext>
                </a:extLst>
              </a:tr>
              <a:tr h="818277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Циклопентан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Сұйық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46726"/>
                  </a:ext>
                </a:extLst>
              </a:tr>
              <a:tr h="989703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Циклогексан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Сұйық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9497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5F1691-1CFB-4B5F-A782-11F83009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78" y="4367185"/>
            <a:ext cx="1514475" cy="514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02D1DD-EF80-466C-AE8A-666EC2934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71" y="5046269"/>
            <a:ext cx="1495425" cy="5524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1688F0-DACB-4A87-B347-3598D6D07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78" y="5712079"/>
            <a:ext cx="1514475" cy="7048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513FB-6608-4F56-880F-EC4B0501A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83" y="6586443"/>
            <a:ext cx="1371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4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B0BD-7B70-4C7B-8CF8-63F9AF14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292100"/>
            <a:ext cx="9144000" cy="752929"/>
          </a:xfrm>
          <a:ln>
            <a:solidFill>
              <a:srgbClr val="002060"/>
            </a:solidFill>
          </a:ln>
        </p:spPr>
        <p:txBody>
          <a:bodyPr lIns="252000" tIns="108000" rIns="252000" bIns="108000">
            <a:norm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Сабақтың мақсаты</a:t>
            </a:r>
            <a:endParaRPr lang="ru-RU" sz="32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04EFABA-E912-4556-A852-921559C137AA}"/>
              </a:ext>
            </a:extLst>
          </p:cNvPr>
          <p:cNvSpPr txBox="1">
            <a:spLocks/>
          </p:cNvSpPr>
          <p:nvPr/>
        </p:nvSpPr>
        <p:spPr>
          <a:xfrm>
            <a:off x="284163" y="1508997"/>
            <a:ext cx="9144000" cy="459035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252000" tIns="108000" rIns="252000" bIns="108000" rtlCol="0">
            <a:noAutofit/>
          </a:bodyPr>
          <a:lstStyle>
            <a:lvl1pPr marL="242819" indent="-242819" algn="l" defTabSz="971276" rtl="0" eaLnBrk="1" latinLnBrk="0" hangingPunct="1">
              <a:lnSpc>
                <a:spcPct val="90000"/>
              </a:lnSpc>
              <a:spcBef>
                <a:spcPts val="1062"/>
              </a:spcBef>
              <a:buFont typeface="Arial" panose="020B0604020202020204" pitchFamily="34" charset="0"/>
              <a:buChar char="•"/>
              <a:defRPr sz="29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457" indent="-242819" algn="l" defTabSz="971276" rtl="0" eaLnBrk="1" latinLnBrk="0" hangingPunct="1">
              <a:lnSpc>
                <a:spcPct val="90000"/>
              </a:lnSpc>
              <a:spcBef>
                <a:spcPts val="531"/>
              </a:spcBef>
              <a:buFont typeface="Arial" panose="020B0604020202020204" pitchFamily="34" charset="0"/>
              <a:buChar char="•"/>
              <a:defRPr sz="25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4095" indent="-242819" algn="l" defTabSz="971276" rtl="0" eaLnBrk="1" latinLnBrk="0" hangingPunct="1">
              <a:lnSpc>
                <a:spcPct val="90000"/>
              </a:lnSpc>
              <a:spcBef>
                <a:spcPts val="531"/>
              </a:spcBef>
              <a:buFont typeface="Arial" panose="020B0604020202020204" pitchFamily="34" charset="0"/>
              <a:buChar char="•"/>
              <a:defRPr sz="21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9732" indent="-242819" algn="l" defTabSz="971276" rtl="0" eaLnBrk="1" latinLnBrk="0" hangingPunct="1">
              <a:lnSpc>
                <a:spcPct val="90000"/>
              </a:lnSpc>
              <a:spcBef>
                <a:spcPts val="531"/>
              </a:spcBef>
              <a:buFont typeface="Arial" panose="020B0604020202020204" pitchFamily="34" charset="0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370" indent="-242819" algn="l" defTabSz="971276" rtl="0" eaLnBrk="1" latinLnBrk="0" hangingPunct="1">
              <a:lnSpc>
                <a:spcPct val="90000"/>
              </a:lnSpc>
              <a:spcBef>
                <a:spcPts val="531"/>
              </a:spcBef>
              <a:buFont typeface="Arial" panose="020B0604020202020204" pitchFamily="34" charset="0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1008" indent="-242819" algn="l" defTabSz="971276" rtl="0" eaLnBrk="1" latinLnBrk="0" hangingPunct="1">
              <a:lnSpc>
                <a:spcPct val="90000"/>
              </a:lnSpc>
              <a:spcBef>
                <a:spcPts val="531"/>
              </a:spcBef>
              <a:buFont typeface="Arial" panose="020B0604020202020204" pitchFamily="34" charset="0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6646" indent="-242819" algn="l" defTabSz="971276" rtl="0" eaLnBrk="1" latinLnBrk="0" hangingPunct="1">
              <a:lnSpc>
                <a:spcPct val="90000"/>
              </a:lnSpc>
              <a:spcBef>
                <a:spcPts val="531"/>
              </a:spcBef>
              <a:buFont typeface="Arial" panose="020B0604020202020204" pitchFamily="34" charset="0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2284" indent="-242819" algn="l" defTabSz="971276" rtl="0" eaLnBrk="1" latinLnBrk="0" hangingPunct="1">
              <a:lnSpc>
                <a:spcPct val="90000"/>
              </a:lnSpc>
              <a:spcBef>
                <a:spcPts val="531"/>
              </a:spcBef>
              <a:buFont typeface="Arial" panose="020B0604020202020204" pitchFamily="34" charset="0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7922" indent="-242819" algn="l" defTabSz="971276" rtl="0" eaLnBrk="1" latinLnBrk="0" hangingPunct="1">
              <a:lnSpc>
                <a:spcPct val="90000"/>
              </a:lnSpc>
              <a:spcBef>
                <a:spcPts val="531"/>
              </a:spcBef>
              <a:buFont typeface="Arial" panose="020B0604020202020204" pitchFamily="34" charset="0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00000"/>
              </a:lnSpc>
            </a:pP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жану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өнімдері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361950" indent="-361950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«Жану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өнімдері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гомологтық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қатарлар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бойынша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заттардың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формулаларын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анықтау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тақырыбына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есептер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шығару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361950" indent="-361950">
              <a:lnSpc>
                <a:spcPct val="100000"/>
              </a:lnSpc>
            </a:pP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бос-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радикалды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орынбасу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реакциясы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механизмі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Галогендеу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361950" indent="-361950">
              <a:lnSpc>
                <a:spcPct val="100000"/>
              </a:lnSpc>
            </a:pPr>
            <a:r>
              <a:rPr lang="ru-RU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Циклоалкандар</a:t>
            </a: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kk-KZ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8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Циклоалкандар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2" y="1276138"/>
                <a:ext cx="9143999" cy="588119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Циклоалкандардың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алғашқы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екі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мүшесі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– циклопропан мен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циклобутан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газдар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кейінгілері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сұйық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заттар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</m:t>
                    </m:r>
                    <m:r>
                      <a:rPr lang="en-US" sz="230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5</m:t>
                    </m:r>
                    <m:r>
                      <a:rPr lang="en-US" sz="23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− </m:t>
                    </m:r>
                    <m:r>
                      <a:rPr lang="en-US" sz="23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</m:t>
                    </m:r>
                    <m:r>
                      <a:rPr lang="en-US" sz="230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8</m:t>
                    </m:r>
                    <m:r>
                      <a:rPr lang="en-US" sz="23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),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жоғары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молекулалы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С</m:t>
                    </m:r>
                    <m:r>
                      <a:rPr lang="ru-RU" sz="230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9</m:t>
                    </m:r>
                  </m:oMath>
                </a14:m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-дан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жоғары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–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қатты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заттар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Циклоалкандардың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қайнау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балқу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температурасы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сәйкес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мен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алкендерден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жоғары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Суда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ерімейді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органикалық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еріткіштерде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жақсы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ериді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endParaRPr lang="ru-RU" sz="23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Аталуы</a:t>
                </a:r>
                <a:r>
                  <a:rPr 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3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изомерленуі</a:t>
                </a:r>
                <a:endParaRPr lang="ru-RU" sz="23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Циклоалкандарды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сәйкес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атауының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алдына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«цикло»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деген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сөзді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қосып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айтады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Егер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бүйір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тізбектері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немесе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радикалдары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болса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орны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көрсетіліп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аталады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Циклоалканның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класішілік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изомерінің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екі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түрі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болады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1)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циклдің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құрамындағы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көміртек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атомдарының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саны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бойынша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изомерия;</a:t>
                </a:r>
              </a:p>
              <a:p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2)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көмірсутек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молекуласындағы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орынбасушылардың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түрі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мен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олардың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орнына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3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байланысты</a:t>
                </a:r>
                <a:r>
                  <a:rPr lang="ru-RU" sz="23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изомерия.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276138"/>
                <a:ext cx="9143999" cy="5881198"/>
              </a:xfrm>
              <a:prstGeom prst="rect">
                <a:avLst/>
              </a:prstGeom>
              <a:blipFill>
                <a:blip r:embed="rId2"/>
                <a:stretch>
                  <a:fillRect b="-20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647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Циклоалкандардың класішілік изомерленуі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56C410-CECF-4B76-836E-7D7CCFA3A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422" y="1395582"/>
            <a:ext cx="6936307" cy="45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9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Циклоалкандардың алынуы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4" y="1006105"/>
                <a:ext cx="9143999" cy="63582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Циклоалкандарды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алудың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төмендегідей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төрт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түрлі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жолы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бар:</a:t>
                </a:r>
              </a:p>
              <a:p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1)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мұнайдан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бөліп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алуға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синтездік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жолмен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де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алады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2)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дигалогентуындыларына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металл натрий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немесе</a:t>
                </a:r>
                <a:endParaRPr 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мырышпен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әсер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ету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арқылы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алуға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endParaRPr 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3)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Бензолды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катализатор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қатысында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гидрлеу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арқылы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алуға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endParaRPr 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4)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Алкендердің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димерленуі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нәтижесінде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алуға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  <a:endParaRPr lang="en-US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endParaRPr lang="en-US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4" y="1006105"/>
                <a:ext cx="9143999" cy="63582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60B4F-7E91-44D0-AB97-F32D97A8A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0985" y="3238621"/>
            <a:ext cx="5590354" cy="9974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50DEF4-B2BF-45BA-9616-FB6F9A7CD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8034" y="5256757"/>
            <a:ext cx="3462749" cy="5886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FC1832-A1D7-4F76-86DB-C8A4A228F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3977" y="6661077"/>
            <a:ext cx="1422035" cy="9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3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74C4E5-2316-4236-8420-D9E460A7A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3460" y="6525811"/>
            <a:ext cx="4087047" cy="11545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163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Циклоалкандардың химиялық қасиеттері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76924" y="980021"/>
                <a:ext cx="9143999" cy="700458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Циклоалкандардың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ішіндегі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химиялық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қасиеті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тұрақтылары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–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құрамында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бес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алты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көміртек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атомы бар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Молекуласының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құрамында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үш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төрт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көміртек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атомдары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бар циклопропан мен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циклобутандардың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валенттік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бұрыштары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109°28</a:t>
                </a:r>
                <a14:m>
                  <m:oMath xmlns:m="http://schemas.openxmlformats.org/officeDocument/2006/math">
                    <m:r>
                      <a:rPr lang="el-GR" sz="21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`</m:t>
                    </m:r>
                  </m:oMath>
                </a14:m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тан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едәуір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ауытқитын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болғандықтан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циклде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кернеу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пайда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да,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олар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бес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алты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мүшелі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циклоалкандардағыдай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тұрақты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бола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алмайды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Циклоалкандардың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химиялық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белсенділігі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төмен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жану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орынбасу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қосылу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реакцияларына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түседі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1)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Қосылу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Галогендермен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</a:p>
              <a:p>
                <a:pPr marL="457200" indent="-457200">
                  <a:buAutoNum type="alphaLcParenR"/>
                </a:pPr>
                <a:endParaRPr 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57200" indent="-457200">
                  <a:buAutoNum type="alphaLcParenR"/>
                </a:pPr>
                <a:endParaRPr 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b)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Гидрлену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Циклопропан </a:t>
                </a:r>
                <a:r>
                  <a:rPr lang="en-US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Ni -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катализаторының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қатысуымен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80℃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шамасында</a:t>
                </a:r>
                <a:endParaRPr 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сутектеніп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1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С − С </m:t>
                    </m:r>
                  </m:oMath>
                </a14:m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байланысы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1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түзіледі</a:t>
                </a:r>
                <a:r>
                  <a:rPr 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endParaRPr lang="kk-KZ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4" y="980021"/>
                <a:ext cx="9143999" cy="7004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7D0E06-8861-4EF3-B094-5E380A0EC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3498" y="4851249"/>
            <a:ext cx="4638868" cy="10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77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Циклоалкандардың химиялық қасиеттері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4" y="1096540"/>
                <a:ext cx="9143999" cy="647398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Циклдың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үзілуі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сақинадағы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көміртегі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санының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артуына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байланысты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қиындай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түседі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бұл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реакция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циклобутан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үшін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120℃,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циклопентан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үшін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тіпті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300℃-та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жүреді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2)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Орынбасу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Бес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одан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да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көп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алкандарға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орынбасу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тән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12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11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𝐶𝑙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𝐻𝐶𝑙</m:t>
                      </m:r>
                    </m:oMath>
                  </m:oMathPara>
                </a14:m>
                <a:endParaRPr lang="ru-RU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3)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Дегидрлену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12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ru-RU" sz="240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→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+ 3</m:t>
                      </m:r>
                      <m:r>
                        <a:rPr lang="ru-RU" sz="24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4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</m:oMath>
                  </m:oMathPara>
                </a14:m>
                <a:endParaRPr lang="ru-RU" sz="24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4)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Изомерлену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реакциясы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Жоғары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температурада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циклопропан мен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циклобутан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өзіне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сәйкес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алкендерге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изомерленеді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just"/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ru-RU" sz="20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ru-RU" sz="20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20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ru-RU" sz="20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ru-RU" sz="20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ru-RU" sz="20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ru-RU" sz="20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kk-KZ" sz="20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endParaRPr lang="kk-KZ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→ 2С</m:t>
                      </m:r>
                      <m:r>
                        <a:rPr lang="ru-RU" sz="20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u-RU" sz="20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 = С</m:t>
                      </m:r>
                      <m:r>
                        <a:rPr lang="ru-RU" sz="20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u-RU" sz="20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baseline="-25000" dirty="0">
                  <a:solidFill>
                    <a:srgbClr val="620BFC"/>
                  </a:solidFill>
                </a:endParaRPr>
              </a:p>
              <a:p>
                <a:pPr algn="ctr"/>
                <a:endParaRPr lang="kk-KZ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5) Жану реакциясы.</a:t>
                </a:r>
              </a:p>
              <a:p>
                <a:pPr algn="just"/>
                <a:endParaRPr lang="kk-KZ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4" y="1096540"/>
                <a:ext cx="9143999" cy="64739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D0CB1-4BF8-4ABD-AE5E-B643FF5BA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6000"/>
                    </a14:imgEffect>
                    <a14:imgEffect>
                      <a14:brightnessContrast bright="16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2240" y="4871400"/>
            <a:ext cx="1307173" cy="8714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F40494-CEBF-4881-8145-F9770586C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4000"/>
                    </a14:imgEffect>
                    <a14:imgEffect>
                      <a14:brightnessContrast bright="21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7211" y="5885723"/>
            <a:ext cx="1342503" cy="8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64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10798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Циклоалкандардың маңызды өкілдері және қолданылуы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4" y="1769779"/>
                <a:ext cx="9143999" cy="409609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Циклопропан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</m:t>
                    </m:r>
                    <m:r>
                      <a:rPr lang="ru-RU" sz="28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3</m:t>
                    </m:r>
                    <m:r>
                      <a:rPr 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ru-RU" sz="28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6</m:t>
                    </m:r>
                    <m:r>
                      <a:rPr 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 газ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тәрізді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медицинада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қолданылады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Циклогексан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</m:t>
                    </m:r>
                    <m:r>
                      <a:rPr lang="ru-RU" sz="28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6</m:t>
                    </m:r>
                    <m:r>
                      <a:rPr 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ru-RU" sz="2800" i="1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12</m:t>
                    </m:r>
                    <m:r>
                      <a:rPr lang="ru-RU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сұйық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еріткіш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ретінде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қолданылады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Циклогексаннан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циклогексанол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циклогексанон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адипин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қышқылын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капролактам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алады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Мұнайды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өңдеген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кезде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циклогексан мен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метилциклогексан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бензол мен толуол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сияқты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химиялық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синтезге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қажетті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ароматты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көмірсутектерге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айналады</a:t>
                </a:r>
                <a:r>
                  <a:rPr 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4" y="1769779"/>
                <a:ext cx="9143999" cy="4096094"/>
              </a:xfrm>
              <a:prstGeom prst="rect">
                <a:avLst/>
              </a:prstGeom>
              <a:blipFill>
                <a:blip r:embed="rId2"/>
                <a:stretch>
                  <a:fillRect b="-163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84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Органикалық заттардың жануы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/>
              <p:nvPr/>
            </p:nvSpPr>
            <p:spPr>
              <a:xfrm>
                <a:off x="284162" y="1089247"/>
                <a:ext cx="9143999" cy="674951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Органикалық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заттардың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барлығы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дерлік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жанғыш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заттар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олардың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басым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бөлігі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өте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күшті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жанып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жылу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жарық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бөліп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шығарады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r>
                  <a:rPr lang="en-US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Көмірсутектер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оттегіде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жанғанда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су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көмірқышқыл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газын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бөліп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шығарады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indent="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𝑥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𝑦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</m:oMath>
                  </m:oMathPara>
                </a14:m>
                <a:endParaRPr lang="en-US" sz="25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Оттекті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органикалық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қосылыстар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да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оттегіде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жанғанда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су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en-US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көмірқышқыл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газын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бөліп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шығарады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indent="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𝑥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𝑦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𝑧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</m:oMath>
                  </m:oMathPara>
                </a14:m>
                <a:endParaRPr lang="en-US" sz="25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Көмірсутектердің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галогентуындылары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оттегіде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жанғанда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су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en-US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көмірқышқыл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газынан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тыс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галогенсутектер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бөліп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шығарады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indent="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𝑥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𝑦</m:t>
                      </m:r>
                      <m:r>
                        <a:rPr lang="ru-RU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Г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𝑧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ru-RU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Г</m:t>
                      </m:r>
                    </m:oMath>
                  </m:oMathPara>
                </a14:m>
                <a:endParaRPr lang="ru-RU" sz="25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азотты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органикалық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заттар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оттегіде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жанғанда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су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көмірқышқыл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газымен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қоса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азот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газын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бөліп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5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шығарады</a:t>
                </a:r>
                <a:r>
                  <a:rPr lang="ru-RU" sz="25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indent="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𝑥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𝑦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𝑁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𝑧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→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𝐶𝑂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𝑂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+ </m:t>
                      </m:r>
                      <m:r>
                        <a:rPr lang="en-US" sz="2500" i="1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𝑁</m:t>
                      </m:r>
                      <m:r>
                        <a:rPr lang="en-US" sz="2500" i="1" baseline="-25000" dirty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2</m:t>
                      </m:r>
                    </m:oMath>
                  </m:oMathPara>
                </a14:m>
                <a:endParaRPr lang="ru-RU" sz="25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036055-4180-4BAE-94B8-501E480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089247"/>
                <a:ext cx="9143999" cy="6749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268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A1400-0E72-084C-8C7C-5DF496AF3C41}"/>
              </a:ext>
            </a:extLst>
          </p:cNvPr>
          <p:cNvSpPr txBox="1"/>
          <p:nvPr/>
        </p:nvSpPr>
        <p:spPr>
          <a:xfrm>
            <a:off x="2222611" y="428067"/>
            <a:ext cx="5267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 аяқталды!</a:t>
            </a:r>
          </a:p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Келесі жүздескенше!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2D851-E003-0143-A0BF-8C220D86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56" y="2913524"/>
            <a:ext cx="4480213" cy="33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Қаныққан көмірсутектер. Алкандар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62" y="1092533"/>
                <a:ext cx="9144000" cy="391142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Қаныққан көмірсутектер немесе алкандар деп жалпы формуласы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болатын қосылыстарды айтады. Мұндағы </a:t>
                </a:r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көміртек атомының саны. </a:t>
                </a:r>
              </a:p>
              <a:p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Гомологтар –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химиялық қасиеттері мен құрылымы ұқсас, бірақ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тобына ерекшеленетін заттар. </a:t>
                </a:r>
              </a:p>
              <a:p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Кәдімгі жағдайда алкандардың гомологтік қатарының алғашқы төрт мүшесі – газдар,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аралығындағылар – сұйық заттар,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</m:t>
                        </m:r>
                        <m:r>
                          <a:rPr lang="kk-KZ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-дан бастап қатты заттар. Қаныққан көмірсутектер күнделікті өмірде және өндірістің әр түрлі салаларында кеңінен қолданылады.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092533"/>
                <a:ext cx="9144000" cy="3911428"/>
              </a:xfrm>
              <a:prstGeom prst="rect">
                <a:avLst/>
              </a:prstGeom>
              <a:blipFill>
                <a:blip r:embed="rId2"/>
                <a:stretch>
                  <a:fillRect b="-77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6F49D9-E88C-49C2-8578-76E3376F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72" y="5265337"/>
            <a:ext cx="9143999" cy="23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6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302148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гомологтық қатары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4">
                <a:extLst>
                  <a:ext uri="{FF2B5EF4-FFF2-40B4-BE49-F238E27FC236}">
                    <a16:creationId xmlns:a16="http://schemas.microsoft.com/office/drawing/2014/main" id="{AC1BDED2-4C16-44EC-8482-121D70EC5F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4630124"/>
                  </p:ext>
                </p:extLst>
              </p:nvPr>
            </p:nvGraphicFramePr>
            <p:xfrm>
              <a:off x="284162" y="1280988"/>
              <a:ext cx="9144000" cy="589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239">
                      <a:extLst>
                        <a:ext uri="{9D8B030D-6E8A-4147-A177-3AD203B41FA5}">
                          <a16:colId xmlns:a16="http://schemas.microsoft.com/office/drawing/2014/main" val="4076403771"/>
                        </a:ext>
                      </a:extLst>
                    </a:gridCol>
                    <a:gridCol w="2947596">
                      <a:extLst>
                        <a:ext uri="{9D8B030D-6E8A-4147-A177-3AD203B41FA5}">
                          <a16:colId xmlns:a16="http://schemas.microsoft.com/office/drawing/2014/main" val="1760939581"/>
                        </a:ext>
                      </a:extLst>
                    </a:gridCol>
                    <a:gridCol w="1299547">
                      <a:extLst>
                        <a:ext uri="{9D8B030D-6E8A-4147-A177-3AD203B41FA5}">
                          <a16:colId xmlns:a16="http://schemas.microsoft.com/office/drawing/2014/main" val="3186059520"/>
                        </a:ext>
                      </a:extLst>
                    </a:gridCol>
                    <a:gridCol w="863618">
                      <a:extLst>
                        <a:ext uri="{9D8B030D-6E8A-4147-A177-3AD203B41FA5}">
                          <a16:colId xmlns:a16="http://schemas.microsoft.com/office/drawing/2014/main" val="2543556800"/>
                        </a:ext>
                      </a:extLst>
                    </a:gridCol>
                    <a:gridCol w="1748953">
                      <a:extLst>
                        <a:ext uri="{9D8B030D-6E8A-4147-A177-3AD203B41FA5}">
                          <a16:colId xmlns:a16="http://schemas.microsoft.com/office/drawing/2014/main" val="2868482874"/>
                        </a:ext>
                      </a:extLst>
                    </a:gridCol>
                    <a:gridCol w="1299047">
                      <a:extLst>
                        <a:ext uri="{9D8B030D-6E8A-4147-A177-3AD203B41FA5}">
                          <a16:colId xmlns:a16="http://schemas.microsoft.com/office/drawing/2014/main" val="2832457947"/>
                        </a:ext>
                      </a:extLst>
                    </a:gridCol>
                  </a:tblGrid>
                  <a:tr h="494851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Алкандар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20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k-KZ" sz="220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+2</m:t>
                                  </m:r>
                                </m:sub>
                              </m:sSub>
                            </m:oMath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Радикалдар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20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k-KZ" sz="220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093780"/>
                      </a:ext>
                    </a:extLst>
                  </a:tr>
                  <a:tr h="527125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Формуласы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Атауы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Изо-мер-лер саны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Формуласы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Атауы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extLst>
                      <a:ext uri="{0D108BD9-81ED-4DB2-BD59-A6C34878D82A}">
                        <a16:rowId xmlns:a16="http://schemas.microsoft.com/office/drawing/2014/main" val="3040788637"/>
                      </a:ext>
                    </a:extLst>
                  </a:tr>
                  <a:tr h="6992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Моле-кула-лық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Ықшамдалған құрылымдық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866390"/>
                      </a:ext>
                    </a:extLst>
                  </a:tr>
                  <a:tr h="13480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kk-KZ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2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sz="2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sz="2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ctr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  <m:r>
                                <a:rPr lang="en-US" sz="2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Метан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Пропан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Бутан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Пентан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Гексан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Гептан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Октан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Нонан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Декан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2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3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5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9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18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35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75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kk-KZ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l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kk-KZ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kk-KZ" sz="2200" b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l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kk-KZ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l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kk-KZ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l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kk-KZ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kk-KZ" sz="2200" b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l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kk-KZ" sz="2200" b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  <a:p>
                          <a:pPr marL="0" marR="0" lvl="0" indent="0" algn="l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kk-KZ" sz="2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kk-KZ" sz="2200" b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Метил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Этил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Пропил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Бутил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Пентил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Гексил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Гептил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Октил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Нонил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Декил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extLst>
                      <a:ext uri="{0D108BD9-81ED-4DB2-BD59-A6C34878D82A}">
                        <a16:rowId xmlns:a16="http://schemas.microsoft.com/office/drawing/2014/main" val="38268726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4">
                <a:extLst>
                  <a:ext uri="{FF2B5EF4-FFF2-40B4-BE49-F238E27FC236}">
                    <a16:creationId xmlns:a16="http://schemas.microsoft.com/office/drawing/2014/main" id="{AC1BDED2-4C16-44EC-8482-121D70EC5F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4630124"/>
                  </p:ext>
                </p:extLst>
              </p:nvPr>
            </p:nvGraphicFramePr>
            <p:xfrm>
              <a:off x="284162" y="1280988"/>
              <a:ext cx="9144000" cy="589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239">
                      <a:extLst>
                        <a:ext uri="{9D8B030D-6E8A-4147-A177-3AD203B41FA5}">
                          <a16:colId xmlns:a16="http://schemas.microsoft.com/office/drawing/2014/main" val="4076403771"/>
                        </a:ext>
                      </a:extLst>
                    </a:gridCol>
                    <a:gridCol w="2947596">
                      <a:extLst>
                        <a:ext uri="{9D8B030D-6E8A-4147-A177-3AD203B41FA5}">
                          <a16:colId xmlns:a16="http://schemas.microsoft.com/office/drawing/2014/main" val="1760939581"/>
                        </a:ext>
                      </a:extLst>
                    </a:gridCol>
                    <a:gridCol w="1299547">
                      <a:extLst>
                        <a:ext uri="{9D8B030D-6E8A-4147-A177-3AD203B41FA5}">
                          <a16:colId xmlns:a16="http://schemas.microsoft.com/office/drawing/2014/main" val="3186059520"/>
                        </a:ext>
                      </a:extLst>
                    </a:gridCol>
                    <a:gridCol w="863618">
                      <a:extLst>
                        <a:ext uri="{9D8B030D-6E8A-4147-A177-3AD203B41FA5}">
                          <a16:colId xmlns:a16="http://schemas.microsoft.com/office/drawing/2014/main" val="2543556800"/>
                        </a:ext>
                      </a:extLst>
                    </a:gridCol>
                    <a:gridCol w="1748953">
                      <a:extLst>
                        <a:ext uri="{9D8B030D-6E8A-4147-A177-3AD203B41FA5}">
                          <a16:colId xmlns:a16="http://schemas.microsoft.com/office/drawing/2014/main" val="2868482874"/>
                        </a:ext>
                      </a:extLst>
                    </a:gridCol>
                    <a:gridCol w="1299047">
                      <a:extLst>
                        <a:ext uri="{9D8B030D-6E8A-4147-A177-3AD203B41FA5}">
                          <a16:colId xmlns:a16="http://schemas.microsoft.com/office/drawing/2014/main" val="2832457947"/>
                        </a:ext>
                      </a:extLst>
                    </a:gridCol>
                  </a:tblGrid>
                  <a:tr h="551280"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2000" marR="72000" marT="108000" marB="108000">
                        <a:blipFill>
                          <a:blip r:embed="rId2"/>
                          <a:stretch>
                            <a:fillRect l="-100" t="-1111" r="-50150" b="-98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2000" marR="72000" marT="108000" marB="108000">
                        <a:blipFill>
                          <a:blip r:embed="rId2"/>
                          <a:stretch>
                            <a:fillRect l="-200400" t="-1111" r="-400" b="-98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093780"/>
                      </a:ext>
                    </a:extLst>
                  </a:tr>
                  <a:tr h="55128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Формуласы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Атауы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Изо-мер-лер саны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Формуласы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Атауы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extLst>
                      <a:ext uri="{0D108BD9-81ED-4DB2-BD59-A6C34878D82A}">
                        <a16:rowId xmlns:a16="http://schemas.microsoft.com/office/drawing/2014/main" val="3040788637"/>
                      </a:ext>
                    </a:extLst>
                  </a:tr>
                  <a:tr h="1221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Моле-кула-лық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Ықшамдалған құрылымдық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866390"/>
                      </a:ext>
                    </a:extLst>
                  </a:tr>
                  <a:tr h="3568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2000" marR="72000" marT="108000" marB="108000">
                        <a:blipFill>
                          <a:blip r:embed="rId2"/>
                          <a:stretch>
                            <a:fillRect l="-617" t="-65188" r="-827778" b="-1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2000" marR="72000" marT="108000" marB="108000">
                        <a:blipFill>
                          <a:blip r:embed="rId2"/>
                          <a:stretch>
                            <a:fillRect l="-33678" t="-65188" r="-177066" b="-1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Метан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Пропан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Бутан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Пентан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Гексан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Гептан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Октан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Нонан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Декан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2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3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5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9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18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35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75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2000" marR="72000" marT="108000" marB="108000">
                        <a:blipFill>
                          <a:blip r:embed="rId2"/>
                          <a:stretch>
                            <a:fillRect l="-349129" t="-65188" r="-74913" b="-1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Метил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Этил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Пропил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Бутил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Пентил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Гексил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Гептил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Октил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Нонил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kk-KZ" sz="22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Декил </a:t>
                          </a:r>
                          <a:endParaRPr lang="ru-RU" sz="22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72000" marR="72000" marT="108000" marB="108000"/>
                    </a:tc>
                    <a:extLst>
                      <a:ext uri="{0D108BD9-81ED-4DB2-BD59-A6C34878D82A}">
                        <a16:rowId xmlns:a16="http://schemas.microsoft.com/office/drawing/2014/main" val="38268726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10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изомерленуі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63" y="1103786"/>
                <a:ext cx="9144000" cy="668141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Органикалық қосылыстардың химиялық формуласы ұқсас, бірақ құрылысы әр түрлі болатын құбылыс </a:t>
                </a:r>
                <a:r>
                  <a:rPr lang="kk-KZ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изомерлену</a:t>
                </a: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деп аталады. Изомерленген қосылыстарды өзара </a:t>
                </a:r>
                <a:r>
                  <a:rPr lang="kk-KZ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изомерлер</a:t>
                </a: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деп атаймыз. </a:t>
                </a:r>
              </a:p>
              <a:p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Алкандардың изомерленуі бутаннан </a:t>
                </a:r>
                <a:r>
                  <a:rPr lang="kk-KZ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21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басталады, оларға құрылымдық изомерлену (көміртек қаңқасының) тән. Нормал бутанның (тармақталмаған көміртек тізбегі) молекуласында барлық көміртек атомдары </a:t>
                </a:r>
                <a:r>
                  <a:rPr lang="kk-KZ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тізбектеліп</a:t>
                </a: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орналасады. Ал изобутанда көміртек атомдары </a:t>
                </a:r>
                <a:r>
                  <a:rPr lang="kk-KZ" sz="21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тармақталып </a:t>
                </a: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орналасады:</a:t>
                </a:r>
              </a:p>
              <a:p>
                <a:endParaRPr lang="kk-KZ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1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kk-KZ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Көмірсутек изомерін жазған кезде төмендегі ережелерді ұстанамыз: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негізгі тізбекті ұзынынан қысқасына қарай, яғни ең ұзын көміртек тізбегін жазып аламыз;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жанама тізбекті біртіндеп таратамыз;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жаңа тізбектің орнын ортасынан шетіне қарай жазамыз;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k-KZ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көміртек атомын төрт байланыспен ғана байланысуын қадағалаймыз.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103786"/>
                <a:ext cx="9144000" cy="66814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4612D2-4CAF-443A-93CD-9C47BB5FF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8000"/>
                    </a14:imgEffect>
                    <a14:imgEffect>
                      <a14:brightnessContrast bright="2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1278" y="3854610"/>
            <a:ext cx="2142864" cy="970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04F798-4E76-4C6A-9CD5-F97E8DBF4801}"/>
              </a:ext>
            </a:extLst>
          </p:cNvPr>
          <p:cNvSpPr txBox="1"/>
          <p:nvPr/>
        </p:nvSpPr>
        <p:spPr>
          <a:xfrm>
            <a:off x="1375148" y="4562021"/>
            <a:ext cx="2466599" cy="52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Н-бутан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5DCA0-9BD3-42A3-84A0-977E8C410BA6}"/>
              </a:ext>
            </a:extLst>
          </p:cNvPr>
          <p:cNvSpPr txBox="1"/>
          <p:nvPr/>
        </p:nvSpPr>
        <p:spPr>
          <a:xfrm>
            <a:off x="5279410" y="4665943"/>
            <a:ext cx="2466599" cy="52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Изобутан</a:t>
            </a:r>
          </a:p>
        </p:txBody>
      </p:sp>
    </p:spTree>
    <p:extLst>
      <p:ext uri="{BB962C8B-B14F-4D97-AF65-F5344CB8AC3E}">
        <p14:creationId xmlns:p14="http://schemas.microsoft.com/office/powerpoint/2010/main" val="350590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4E9D68-54CD-4F00-9D51-7E6B7377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29" y="6113603"/>
            <a:ext cx="5500612" cy="12964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ED7546-95AA-48E8-A1C9-6E3FBA9FB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666" y="3308067"/>
            <a:ext cx="5188641" cy="8055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номенклатурасы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078B6-8343-4670-9F22-F65371F5B9EF}"/>
              </a:ext>
            </a:extLst>
          </p:cNvPr>
          <p:cNvSpPr txBox="1"/>
          <p:nvPr/>
        </p:nvSpPr>
        <p:spPr>
          <a:xfrm>
            <a:off x="284162" y="1023239"/>
            <a:ext cx="9144000" cy="66506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бастапқы төрт мүшесі (метан, этан, пропан, бутан) </a:t>
            </a:r>
            <a:r>
              <a:rPr lang="kk-KZ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тривиалды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атаулармен аталады. Ал бесінші мүшесі пентаннан бастап грек сандарына </a:t>
            </a:r>
            <a:r>
              <a:rPr lang="kk-KZ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–ан 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жұрнағы жалғанып аталады.</a:t>
            </a:r>
          </a:p>
          <a:p>
            <a:r>
              <a:rPr lang="kk-KZ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Халықаралық номенклатура бойынша атау. </a:t>
            </a:r>
          </a:p>
          <a:p>
            <a:pPr marL="457200" indent="-457200">
              <a:buAutoNum type="arabicPeriod"/>
            </a:pP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Көмірсутек молекуласындағы ең ұзын тізбекті тауып аламыз:</a:t>
            </a: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Енді осы тізбектегі көміртек атомдарын радикал жақын орналасқан шетінен бастап нөмірлейміз. Егер радикалдар екі шетінен бірдей қашықтықта орналасса, онда тармағы көп жақтан бастап нөмірлеу керек:</a:t>
            </a: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B98D9-C6C4-465E-B81C-2399861FAF98}"/>
              </a:ext>
            </a:extLst>
          </p:cNvPr>
          <p:cNvSpPr txBox="1"/>
          <p:nvPr/>
        </p:nvSpPr>
        <p:spPr>
          <a:xfrm>
            <a:off x="4559305" y="6598225"/>
            <a:ext cx="2466599" cy="52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Дұрыс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2FA3C5-CC09-48EA-9D2C-4829681CB686}"/>
              </a:ext>
            </a:extLst>
          </p:cNvPr>
          <p:cNvSpPr txBox="1"/>
          <p:nvPr/>
        </p:nvSpPr>
        <p:spPr>
          <a:xfrm>
            <a:off x="365784" y="6598225"/>
            <a:ext cx="2466599" cy="52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Қате </a:t>
            </a:r>
          </a:p>
        </p:txBody>
      </p:sp>
    </p:spTree>
    <p:extLst>
      <p:ext uri="{BB962C8B-B14F-4D97-AF65-F5344CB8AC3E}">
        <p14:creationId xmlns:p14="http://schemas.microsoft.com/office/powerpoint/2010/main" val="94464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67698D8-9F94-4785-9A48-F097A1E12862}"/>
              </a:ext>
            </a:extLst>
          </p:cNvPr>
          <p:cNvSpPr txBox="1"/>
          <p:nvPr/>
        </p:nvSpPr>
        <p:spPr>
          <a:xfrm>
            <a:off x="4316753" y="7157212"/>
            <a:ext cx="5263353" cy="52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метилизопропил-трет-бутилметан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1EF6C5-A822-4045-B486-D3B42B1A682A}"/>
              </a:ext>
            </a:extLst>
          </p:cNvPr>
          <p:cNvSpPr txBox="1"/>
          <p:nvPr/>
        </p:nvSpPr>
        <p:spPr>
          <a:xfrm>
            <a:off x="735049" y="7191655"/>
            <a:ext cx="3557488" cy="52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Диметилэтилметан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E08028-7007-41BB-A6C2-AB82B2638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247" y="5637100"/>
            <a:ext cx="3110801" cy="15201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B1FEEF-051D-40A6-86D6-0623D970E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046" y="5943422"/>
            <a:ext cx="3322608" cy="12558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378E8D-65C2-449C-A288-B4304B8198AF}"/>
              </a:ext>
            </a:extLst>
          </p:cNvPr>
          <p:cNvSpPr txBox="1"/>
          <p:nvPr/>
        </p:nvSpPr>
        <p:spPr>
          <a:xfrm>
            <a:off x="995317" y="3610860"/>
            <a:ext cx="3557488" cy="52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2-метил-4-пропилгептан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6576C-DE63-4D1B-BDFC-FFEF0665AD63}"/>
              </a:ext>
            </a:extLst>
          </p:cNvPr>
          <p:cNvSpPr txBox="1"/>
          <p:nvPr/>
        </p:nvSpPr>
        <p:spPr>
          <a:xfrm>
            <a:off x="4856162" y="3564797"/>
            <a:ext cx="4069371" cy="525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2,2,4-триметил-3-этилгексан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81BF23-B8F1-4EF7-996B-DA48107E7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3000" contras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4151" y="2150415"/>
            <a:ext cx="2398324" cy="15170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2CC21E-2AC2-4AA8-B89F-51C09E618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190" y="2516066"/>
            <a:ext cx="2643464" cy="1241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078B6-8343-4670-9F22-F65371F5B9EF}"/>
              </a:ext>
            </a:extLst>
          </p:cNvPr>
          <p:cNvSpPr txBox="1"/>
          <p:nvPr/>
        </p:nvSpPr>
        <p:spPr>
          <a:xfrm>
            <a:off x="284163" y="1101343"/>
            <a:ext cx="9144000" cy="66506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Көмірсутекті атау үшін әуелі радикал байланысқан көміртектің нөмірін, содан кейін сызықша арқылы радикалдың атын атап, сосын негізгі тізбекке сай көмірсутек аталады:</a:t>
            </a: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kk-KZ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Рационалды атау 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бойынша көмірсутектер бір немесе бірнеше сутек атомдары радикалға алмасқан метанның туындылары ретінде қарастырылады. Егер формулаларда бірдей радикалдар қайталанса, грекше ди-, три-, тетра-, т.б. сандарымен көрсетіледі. Мысалы,</a:t>
            </a: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номенклатурасы</a:t>
            </a:r>
          </a:p>
        </p:txBody>
      </p:sp>
    </p:spTree>
    <p:extLst>
      <p:ext uri="{BB962C8B-B14F-4D97-AF65-F5344CB8AC3E}">
        <p14:creationId xmlns:p14="http://schemas.microsoft.com/office/powerpoint/2010/main" val="24222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номенклатурасы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078B6-8343-4670-9F22-F65371F5B9EF}"/>
              </a:ext>
            </a:extLst>
          </p:cNvPr>
          <p:cNvSpPr txBox="1"/>
          <p:nvPr/>
        </p:nvSpPr>
        <p:spPr>
          <a:xfrm>
            <a:off x="284163" y="1194088"/>
            <a:ext cx="9144000" cy="1018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6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Тапсырма №1.</a:t>
            </a:r>
            <a:r>
              <a:rPr lang="kk-KZ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Халықаралық номенклатура бойынша берілген алкандарды атаңдар.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8FB059-8D8D-46BB-964F-7DB53B592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6000"/>
                    </a14:imgEffect>
                    <a14:imgEffect>
                      <a14:brightnessContrast bright="21000" contrast="-22000"/>
                    </a14:imgEffect>
                  </a14:imgLayer>
                </a14:imgProps>
              </a:ext>
            </a:extLst>
          </a:blip>
          <a:srcRect t="11807" r="50260" b="67539"/>
          <a:stretch/>
        </p:blipFill>
        <p:spPr>
          <a:xfrm>
            <a:off x="572569" y="2465407"/>
            <a:ext cx="3135273" cy="7938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C4061E-35A5-4546-91C1-3C4E179E2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6000"/>
                    </a14:imgEffect>
                    <a14:imgEffect>
                      <a14:brightnessContrast bright="21000" contrast="-22000"/>
                    </a14:imgEffect>
                  </a14:imgLayer>
                </a14:imgProps>
              </a:ext>
            </a:extLst>
          </a:blip>
          <a:srcRect l="53782" b="64464"/>
          <a:stretch/>
        </p:blipFill>
        <p:spPr>
          <a:xfrm>
            <a:off x="462037" y="3259228"/>
            <a:ext cx="2984547" cy="13658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3D680B-FFA6-44EE-A029-B7F1E2AF3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6000"/>
                    </a14:imgEffect>
                    <a14:imgEffect>
                      <a14:brightnessContrast bright="21000" contrast="-22000"/>
                    </a14:imgEffect>
                  </a14:imgLayer>
                </a14:imgProps>
              </a:ext>
            </a:extLst>
          </a:blip>
          <a:srcRect t="33633" r="39376"/>
          <a:stretch/>
        </p:blipFill>
        <p:spPr>
          <a:xfrm>
            <a:off x="462037" y="4743361"/>
            <a:ext cx="3821369" cy="2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Алкандардың номенклатурасы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036055-4180-4BAE-94B8-501E48051F2B}"/>
              </a:ext>
            </a:extLst>
          </p:cNvPr>
          <p:cNvSpPr txBox="1"/>
          <p:nvPr/>
        </p:nvSpPr>
        <p:spPr>
          <a:xfrm>
            <a:off x="284164" y="1141572"/>
            <a:ext cx="9143999" cy="39114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Тапсырма №2.</a:t>
            </a: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Атаулары берілген қосылыстардың құрылымдық формуласын жаз.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Изопентан;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3-метил-3-этилпентан;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2,2-диметилпропан;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2,5-диметилгексан;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2,2-диметилгексан;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2,3,4-триметилпентан;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2,2-диметил-3-этилгексан.</a:t>
            </a:r>
          </a:p>
        </p:txBody>
      </p:sp>
    </p:spTree>
    <p:extLst>
      <p:ext uri="{BB962C8B-B14F-4D97-AF65-F5344CB8AC3E}">
        <p14:creationId xmlns:p14="http://schemas.microsoft.com/office/powerpoint/2010/main" val="3289115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16108</TotalTime>
  <Words>2402</Words>
  <Application>Microsoft Office PowerPoint</Application>
  <PresentationFormat>Произвольный</PresentationFormat>
  <Paragraphs>314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Open Sans</vt:lpstr>
      <vt:lpstr>Тема Office</vt:lpstr>
      <vt:lpstr>10-сынып</vt:lpstr>
      <vt:lpstr>Сабақтың мақсаты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Абдиманапов Ерлан Ауелбекулы</cp:lastModifiedBy>
  <cp:revision>390</cp:revision>
  <dcterms:created xsi:type="dcterms:W3CDTF">2020-07-01T14:03:46Z</dcterms:created>
  <dcterms:modified xsi:type="dcterms:W3CDTF">2021-01-22T09:23:21Z</dcterms:modified>
</cp:coreProperties>
</file>