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9"/>
  </p:notesMasterIdLst>
  <p:sldIdLst>
    <p:sldId id="265" r:id="rId2"/>
    <p:sldId id="296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258" r:id="rId18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3" autoAdjust="0"/>
    <p:restoredTop sz="94621"/>
  </p:normalViewPr>
  <p:slideViewPr>
    <p:cSldViewPr snapToGrid="0" snapToObjects="1">
      <p:cViewPr varScale="1">
        <p:scale>
          <a:sx n="95" d="100"/>
          <a:sy n="95" d="100"/>
        </p:scale>
        <p:origin x="1854" y="84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18.12.2020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0.png"/><Relationship Id="rId5" Type="http://schemas.openxmlformats.org/officeDocument/2006/relationships/image" Target="../media/image20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3.png"/><Relationship Id="rId7" Type="http://schemas.openxmlformats.org/officeDocument/2006/relationships/image" Target="../media/image35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072" y="270632"/>
            <a:ext cx="2132301" cy="42908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570" y="2642293"/>
            <a:ext cx="9144000" cy="1440616"/>
          </a:xfrm>
        </p:spPr>
        <p:txBody>
          <a:bodyPr lIns="252000" tIns="108000" rIns="252000" bIns="108000">
            <a:noAutofit/>
          </a:bodyPr>
          <a:lstStyle/>
          <a:p>
            <a:pPr algn="l">
              <a:lnSpc>
                <a:spcPct val="100000"/>
              </a:lnSpc>
            </a:pPr>
            <a:r>
              <a:rPr lang="kk-KZ" sz="32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ІІ топ сілтілік жер металдары</a:t>
            </a:r>
            <a:endParaRPr lang="ru-RU" sz="32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58427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18222" y="162237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5842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436" y="4082909"/>
            <a:ext cx="4897726" cy="362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303889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ІІ топ элементтерінің химиялық қасиеттері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4162" y="1268816"/>
                <a:ext cx="9144000" cy="637466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Топ бойынша төмен қарай реакцияға түсу белсендігі артады, катионның түзілуі оңайлана түседі.</a:t>
                </a:r>
              </a:p>
              <a:p>
                <a:r>
                  <a:rPr lang="kk-KZ" altLang="ru-RU" sz="2300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Оттегімен</a:t>
                </a:r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реакцияға түсу қуаттылығы топ бойынша төмен қарай артады</a:t>
                </a:r>
                <a:endParaRPr lang="en-US" altLang="ru-RU" sz="23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>
                  <a:spcAft>
                    <a:spcPct val="20000"/>
                  </a:spcAft>
                </a:pPr>
                <a:r>
                  <a:rPr lang="en-US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30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Mg</m:t>
                    </m:r>
                  </m:oMath>
                </a14:m>
                <a:r>
                  <a:rPr lang="en-US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</a:t>
                </a:r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оңай жанады, ашық ақ жалын түзеді. </a:t>
                </a:r>
              </a:p>
              <a:p>
                <a:r>
                  <a:rPr lang="en-US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	 	</a:t>
                </a:r>
                <a14:m>
                  <m:oMath xmlns:m="http://schemas.openxmlformats.org/officeDocument/2006/math">
                    <m:r>
                      <a:rPr lang="en-US" altLang="ru-RU" sz="230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  </m:t>
                    </m:r>
                    <m:r>
                      <a:rPr lang="en-US" altLang="ru-RU" sz="23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0	     </m:t>
                    </m:r>
                    <m:r>
                      <a:rPr lang="kk-KZ" altLang="ru-RU" sz="23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       </m:t>
                    </m:r>
                    <m:r>
                      <a:rPr lang="en-US" altLang="ru-RU" sz="2300" i="1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0	            +2  −2</m:t>
                    </m:r>
                  </m:oMath>
                </a14:m>
                <a:endParaRPr lang="en-US" altLang="ru-RU" sz="23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/>
                <a:r>
                  <a:rPr lang="en-US" altLang="ru-RU" sz="2300" dirty="0">
                    <a:solidFill>
                      <a:srgbClr val="620BFC"/>
                    </a:solidFill>
                    <a:ea typeface="Open Sans" pitchFamily="34" charset="0"/>
                    <a:cs typeface="Open Sans" pitchFamily="34" charset="0"/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altLang="ru-RU" sz="2300" i="1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			</m:t>
                    </m:r>
                    <m: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Mg</m:t>
                    </m:r>
                    <m: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(қ)   +</m:t>
                    </m:r>
                    <m: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  </m:t>
                    </m:r>
                    <m:r>
                      <m:rPr>
                        <m:sty m:val="p"/>
                      </m:rP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O</m:t>
                    </m:r>
                    <m:r>
                      <a:rPr lang="en-US" altLang="ru-RU" sz="2300" i="0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</m:t>
                    </m:r>
                    <m:r>
                      <a:rPr lang="kk-KZ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г</m:t>
                    </m:r>
                    <m: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)   —&gt;   2</m:t>
                    </m:r>
                    <m:r>
                      <m:rPr>
                        <m:sty m:val="p"/>
                      </m:rP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MgO</m:t>
                    </m:r>
                    <m: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(қ)</m:t>
                    </m:r>
                  </m:oMath>
                </a14:m>
                <a:endParaRPr lang="en-US" altLang="ru-RU" sz="23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>
                  <a:spcAft>
                    <a:spcPct val="20000"/>
                  </a:spcAft>
                </a:pPr>
                <a:r>
                  <a:rPr lang="en-US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	Ba</a:t>
                </a:r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оңай жанады, жасыл алма түстес жалын</a:t>
                </a:r>
                <a:endParaRPr lang="en-US" altLang="ru-RU" sz="23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r>
                  <a:rPr lang="en-US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Ba</m:t>
                    </m:r>
                    <m: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(қ)   +</m:t>
                    </m:r>
                    <m: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  </m:t>
                    </m:r>
                    <m:r>
                      <m:rPr>
                        <m:sty m:val="p"/>
                      </m:rP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O</m:t>
                    </m:r>
                    <m:r>
                      <a:rPr lang="en-US" altLang="ru-RU" sz="2300" i="0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</m:t>
                    </m:r>
                    <m:r>
                      <a:rPr lang="kk-KZ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г</m:t>
                    </m:r>
                    <m: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)   —&gt;   2</m:t>
                    </m:r>
                    <m:r>
                      <m:rPr>
                        <m:sty m:val="p"/>
                      </m:rP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BaO</m:t>
                    </m:r>
                    <m:r>
                      <a:rPr lang="en-US" altLang="ru-RU" sz="23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(қ)</m:t>
                    </m:r>
                  </m:oMath>
                </a14:m>
                <a:endParaRPr lang="kk-KZ" altLang="ru-RU" sz="23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endParaRPr lang="kk-KZ" altLang="ru-RU" sz="23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>
                  <a:spcAft>
                    <a:spcPct val="25000"/>
                  </a:spcAft>
                </a:pPr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Екі жағдайда да</a:t>
                </a:r>
                <a:r>
                  <a:rPr lang="en-US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… </a:t>
                </a:r>
              </a:p>
              <a:p>
                <a:pPr>
                  <a:spcAft>
                    <a:spcPct val="25000"/>
                  </a:spcAft>
                </a:pPr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     металл тотығады</a:t>
                </a:r>
                <a:r>
                  <a:rPr lang="en-US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</a:t>
                </a:r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          </a:t>
                </a:r>
                <a:r>
                  <a:rPr lang="en-US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0</a:t>
                </a:r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–ден </a:t>
                </a:r>
                <a:r>
                  <a:rPr lang="en-US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+2</a:t>
                </a:r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–ге дейін</a:t>
                </a:r>
                <a:endParaRPr lang="en-US" altLang="ru-RU" sz="23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     оттегі тотықсызданады</a:t>
                </a:r>
                <a:r>
                  <a:rPr lang="en-US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0</a:t>
                </a:r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–ден </a:t>
                </a:r>
                <a:r>
                  <a:rPr lang="en-US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-2</a:t>
                </a:r>
                <a:r>
                  <a:rPr lang="kk-KZ" altLang="ru-RU" sz="23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–ге дейін</a:t>
                </a:r>
                <a:endParaRPr lang="en-US" altLang="ru-RU" sz="23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endParaRPr lang="en-US" altLang="ru-RU" sz="2300" i="1" dirty="0"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>
                  <a:spcAft>
                    <a:spcPct val="25000"/>
                  </a:spcAft>
                </a:pPr>
                <a:r>
                  <a:rPr lang="en-US" altLang="ru-RU" sz="2300" i="1" dirty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	</a:t>
                </a:r>
                <a:r>
                  <a:rPr lang="en-US" altLang="ru-RU" sz="2300" i="1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Mg</m:t>
                    </m:r>
                    <m: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 	—&gt;      </m:t>
                    </m:r>
                    <m:r>
                      <m:rPr>
                        <m:sty m:val="p"/>
                      </m:rP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Mg</m:t>
                    </m:r>
                    <m:r>
                      <a:rPr lang="en-US" altLang="ru-RU" sz="2300" i="0" baseline="3000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2+</m:t>
                    </m:r>
                    <m: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   +    2</m:t>
                    </m:r>
                    <m:r>
                      <m:rPr>
                        <m:sty m:val="p"/>
                      </m:rP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e</m:t>
                    </m:r>
                    <m: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¯</m:t>
                    </m:r>
                  </m:oMath>
                </a14:m>
                <a:endParaRPr lang="en-US" altLang="ru-RU" sz="23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/>
                <a:r>
                  <a:rPr lang="en-US" altLang="ru-RU" sz="2300" dirty="0">
                    <a:solidFill>
                      <a:srgbClr val="620BFC"/>
                    </a:solidFill>
                    <a:ea typeface="Open Sans" pitchFamily="34" charset="0"/>
                    <a:cs typeface="Open Sans" pitchFamily="34" charset="0"/>
                  </a:rPr>
                  <a:t>                            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O</m:t>
                    </m:r>
                    <m: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   +    2</m:t>
                    </m:r>
                    <m:r>
                      <m:rPr>
                        <m:sty m:val="p"/>
                      </m:rP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e</m:t>
                    </m:r>
                    <m: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¯	—&gt;      </m:t>
                    </m:r>
                    <m:r>
                      <m:rPr>
                        <m:sty m:val="p"/>
                      </m:rP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O</m:t>
                    </m:r>
                    <m:r>
                      <a:rPr lang="en-US" altLang="ru-RU" sz="2300" i="0" baseline="3000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2− </m:t>
                    </m:r>
                    <m:r>
                      <a:rPr lang="en-US" altLang="ru-RU" sz="23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</m:t>
                    </m:r>
                  </m:oMath>
                </a14:m>
                <a:endParaRPr lang="en-US" altLang="ru-RU" sz="23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268816"/>
                <a:ext cx="9144000" cy="63746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4117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ІІ топ элементтерінің химиялық қасиеттері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162" y="1377615"/>
                <a:ext cx="9144000" cy="5979687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Топ бойынша төмен қарай реакцияға түсу белсендігі артады, катионның түзілуі оңайлана түседі.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kk-KZ" altLang="ru-RU" sz="2400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Сумен 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реакцияға түсу қабілеті топ бойынша төмен қарай артады.</a:t>
                </a:r>
              </a:p>
              <a:p>
                <a:endParaRPr lang="en-US" altLang="ru-RU" sz="24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>
                  <a:spcAft>
                    <a:spcPct val="20000"/>
                  </a:spcAft>
                </a:pPr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	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     </a:t>
                </a:r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Mg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салқын сумен өте әлсіз әрекеттеседі:</a:t>
                </a:r>
                <a:endParaRPr lang="en-US" altLang="ru-RU" sz="24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Mg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(қ)   +   2</m:t>
                    </m:r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H</m:t>
                    </m:r>
                    <m:r>
                      <a:rPr lang="en-US" altLang="ru-RU" sz="2400" b="0" i="0" baseline="-2500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O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(с)     —&gt;     </m:t>
                    </m:r>
                    <m:sSub>
                      <m:sSubPr>
                        <m:ctrlPr>
                          <a:rPr lang="en-US" altLang="ru-RU" sz="24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ru-RU" sz="240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Mg</m:t>
                        </m:r>
                        <m:r>
                          <a:rPr lang="en-US" altLang="ru-RU" sz="240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altLang="ru-RU" sz="240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OH</m:t>
                        </m:r>
                        <m:r>
                          <a:rPr lang="en-US" altLang="ru-RU" sz="240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)</m:t>
                        </m:r>
                      </m:e>
                      <m:sub>
                        <m:r>
                          <a:rPr lang="en-US" altLang="ru-RU" sz="240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2</m:t>
                        </m:r>
                      </m:sub>
                    </m:sSub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(ері)   +   </m:t>
                    </m:r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H</m:t>
                    </m:r>
                    <m:r>
                      <a:rPr lang="en-US" altLang="ru-RU" sz="2400" b="0" i="0" baseline="-2500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</m:t>
                    </m:r>
                    <m:r>
                      <a:rPr lang="kk-KZ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г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)</m:t>
                    </m:r>
                  </m:oMath>
                </a14:m>
                <a:endParaRPr lang="en-US" altLang="ru-RU" sz="24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endParaRPr lang="en-US" altLang="ru-RU" sz="24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>
                  <a:spcAft>
                    <a:spcPct val="20000"/>
                  </a:spcAft>
                </a:pPr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		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Ыстық бумен өте шапшаң әрекеттеседі:</a:t>
                </a:r>
                <a:endParaRPr lang="en-US" altLang="ru-RU" sz="24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</a:t>
                </a:r>
                <a:r>
                  <a:rPr lang="ru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Mg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(қ)   +   </m:t>
                    </m:r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H</m:t>
                    </m:r>
                    <m:r>
                      <a:rPr lang="en-US" altLang="ru-RU" sz="2400" b="0" i="0" baseline="-2500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O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(г)     —&gt;     </m:t>
                    </m:r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MgO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(қ)   +    </m:t>
                    </m:r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H</m:t>
                    </m:r>
                    <m:r>
                      <a:rPr lang="en-US" altLang="ru-RU" sz="2400" b="0" i="0" baseline="-2500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</m:t>
                    </m:r>
                    <m:r>
                      <a:rPr lang="kk-KZ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г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)</m:t>
                    </m:r>
                  </m:oMath>
                </a14:m>
                <a:endParaRPr lang="kk-KZ" altLang="ru-RU" sz="24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endParaRPr lang="en-US" altLang="ru-RU" sz="24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>
                  <a:spcAft>
                    <a:spcPct val="20000"/>
                  </a:spcAft>
                </a:pPr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                 </a:t>
                </a:r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Ba	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салқын сумен белсенді түрде әрекеттеседі:</a:t>
                </a:r>
                <a:endParaRPr lang="en-US" altLang="ru-RU" sz="24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</a:t>
                </a:r>
                <a:r>
                  <a:rPr lang="ru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Ba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(қ)   +   2</m:t>
                    </m:r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H</m:t>
                    </m:r>
                    <m:r>
                      <a:rPr lang="en-US" altLang="ru-RU" sz="2400" b="0" i="0" baseline="-2500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O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(с)     —&gt;     </m:t>
                    </m:r>
                    <m:sSub>
                      <m:sSubPr>
                        <m:ctrlPr>
                          <a:rPr lang="en-US" altLang="ru-RU" sz="2400" b="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ru-RU" sz="240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Ba</m:t>
                        </m:r>
                        <m:r>
                          <a:rPr lang="en-US" altLang="ru-RU" sz="240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altLang="ru-RU" sz="240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OH</m:t>
                        </m:r>
                        <m:r>
                          <a:rPr lang="en-US" altLang="ru-RU" sz="240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)</m:t>
                        </m:r>
                      </m:e>
                      <m:sub>
                        <m:r>
                          <a:rPr lang="en-US" altLang="ru-RU" sz="2400" i="0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2</m:t>
                        </m:r>
                      </m:sub>
                    </m:sSub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(ері)   +   </m:t>
                    </m:r>
                    <m:r>
                      <m:rPr>
                        <m:sty m:val="p"/>
                      </m:rP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H</m:t>
                    </m:r>
                    <m:r>
                      <a:rPr lang="en-US" altLang="ru-RU" sz="2400" b="0" i="0" baseline="-2500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</m:t>
                    </m:r>
                    <m:r>
                      <a:rPr lang="kk-KZ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г</m:t>
                    </m:r>
                    <m:r>
                      <a:rPr lang="en-US" altLang="ru-RU" sz="2400" b="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)</m:t>
                    </m:r>
                  </m:oMath>
                </a14:m>
                <a:endParaRPr lang="en-US" altLang="ru-RU" sz="24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endParaRPr lang="en-US" altLang="ru-RU" sz="24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endParaRPr lang="en-US" altLang="ru-RU" sz="24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377615"/>
                <a:ext cx="9144000" cy="59796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1741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4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ІІ топ элементтерінің оксидтері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162" y="1095395"/>
                <a:ext cx="9144000" cy="1326105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400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Байланысы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•  иондық;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40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BeO</m:t>
                    </m:r>
                  </m:oMath>
                </a14:m>
                <a:r>
                  <a:rPr lang="ru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</a:t>
                </a:r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(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ковалентті қасиет) </a:t>
                </a:r>
                <a:r>
                  <a:rPr lang="kk-KZ" altLang="ru-RU" sz="2400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басқа</a:t>
                </a:r>
                <a:endParaRPr lang="ru-KZ" altLang="ru-RU" sz="24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 algn="ctr"/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Неліктен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40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BeO</m:t>
                    </m:r>
                    <m:r>
                      <a:rPr lang="en-US" altLang="ru-RU" sz="2400" i="0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</m:t>
                    </m:r>
                  </m:oMath>
                </a14:m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ковалентті қасиет көрсетеді?</a:t>
                </a:r>
                <a:endParaRPr lang="ru-KZ" altLang="ru-RU" sz="24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 algn="ctr"/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ІІ топ элементі оксидтерінің сумен әрекеттесуі: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095395"/>
                <a:ext cx="9144000" cy="1326105"/>
              </a:xfrm>
              <a:prstGeom prst="rect">
                <a:avLst/>
              </a:prstGeom>
              <a:blipFill>
                <a:blip r:embed="rId2"/>
                <a:stretch>
                  <a:fillRect b="-4566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2849080"/>
                  </p:ext>
                </p:extLst>
              </p:nvPr>
            </p:nvGraphicFramePr>
            <p:xfrm>
              <a:off x="284164" y="2831863"/>
              <a:ext cx="9144000" cy="348246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473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8326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64946">
                    <a:tc>
                      <a:txBody>
                        <a:bodyPr/>
                        <a:lstStyle/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pt-BR" sz="200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BeO</m:t>
                                </m:r>
                              </m:oMath>
                            </m:oMathPara>
                          </a14:m>
                          <a:endParaRPr lang="pt-BR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pt-BR" sz="200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MgO</m:t>
                                </m:r>
                              </m:oMath>
                            </m:oMathPara>
                          </a14:m>
                          <a:endParaRPr lang="pt-BR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pt-BR" sz="200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CaO</m:t>
                                </m:r>
                              </m:oMath>
                            </m:oMathPara>
                          </a14:m>
                          <a:endParaRPr lang="pt-BR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pt-BR" sz="2000" i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SrO</m:t>
                                </m:r>
                              </m:oMath>
                            </m:oMathPara>
                          </a14:m>
                          <a:endParaRPr lang="pt-BR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pt-BR" sz="20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anose="020B0606030504020204" pitchFamily="34" charset="0"/>
                                    <a:cs typeface="Open Sans" panose="020B0606030504020204" pitchFamily="34" charset="0"/>
                                  </a:rPr>
                                  <m:t>BaO</m:t>
                                </m:r>
                              </m:oMath>
                            </m:oMathPara>
                          </a14:m>
                          <a:endParaRPr lang="pt-BR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49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Сумен</a:t>
                          </a:r>
                          <a:r>
                            <a:rPr lang="kk-KZ" sz="2000" i="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реакциясы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64946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ru-RU" sz="2000" b="0" i="1" u="none" dirty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ru-RU" sz="2000" b="0" i="0" u="none" dirty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M</m:t>
                                    </m:r>
                                    <m:r>
                                      <a:rPr lang="en-US" altLang="ru-RU" sz="2000" b="0" i="0" u="none" dirty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ru-RU" sz="2000" b="0" i="0" u="none" dirty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OH</m:t>
                                    </m:r>
                                    <m:r>
                                      <a:rPr lang="en-US" altLang="ru-RU" sz="2000" b="0" i="0" u="none" dirty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) </m:t>
                                    </m:r>
                                  </m:e>
                                  <m:sub>
                                    <m:r>
                                      <a:rPr lang="en-US" altLang="ru-RU" sz="2000" b="0" i="0" u="none" dirty="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Гидроксиді-нің судағы ерігіштігі</a:t>
                          </a:r>
                          <a:endParaRPr lang="en-US" altLang="ru-RU" sz="2000" b="0" i="0" u="none" baseline="30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Өзгеріссіз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Өте аз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Аздап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Жеткілікті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Өте жақсы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649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0.1M </a:t>
                          </a:r>
                          <a:r>
                            <a:rPr lang="ru-RU" sz="2000" i="0" dirty="0" err="1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ерітіндідегі</a:t>
                          </a: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US" sz="2000" i="0" dirty="0" smtClean="0">
                                  <a:solidFill>
                                    <a:srgbClr val="620BFC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  <m:t>pH</m:t>
                              </m:r>
                            </m:oMath>
                          </a14:m>
                          <a:endParaRPr lang="en-US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12.5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13.0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13.1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22849080"/>
                  </p:ext>
                </p:extLst>
              </p:nvPr>
            </p:nvGraphicFramePr>
            <p:xfrm>
              <a:off x="284164" y="2831863"/>
              <a:ext cx="9144000" cy="348246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6473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48326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64946">
                    <a:tc>
                      <a:txBody>
                        <a:bodyPr/>
                        <a:lstStyle/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06173" t="-1316" r="-412757" b="-6644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199602" t="-1316" r="-299602" b="-6644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00800" t="-1316" r="-200800" b="-6644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00800" t="-1316" r="-100800" b="-6644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500800" t="-1316" r="-800" b="-6644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Сумен</a:t>
                          </a:r>
                          <a:r>
                            <a:rPr lang="kk-KZ" sz="2000" i="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реакциясы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+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3106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89" t="-89767" r="-484825" b="-809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Өзгеріссіз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Өте аз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Аздап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Жеткілікті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Өте жақсы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89" t="-247273" r="-484825" b="-54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12.5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13.0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13.1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84162" y="6667648"/>
                <a:ext cx="9143998" cy="904863"/>
              </a:xfrm>
              <a:prstGeom prst="rect">
                <a:avLst/>
              </a:prstGeom>
              <a:ln>
                <a:solidFill>
                  <a:srgbClr val="002060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spcAft>
                    <a:spcPct val="20000"/>
                  </a:spcAft>
                </a:pPr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Сумен әрекеттесіп гидроксид түзіледі </a:t>
                </a:r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40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Be</m:t>
                    </m:r>
                  </m:oMath>
                </a14:m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басқасы</a:t>
                </a:r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)</a:t>
                </a:r>
              </a:p>
              <a:p>
                <a:pPr algn="ctr"/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	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мыс</a:t>
                </a:r>
                <a:r>
                  <a:rPr lang="en-US" altLang="ru-RU" sz="24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.</a:t>
                </a:r>
                <a:r>
                  <a:rPr lang="en-US" altLang="ru-RU" sz="2000" dirty="0"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4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CaO</m:t>
                    </m:r>
                    <m:r>
                      <a:rPr lang="en-US" altLang="ru-RU" sz="24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</m:t>
                    </m:r>
                    <m:r>
                      <a:rPr lang="kk-KZ" altLang="ru-RU" sz="24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қ</m:t>
                    </m:r>
                    <m:r>
                      <a:rPr lang="en-US" altLang="ru-RU" sz="24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)   +   </m:t>
                    </m:r>
                    <m:r>
                      <m:rPr>
                        <m:sty m:val="p"/>
                      </m:rPr>
                      <a:rPr lang="en-US" altLang="ru-RU" sz="24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H</m:t>
                    </m:r>
                    <m:r>
                      <a:rPr lang="en-US" altLang="ru-RU" sz="2400" i="0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altLang="ru-RU" sz="24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O</m:t>
                    </m:r>
                    <m:r>
                      <a:rPr lang="en-US" altLang="ru-RU" sz="24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(с)    —&gt;   </m:t>
                    </m:r>
                    <m:sSub>
                      <m:sSubPr>
                        <m:ctrlPr>
                          <a:rPr lang="en-US" altLang="ru-RU" sz="24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ru-RU" sz="240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Ca</m:t>
                        </m:r>
                        <m:r>
                          <a:rPr lang="en-US" altLang="ru-RU" sz="240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 altLang="ru-RU" sz="240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OH</m:t>
                        </m:r>
                        <m:r>
                          <a:rPr lang="en-US" altLang="ru-RU" sz="240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)</m:t>
                        </m:r>
                      </m:e>
                      <m:sub>
                        <m:r>
                          <a:rPr lang="en-US" altLang="ru-RU" sz="240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2</m:t>
                        </m:r>
                      </m:sub>
                    </m:sSub>
                    <m:r>
                      <a:rPr lang="en-US" altLang="ru-RU" sz="24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</m:t>
                    </m:r>
                    <m:r>
                      <a:rPr lang="en-US" altLang="ru-RU" sz="24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(қ)</m:t>
                    </m:r>
                  </m:oMath>
                </a14:m>
                <a:endParaRPr lang="en-US" altLang="ru-RU" sz="20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6667648"/>
                <a:ext cx="9143998" cy="904863"/>
              </a:xfrm>
              <a:prstGeom prst="rect">
                <a:avLst/>
              </a:prstGeom>
              <a:blipFill>
                <a:blip r:embed="rId4"/>
                <a:stretch>
                  <a:fillRect t="-4667" b="-14000"/>
                </a:stretch>
              </a:blipFill>
              <a:ln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8245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4" y="292895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ІІ топ элементтерінің гидроксидтері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4162" y="890443"/>
            <a:ext cx="9144000" cy="237254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	 Топ бойынша төмен қарай негіздік қасиет артады:</a:t>
            </a:r>
          </a:p>
          <a:p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	•  себебі ерігіштік қасиеті жоғарЫлайды;</a:t>
            </a:r>
          </a:p>
          <a:p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	•  металл ионы үлкейе бастайды заряд тығыздығы төмендейді;</a:t>
            </a:r>
          </a:p>
          <a:p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	•  </a:t>
            </a:r>
            <a:r>
              <a:rPr lang="en-US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OH¯ </a:t>
            </a:r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ион арасындағы тартылыс күші төмендей түседі және 2+</a:t>
            </a:r>
          </a:p>
          <a:p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иондары ұлғая түседі;</a:t>
            </a:r>
          </a:p>
          <a:p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	•  иондар бір–бірінен оңай бөлінеді;</a:t>
            </a:r>
          </a:p>
          <a:p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	•  суда </a:t>
            </a:r>
            <a:r>
              <a:rPr lang="en-US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OH¯ </a:t>
            </a:r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ионының концентрациясы көбейе түседі.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2588082"/>
                  </p:ext>
                </p:extLst>
              </p:nvPr>
            </p:nvGraphicFramePr>
            <p:xfrm>
              <a:off x="284164" y="3465055"/>
              <a:ext cx="9144000" cy="2103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0541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425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50830">
                    <a:tc>
                      <a:txBody>
                        <a:bodyPr/>
                        <a:lstStyle/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ru-RU" sz="2000" b="0" i="1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Be</m:t>
                                    </m:r>
                                    <m:r>
                                      <a:rPr lang="en-US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OH</m:t>
                                    </m:r>
                                    <m:r>
                                      <a:rPr lang="en-US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) </m:t>
                                    </m:r>
                                  </m:e>
                                  <m:sub>
                                    <m:r>
                                      <a:rPr lang="en-US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altLang="ru-RU" sz="2000" b="0" i="1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Mg</m:t>
                                    </m:r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OH</m:t>
                                    </m:r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altLang="ru-RU" sz="2000" b="0" i="1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Ca</m:t>
                                    </m:r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OH</m:t>
                                    </m:r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altLang="ru-RU" sz="2000" b="0" i="1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Sr</m:t>
                                    </m:r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OH</m:t>
                                    </m:r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) </m:t>
                                    </m:r>
                                  </m:e>
                                  <m:sub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altLang="ru-RU" sz="2000" b="0" i="1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Ba</m:t>
                                    </m:r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(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OH</m:t>
                                    </m:r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)</m:t>
                                    </m:r>
                                  </m:e>
                                  <m:sub>
                                    <m:r>
                                      <a:rPr lang="en-GB" altLang="ru-RU" sz="2000" b="0" i="0" u="none" dirty="0" smtClean="0">
                                        <a:solidFill>
                                          <a:srgbClr val="620BFC"/>
                                        </a:solidFill>
                                        <a:latin typeface="Cambria Math" panose="02040503050406030204" pitchFamily="18" charset="0"/>
                                        <a:ea typeface="Open Sans" pitchFamily="34" charset="0"/>
                                        <a:cs typeface="Open Sans" pitchFamily="34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49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Судағы ерігіштігі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Өте аз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Аздап ериді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Жеткілікті</a:t>
                          </a:r>
                          <a:r>
                            <a:rPr lang="kk-KZ" sz="2000" i="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Өте жақсы ериді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6494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0.1M </a:t>
                          </a:r>
                          <a:r>
                            <a:rPr lang="ru-RU" sz="2000" i="0" dirty="0" err="1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ерітіндідегі</a:t>
                          </a: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en-US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pH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12.5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13.0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13.1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32588082"/>
                  </p:ext>
                </p:extLst>
              </p:nvPr>
            </p:nvGraphicFramePr>
            <p:xfrm>
              <a:off x="284164" y="3465055"/>
              <a:ext cx="9144000" cy="21031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70541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4259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27727" t="-1538" r="-455909" b="-4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99602" t="-1538" r="-299602" b="-4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1538" r="-200800" b="-4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0800" t="-1538" r="-100800" b="-4584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500800" t="-1538" r="-800" b="-4584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Судағы ерігіштігі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Өте аз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Аздап ериді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Жеткілікті</a:t>
                          </a:r>
                          <a:r>
                            <a:rPr lang="kk-KZ" sz="2000" i="0" baseline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ериді 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Өте жақсы ериді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005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0.1M </a:t>
                          </a:r>
                          <a:r>
                            <a:rPr lang="ru-RU" sz="2000" i="0" dirty="0" err="1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ерітіндідегі</a:t>
                          </a: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en-US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pH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-</a:t>
                          </a:r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10.4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12.5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13.0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i="0" dirty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13.1</a:t>
                          </a:r>
                        </a:p>
                        <a:p>
                          <a:pPr algn="ctr"/>
                          <a:endParaRPr lang="ru-RU" sz="2000" i="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1903856" y="6523930"/>
            <a:ext cx="1442245" cy="968803"/>
            <a:chOff x="1348" y="3296"/>
            <a:chExt cx="1148" cy="760"/>
          </a:xfrm>
        </p:grpSpPr>
        <p:pic>
          <p:nvPicPr>
            <p:cNvPr id="7" name="Picture 9" descr="OHio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2" y="3296"/>
              <a:ext cx="464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0" descr="Ca2+io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48" y="3333"/>
              <a:ext cx="684" cy="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11" descr="OHio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2" y="3718"/>
              <a:ext cx="464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387607" y="6410319"/>
            <a:ext cx="1401763" cy="1177076"/>
            <a:chOff x="3345" y="3309"/>
            <a:chExt cx="883" cy="760"/>
          </a:xfrm>
        </p:grpSpPr>
        <p:pic>
          <p:nvPicPr>
            <p:cNvPr id="11" name="Picture 13" descr="mg2+io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5" y="3478"/>
              <a:ext cx="419" cy="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4" descr="OHio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4" y="3309"/>
              <a:ext cx="464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15" descr="OHio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4" y="3731"/>
              <a:ext cx="464" cy="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40"/>
              <p:cNvSpPr txBox="1">
                <a:spLocks noChangeArrowheads="1"/>
              </p:cNvSpPr>
              <p:nvPr/>
            </p:nvSpPr>
            <p:spPr bwMode="auto">
              <a:xfrm>
                <a:off x="3575717" y="5656736"/>
                <a:ext cx="5852447" cy="20647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kk-KZ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Заряд тығыздығы төмен, ал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000" i="0" u="none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Ca</m:t>
                    </m:r>
                    <m:r>
                      <a:rPr lang="en-US" altLang="ru-RU" sz="2000" i="0" u="none" baseline="30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2+</m:t>
                    </m:r>
                    <m:r>
                      <a:rPr lang="en-US" altLang="ru-RU" sz="2000" i="0" u="none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</m:t>
                    </m:r>
                  </m:oMath>
                </a14:m>
                <a:r>
                  <a:rPr lang="kk-KZ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ион радиусы жоғары болса</a:t>
                </a:r>
                <a:r>
                  <a:rPr lang="en-US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000" i="0" u="none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OH</m:t>
                    </m:r>
                    <m:r>
                      <a:rPr lang="en-US" altLang="ru-RU" sz="2000" i="0" u="none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¯ </m:t>
                    </m:r>
                  </m:oMath>
                </a14:m>
                <a:r>
                  <a:rPr lang="kk-KZ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ион арасындағы байланыс әлсіз болады</a:t>
                </a:r>
                <a:r>
                  <a:rPr lang="en-US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. </a:t>
                </a:r>
                <a:r>
                  <a:rPr lang="kk-KZ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Суда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000" i="0" u="none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OH</m:t>
                    </m:r>
                    <m:r>
                      <a:rPr lang="en-US" altLang="ru-RU" sz="2000" i="0" u="none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¯ </m:t>
                    </m:r>
                  </m:oMath>
                </a14:m>
                <a:r>
                  <a:rPr lang="kk-KZ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ионы көп бөлінеді</a:t>
                </a:r>
                <a:r>
                  <a:rPr lang="en-US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. </a:t>
                </a:r>
                <a:r>
                  <a:rPr lang="kk-KZ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Олардың ерігіштігі жоғары болады, ерітіндінің </a:t>
                </a:r>
                <a:r>
                  <a:rPr lang="en-US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pH</a:t>
                </a:r>
                <a:r>
                  <a:rPr lang="kk-KZ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жоғары болып келеді</a:t>
                </a:r>
                <a:r>
                  <a:rPr lang="en-US" altLang="ru-RU" sz="2000" i="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4" name="Text 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75717" y="5656736"/>
                <a:ext cx="5852447" cy="2064769"/>
              </a:xfrm>
              <a:prstGeom prst="rect">
                <a:avLst/>
              </a:prstGeom>
              <a:blipFill>
                <a:blip r:embed="rId6"/>
                <a:stretch>
                  <a:fillRect b="-880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0556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0394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ІІ топ элементтерінің гидроксидтері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84162" y="1204194"/>
                <a:ext cx="9144000" cy="647725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800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Қолдануы.</a:t>
                </a:r>
                <a:endParaRPr lang="en-US" altLang="ru-RU" sz="28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r>
                  <a:rPr lang="en-US" altLang="ru-RU" sz="2800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</a:t>
                </a:r>
              </a:p>
              <a:p>
                <a:pPr>
                  <a:spcAft>
                    <a:spcPct val="20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altLang="ru-RU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ru-RU" sz="28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Ca</m:t>
                        </m:r>
                        <m:r>
                          <a:rPr lang="en-GB" altLang="ru-RU" sz="28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altLang="ru-RU" sz="28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OH</m:t>
                        </m:r>
                        <m:r>
                          <a:rPr lang="en-GB" altLang="ru-RU" sz="28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)</m:t>
                        </m:r>
                      </m:e>
                      <m:sub>
                        <m:r>
                          <a:rPr lang="en-GB" altLang="ru-RU" sz="28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kk-KZ" altLang="ru-RU" sz="28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ауыл шаруашылығында қышқылданған жерді бейтараптау үшін қолданады</a:t>
                </a:r>
                <a:endParaRPr lang="en-US" altLang="ru-RU" sz="28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>
                  <a:spcAft>
                    <a:spcPct val="20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ru-RU" sz="2800" i="1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altLang="ru-RU" sz="280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  <m:t>Ca</m:t>
                          </m:r>
                          <m:r>
                            <a:rPr lang="en-GB" altLang="ru-RU" sz="280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GB" altLang="ru-RU" sz="280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  <m:t>OH</m:t>
                          </m:r>
                          <m:r>
                            <a:rPr lang="en-GB" altLang="ru-RU" sz="280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  <m:t>)</m:t>
                          </m:r>
                        </m:e>
                        <m:sub>
                          <m:r>
                            <a:rPr lang="en-GB" altLang="ru-RU" sz="280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s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)    +   2</m:t>
                      </m:r>
                      <m:r>
                        <m:rPr>
                          <m:sty m:val="p"/>
                        </m:rP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H</m:t>
                      </m:r>
                      <m:r>
                        <a:rPr lang="en-US" altLang="ru-RU" sz="2600" i="0" baseline="30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+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altLang="ru-RU" sz="2600" i="0" dirty="0" err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aq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)   —&gt;  </m:t>
                      </m:r>
                      <m:r>
                        <m:rPr>
                          <m:sty m:val="p"/>
                        </m:rP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Ca</m:t>
                      </m:r>
                      <m:r>
                        <a:rPr lang="en-US" altLang="ru-RU" sz="2600" i="0" baseline="30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2+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600" i="0" dirty="0" err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aq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)    +   2</m:t>
                      </m:r>
                      <m:r>
                        <m:rPr>
                          <m:sty m:val="p"/>
                        </m:rP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H</m:t>
                      </m:r>
                      <m:r>
                        <a:rPr lang="en-US" altLang="ru-RU" sz="2600" i="0" baseline="-25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O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l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)</m:t>
                      </m:r>
                    </m:oMath>
                  </m:oMathPara>
                </a14:m>
                <a:endParaRPr lang="en-US" altLang="ru-RU" sz="26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endParaRPr lang="en-US" altLang="ru-RU" sz="2800" dirty="0"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>
                  <a:spcAft>
                    <a:spcPct val="200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altLang="ru-RU" sz="2800" i="1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altLang="ru-RU" sz="28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Mg</m:t>
                        </m:r>
                        <m:r>
                          <a:rPr lang="en-GB" altLang="ru-RU" sz="28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GB" altLang="ru-RU" sz="28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OH</m:t>
                        </m:r>
                        <m:r>
                          <a:rPr lang="en-GB" altLang="ru-RU" sz="28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)</m:t>
                        </m:r>
                      </m:e>
                      <m:sub>
                        <m:r>
                          <a:rPr lang="en-GB" altLang="ru-RU" sz="280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2</m:t>
                        </m:r>
                      </m:sub>
                    </m:sSub>
                    <m:r>
                      <a:rPr lang="en-US" altLang="ru-RU" sz="28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	</m:t>
                    </m:r>
                  </m:oMath>
                </a14:m>
                <a:r>
                  <a:rPr lang="kk-KZ" altLang="ru-RU" sz="28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тіс пастасында және асқазан таблеткасы ретінде қышқылдылықты басу үшін қолданады.</a:t>
                </a:r>
                <a:endParaRPr lang="en-US" altLang="ru-RU" sz="28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altLang="ru-RU" sz="2800" i="1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altLang="ru-RU" sz="280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  <m:t>Mg</m:t>
                          </m:r>
                          <m:r>
                            <a:rPr lang="en-GB" altLang="ru-RU" sz="280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GB" altLang="ru-RU" sz="280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  <m:t>OH</m:t>
                          </m:r>
                          <m:r>
                            <a:rPr lang="en-GB" altLang="ru-RU" sz="280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  <m:t>)</m:t>
                          </m:r>
                        </m:e>
                        <m:sub>
                          <m:r>
                            <a:rPr lang="en-GB" altLang="ru-RU" sz="2800" dirty="0">
                              <a:solidFill>
                                <a:srgbClr val="620BFC"/>
                              </a:solidFill>
                              <a:latin typeface="Cambria Math" panose="02040503050406030204" pitchFamily="18" charset="0"/>
                              <a:ea typeface="Open Sans" pitchFamily="34" charset="0"/>
                              <a:cs typeface="Open Sans" pitchFamily="34" charset="0"/>
                            </a:rPr>
                            <m:t>2</m:t>
                          </m:r>
                        </m:sub>
                      </m:sSub>
                      <m:r>
                        <a:rPr lang="en-US" altLang="ru-RU" sz="2600" i="0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s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)    +   2</m:t>
                      </m:r>
                      <m:r>
                        <m:rPr>
                          <m:sty m:val="p"/>
                        </m:rP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H</m:t>
                      </m:r>
                      <m:r>
                        <a:rPr lang="en-US" altLang="ru-RU" sz="2600" i="0" baseline="30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+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altLang="ru-RU" sz="2600" i="0" dirty="0" err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aq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)   —&gt;  </m:t>
                      </m:r>
                      <m:r>
                        <m:rPr>
                          <m:sty m:val="p"/>
                        </m:rP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Mg</m:t>
                      </m:r>
                      <m:r>
                        <a:rPr lang="en-US" altLang="ru-RU" sz="2600" i="0" baseline="3000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2+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600" i="0" dirty="0" err="1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aq</m:t>
                      </m:r>
                      <m:r>
                        <a:rPr lang="en-US" altLang="ru-RU" sz="2600" i="0" dirty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)    +  </m:t>
                      </m:r>
                      <m:r>
                        <a:rPr lang="en-US" altLang="ru-RU" sz="2600" i="0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 2</m:t>
                      </m:r>
                      <m:r>
                        <m:rPr>
                          <m:sty m:val="p"/>
                        </m:rPr>
                        <a:rPr lang="en-US" altLang="ru-RU" sz="2600" i="0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H</m:t>
                      </m:r>
                      <m:r>
                        <a:rPr lang="en-US" altLang="ru-RU" sz="2600" i="0" baseline="-25000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US" altLang="ru-RU" sz="2600" i="0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O</m:t>
                      </m:r>
                      <m:r>
                        <a:rPr lang="en-US" altLang="ru-RU" sz="2600" i="0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altLang="ru-RU" sz="2600" i="0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l</m:t>
                      </m:r>
                      <m:r>
                        <a:rPr lang="en-US" altLang="ru-RU" sz="2600" i="0" dirty="0" smtClean="0">
                          <a:solidFill>
                            <a:srgbClr val="620BFC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)</m:t>
                      </m:r>
                    </m:oMath>
                  </m:oMathPara>
                </a14:m>
                <a:endParaRPr lang="kk-KZ" altLang="ru-RU" sz="26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endParaRPr lang="en-US" altLang="ru-RU" sz="28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r>
                  <a:rPr lang="kk-KZ" altLang="ru-RU" sz="28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Жоғарыдағы екеуі де каустикалық натрий гидроксидімен салыстырғанда әлсіз негізге жатады.</a:t>
                </a:r>
                <a:endParaRPr lang="en-US" altLang="ru-RU" sz="28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2" y="1204194"/>
                <a:ext cx="9144000" cy="6477259"/>
              </a:xfrm>
              <a:prstGeom prst="rect">
                <a:avLst/>
              </a:prstGeom>
              <a:blipFill>
                <a:blip r:embed="rId2"/>
                <a:stretch>
                  <a:fillRect b="-658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7416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6187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ІІ топ элементтерінің карбонаттары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6235" y="3066889"/>
                <a:ext cx="9144000" cy="114143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 marL="342900" indent="-342900">
                  <a:buFont typeface="Arial" pitchFamily="34" charset="0"/>
                  <a:buChar char="•"/>
                </a:pPr>
                <a:r>
                  <a:rPr lang="kk-KZ" altLang="ru-RU" sz="20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Термо ыдырауда оксид пен көмірқышқыл газы бөлінеді.</a:t>
                </a:r>
                <a:endParaRPr lang="en-US" altLang="ru-RU" sz="20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r>
                  <a:rPr lang="en-US" altLang="ru-RU" sz="20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	   </a:t>
                </a:r>
                <a:r>
                  <a:rPr lang="kk-KZ" altLang="ru-RU" sz="20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мысалы:</a:t>
                </a:r>
                <a:r>
                  <a:rPr lang="en-US" altLang="ru-RU" sz="2000" b="1" dirty="0">
                    <a:solidFill>
                      <a:srgbClr val="620BFC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0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MgCO</m:t>
                    </m:r>
                    <m:r>
                      <a:rPr lang="en-US" altLang="ru-RU" sz="2000" i="0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3</m:t>
                    </m:r>
                    <m:r>
                      <a:rPr lang="en-US" altLang="ru-RU" sz="20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</m:t>
                    </m:r>
                    <m:r>
                      <a:rPr lang="kk-KZ" altLang="ru-RU" sz="20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қ</m:t>
                    </m:r>
                    <m:r>
                      <a:rPr lang="en-US" altLang="ru-RU" sz="20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)   —&gt; </m:t>
                    </m:r>
                    <m:r>
                      <m:rPr>
                        <m:sty m:val="p"/>
                      </m:rPr>
                      <a:rPr lang="en-US" altLang="ru-RU" sz="2000" i="0" dirty="0" err="1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MgO</m:t>
                    </m:r>
                    <m:r>
                      <a:rPr lang="en-US" altLang="ru-RU" sz="20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</m:t>
                    </m:r>
                    <m:r>
                      <a:rPr lang="kk-KZ" altLang="ru-RU" sz="20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қ</m:t>
                    </m:r>
                    <m:r>
                      <a:rPr lang="en-US" altLang="ru-RU" sz="20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)   +   </m:t>
                    </m:r>
                    <m:r>
                      <m:rPr>
                        <m:sty m:val="p"/>
                      </m:rPr>
                      <a:rPr lang="en-US" altLang="ru-RU" sz="20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CO</m:t>
                    </m:r>
                    <m:r>
                      <a:rPr lang="en-US" altLang="ru-RU" sz="2000" i="0" baseline="-2500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</m:t>
                    </m:r>
                    <m:r>
                      <a:rPr lang="en-US" altLang="ru-RU" sz="20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(</m:t>
                    </m:r>
                    <m:r>
                      <a:rPr lang="kk-KZ" altLang="ru-RU" sz="2000" i="0" dirty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г</m:t>
                    </m:r>
                    <m:r>
                      <a:rPr lang="en-US" altLang="ru-RU" sz="20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)</m:t>
                    </m:r>
                  </m:oMath>
                </a14:m>
                <a:endParaRPr lang="kk-KZ" altLang="ru-RU" sz="2000" dirty="0">
                  <a:solidFill>
                    <a:srgbClr val="620BFC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  <a:p>
                <a:pPr marL="342900" indent="-342900">
                  <a:buFont typeface="Arial" pitchFamily="34" charset="0"/>
                  <a:buChar char="•"/>
                </a:pPr>
                <a:r>
                  <a:rPr lang="kk-KZ" altLang="ru-RU" sz="20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топ бойынша төмен қарай ыдырауы қиындай түседі.</a:t>
                </a:r>
                <a:endParaRPr lang="en-US" altLang="ru-RU" sz="20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235" y="3066889"/>
                <a:ext cx="9144000" cy="1141439"/>
              </a:xfrm>
              <a:prstGeom prst="rect">
                <a:avLst/>
              </a:prstGeom>
              <a:blipFill>
                <a:blip r:embed="rId2"/>
                <a:stretch>
                  <a:fillRect b="-2646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2700479"/>
                  </p:ext>
                </p:extLst>
              </p:nvPr>
            </p:nvGraphicFramePr>
            <p:xfrm>
              <a:off x="284162" y="1091729"/>
              <a:ext cx="9144000" cy="186702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203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226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5527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6957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7614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464946">
                    <a:tc>
                      <a:txBody>
                        <a:bodyPr/>
                        <a:lstStyle/>
                        <a:p>
                          <a:pPr algn="ctr"/>
                          <a:endParaRPr lang="ru-RU" sz="20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000" b="0" i="0" u="none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MgCO</m:t>
                                </m:r>
                                <m:r>
                                  <a:rPr lang="en-GB" altLang="ru-RU" sz="2000" b="0" i="0" u="none" baseline="-2500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000" b="0" i="0" u="none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CaCO</m:t>
                                </m:r>
                                <m:r>
                                  <a:rPr lang="en-GB" altLang="ru-RU" sz="2000" b="0" i="0" u="none" baseline="-2500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000" b="0" i="0" u="none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SrCO</m:t>
                                </m:r>
                                <m:r>
                                  <a:rPr lang="en-GB" altLang="ru-RU" sz="2000" b="0" i="0" u="none" baseline="-2500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000" b="0" i="0" u="none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BaCO</m:t>
                                </m:r>
                                <m:r>
                                  <a:rPr lang="en-GB" altLang="ru-RU" sz="2000" b="0" i="0" u="none" baseline="-2500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4946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/100</a:t>
                          </a: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cm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судағы ерігіштігі</a:t>
                          </a:r>
                          <a:endParaRPr lang="en-US" altLang="ru-RU" sz="2000" b="0" i="0" u="none" baseline="30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1.5 x 10</a:t>
                          </a:r>
                          <a:r>
                            <a:rPr lang="en-GB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-4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1.3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-5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7.4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-6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9.1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-6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64946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Температурада ыдырауы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/ ºC</a:t>
                          </a:r>
                          <a:endParaRPr lang="en-US" altLang="ru-RU" sz="2000" b="0" i="0" u="none" baseline="30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400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980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1280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1360</a:t>
                          </a:r>
                          <a:endParaRPr lang="en-US" altLang="ru-RU" sz="2000" b="0" i="0" u="none" baseline="30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42700479"/>
                  </p:ext>
                </p:extLst>
              </p:nvPr>
            </p:nvGraphicFramePr>
            <p:xfrm>
              <a:off x="284162" y="1091729"/>
              <a:ext cx="9144000" cy="186702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203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226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5527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6957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7614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464946">
                    <a:tc>
                      <a:txBody>
                        <a:bodyPr/>
                        <a:lstStyle/>
                        <a:p>
                          <a:pPr algn="ctr"/>
                          <a:endParaRPr lang="ru-RU" sz="2000" b="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66820" t="-1316" r="-326267" b="-326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358559" t="-1316" r="-218919" b="-326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420661" t="-1316" r="-100826" b="-3263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520661" t="-1316" r="-826" b="-3263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/100</a:t>
                          </a: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cm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судағы ерігіштігі</a:t>
                          </a:r>
                          <a:endParaRPr lang="en-US" altLang="ru-RU" sz="2000" b="0" i="0" u="none" baseline="30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1.5 x 10</a:t>
                          </a:r>
                          <a:r>
                            <a:rPr lang="en-GB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-4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1.3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-5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7.4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-6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9.1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-6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Температурада ыдырауы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/ ºC</a:t>
                          </a:r>
                          <a:endParaRPr lang="en-US" altLang="ru-RU" sz="2000" b="0" i="0" u="none" baseline="30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400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980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1280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1360</a:t>
                          </a:r>
                          <a:endParaRPr lang="en-US" altLang="ru-RU" sz="2000" b="0" i="0" u="none" baseline="30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5" name="Picture 22" descr="mg2+io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35" y="4583825"/>
            <a:ext cx="487362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3" descr="Ca2+io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560" y="4525088"/>
            <a:ext cx="681037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5" descr="co3io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560" y="4525088"/>
            <a:ext cx="836612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6" descr="co3io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822" y="4547313"/>
            <a:ext cx="836613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7" descr="oxideio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672" y="4513975"/>
            <a:ext cx="601663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8" descr="mg2+io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310" y="4572713"/>
            <a:ext cx="487362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29" descr="oxideio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4122" y="4525088"/>
            <a:ext cx="601663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0" descr="Ca2+io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5147" y="4483813"/>
            <a:ext cx="681038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Line 31"/>
          <p:cNvSpPr>
            <a:spLocks noChangeShapeType="1"/>
          </p:cNvSpPr>
          <p:nvPr/>
        </p:nvSpPr>
        <p:spPr bwMode="auto">
          <a:xfrm>
            <a:off x="7133460" y="4826713"/>
            <a:ext cx="7461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" name="Text Box 32"/>
          <p:cNvSpPr txBox="1">
            <a:spLocks noChangeArrowheads="1"/>
          </p:cNvSpPr>
          <p:nvPr/>
        </p:nvSpPr>
        <p:spPr bwMode="auto">
          <a:xfrm>
            <a:off x="2248722" y="4902913"/>
            <a:ext cx="9763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kk-KZ" altLang="ru-RU" sz="1600" b="1" i="0" u="none">
                <a:solidFill>
                  <a:srgbClr val="003300"/>
                </a:solidFill>
                <a:latin typeface="Arial" charset="0"/>
              </a:rPr>
              <a:t>ОҢАЙ</a:t>
            </a:r>
            <a:endParaRPr lang="en-US" altLang="ru-RU" sz="1600" b="1" i="0" u="none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25" name="Text Box 33"/>
          <p:cNvSpPr txBox="1">
            <a:spLocks noChangeArrowheads="1"/>
          </p:cNvSpPr>
          <p:nvPr/>
        </p:nvSpPr>
        <p:spPr bwMode="auto">
          <a:xfrm>
            <a:off x="6958835" y="4963238"/>
            <a:ext cx="1090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kk-KZ" altLang="ru-RU" sz="1600" b="1" i="0" u="none">
                <a:solidFill>
                  <a:srgbClr val="A50021"/>
                </a:solidFill>
                <a:latin typeface="Arial" charset="0"/>
              </a:rPr>
              <a:t>ҚИЫН</a:t>
            </a:r>
            <a:endParaRPr lang="en-US" altLang="ru-RU" sz="1600" b="1" i="0" u="none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26" name="Line 34"/>
          <p:cNvSpPr>
            <a:spLocks noChangeShapeType="1"/>
          </p:cNvSpPr>
          <p:nvPr/>
        </p:nvSpPr>
        <p:spPr bwMode="auto">
          <a:xfrm>
            <a:off x="2431285" y="4823538"/>
            <a:ext cx="7461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2096322" y="4483813"/>
            <a:ext cx="14144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kk-KZ" altLang="ru-RU" sz="1200" b="1" i="0" u="none">
                <a:solidFill>
                  <a:srgbClr val="003300"/>
                </a:solidFill>
                <a:latin typeface="Arial" charset="0"/>
              </a:rPr>
              <a:t>ЫДЫРАУЫ</a:t>
            </a:r>
            <a:endParaRPr lang="en-US" altLang="ru-RU" sz="1200" b="1" i="0" u="none">
              <a:solidFill>
                <a:srgbClr val="003300"/>
              </a:solidFill>
              <a:latin typeface="Arial" charset="0"/>
            </a:endParaRP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6736585" y="4409200"/>
            <a:ext cx="14144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kk-KZ" altLang="ru-RU" sz="1200" b="1" i="0" u="none">
                <a:solidFill>
                  <a:srgbClr val="003300"/>
                </a:solidFill>
                <a:latin typeface="Arial" charset="0"/>
              </a:rPr>
              <a:t>ЫДЫРАУЫ</a:t>
            </a:r>
            <a:endParaRPr lang="en-US" altLang="ru-RU" sz="1200" b="1" i="0" u="none">
              <a:solidFill>
                <a:srgbClr val="003300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24"/>
              <p:cNvSpPr txBox="1">
                <a:spLocks noChangeArrowheads="1"/>
              </p:cNvSpPr>
              <p:nvPr/>
            </p:nvSpPr>
            <p:spPr bwMode="auto">
              <a:xfrm>
                <a:off x="296235" y="5645719"/>
                <a:ext cx="9144000" cy="206476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lIns="252000" tIns="108000" rIns="252000" bIns="108000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kk-KZ" altLang="ru-RU" sz="200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Заряд тығыздығы жоғары болғанда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000" i="0" u="none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Mg</m:t>
                    </m:r>
                    <m:r>
                      <a:rPr lang="en-US" altLang="ru-RU" sz="2000" i="0" u="none" baseline="3000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2+</m:t>
                    </m:r>
                    <m:r>
                      <a:rPr lang="en-US" altLang="ru-RU" sz="2000" i="0" u="none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 </m:t>
                    </m:r>
                  </m:oMath>
                </a14:m>
                <a:r>
                  <a:rPr lang="kk-KZ" altLang="ru-RU" sz="200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ион радиусы кіші болады, сол себепті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000" i="0" u="none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CO</m:t>
                    </m:r>
                    <m:r>
                      <a:rPr lang="en-US" altLang="ru-RU" sz="2000" i="0" u="none" baseline="-2500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3</m:t>
                    </m:r>
                    <m:r>
                      <a:rPr lang="en-US" altLang="ru-RU" sz="2000" i="0" u="none" baseline="3000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2− </m:t>
                    </m:r>
                  </m:oMath>
                </a14:m>
                <a:r>
                  <a:rPr lang="kk-KZ" altLang="ru-RU" sz="2000" u="none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ионын ұстап тұруы жоғары болады және ионды бөлу қиындық </a:t>
                </a:r>
                <a:r>
                  <a:rPr lang="kk-KZ" altLang="ru-RU" sz="20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тудырады.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kk-KZ" altLang="ru-RU" sz="20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Қозғаушы күштің әсерінен оксид түзіледі. Ион қаншалықты кіші болса заряд тығыздығы соншалықты жоғары болады,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2000" i="1" dirty="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ru-RU" sz="200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O</m:t>
                        </m:r>
                      </m:e>
                      <m:sub>
                        <m:r>
                          <a:rPr lang="en-US" altLang="ru-RU" sz="2000" i="0" dirty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itchFamily="34" charset="0"/>
                            <a:cs typeface="Open Sans" pitchFamily="34" charset="0"/>
                          </a:rPr>
                          <m:t>2</m:t>
                        </m:r>
                      </m:sub>
                    </m:sSub>
                    <m:r>
                      <a:rPr lang="en-US" altLang="ru-RU" sz="2000" i="0" dirty="0" smtClean="0">
                        <a:solidFill>
                          <a:srgbClr val="620BFC"/>
                        </a:solidFill>
                        <a:latin typeface="Cambria Math" panose="02040503050406030204" pitchFamily="18" charset="0"/>
                        <a:ea typeface="Open Sans" pitchFamily="34" charset="0"/>
                        <a:cs typeface="Open Sans" pitchFamily="34" charset="0"/>
                      </a:rPr>
                      <m:t>−</m:t>
                    </m:r>
                  </m:oMath>
                </a14:m>
                <a:r>
                  <a:rPr lang="en-US" altLang="ru-RU" sz="20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 </a:t>
                </a:r>
                <a:r>
                  <a:rPr lang="kk-KZ" altLang="ru-RU" sz="2000" dirty="0">
                    <a:solidFill>
                      <a:srgbClr val="002060"/>
                    </a:solidFill>
                    <a:latin typeface="Open Sans" pitchFamily="34" charset="0"/>
                    <a:ea typeface="Open Sans" pitchFamily="34" charset="0"/>
                    <a:cs typeface="Open Sans" pitchFamily="34" charset="0"/>
                  </a:rPr>
                  <a:t>ион арасындағы байланыс берік болып тұрақты қосылыс түзеді.</a:t>
                </a:r>
              </a:p>
            </p:txBody>
          </p:sp>
        </mc:Choice>
        <mc:Fallback xmlns="">
          <p:sp>
            <p:nvSpPr>
              <p:cNvPr id="29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235" y="5645719"/>
                <a:ext cx="9144000" cy="2064769"/>
              </a:xfrm>
              <a:prstGeom prst="rect">
                <a:avLst/>
              </a:prstGeom>
              <a:blipFill>
                <a:blip r:embed="rId8"/>
                <a:stretch>
                  <a:fillRect b="-880"/>
                </a:stretch>
              </a:blip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8347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83157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ІІ топ элементтерінің сульфаттары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3354" y="2058002"/>
            <a:ext cx="9144000" cy="14492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Топ бойынша төмен қарай судағы </a:t>
            </a:r>
            <a:r>
              <a:rPr lang="kk-KZ" altLang="ru-RU" sz="2000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ерігіштік төмендейді.</a:t>
            </a:r>
          </a:p>
          <a:p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•  катион радиусы неғұрлым үлкен болса соғұрлым заряд тығыздығы төмен болады.</a:t>
            </a:r>
          </a:p>
          <a:p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•  полюсті су молекуласы арасында тартылыс күші төмен болады.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1707389"/>
                  </p:ext>
                </p:extLst>
              </p:nvPr>
            </p:nvGraphicFramePr>
            <p:xfrm>
              <a:off x="284164" y="1002005"/>
              <a:ext cx="9144000" cy="9298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203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226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5527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6957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7614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464946">
                    <a:tc>
                      <a:txBody>
                        <a:bodyPr/>
                        <a:lstStyle/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000" b="0" i="0" u="none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MgSO</m:t>
                                </m:r>
                                <m:r>
                                  <a:rPr lang="en-GB" altLang="ru-RU" sz="2000" b="0" i="0" u="none" baseline="-2500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000" b="0" i="0" u="none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CaSO</m:t>
                                </m:r>
                                <m:r>
                                  <a:rPr lang="en-GB" altLang="ru-RU" sz="2000" b="0" i="0" u="none" baseline="-2500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000" b="0" i="0" u="none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SrSO</m:t>
                                </m:r>
                                <m:r>
                                  <a:rPr lang="en-GB" altLang="ru-RU" sz="2000" b="0" i="0" u="none" baseline="-2500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000" b="0" i="0" u="none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BaSO</m:t>
                                </m:r>
                                <m:r>
                                  <a:rPr lang="en-GB" altLang="ru-RU" sz="2000" b="0" i="0" u="none" baseline="-2500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US" altLang="ru-RU" sz="2000" b="0" i="0" u="none" baseline="-25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4946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/100</a:t>
                          </a: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cm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судағы ерігіштігі</a:t>
                          </a:r>
                          <a:endParaRPr lang="en-US" altLang="ru-RU" sz="2000" b="0" i="0" u="none" baseline="30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3.6 x 10</a:t>
                          </a:r>
                          <a:r>
                            <a:rPr lang="en-GB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1.1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-3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6.2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-5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9.0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1707389"/>
                  </p:ext>
                </p:extLst>
              </p:nvPr>
            </p:nvGraphicFramePr>
            <p:xfrm>
              <a:off x="284164" y="1002005"/>
              <a:ext cx="9144000" cy="929892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2039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2261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35527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46957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476147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464946">
                    <a:tc>
                      <a:txBody>
                        <a:bodyPr/>
                        <a:lstStyle/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66820" t="-1299" r="-326267" b="-1077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58559" t="-1299" r="-218919" b="-1077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20661" t="-1299" r="-100826" b="-1077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520661" t="-1299" r="-826" b="-1077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64946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г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/100</a:t>
                          </a: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cm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</a:t>
                          </a: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судағы ерігіштігі</a:t>
                          </a:r>
                          <a:endParaRPr lang="en-US" altLang="ru-RU" sz="2000" b="0" i="0" u="none" baseline="30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3.6 x 10</a:t>
                          </a:r>
                          <a:r>
                            <a:rPr lang="en-GB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1.1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-3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6.2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-5</a:t>
                          </a:r>
                          <a:endParaRPr lang="en-US" altLang="ru-RU" sz="2000" b="0" i="0" u="none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9.0 x 10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-7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0" name="Group 24"/>
          <p:cNvGrpSpPr>
            <a:grpSpLocks/>
          </p:cNvGrpSpPr>
          <p:nvPr/>
        </p:nvGrpSpPr>
        <p:grpSpPr bwMode="auto">
          <a:xfrm>
            <a:off x="280715" y="3603519"/>
            <a:ext cx="4412157" cy="3175002"/>
            <a:chOff x="137" y="2433"/>
            <a:chExt cx="2305" cy="2000"/>
          </a:xfrm>
        </p:grpSpPr>
        <p:pic>
          <p:nvPicPr>
            <p:cNvPr id="31" name="Picture 25" descr="mg2+io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" y="2676"/>
              <a:ext cx="307" cy="30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6" descr="h2o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1" y="2433"/>
              <a:ext cx="294" cy="281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7" descr="so4io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9" y="2632"/>
              <a:ext cx="580" cy="420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4" name="Line 28"/>
            <p:cNvSpPr>
              <a:spLocks noChangeShapeType="1"/>
            </p:cNvSpPr>
            <p:nvPr/>
          </p:nvSpPr>
          <p:spPr bwMode="auto">
            <a:xfrm flipH="1">
              <a:off x="1866" y="2630"/>
              <a:ext cx="162" cy="161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prstDash val="sysDot"/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252000" tIns="108000" rIns="252000" bIns="108000"/>
            <a:lstStyle/>
            <a:p>
              <a:endParaRPr lang="ru-RU"/>
            </a:p>
          </p:txBody>
        </p:sp>
        <p:pic>
          <p:nvPicPr>
            <p:cNvPr id="35" name="Picture 29" descr="mg2+io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2" y="2728"/>
              <a:ext cx="307" cy="307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6" name="Text Box 30"/>
            <p:cNvSpPr txBox="1">
              <a:spLocks noChangeArrowheads="1"/>
            </p:cNvSpPr>
            <p:nvPr/>
          </p:nvSpPr>
          <p:spPr bwMode="auto">
            <a:xfrm>
              <a:off x="137" y="3132"/>
              <a:ext cx="2305" cy="1301"/>
            </a:xfrm>
            <a:prstGeom prst="rect">
              <a:avLst/>
            </a:prstGeom>
            <a:noFill/>
            <a:ln w="9525">
              <a:solidFill>
                <a:srgbClr val="00206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252000" tIns="108000" rIns="252000" bIns="1080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ru-RU" sz="2000" i="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Mg</a:t>
              </a:r>
              <a:r>
                <a:rPr lang="en-US" altLang="ru-RU" sz="2000" i="0" u="none" baseline="300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2+</a:t>
              </a:r>
              <a:r>
                <a:rPr lang="en-US" altLang="ru-RU" sz="2000" i="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kk-KZ" altLang="ru-RU" sz="2000" i="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ионының заряд тығыздығы жоғары болғандықтан полюстенген су молекуласы көп тартылады сондықтан иондық тор оңай үзіледі.</a:t>
              </a:r>
              <a:endParaRPr lang="en-US" altLang="ru-RU" sz="20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</p:grpSp>
      <p:grpSp>
        <p:nvGrpSpPr>
          <p:cNvPr id="37" name="Group 31"/>
          <p:cNvGrpSpPr>
            <a:grpSpLocks/>
          </p:cNvGrpSpPr>
          <p:nvPr/>
        </p:nvGrpSpPr>
        <p:grpSpPr bwMode="auto">
          <a:xfrm>
            <a:off x="4848850" y="3603524"/>
            <a:ext cx="4572002" cy="3174998"/>
            <a:chOff x="2834" y="2433"/>
            <a:chExt cx="2726" cy="2000"/>
          </a:xfrm>
        </p:grpSpPr>
        <p:pic>
          <p:nvPicPr>
            <p:cNvPr id="38" name="Picture 32" descr="Ca2+io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0" y="2625"/>
              <a:ext cx="429" cy="42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9" name="Picture 33" descr="so4io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5" y="2623"/>
              <a:ext cx="580" cy="4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34" descr="Ca2+iong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4" y="2606"/>
              <a:ext cx="429" cy="429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35" descr="h2o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58" y="2433"/>
              <a:ext cx="294" cy="28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Line 36"/>
            <p:cNvSpPr>
              <a:spLocks noChangeShapeType="1"/>
            </p:cNvSpPr>
            <p:nvPr/>
          </p:nvSpPr>
          <p:spPr bwMode="auto">
            <a:xfrm flipH="1">
              <a:off x="4985" y="2610"/>
              <a:ext cx="162" cy="161"/>
            </a:xfrm>
            <a:prstGeom prst="line">
              <a:avLst/>
            </a:prstGeom>
            <a:noFill/>
            <a:ln w="38100">
              <a:solidFill>
                <a:srgbClr val="002060"/>
              </a:solidFill>
              <a:prstDash val="sysDot"/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252000" tIns="108000" rIns="252000" bIns="108000"/>
            <a:lstStyle/>
            <a:p>
              <a:endParaRPr lang="ru-RU"/>
            </a:p>
          </p:txBody>
        </p:sp>
        <p:sp>
          <p:nvSpPr>
            <p:cNvPr id="43" name="Text Box 37"/>
            <p:cNvSpPr txBox="1">
              <a:spLocks noChangeArrowheads="1"/>
            </p:cNvSpPr>
            <p:nvPr/>
          </p:nvSpPr>
          <p:spPr bwMode="auto">
            <a:xfrm>
              <a:off x="2834" y="3132"/>
              <a:ext cx="2726" cy="13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252000" tIns="108000" rIns="252000" bIns="108000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altLang="ru-RU" sz="2000" i="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Ca</a:t>
              </a:r>
              <a:r>
                <a:rPr lang="en-US" altLang="ru-RU" sz="2000" i="0" u="none" baseline="300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2+</a:t>
              </a:r>
              <a:r>
                <a:rPr lang="en-US" altLang="ru-RU" sz="2000" i="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 </a:t>
              </a:r>
              <a:r>
                <a:rPr lang="kk-KZ" altLang="ru-RU" sz="2000" i="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ионы үлкен болғандықтан заряд тығыздығы төменірек, сол себепті полюстенген су молекуласы аз тартылады иондық торы аздап үзіледі – </a:t>
              </a:r>
              <a:r>
                <a:rPr lang="kk-KZ" altLang="ru-RU" sz="2000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а</a:t>
              </a:r>
              <a:r>
                <a:rPr lang="kk-KZ" altLang="ru-RU" sz="2000" i="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з еритін ерітінді түзіледі.</a:t>
              </a: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295693" y="6883460"/>
            <a:ext cx="9144000" cy="833663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 algn="ctr"/>
            <a:r>
              <a:rPr lang="kk-KZ" altLang="ru-RU" sz="2000" b="1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Қолдануы </a:t>
            </a:r>
            <a:r>
              <a:rPr lang="kk-KZ" altLang="ru-RU" sz="2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барий сульфаты суда ерімейді сондықтан оны сульфат ионын анықтауда қолданылады. </a:t>
            </a:r>
            <a:endParaRPr lang="en-US" altLang="ru-RU" sz="2000" dirty="0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015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297438"/>
            <a:ext cx="5267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913524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EB0BD-7B70-4C7B-8CF8-63F9AF14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292100"/>
            <a:ext cx="9144000" cy="752929"/>
          </a:xfrm>
          <a:ln>
            <a:solidFill>
              <a:srgbClr val="002060"/>
            </a:solidFill>
          </a:ln>
        </p:spPr>
        <p:txBody>
          <a:bodyPr lIns="252000" tIns="108000" rIns="252000" bIns="108000">
            <a:norm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Сабақтың мақсаты</a:t>
            </a:r>
            <a:endParaRPr lang="ru-RU" sz="32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104EFABA-E912-4556-A852-921559C137AA}"/>
              </a:ext>
            </a:extLst>
          </p:cNvPr>
          <p:cNvSpPr txBox="1">
            <a:spLocks/>
          </p:cNvSpPr>
          <p:nvPr/>
        </p:nvSpPr>
        <p:spPr>
          <a:xfrm>
            <a:off x="284163" y="1477109"/>
            <a:ext cx="9144000" cy="5767753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vert="horz" lIns="252000" tIns="108000" rIns="252000" bIns="108000" rtlCol="0">
            <a:normAutofit fontScale="85000" lnSpcReduction="10000"/>
          </a:bodyPr>
          <a:lstStyle>
            <a:lvl1pPr marL="242819" indent="-242819" algn="l" defTabSz="971276" rtl="0" eaLnBrk="1" latinLnBrk="0" hangingPunct="1">
              <a:lnSpc>
                <a:spcPct val="90000"/>
              </a:lnSpc>
              <a:spcBef>
                <a:spcPts val="1062"/>
              </a:spcBef>
              <a:buFont typeface="Arial" panose="020B0604020202020204" pitchFamily="34" charset="0"/>
              <a:buChar char="•"/>
              <a:defRPr sz="297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8457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25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4095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21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99732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5370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71008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56646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2284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27922" indent="-242819" algn="l" defTabSz="971276" rtl="0" eaLnBrk="1" latinLnBrk="0" hangingPunct="1">
              <a:lnSpc>
                <a:spcPct val="90000"/>
              </a:lnSpc>
              <a:spcBef>
                <a:spcPts val="531"/>
              </a:spcBef>
              <a:buFont typeface="Arial" panose="020B0604020202020204" pitchFamily="34" charset="0"/>
              <a:buChar char="•"/>
              <a:defRPr sz="19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lnSpc>
                <a:spcPct val="110000"/>
              </a:lnSpc>
            </a:pP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2(ІІ) топ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элементтерінің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физикалық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қасиеттерінің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өзгеру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заңдылықтарын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түсіндіре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алу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marL="361950" indent="-361950">
              <a:lnSpc>
                <a:spcPct val="110000"/>
              </a:lnSpc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2(ІІ) топ элементтерінің химиялық қасиеттерінің өзгеру заңдылықтарын түсіндіре алу;</a:t>
            </a:r>
          </a:p>
          <a:p>
            <a:pPr marL="361950" indent="-361950">
              <a:lnSpc>
                <a:spcPct val="110000"/>
              </a:lnSpc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Сілтілік-жер металдардың маңызды қосылыстарының қолданылу аясын атау;</a:t>
            </a:r>
          </a:p>
          <a:p>
            <a:pPr marL="361950" indent="-361950">
              <a:lnSpc>
                <a:spcPct val="110000"/>
              </a:lnSpc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2(ІІ) топ металдарын сапалық анықтауды жоспарлау және оны тәжірибе жүзінде жасау;</a:t>
            </a:r>
          </a:p>
          <a:p>
            <a:pPr marL="361950" indent="-361950">
              <a:lnSpc>
                <a:spcPct val="110000"/>
              </a:lnSpc>
            </a:pPr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Табиғаттағы карбонаттар айналымының схемасын құру және олардың қолданылу аймағын атау.</a:t>
            </a:r>
          </a:p>
        </p:txBody>
      </p:sp>
    </p:spTree>
    <p:extLst>
      <p:ext uri="{BB962C8B-B14F-4D97-AF65-F5344CB8AC3E}">
        <p14:creationId xmlns:p14="http://schemas.microsoft.com/office/powerpoint/2010/main" val="428088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1909"/>
            <a:ext cx="9144000" cy="71055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en-US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s-</a:t>
            </a:r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қабатының элементтері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4162" y="1218181"/>
            <a:ext cx="9144000" cy="169543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 топ (сілтілі металдар) </a:t>
            </a:r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және </a:t>
            </a:r>
            <a:r>
              <a:rPr lang="kk-KZ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ІІ топ (сілтілі жер металдары) </a:t>
            </a:r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элементтері </a:t>
            </a:r>
            <a:r>
              <a:rPr lang="en-US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s-</a:t>
            </a:r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қабатының элементтері деп атайды, себебі олардың валенттілік</a:t>
            </a:r>
            <a:r>
              <a:rPr lang="ru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(байланыс) электрондары </a:t>
            </a:r>
            <a:endParaRPr lang="ru-KZ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 </a:t>
            </a:r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орбитасында орналасқан.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8"/>
              <p:cNvSpPr txBox="1">
                <a:spLocks noChangeArrowheads="1"/>
              </p:cNvSpPr>
              <p:nvPr/>
            </p:nvSpPr>
            <p:spPr bwMode="auto">
              <a:xfrm>
                <a:off x="4992277" y="3878561"/>
                <a:ext cx="693737" cy="523220"/>
              </a:xfrm>
              <a:prstGeom prst="rect">
                <a:avLst/>
              </a:prstGeom>
              <a:solidFill>
                <a:srgbClr val="CCE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800" i="0" u="none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Be</m:t>
                      </m:r>
                    </m:oMath>
                  </m:oMathPara>
                </a14:m>
                <a:endParaRPr lang="en-US" altLang="ru-RU" sz="280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6" name="Text 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2277" y="3878561"/>
                <a:ext cx="69373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10"/>
              <p:cNvSpPr txBox="1">
                <a:spLocks noChangeArrowheads="1"/>
              </p:cNvSpPr>
              <p:nvPr/>
            </p:nvSpPr>
            <p:spPr bwMode="auto">
              <a:xfrm>
                <a:off x="4992276" y="4354811"/>
                <a:ext cx="693737" cy="523220"/>
              </a:xfrm>
              <a:prstGeom prst="rect">
                <a:avLst/>
              </a:prstGeom>
              <a:solidFill>
                <a:srgbClr val="CCE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800" i="0" u="none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Mg</m:t>
                      </m:r>
                    </m:oMath>
                  </m:oMathPara>
                </a14:m>
                <a:endParaRPr lang="en-US" altLang="ru-RU" sz="280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8" name="Text 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2276" y="4354811"/>
                <a:ext cx="69373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4992277" y="4821291"/>
                <a:ext cx="693737" cy="523220"/>
              </a:xfrm>
              <a:prstGeom prst="rect">
                <a:avLst/>
              </a:prstGeom>
              <a:solidFill>
                <a:srgbClr val="CCE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800" i="0" u="none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Ca</m:t>
                      </m:r>
                    </m:oMath>
                  </m:oMathPara>
                </a14:m>
                <a:endParaRPr lang="en-US" altLang="ru-RU" sz="280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2277" y="4821291"/>
                <a:ext cx="69373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Box 12"/>
              <p:cNvSpPr txBox="1">
                <a:spLocks noChangeArrowheads="1"/>
              </p:cNvSpPr>
              <p:nvPr/>
            </p:nvSpPr>
            <p:spPr bwMode="auto">
              <a:xfrm>
                <a:off x="4992277" y="5297541"/>
                <a:ext cx="693737" cy="523220"/>
              </a:xfrm>
              <a:prstGeom prst="rect">
                <a:avLst/>
              </a:prstGeom>
              <a:solidFill>
                <a:srgbClr val="CCE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800" i="0" u="none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Sr</m:t>
                      </m:r>
                    </m:oMath>
                  </m:oMathPara>
                </a14:m>
                <a:endParaRPr lang="en-US" altLang="ru-RU" sz="280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10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2277" y="5297541"/>
                <a:ext cx="693737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 Box 13"/>
              <p:cNvSpPr txBox="1">
                <a:spLocks noChangeArrowheads="1"/>
              </p:cNvSpPr>
              <p:nvPr/>
            </p:nvSpPr>
            <p:spPr bwMode="auto">
              <a:xfrm>
                <a:off x="4992277" y="5773791"/>
                <a:ext cx="693737" cy="523220"/>
              </a:xfrm>
              <a:prstGeom prst="rect">
                <a:avLst/>
              </a:prstGeom>
              <a:solidFill>
                <a:srgbClr val="CCE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800" i="0" u="none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Ba</m:t>
                      </m:r>
                    </m:oMath>
                  </m:oMathPara>
                </a14:m>
                <a:endParaRPr lang="en-US" altLang="ru-RU" sz="280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11" name="Text 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2277" y="5773791"/>
                <a:ext cx="69373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 Box 14"/>
              <p:cNvSpPr txBox="1">
                <a:spLocks noChangeArrowheads="1"/>
              </p:cNvSpPr>
              <p:nvPr/>
            </p:nvSpPr>
            <p:spPr bwMode="auto">
              <a:xfrm>
                <a:off x="4992277" y="6250041"/>
                <a:ext cx="693737" cy="476250"/>
              </a:xfrm>
              <a:prstGeom prst="rect">
                <a:avLst/>
              </a:prstGeom>
              <a:solidFill>
                <a:srgbClr val="CCEC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400" i="0" u="none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Rn</m:t>
                      </m:r>
                    </m:oMath>
                  </m:oMathPara>
                </a14:m>
                <a:endParaRPr lang="en-US" altLang="ru-RU" sz="2400" u="none" dirty="0">
                  <a:solidFill>
                    <a:srgbClr val="C0000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12" name="Text 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2277" y="6250041"/>
                <a:ext cx="693737" cy="47625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15"/>
              <p:cNvSpPr txBox="1">
                <a:spLocks noChangeArrowheads="1"/>
              </p:cNvSpPr>
              <p:nvPr/>
            </p:nvSpPr>
            <p:spPr bwMode="auto">
              <a:xfrm>
                <a:off x="4187414" y="3868791"/>
                <a:ext cx="693738" cy="523220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800" i="0" u="none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Li</m:t>
                      </m:r>
                    </m:oMath>
                  </m:oMathPara>
                </a14:m>
                <a:endParaRPr lang="en-US" altLang="ru-RU" sz="280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13" name="Text 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87414" y="3868791"/>
                <a:ext cx="693738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16"/>
              <p:cNvSpPr txBox="1">
                <a:spLocks noChangeArrowheads="1"/>
              </p:cNvSpPr>
              <p:nvPr/>
            </p:nvSpPr>
            <p:spPr bwMode="auto">
              <a:xfrm>
                <a:off x="4187414" y="4345041"/>
                <a:ext cx="693738" cy="523220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800" i="0" u="none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Na</m:t>
                      </m:r>
                    </m:oMath>
                  </m:oMathPara>
                </a14:m>
                <a:endParaRPr lang="en-US" altLang="ru-RU" sz="280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14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87414" y="4345041"/>
                <a:ext cx="693738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17"/>
              <p:cNvSpPr txBox="1">
                <a:spLocks noChangeArrowheads="1"/>
              </p:cNvSpPr>
              <p:nvPr/>
            </p:nvSpPr>
            <p:spPr bwMode="auto">
              <a:xfrm>
                <a:off x="4187414" y="4821291"/>
                <a:ext cx="693738" cy="523220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800" i="0" u="none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K</m:t>
                      </m:r>
                    </m:oMath>
                  </m:oMathPara>
                </a14:m>
                <a:endParaRPr lang="en-US" altLang="ru-RU" sz="280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15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87414" y="4821291"/>
                <a:ext cx="693738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8"/>
              <p:cNvSpPr txBox="1">
                <a:spLocks noChangeArrowheads="1"/>
              </p:cNvSpPr>
              <p:nvPr/>
            </p:nvSpPr>
            <p:spPr bwMode="auto">
              <a:xfrm>
                <a:off x="4187414" y="5297541"/>
                <a:ext cx="693738" cy="523220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800" i="0" u="none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Rb</m:t>
                      </m:r>
                    </m:oMath>
                  </m:oMathPara>
                </a14:m>
                <a:endParaRPr lang="en-US" altLang="ru-RU" sz="280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16" name="Text 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87414" y="5297541"/>
                <a:ext cx="693738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9"/>
              <p:cNvSpPr txBox="1">
                <a:spLocks noChangeArrowheads="1"/>
              </p:cNvSpPr>
              <p:nvPr/>
            </p:nvSpPr>
            <p:spPr bwMode="auto">
              <a:xfrm>
                <a:off x="4187414" y="5773791"/>
                <a:ext cx="693738" cy="523220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800" i="0" u="none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Cs</m:t>
                      </m:r>
                    </m:oMath>
                  </m:oMathPara>
                </a14:m>
                <a:endParaRPr lang="en-US" altLang="ru-RU" sz="2800" u="none" dirty="0">
                  <a:solidFill>
                    <a:srgbClr val="002060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17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87414" y="5773791"/>
                <a:ext cx="693738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20"/>
              <p:cNvSpPr txBox="1">
                <a:spLocks noChangeArrowheads="1"/>
              </p:cNvSpPr>
              <p:nvPr/>
            </p:nvSpPr>
            <p:spPr bwMode="auto">
              <a:xfrm>
                <a:off x="4207510" y="6229464"/>
                <a:ext cx="693738" cy="476250"/>
              </a:xfrm>
              <a:prstGeom prst="rect">
                <a:avLst/>
              </a:prstGeom>
              <a:solidFill>
                <a:srgbClr val="FFCCCC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ru-RU" sz="2400" i="0" u="none" dirty="0" smtClean="0">
                          <a:solidFill>
                            <a:srgbClr val="A50021"/>
                          </a:solidFill>
                          <a:latin typeface="Cambria Math" panose="02040503050406030204" pitchFamily="18" charset="0"/>
                          <a:ea typeface="Open Sans" pitchFamily="34" charset="0"/>
                          <a:cs typeface="Open Sans" pitchFamily="34" charset="0"/>
                        </a:rPr>
                        <m:t>Fr</m:t>
                      </m:r>
                    </m:oMath>
                  </m:oMathPara>
                </a14:m>
                <a:endParaRPr lang="en-US" altLang="ru-RU" sz="2400" u="none" dirty="0">
                  <a:solidFill>
                    <a:srgbClr val="A5002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endParaRPr>
              </a:p>
            </p:txBody>
          </p:sp>
        </mc:Choice>
        <mc:Fallback xmlns="">
          <p:sp>
            <p:nvSpPr>
              <p:cNvPr id="18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07510" y="6229464"/>
                <a:ext cx="693738" cy="47625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4992277" y="3529066"/>
            <a:ext cx="693737" cy="338554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GB" altLang="ru-RU" sz="1600" i="0" u="none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II</a:t>
            </a:r>
            <a:r>
              <a:rPr lang="kk-KZ" altLang="ru-RU" sz="1600" i="0" u="none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топ</a:t>
            </a:r>
            <a:endParaRPr lang="en-US" altLang="ru-RU" sz="1600" u="none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6017039" y="3087139"/>
            <a:ext cx="3220975" cy="400110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kk-KZ" altLang="ru-RU" sz="20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Сілтілі жер металдары</a:t>
            </a:r>
            <a:endParaRPr lang="en-US" altLang="ru-RU" sz="2000" b="1" u="none" dirty="0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6049552" y="3938641"/>
            <a:ext cx="850900" cy="323165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500" b="1" i="0" u="none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altLang="ru-RU" sz="1500" b="1" i="0" u="none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2s</a:t>
            </a:r>
            <a:r>
              <a:rPr lang="en-US" altLang="ru-RU" sz="1500" b="1" i="0" u="none" baseline="30000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</a:p>
        </p:txBody>
      </p:sp>
      <p:sp>
        <p:nvSpPr>
          <p:cNvPr id="22" name="Text Box 26"/>
          <p:cNvSpPr txBox="1">
            <a:spLocks noChangeArrowheads="1"/>
          </p:cNvSpPr>
          <p:nvPr/>
        </p:nvSpPr>
        <p:spPr bwMode="auto">
          <a:xfrm>
            <a:off x="6049552" y="5378504"/>
            <a:ext cx="2547937" cy="323165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ru-RU" sz="1500" b="1" i="0" u="none">
                <a:latin typeface="Open Sans" pitchFamily="34" charset="0"/>
                <a:ea typeface="Open Sans" pitchFamily="34" charset="0"/>
                <a:cs typeface="Open Sans" pitchFamily="34" charset="0"/>
              </a:rPr>
              <a:t>… </a:t>
            </a:r>
            <a:r>
              <a:rPr lang="en-US" altLang="ru-RU" sz="1500" b="1" i="0" u="none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5s</a:t>
            </a:r>
            <a:r>
              <a:rPr lang="en-US" altLang="ru-RU" sz="1500" b="1" i="0" u="none" baseline="3000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endParaRPr lang="en-US" altLang="ru-RU" sz="1500" b="1" i="0" u="none" baseline="3000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6049552" y="5876979"/>
            <a:ext cx="2897187" cy="323165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ru-RU" sz="1500" b="1" i="0" u="none">
                <a:latin typeface="Open Sans" pitchFamily="34" charset="0"/>
                <a:ea typeface="Open Sans" pitchFamily="34" charset="0"/>
                <a:cs typeface="Open Sans" pitchFamily="34" charset="0"/>
              </a:rPr>
              <a:t>… </a:t>
            </a:r>
            <a:r>
              <a:rPr lang="en-US" altLang="ru-RU" sz="1500" b="1" i="0" u="none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6s</a:t>
            </a:r>
            <a:r>
              <a:rPr lang="en-US" altLang="ru-RU" sz="1500" b="1" i="0" u="none" baseline="3000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6049552" y="4414891"/>
            <a:ext cx="1577975" cy="323165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2s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 </a:t>
            </a:r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2p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 </a:t>
            </a:r>
            <a:r>
              <a:rPr lang="en-US" altLang="ru-RU" sz="1500" b="1" i="0" u="none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3s</a:t>
            </a:r>
            <a:r>
              <a:rPr lang="en-US" altLang="ru-RU" sz="1500" b="1" i="0" u="none" baseline="30000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</a:p>
        </p:txBody>
      </p:sp>
      <p:sp>
        <p:nvSpPr>
          <p:cNvPr id="25" name="Text Box 29"/>
          <p:cNvSpPr txBox="1">
            <a:spLocks noChangeArrowheads="1"/>
          </p:cNvSpPr>
          <p:nvPr/>
        </p:nvSpPr>
        <p:spPr bwMode="auto">
          <a:xfrm>
            <a:off x="6049552" y="4899079"/>
            <a:ext cx="2178050" cy="323165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2s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 </a:t>
            </a:r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2p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 </a:t>
            </a:r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3s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3p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</a:t>
            </a:r>
            <a:r>
              <a:rPr lang="en-US" altLang="ru-RU" sz="1500" b="1" i="0" u="none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4s</a:t>
            </a:r>
            <a:r>
              <a:rPr lang="en-US" altLang="ru-RU" sz="1500" b="1" i="0" u="none" baseline="30000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</a:p>
        </p:txBody>
      </p:sp>
      <p:sp>
        <p:nvSpPr>
          <p:cNvPr id="26" name="Text Box 30"/>
          <p:cNvSpPr txBox="1">
            <a:spLocks noChangeArrowheads="1"/>
          </p:cNvSpPr>
          <p:nvPr/>
        </p:nvSpPr>
        <p:spPr bwMode="auto">
          <a:xfrm>
            <a:off x="2977739" y="3938641"/>
            <a:ext cx="850900" cy="323165"/>
          </a:xfrm>
          <a:prstGeom prst="rect">
            <a:avLst/>
          </a:prstGeom>
          <a:solidFill>
            <a:srgbClr val="FFCC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500" b="1" i="0" u="none" dirty="0"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en-US" altLang="ru-RU" sz="1500" b="1" i="0" u="none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2s</a:t>
            </a:r>
            <a:r>
              <a:rPr lang="en-US" altLang="ru-RU" sz="1500" b="1" i="0" u="none" baseline="30000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27" name="Text Box 31"/>
          <p:cNvSpPr txBox="1">
            <a:spLocks noChangeArrowheads="1"/>
          </p:cNvSpPr>
          <p:nvPr/>
        </p:nvSpPr>
        <p:spPr bwMode="auto">
          <a:xfrm>
            <a:off x="1280702" y="5378504"/>
            <a:ext cx="2547937" cy="323165"/>
          </a:xfrm>
          <a:prstGeom prst="rect">
            <a:avLst/>
          </a:prstGeom>
          <a:solidFill>
            <a:srgbClr val="FFCC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ru-RU" sz="1500" b="1" i="0" u="none">
                <a:latin typeface="Open Sans" pitchFamily="34" charset="0"/>
                <a:ea typeface="Open Sans" pitchFamily="34" charset="0"/>
                <a:cs typeface="Open Sans" pitchFamily="34" charset="0"/>
              </a:rPr>
              <a:t>… </a:t>
            </a:r>
            <a:r>
              <a:rPr lang="en-US" altLang="ru-RU" sz="1500" b="1" i="0" u="none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5s</a:t>
            </a:r>
            <a:r>
              <a:rPr lang="en-US" altLang="ru-RU" sz="1500" b="1" i="0" u="none" baseline="3000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</a:t>
            </a:r>
            <a:endParaRPr lang="en-US" altLang="ru-RU" sz="1500" b="1" i="0" u="none" baseline="30000"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931452" y="5865866"/>
            <a:ext cx="2897187" cy="323165"/>
          </a:xfrm>
          <a:prstGeom prst="rect">
            <a:avLst/>
          </a:prstGeom>
          <a:solidFill>
            <a:srgbClr val="FFCC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ru-RU" sz="1500" b="1" i="0" u="none">
                <a:latin typeface="Open Sans" pitchFamily="34" charset="0"/>
                <a:ea typeface="Open Sans" pitchFamily="34" charset="0"/>
                <a:cs typeface="Open Sans" pitchFamily="34" charset="0"/>
              </a:rPr>
              <a:t>… </a:t>
            </a:r>
            <a:r>
              <a:rPr lang="en-US" altLang="ru-RU" sz="1500" b="1" i="0" u="none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6s</a:t>
            </a:r>
            <a:r>
              <a:rPr lang="en-US" altLang="ru-RU" sz="1500" b="1" i="0" u="none" baseline="3000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29" name="Text Box 33"/>
          <p:cNvSpPr txBox="1">
            <a:spLocks noChangeArrowheads="1"/>
          </p:cNvSpPr>
          <p:nvPr/>
        </p:nvSpPr>
        <p:spPr bwMode="auto">
          <a:xfrm>
            <a:off x="2250664" y="4414891"/>
            <a:ext cx="1577975" cy="323165"/>
          </a:xfrm>
          <a:prstGeom prst="rect">
            <a:avLst/>
          </a:prstGeom>
          <a:solidFill>
            <a:srgbClr val="FFCC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500" b="1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500" b="1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500" b="1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2s</a:t>
            </a:r>
            <a:r>
              <a:rPr lang="en-US" altLang="ru-RU" sz="1500" b="1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 </a:t>
            </a:r>
            <a:r>
              <a:rPr lang="en-US" altLang="ru-RU" sz="1500" b="1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2p</a:t>
            </a:r>
            <a:r>
              <a:rPr lang="en-US" altLang="ru-RU" sz="1500" b="1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 </a:t>
            </a:r>
            <a:r>
              <a:rPr lang="en-US" altLang="ru-RU" sz="1500" b="1" u="none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3s</a:t>
            </a:r>
            <a:r>
              <a:rPr lang="en-US" altLang="ru-RU" sz="1500" b="1" u="none" baseline="30000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1650589" y="4899079"/>
            <a:ext cx="2178050" cy="323165"/>
          </a:xfrm>
          <a:prstGeom prst="rect">
            <a:avLst/>
          </a:prstGeom>
          <a:solidFill>
            <a:srgbClr val="FFCC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2s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 </a:t>
            </a:r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2p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 </a:t>
            </a:r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3s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5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3p</a:t>
            </a:r>
            <a:r>
              <a:rPr lang="en-US" altLang="ru-RU" sz="15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</a:t>
            </a:r>
            <a:r>
              <a:rPr lang="en-US" altLang="ru-RU" sz="1500" b="1" i="0" u="none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4s</a:t>
            </a:r>
            <a:r>
              <a:rPr lang="en-US" altLang="ru-RU" sz="1500" b="1" i="0" u="none" baseline="30000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4187414" y="3529066"/>
            <a:ext cx="693738" cy="338554"/>
          </a:xfrm>
          <a:prstGeom prst="rect">
            <a:avLst/>
          </a:prstGeom>
          <a:solidFill>
            <a:srgbClr val="FFCC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GB" altLang="ru-RU" sz="1600" i="0" u="none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I</a:t>
            </a:r>
            <a:r>
              <a:rPr lang="kk-KZ" altLang="ru-RU" sz="1600" i="0" u="none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топ</a:t>
            </a:r>
            <a:endParaRPr lang="en-US" altLang="ru-RU" sz="1600" u="none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32" name="Text Box 23"/>
          <p:cNvSpPr txBox="1">
            <a:spLocks noChangeArrowheads="1"/>
          </p:cNvSpPr>
          <p:nvPr/>
        </p:nvSpPr>
        <p:spPr bwMode="auto">
          <a:xfrm>
            <a:off x="633890" y="3120512"/>
            <a:ext cx="3220975" cy="400110"/>
          </a:xfrm>
          <a:prstGeom prst="rect">
            <a:avLst/>
          </a:prstGeom>
          <a:solidFill>
            <a:srgbClr val="FFCCCC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kk-KZ" altLang="ru-RU" sz="20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Сілтілі металдар</a:t>
            </a:r>
            <a:endParaRPr lang="en-US" altLang="ru-RU" sz="2000" b="1" u="none" dirty="0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  <p:sp>
        <p:nvSpPr>
          <p:cNvPr id="34" name="Text Box 25"/>
          <p:cNvSpPr txBox="1">
            <a:spLocks noChangeArrowheads="1"/>
          </p:cNvSpPr>
          <p:nvPr/>
        </p:nvSpPr>
        <p:spPr bwMode="auto">
          <a:xfrm>
            <a:off x="788194" y="6991980"/>
            <a:ext cx="8449820" cy="707886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kk-KZ" altLang="ru-RU" sz="20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Франсий</a:t>
            </a:r>
            <a:r>
              <a:rPr lang="en-US" altLang="ru-RU" sz="20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kk-KZ" altLang="ru-RU" sz="20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және</a:t>
            </a:r>
            <a:r>
              <a:rPr lang="en-US" altLang="ru-RU" sz="20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kk-KZ" altLang="ru-RU" sz="20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радий</a:t>
            </a:r>
            <a:r>
              <a:rPr lang="en-US" altLang="ru-RU" sz="20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kk-KZ" altLang="ru-RU" sz="20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екеуі де қысқа ғұмырлы радиоактивті элемент</a:t>
            </a:r>
            <a:endParaRPr lang="en-US" altLang="ru-RU" sz="2000" i="0" u="none" baseline="30000" dirty="0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17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ІІ топ элементтерінің топ бойынша өзгеретін қасиеттері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1305832"/>
                  </p:ext>
                </p:extLst>
              </p:nvPr>
            </p:nvGraphicFramePr>
            <p:xfrm>
              <a:off x="284163" y="1648211"/>
              <a:ext cx="9144000" cy="25572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77608">
                    <a:tc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Be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Mg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Ca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Sr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Ba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Реттік нөмірі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12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20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38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56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Ескі</a:t>
                          </a: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э/к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2,8,8,2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2,8,18,8,2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2,8,18,18,8,2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err="1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Жаңа</a:t>
                          </a:r>
                          <a:r>
                            <a:rPr lang="ru-RU" sz="2000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э/к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1s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  <a:r>
                            <a:rPr lang="en-US" altLang="ru-RU" sz="2000" b="1" i="0" u="none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en-US" altLang="ru-RU" sz="2000" b="1" i="0" u="none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2s</a:t>
                          </a:r>
                          <a:r>
                            <a:rPr lang="en-US" altLang="ru-RU" sz="2000" b="1" i="0" u="none" baseline="30000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1" i="0" u="none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…</a:t>
                          </a:r>
                          <a:r>
                            <a:rPr lang="en-US" altLang="ru-RU" sz="2000" b="1" i="0" u="none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3s</a:t>
                          </a:r>
                          <a:r>
                            <a:rPr lang="en-US" altLang="ru-RU" sz="2000" b="1" i="0" u="none" baseline="30000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1" i="0" u="none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… </a:t>
                          </a:r>
                          <a:r>
                            <a:rPr lang="en-US" altLang="ru-RU" sz="2000" b="1" i="0" u="none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4s</a:t>
                          </a:r>
                          <a:r>
                            <a:rPr lang="en-US" altLang="ru-RU" sz="2000" b="1" i="0" u="none" baseline="30000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1" i="0" u="none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… </a:t>
                          </a:r>
                          <a:r>
                            <a:rPr lang="en-US" altLang="ru-RU" sz="2000" b="1" i="0" u="none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5s</a:t>
                          </a:r>
                          <a:r>
                            <a:rPr lang="en-US" altLang="ru-RU" sz="2000" b="1" i="0" u="none" baseline="30000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  <a:endParaRPr lang="en-US" altLang="ru-RU" sz="2000" b="1" i="0" u="none" baseline="30000" dirty="0"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1" i="0" u="none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… </a:t>
                          </a:r>
                          <a:r>
                            <a:rPr lang="en-US" altLang="ru-RU" sz="2000" b="1" i="0" u="none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6s</a:t>
                          </a:r>
                          <a:r>
                            <a:rPr lang="en-US" altLang="ru-RU" sz="2000" b="1" i="0" u="none" baseline="30000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1305832"/>
                  </p:ext>
                </p:extLst>
              </p:nvPr>
            </p:nvGraphicFramePr>
            <p:xfrm>
              <a:off x="284163" y="1648211"/>
              <a:ext cx="9144000" cy="25572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77608">
                    <a:tc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00400" t="-1053" r="-401200" b="-344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199602" t="-1053" r="-299602" b="-344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1053" r="-200800" b="-344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0800" t="-1053" r="-100800" b="-3442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500800" t="-1053" r="-800" b="-3442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Реттік нөмірі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12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20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38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56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Ескі</a:t>
                          </a: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э/к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2,8,8,2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2,8,18,8,2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2,8,18,18,8,2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err="1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Жаңа</a:t>
                          </a:r>
                          <a:r>
                            <a:rPr lang="ru-RU" sz="2000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э/к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ru-RU" sz="20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1s</a:t>
                          </a:r>
                          <a:r>
                            <a:rPr lang="en-US" altLang="ru-RU" sz="20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  <a:r>
                            <a:rPr lang="en-US" altLang="ru-RU" sz="2000" b="1" i="0" u="none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en-US" altLang="ru-RU" sz="2000" b="1" i="0" u="none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2s</a:t>
                          </a:r>
                          <a:r>
                            <a:rPr lang="en-US" altLang="ru-RU" sz="2000" b="1" i="0" u="none" baseline="30000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1" i="0" u="none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…</a:t>
                          </a:r>
                          <a:r>
                            <a:rPr lang="en-US" altLang="ru-RU" sz="2000" b="1" i="0" u="none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3s</a:t>
                          </a:r>
                          <a:r>
                            <a:rPr lang="en-US" altLang="ru-RU" sz="2000" b="1" i="0" u="none" baseline="30000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1" i="0" u="none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… </a:t>
                          </a:r>
                          <a:r>
                            <a:rPr lang="en-US" altLang="ru-RU" sz="2000" b="1" i="0" u="none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4s</a:t>
                          </a:r>
                          <a:r>
                            <a:rPr lang="en-US" altLang="ru-RU" sz="2000" b="1" i="0" u="none" baseline="30000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1" i="0" u="none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… </a:t>
                          </a:r>
                          <a:r>
                            <a:rPr lang="en-US" altLang="ru-RU" sz="2000" b="1" i="0" u="none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5s</a:t>
                          </a:r>
                          <a:r>
                            <a:rPr lang="en-US" altLang="ru-RU" sz="2000" b="1" i="0" u="none" baseline="30000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  <a:endParaRPr lang="en-US" altLang="ru-RU" sz="2000" b="1" i="0" u="none" baseline="30000" dirty="0"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2000" b="1" i="0" u="none" dirty="0"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… </a:t>
                          </a:r>
                          <a:r>
                            <a:rPr lang="en-US" altLang="ru-RU" sz="2000" b="1" i="0" u="none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6s</a:t>
                          </a:r>
                          <a:r>
                            <a:rPr lang="en-US" altLang="ru-RU" sz="2000" b="1" i="0" u="none" baseline="30000" dirty="0">
                              <a:solidFill>
                                <a:srgbClr val="A50021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Прямоугольник 3"/>
          <p:cNvSpPr/>
          <p:nvPr/>
        </p:nvSpPr>
        <p:spPr>
          <a:xfrm>
            <a:off x="284163" y="4481734"/>
            <a:ext cx="9144001" cy="3111209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z="2200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Ядродан</a:t>
            </a:r>
            <a:r>
              <a:rPr lang="ru-RU" altLang="ru-RU" sz="22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электрон </a:t>
            </a:r>
            <a:r>
              <a:rPr lang="ru-RU" altLang="ru-RU" sz="2200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қабаты</a:t>
            </a:r>
            <a:r>
              <a:rPr lang="ru-RU" altLang="ru-RU" sz="22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2200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ұзақтаған</a:t>
            </a:r>
            <a:r>
              <a:rPr lang="ru-RU" altLang="ru-RU" sz="22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2200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сайын</a:t>
            </a:r>
            <a:r>
              <a:rPr lang="ru-RU" altLang="ru-RU" sz="22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2200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ядроның</a:t>
            </a:r>
            <a:r>
              <a:rPr lang="ru-RU" altLang="ru-RU" sz="22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заряды </a:t>
            </a:r>
            <a:r>
              <a:rPr lang="ru-RU" altLang="ru-RU" sz="2200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артады</a:t>
            </a:r>
            <a:r>
              <a:rPr lang="ru-RU" altLang="ru-RU" sz="22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;</a:t>
            </a:r>
            <a:endParaRPr lang="kk-KZ" altLang="ru-RU" sz="2200" dirty="0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342900" lvl="0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kk-KZ" altLang="ru-RU" sz="22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Ядродан сыртқы қабатының ара қашықтығы ұзақтаған сайын ... өзгереді. </a:t>
            </a:r>
            <a:endParaRPr lang="en-GB" altLang="ru-RU" sz="2200" dirty="0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873375"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000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Атом радиусы</a:t>
            </a:r>
            <a:r>
              <a:rPr lang="en-GB" altLang="ru-RU" sz="2000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		</a:t>
            </a:r>
            <a:r>
              <a:rPr lang="kk-KZ" altLang="ru-RU" sz="2000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  <a:p>
            <a:pPr marL="2873375"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000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Иондану энергиясы</a:t>
            </a:r>
            <a:r>
              <a:rPr lang="en-GB" altLang="ru-RU" sz="2000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		</a:t>
            </a:r>
            <a:endParaRPr lang="kk-KZ" altLang="ru-RU" sz="2000" dirty="0">
              <a:solidFill>
                <a:srgbClr val="620BFC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873375"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000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Балқу нүктесі</a:t>
            </a:r>
            <a:endParaRPr lang="en-GB" altLang="ru-RU" sz="2000" dirty="0">
              <a:solidFill>
                <a:srgbClr val="620BFC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marL="2873375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000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Химиялық реактивтілігі      </a:t>
            </a:r>
          </a:p>
          <a:p>
            <a:pPr marL="2873375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altLang="ru-RU" sz="2000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Иондық радиус</a:t>
            </a:r>
            <a:endParaRPr lang="en-GB" altLang="ru-RU" sz="2000" dirty="0">
              <a:solidFill>
                <a:srgbClr val="620BFC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86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4539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Атомдық және иондық радиус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1191340"/>
                  </p:ext>
                </p:extLst>
              </p:nvPr>
            </p:nvGraphicFramePr>
            <p:xfrm>
              <a:off x="284162" y="890788"/>
              <a:ext cx="9144000" cy="25572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Атомдар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Be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Mg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Ca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Sr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Ba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Атомдық радиус/нм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0.140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0.174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0.191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0.198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Иондар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ru-RU" sz="2400" b="0" i="0" u="none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Be</m:t>
                                </m:r>
                                <m:r>
                                  <a:rPr lang="en-US" altLang="ru-RU" sz="2400" b="0" i="0" u="none" baseline="3000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oMath>
                            </m:oMathPara>
                          </a14:m>
                          <a:endParaRPr lang="en-US" altLang="ru-RU" sz="2400" b="0" i="0" u="none" baseline="30000" dirty="0">
                            <a:solidFill>
                              <a:srgbClr val="620BFC"/>
                            </a:solidFill>
                            <a:latin typeface="Arial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400" b="0" i="0" u="none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Mg</m:t>
                                </m:r>
                                <m:r>
                                  <a:rPr lang="en-GB" altLang="ru-RU" sz="2400" b="0" i="0" u="none" baseline="3000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oMath>
                            </m:oMathPara>
                          </a14:m>
                          <a:endParaRPr lang="en-US" altLang="ru-RU" sz="2400" b="0" i="0" u="none" baseline="300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400" b="0" i="0" u="none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Ca</m:t>
                                </m:r>
                                <m:r>
                                  <a:rPr lang="en-GB" altLang="ru-RU" sz="2400" b="0" i="0" u="none" baseline="3000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oMath>
                            </m:oMathPara>
                          </a14:m>
                          <a:endParaRPr lang="en-US" altLang="ru-RU" sz="2400" b="0" i="0" u="none" baseline="30000" dirty="0">
                            <a:solidFill>
                              <a:srgbClr val="620BFC"/>
                            </a:solidFill>
                            <a:latin typeface="Arial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400" b="0" i="0" u="none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Sr</m:t>
                                </m:r>
                                <m:r>
                                  <a:rPr lang="en-GB" altLang="ru-RU" sz="2400" b="0" i="0" u="none" baseline="3000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oMath>
                            </m:oMathPara>
                          </a14:m>
                          <a:endParaRPr lang="en-US" altLang="ru-RU" sz="2400" b="0" i="0" u="none" baseline="30000" dirty="0">
                            <a:solidFill>
                              <a:srgbClr val="620BFC"/>
                            </a:solidFill>
                            <a:latin typeface="Arial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400" b="0" i="0" u="none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Ba</m:t>
                                </m:r>
                                <m:r>
                                  <a:rPr lang="en-GB" altLang="ru-RU" sz="2400" b="0" i="0" u="none" baseline="3000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oMath>
                            </m:oMathPara>
                          </a14:m>
                          <a:endParaRPr lang="en-US" altLang="ru-RU" sz="2400" b="0" i="0" u="none" baseline="30000" dirty="0">
                            <a:solidFill>
                              <a:srgbClr val="620BFC"/>
                            </a:solidFill>
                            <a:latin typeface="Arial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Иондық</a:t>
                          </a: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радиус/</a:t>
                          </a:r>
                          <a:r>
                            <a:rPr lang="ru-RU" sz="200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нм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0.030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0.064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0.094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0.110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0.134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11191340"/>
                  </p:ext>
                </p:extLst>
              </p:nvPr>
            </p:nvGraphicFramePr>
            <p:xfrm>
              <a:off x="284162" y="890788"/>
              <a:ext cx="9144000" cy="25572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Атомдар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400" t="-5263" r="-401200" b="-36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99602" t="-5263" r="-299602" b="-36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5263" r="-200800" b="-36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400800" t="-5263" r="-100800" b="-36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500800" t="-5263" r="-800" b="-3610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Атомдық радиус/нм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0.140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0.174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0.191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0.198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Иондар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400" t="-226316" r="-401200" b="-1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99602" t="-226316" r="-299602" b="-1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226316" r="-200800" b="-1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400800" t="-226316" r="-100800" b="-1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500800" t="-226316" r="-800" b="-14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Иондық</a:t>
                          </a: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радиус/</a:t>
                          </a:r>
                          <a:r>
                            <a:rPr lang="ru-RU" sz="200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нм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0.030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0.064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0.094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0.110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0.134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284162" y="3586952"/>
            <a:ext cx="5169119" cy="421920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Атом радиусы	</a:t>
            </a:r>
            <a:endParaRPr lang="ru-KZ" sz="20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kk-KZ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Топ бойынша артады: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Егер атом саны үлкен болса</a:t>
            </a:r>
            <a:r>
              <a:rPr lang="ru-KZ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kk-KZ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электрондар көп болады, ал электрон саны артқан сайын ядордан алшақтайды.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 топ атомдарына қарағанда салыстырмалы түрде ІІ топ атомдары кішірек болады. Себебі ІІ топ элементтерінің ядросындағы протон саны І топ элементтеріне қарағанда көбірек, электронды мықтырақ тартады. </a:t>
            </a:r>
          </a:p>
        </p:txBody>
      </p:sp>
      <p:pic>
        <p:nvPicPr>
          <p:cNvPr id="7" name="Picture 27" descr="mgatom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132" y="4110152"/>
            <a:ext cx="851989" cy="85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 descr="caatom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3107" y="3798505"/>
            <a:ext cx="1163637" cy="116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0"/>
          <p:cNvSpPr txBox="1">
            <a:spLocks noChangeArrowheads="1"/>
          </p:cNvSpPr>
          <p:nvPr/>
        </p:nvSpPr>
        <p:spPr bwMode="auto">
          <a:xfrm>
            <a:off x="5629494" y="5035167"/>
            <a:ext cx="15779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600" b="1" i="0" u="none" dirty="0">
                <a:solidFill>
                  <a:srgbClr val="002060"/>
                </a:solidFill>
                <a:latin typeface="Arial" charset="0"/>
              </a:rPr>
              <a:t>1s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Arial" charset="0"/>
              </a:rPr>
              <a:t>2</a:t>
            </a:r>
            <a:r>
              <a:rPr lang="en-US" altLang="ru-RU" sz="1600" b="1" i="0" u="none" dirty="0">
                <a:solidFill>
                  <a:srgbClr val="002060"/>
                </a:solidFill>
                <a:latin typeface="Arial" charset="0"/>
              </a:rPr>
              <a:t> 2s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Arial" charset="0"/>
              </a:rPr>
              <a:t>2 </a:t>
            </a:r>
            <a:r>
              <a:rPr lang="en-US" altLang="ru-RU" sz="1600" b="1" i="0" u="none" dirty="0">
                <a:solidFill>
                  <a:srgbClr val="002060"/>
                </a:solidFill>
                <a:latin typeface="Arial" charset="0"/>
              </a:rPr>
              <a:t>2p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Arial" charset="0"/>
              </a:rPr>
              <a:t>6 </a:t>
            </a:r>
            <a:r>
              <a:rPr lang="en-US" altLang="ru-RU" sz="1600" b="1" i="0" u="none" dirty="0">
                <a:solidFill>
                  <a:srgbClr val="A50021"/>
                </a:solidFill>
                <a:latin typeface="Arial" charset="0"/>
              </a:rPr>
              <a:t>3s</a:t>
            </a:r>
            <a:r>
              <a:rPr lang="en-US" altLang="ru-RU" sz="1600" b="1" i="0" u="none" baseline="30000" dirty="0">
                <a:solidFill>
                  <a:srgbClr val="A50021"/>
                </a:solidFill>
                <a:latin typeface="Arial" charset="0"/>
              </a:rPr>
              <a:t>2</a:t>
            </a: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7367122" y="5016013"/>
            <a:ext cx="215560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600" b="1" i="0" u="none" dirty="0">
                <a:solidFill>
                  <a:srgbClr val="002060"/>
                </a:solidFill>
                <a:latin typeface="Arial" charset="0"/>
              </a:rPr>
              <a:t>1s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Arial" charset="0"/>
              </a:rPr>
              <a:t>2</a:t>
            </a:r>
            <a:r>
              <a:rPr lang="en-US" altLang="ru-RU" sz="1600" b="1" i="0" u="none" dirty="0">
                <a:solidFill>
                  <a:srgbClr val="002060"/>
                </a:solidFill>
                <a:latin typeface="Arial" charset="0"/>
              </a:rPr>
              <a:t> 2s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Arial" charset="0"/>
              </a:rPr>
              <a:t>2 </a:t>
            </a:r>
            <a:r>
              <a:rPr lang="en-US" altLang="ru-RU" sz="1600" b="1" i="0" u="none" dirty="0">
                <a:solidFill>
                  <a:srgbClr val="002060"/>
                </a:solidFill>
                <a:latin typeface="Arial" charset="0"/>
              </a:rPr>
              <a:t>2p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Arial" charset="0"/>
              </a:rPr>
              <a:t>6 </a:t>
            </a:r>
            <a:r>
              <a:rPr lang="en-US" altLang="ru-RU" sz="1600" b="1" i="0" u="none" dirty="0">
                <a:solidFill>
                  <a:srgbClr val="002060"/>
                </a:solidFill>
                <a:latin typeface="Arial" charset="0"/>
              </a:rPr>
              <a:t>3s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Arial" charset="0"/>
              </a:rPr>
              <a:t>2</a:t>
            </a:r>
            <a:r>
              <a:rPr lang="en-US" altLang="ru-RU" sz="1600" b="1" i="0" u="none" dirty="0">
                <a:solidFill>
                  <a:srgbClr val="002060"/>
                </a:solidFill>
                <a:latin typeface="Arial" charset="0"/>
              </a:rPr>
              <a:t>3p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Arial" charset="0"/>
              </a:rPr>
              <a:t>6</a:t>
            </a:r>
            <a:r>
              <a:rPr lang="en-US" altLang="ru-RU" sz="1600" b="1" i="0" u="none" dirty="0">
                <a:solidFill>
                  <a:srgbClr val="A50021"/>
                </a:solidFill>
                <a:latin typeface="Arial" charset="0"/>
              </a:rPr>
              <a:t>4s</a:t>
            </a:r>
            <a:r>
              <a:rPr lang="en-US" altLang="ru-RU" sz="1600" b="1" i="0" u="none" baseline="30000" dirty="0">
                <a:solidFill>
                  <a:srgbClr val="A50021"/>
                </a:solidFill>
                <a:latin typeface="Arial" charset="0"/>
              </a:rPr>
              <a:t>2</a:t>
            </a:r>
          </a:p>
        </p:txBody>
      </p:sp>
      <p:pic>
        <p:nvPicPr>
          <p:cNvPr id="11" name="Picture 32" descr="mgatom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254" y="5889241"/>
            <a:ext cx="795337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7655936" y="6850190"/>
            <a:ext cx="15779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4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12 </a:t>
            </a:r>
            <a:r>
              <a:rPr lang="kk-KZ" altLang="ru-RU" sz="14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протон</a:t>
            </a:r>
            <a:endParaRPr lang="en-US" altLang="ru-RU" sz="1400" b="1" i="0" u="none" dirty="0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en-US" altLang="ru-RU" sz="14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4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4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2s</a:t>
            </a:r>
            <a:r>
              <a:rPr lang="en-US" altLang="ru-RU" sz="14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 </a:t>
            </a:r>
            <a:r>
              <a:rPr lang="en-US" altLang="ru-RU" sz="14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2p</a:t>
            </a:r>
            <a:r>
              <a:rPr lang="en-US" altLang="ru-RU" sz="14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 </a:t>
            </a:r>
            <a:r>
              <a:rPr lang="en-US" altLang="ru-RU" sz="14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3s</a:t>
            </a:r>
            <a:r>
              <a:rPr lang="en-US" altLang="ru-RU" sz="14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5694582" y="6821104"/>
            <a:ext cx="15779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6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11 </a:t>
            </a:r>
            <a:r>
              <a:rPr lang="kk-KZ" altLang="ru-RU" sz="16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протон </a:t>
            </a:r>
            <a:endParaRPr lang="en-US" altLang="ru-RU" sz="1600" b="1" i="0" u="none" dirty="0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en-US" altLang="ru-RU" sz="16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6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2s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 </a:t>
            </a:r>
            <a:r>
              <a:rPr lang="en-US" altLang="ru-RU" sz="16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2p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 </a:t>
            </a:r>
            <a:r>
              <a:rPr lang="en-US" altLang="ru-RU" sz="16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3s</a:t>
            </a:r>
            <a:r>
              <a:rPr lang="en-US" altLang="ru-RU" sz="16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</a:t>
            </a:r>
          </a:p>
        </p:txBody>
      </p:sp>
      <p:pic>
        <p:nvPicPr>
          <p:cNvPr id="14" name="Picture 35" descr="naatom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1132" y="5776529"/>
            <a:ext cx="1020762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884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9995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Атомдық және иондық радиус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4946616"/>
                  </p:ext>
                </p:extLst>
              </p:nvPr>
            </p:nvGraphicFramePr>
            <p:xfrm>
              <a:off x="284161" y="1211545"/>
              <a:ext cx="9144000" cy="25572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Атомдар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Be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Mg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Ca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Sr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Ba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Атомдық радиус/нм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0.106</a:t>
                          </a:r>
                          <a:endParaRPr lang="kk-KZ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0.140</a:t>
                          </a:r>
                          <a:endParaRPr lang="kk-KZ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0.174</a:t>
                          </a:r>
                          <a:endParaRPr lang="kk-KZ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0.191</a:t>
                          </a:r>
                          <a:endParaRPr lang="kk-KZ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0.198</a:t>
                          </a:r>
                          <a:endParaRPr lang="kk-KZ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Иондар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altLang="ru-RU" sz="2400" b="0" i="0" u="none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Be</m:t>
                                </m:r>
                                <m:r>
                                  <a:rPr lang="en-US" altLang="ru-RU" sz="2400" b="0" i="0" u="none" baseline="3000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oMath>
                            </m:oMathPara>
                          </a14:m>
                          <a:endParaRPr lang="en-US" altLang="ru-RU" sz="2400" b="0" i="0" u="none" baseline="30000" dirty="0">
                            <a:solidFill>
                              <a:srgbClr val="620BFC"/>
                            </a:solidFill>
                            <a:latin typeface="Arial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400" b="0" i="0" u="none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Mg</m:t>
                                </m:r>
                                <m:r>
                                  <a:rPr lang="en-GB" altLang="ru-RU" sz="2400" b="0" i="0" u="none" baseline="3000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oMath>
                            </m:oMathPara>
                          </a14:m>
                          <a:endParaRPr lang="en-US" altLang="ru-RU" sz="2400" b="0" i="0" u="none" baseline="30000" dirty="0">
                            <a:solidFill>
                              <a:srgbClr val="620BFC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400" b="0" i="0" u="none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Ca</m:t>
                                </m:r>
                                <m:r>
                                  <a:rPr lang="en-GB" altLang="ru-RU" sz="2400" b="0" i="0" u="none" baseline="3000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oMath>
                            </m:oMathPara>
                          </a14:m>
                          <a:endParaRPr lang="en-US" altLang="ru-RU" sz="2400" b="0" i="0" u="none" baseline="30000" dirty="0">
                            <a:solidFill>
                              <a:srgbClr val="620BFC"/>
                            </a:solidFill>
                            <a:latin typeface="Arial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400" b="0" i="0" u="none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Sr</m:t>
                                </m:r>
                                <m:r>
                                  <a:rPr lang="en-GB" altLang="ru-RU" sz="2400" b="0" i="0" u="none" baseline="3000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oMath>
                            </m:oMathPara>
                          </a14:m>
                          <a:endParaRPr lang="en-US" altLang="ru-RU" sz="2400" b="0" i="0" u="none" baseline="30000" dirty="0">
                            <a:solidFill>
                              <a:srgbClr val="620BFC"/>
                            </a:solidFill>
                            <a:latin typeface="Arial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GB" altLang="ru-RU" sz="2400" b="0" i="0" u="none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Ba</m:t>
                                </m:r>
                                <m:r>
                                  <a:rPr lang="en-GB" altLang="ru-RU" sz="2400" b="0" i="0" u="none" baseline="3000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</m:oMath>
                            </m:oMathPara>
                          </a14:m>
                          <a:endParaRPr lang="en-US" altLang="ru-RU" sz="2400" b="0" i="0" u="none" baseline="30000" dirty="0">
                            <a:solidFill>
                              <a:srgbClr val="620BFC"/>
                            </a:solidFill>
                            <a:latin typeface="Arial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Иондық</a:t>
                          </a: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радиус/</a:t>
                          </a:r>
                          <a:r>
                            <a:rPr lang="ru-RU" sz="200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нм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0.030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0.064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0.094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0.110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0.134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4946616"/>
                  </p:ext>
                </p:extLst>
              </p:nvPr>
            </p:nvGraphicFramePr>
            <p:xfrm>
              <a:off x="284161" y="1211545"/>
              <a:ext cx="9144000" cy="255729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Атомдар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400" t="-5263" r="-401200" b="-36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99602" t="-5263" r="-299602" b="-36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5263" r="-200800" b="-36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400800" t="-5263" r="-100800" b="-3610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500800" t="-5263" r="-800" b="-36105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Атомдық радиус/нм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0.106</a:t>
                          </a:r>
                          <a:endParaRPr lang="kk-KZ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0.140</a:t>
                          </a:r>
                          <a:endParaRPr lang="kk-KZ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0.174</a:t>
                          </a:r>
                          <a:endParaRPr lang="kk-KZ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0.191</a:t>
                          </a:r>
                          <a:endParaRPr lang="kk-KZ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0.198</a:t>
                          </a:r>
                          <a:endParaRPr lang="kk-KZ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Иондар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400" t="-227368" r="-401200" b="-13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99602" t="-227368" r="-299602" b="-13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227368" r="-200800" b="-13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400800" t="-227368" r="-100800" b="-1389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500800" t="-227368" r="-800" b="-13894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Иондық</a:t>
                          </a: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радиус/</a:t>
                          </a:r>
                          <a:r>
                            <a:rPr lang="ru-RU" sz="2000" dirty="0" err="1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нм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0.030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0.064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0.094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0.110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0.134</a:t>
                          </a:r>
                        </a:p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294900" y="4089173"/>
            <a:ext cx="3890051" cy="354209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Ион радиусы	</a:t>
            </a:r>
            <a:endParaRPr lang="ru-KZ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kk-KZ" sz="24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Топ бойынша артады:</a:t>
            </a:r>
          </a:p>
          <a:p>
            <a:r>
              <a:rPr lang="kk-KZ" sz="24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Иондар атомдарға қарағанда кішірек – сырқы қабаттағы электронды жоғалтқан соң электрон қабаты кішірейеді.</a:t>
            </a:r>
          </a:p>
        </p:txBody>
      </p:sp>
      <p:pic>
        <p:nvPicPr>
          <p:cNvPr id="15" name="Picture 44" descr="mgatom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5138" y="3954769"/>
            <a:ext cx="1056079" cy="1056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45" descr="caatom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5544" y="5825069"/>
            <a:ext cx="1119188" cy="111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6" descr="mg2+io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034" y="4245525"/>
            <a:ext cx="736191" cy="736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7" descr="Ca2+io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861" y="6100889"/>
            <a:ext cx="8128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49"/>
          <p:cNvSpPr txBox="1">
            <a:spLocks noChangeArrowheads="1"/>
          </p:cNvSpPr>
          <p:nvPr/>
        </p:nvSpPr>
        <p:spPr bwMode="auto">
          <a:xfrm>
            <a:off x="5527374" y="5114618"/>
            <a:ext cx="18280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2s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 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2p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 </a:t>
            </a:r>
            <a:r>
              <a:rPr lang="en-US" altLang="ru-RU" sz="1800" b="1" i="0" u="none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3s</a:t>
            </a:r>
            <a:r>
              <a:rPr lang="en-US" altLang="ru-RU" sz="1800" b="1" i="0" u="none" baseline="30000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</a:p>
        </p:txBody>
      </p:sp>
      <p:sp>
        <p:nvSpPr>
          <p:cNvPr id="20" name="Text Box 50"/>
          <p:cNvSpPr txBox="1">
            <a:spLocks noChangeArrowheads="1"/>
          </p:cNvSpPr>
          <p:nvPr/>
        </p:nvSpPr>
        <p:spPr bwMode="auto">
          <a:xfrm>
            <a:off x="4856161" y="7050800"/>
            <a:ext cx="25372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2s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 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2p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 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3s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3p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</a:t>
            </a:r>
            <a:r>
              <a:rPr lang="en-US" altLang="ru-RU" sz="1800" b="1" i="0" u="none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4s</a:t>
            </a:r>
            <a:r>
              <a:rPr lang="en-US" altLang="ru-RU" sz="1800" b="1" i="0" u="none" baseline="30000" dirty="0">
                <a:solidFill>
                  <a:srgbClr val="A50021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</a:p>
        </p:txBody>
      </p:sp>
      <p:sp>
        <p:nvSpPr>
          <p:cNvPr id="21" name="Text Box 51"/>
          <p:cNvSpPr txBox="1">
            <a:spLocks noChangeArrowheads="1"/>
          </p:cNvSpPr>
          <p:nvPr/>
        </p:nvSpPr>
        <p:spPr bwMode="auto">
          <a:xfrm>
            <a:off x="7884018" y="5090893"/>
            <a:ext cx="13419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2s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 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2p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</a:t>
            </a:r>
          </a:p>
        </p:txBody>
      </p:sp>
      <p:sp>
        <p:nvSpPr>
          <p:cNvPr id="22" name="Text Box 52"/>
          <p:cNvSpPr txBox="1">
            <a:spLocks noChangeArrowheads="1"/>
          </p:cNvSpPr>
          <p:nvPr/>
        </p:nvSpPr>
        <p:spPr bwMode="auto">
          <a:xfrm>
            <a:off x="7414304" y="7050800"/>
            <a:ext cx="21419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EC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1s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2s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 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2p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 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3s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</a:t>
            </a:r>
            <a:r>
              <a:rPr lang="en-US" altLang="ru-RU" sz="1800" b="1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3p</a:t>
            </a:r>
            <a:r>
              <a:rPr lang="en-US" altLang="ru-RU" sz="1800" b="1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1000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306383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Балқу температурасы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9352070"/>
                  </p:ext>
                </p:extLst>
              </p:nvPr>
            </p:nvGraphicFramePr>
            <p:xfrm>
              <a:off x="284163" y="1221235"/>
              <a:ext cx="9144000" cy="127864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Атомдар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Be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Mg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Ca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Sr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i="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Ba</m:t>
                                </m:r>
                              </m:oMath>
                            </m:oMathPara>
                          </a14:m>
                          <a:endParaRPr lang="en-US" sz="240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441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Балқу нүктесі/</a:t>
                          </a:r>
                          <a14:m>
                            <m:oMath xmlns:m="http://schemas.openxmlformats.org/officeDocument/2006/math">
                              <m:r>
                                <a:rPr lang="kk-KZ" sz="200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Open Sans" pitchFamily="34" charset="0"/>
                                </a:rPr>
                                <m:t>℃</m:t>
                              </m:r>
                            </m:oMath>
                          </a14:m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1283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650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850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770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710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29352070"/>
                  </p:ext>
                </p:extLst>
              </p:nvPr>
            </p:nvGraphicFramePr>
            <p:xfrm>
              <a:off x="284163" y="1221235"/>
              <a:ext cx="9144000" cy="127864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5776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Атомдар </a:t>
                          </a:r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400" t="-5263" r="-401200" b="-1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99602" t="-5263" r="-299602" b="-1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5263" r="-200800" b="-1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400800" t="-5263" r="-100800" b="-14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500800" t="-5263" r="-800" b="-14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400" t="-86207" r="-501200" b="-146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1283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650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850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770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710</a:t>
                          </a:r>
                        </a:p>
                        <a:p>
                          <a:pPr algn="ctr"/>
                          <a:endParaRPr lang="ru-RU" sz="20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310555" y="2774457"/>
            <a:ext cx="5392927" cy="452698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0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Балқу температурасы</a:t>
            </a:r>
          </a:p>
          <a:p>
            <a:r>
              <a:rPr lang="kk-KZ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Топ бойынша төмендейді: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Әрбір атом екі электрон бұлты арқылы делокализацияланады;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Ионның пішіні артқан сайын металдық байланыс әлсірей түседі;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kk-KZ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І топ металдары ІІ топ металдарына қарағанда балқу нүктесі салыстырмалы түрде төмен болады, себебі әрбір металдың электрон бұлтында бір электрон болады. </a:t>
            </a:r>
          </a:p>
          <a:p>
            <a:r>
              <a:rPr lang="kk-KZ" sz="20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Ескерту!! Магний бұл тұжырымға сай келмейді себебі балқу температура кристалдық торынада әсер етеді.</a:t>
            </a:r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6661093" y="3085416"/>
            <a:ext cx="2062163" cy="1195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25" name="Rectangle 54"/>
          <p:cNvSpPr>
            <a:spLocks noChangeArrowheads="1"/>
          </p:cNvSpPr>
          <p:nvPr/>
        </p:nvSpPr>
        <p:spPr bwMode="auto">
          <a:xfrm>
            <a:off x="6530616" y="4677486"/>
            <a:ext cx="2371725" cy="11033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pic>
        <p:nvPicPr>
          <p:cNvPr id="26" name="Picture 55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43" y="311240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56" descr="l2+larger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541" y="4688598"/>
            <a:ext cx="560387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57" descr="l2+larger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391" y="4696536"/>
            <a:ext cx="560387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58" descr="l2+larger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066" y="4694948"/>
            <a:ext cx="560387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59" descr="l2+larger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5916" y="4702886"/>
            <a:ext cx="560387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0" descr="l2+larger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466" y="5185486"/>
            <a:ext cx="560387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61" descr="l2+larger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316" y="5193423"/>
            <a:ext cx="560387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62" descr="l2+larger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991" y="5191836"/>
            <a:ext cx="560387" cy="56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Freeform 63"/>
          <p:cNvSpPr>
            <a:spLocks/>
          </p:cNvSpPr>
          <p:nvPr/>
        </p:nvSpPr>
        <p:spPr bwMode="auto">
          <a:xfrm>
            <a:off x="6594116" y="4664786"/>
            <a:ext cx="2268537" cy="1125537"/>
          </a:xfrm>
          <a:custGeom>
            <a:avLst/>
            <a:gdLst>
              <a:gd name="T0" fmla="*/ 2147483647 w 1298"/>
              <a:gd name="T1" fmla="*/ 2147483647 h 709"/>
              <a:gd name="T2" fmla="*/ 2147483647 w 1298"/>
              <a:gd name="T3" fmla="*/ 2147483647 h 709"/>
              <a:gd name="T4" fmla="*/ 0 w 1298"/>
              <a:gd name="T5" fmla="*/ 2147483647 h 709"/>
              <a:gd name="T6" fmla="*/ 0 w 1298"/>
              <a:gd name="T7" fmla="*/ 2147483647 h 709"/>
              <a:gd name="T8" fmla="*/ 2147483647 w 1298"/>
              <a:gd name="T9" fmla="*/ 2147483647 h 709"/>
              <a:gd name="T10" fmla="*/ 2147483647 w 1298"/>
              <a:gd name="T11" fmla="*/ 2147483647 h 709"/>
              <a:gd name="T12" fmla="*/ 2147483647 w 1298"/>
              <a:gd name="T13" fmla="*/ 2147483647 h 709"/>
              <a:gd name="T14" fmla="*/ 2147483647 w 1298"/>
              <a:gd name="T15" fmla="*/ 2147483647 h 709"/>
              <a:gd name="T16" fmla="*/ 2147483647 w 1298"/>
              <a:gd name="T17" fmla="*/ 2147483647 h 709"/>
              <a:gd name="T18" fmla="*/ 2147483647 w 1298"/>
              <a:gd name="T19" fmla="*/ 2147483647 h 709"/>
              <a:gd name="T20" fmla="*/ 2147483647 w 1298"/>
              <a:gd name="T21" fmla="*/ 2147483647 h 709"/>
              <a:gd name="T22" fmla="*/ 2147483647 w 1298"/>
              <a:gd name="T23" fmla="*/ 2147483647 h 709"/>
              <a:gd name="T24" fmla="*/ 2147483647 w 1298"/>
              <a:gd name="T25" fmla="*/ 2147483647 h 709"/>
              <a:gd name="T26" fmla="*/ 2147483647 w 1298"/>
              <a:gd name="T27" fmla="*/ 2147483647 h 709"/>
              <a:gd name="T28" fmla="*/ 2147483647 w 1298"/>
              <a:gd name="T29" fmla="*/ 2147483647 h 709"/>
              <a:gd name="T30" fmla="*/ 2147483647 w 1298"/>
              <a:gd name="T31" fmla="*/ 2147483647 h 709"/>
              <a:gd name="T32" fmla="*/ 2147483647 w 1298"/>
              <a:gd name="T33" fmla="*/ 2147483647 h 709"/>
              <a:gd name="T34" fmla="*/ 2147483647 w 1298"/>
              <a:gd name="T35" fmla="*/ 2147483647 h 709"/>
              <a:gd name="T36" fmla="*/ 2147483647 w 1298"/>
              <a:gd name="T37" fmla="*/ 0 h 709"/>
              <a:gd name="T38" fmla="*/ 2147483647 w 1298"/>
              <a:gd name="T39" fmla="*/ 2147483647 h 709"/>
              <a:gd name="T40" fmla="*/ 2147483647 w 1298"/>
              <a:gd name="T41" fmla="*/ 2147483647 h 70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298" h="709">
                <a:moveTo>
                  <a:pt x="40" y="144"/>
                </a:moveTo>
                <a:cubicBezTo>
                  <a:pt x="9" y="163"/>
                  <a:pt x="15" y="185"/>
                  <a:pt x="13" y="242"/>
                </a:cubicBezTo>
                <a:lnTo>
                  <a:pt x="0" y="393"/>
                </a:lnTo>
                <a:lnTo>
                  <a:pt x="0" y="629"/>
                </a:lnTo>
                <a:lnTo>
                  <a:pt x="170" y="674"/>
                </a:lnTo>
                <a:lnTo>
                  <a:pt x="256" y="688"/>
                </a:lnTo>
                <a:lnTo>
                  <a:pt x="413" y="661"/>
                </a:lnTo>
                <a:lnTo>
                  <a:pt x="616" y="661"/>
                </a:lnTo>
                <a:lnTo>
                  <a:pt x="832" y="674"/>
                </a:lnTo>
                <a:lnTo>
                  <a:pt x="986" y="709"/>
                </a:lnTo>
                <a:lnTo>
                  <a:pt x="1094" y="670"/>
                </a:lnTo>
                <a:lnTo>
                  <a:pt x="1220" y="623"/>
                </a:lnTo>
                <a:lnTo>
                  <a:pt x="1291" y="463"/>
                </a:lnTo>
                <a:lnTo>
                  <a:pt x="1298" y="381"/>
                </a:lnTo>
                <a:lnTo>
                  <a:pt x="1247" y="303"/>
                </a:lnTo>
                <a:lnTo>
                  <a:pt x="1192" y="66"/>
                </a:lnTo>
                <a:lnTo>
                  <a:pt x="839" y="22"/>
                </a:lnTo>
                <a:lnTo>
                  <a:pt x="669" y="13"/>
                </a:lnTo>
                <a:lnTo>
                  <a:pt x="432" y="0"/>
                </a:lnTo>
                <a:lnTo>
                  <a:pt x="72" y="40"/>
                </a:lnTo>
                <a:lnTo>
                  <a:pt x="40" y="144"/>
                </a:lnTo>
                <a:close/>
              </a:path>
            </a:pathLst>
          </a:custGeom>
          <a:solidFill>
            <a:srgbClr val="663300">
              <a:alpha val="3294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35" name="Picture 64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368" y="310922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5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8656" y="310922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66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768" y="311875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67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2881" y="312827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68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156" y="3479116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69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0381" y="3475941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70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668" y="3475941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71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7781" y="3485466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72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193" y="383947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73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418" y="383630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74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7706" y="383630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75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9818" y="3845828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76" descr="2+io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931" y="385535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" name="Freeform 77"/>
          <p:cNvSpPr>
            <a:spLocks/>
          </p:cNvSpPr>
          <p:nvPr/>
        </p:nvSpPr>
        <p:spPr bwMode="auto">
          <a:xfrm>
            <a:off x="6716656" y="3128278"/>
            <a:ext cx="1957387" cy="1125537"/>
          </a:xfrm>
          <a:custGeom>
            <a:avLst/>
            <a:gdLst>
              <a:gd name="T0" fmla="*/ 2147483647 w 1298"/>
              <a:gd name="T1" fmla="*/ 2147483647 h 709"/>
              <a:gd name="T2" fmla="*/ 2147483647 w 1298"/>
              <a:gd name="T3" fmla="*/ 2147483647 h 709"/>
              <a:gd name="T4" fmla="*/ 0 w 1298"/>
              <a:gd name="T5" fmla="*/ 2147483647 h 709"/>
              <a:gd name="T6" fmla="*/ 0 w 1298"/>
              <a:gd name="T7" fmla="*/ 2147483647 h 709"/>
              <a:gd name="T8" fmla="*/ 2147483647 w 1298"/>
              <a:gd name="T9" fmla="*/ 2147483647 h 709"/>
              <a:gd name="T10" fmla="*/ 2147483647 w 1298"/>
              <a:gd name="T11" fmla="*/ 2147483647 h 709"/>
              <a:gd name="T12" fmla="*/ 2147483647 w 1298"/>
              <a:gd name="T13" fmla="*/ 2147483647 h 709"/>
              <a:gd name="T14" fmla="*/ 2147483647 w 1298"/>
              <a:gd name="T15" fmla="*/ 2147483647 h 709"/>
              <a:gd name="T16" fmla="*/ 2147483647 w 1298"/>
              <a:gd name="T17" fmla="*/ 2147483647 h 709"/>
              <a:gd name="T18" fmla="*/ 2147483647 w 1298"/>
              <a:gd name="T19" fmla="*/ 2147483647 h 709"/>
              <a:gd name="T20" fmla="*/ 2147483647 w 1298"/>
              <a:gd name="T21" fmla="*/ 2147483647 h 709"/>
              <a:gd name="T22" fmla="*/ 2147483647 w 1298"/>
              <a:gd name="T23" fmla="*/ 2147483647 h 709"/>
              <a:gd name="T24" fmla="*/ 2147483647 w 1298"/>
              <a:gd name="T25" fmla="*/ 2147483647 h 709"/>
              <a:gd name="T26" fmla="*/ 2147483647 w 1298"/>
              <a:gd name="T27" fmla="*/ 2147483647 h 709"/>
              <a:gd name="T28" fmla="*/ 2147483647 w 1298"/>
              <a:gd name="T29" fmla="*/ 2147483647 h 709"/>
              <a:gd name="T30" fmla="*/ 2147483647 w 1298"/>
              <a:gd name="T31" fmla="*/ 2147483647 h 709"/>
              <a:gd name="T32" fmla="*/ 2147483647 w 1298"/>
              <a:gd name="T33" fmla="*/ 2147483647 h 709"/>
              <a:gd name="T34" fmla="*/ 2147483647 w 1298"/>
              <a:gd name="T35" fmla="*/ 2147483647 h 709"/>
              <a:gd name="T36" fmla="*/ 2147483647 w 1298"/>
              <a:gd name="T37" fmla="*/ 0 h 709"/>
              <a:gd name="T38" fmla="*/ 2147483647 w 1298"/>
              <a:gd name="T39" fmla="*/ 2147483647 h 709"/>
              <a:gd name="T40" fmla="*/ 2147483647 w 1298"/>
              <a:gd name="T41" fmla="*/ 2147483647 h 709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298" h="709">
                <a:moveTo>
                  <a:pt x="40" y="144"/>
                </a:moveTo>
                <a:cubicBezTo>
                  <a:pt x="9" y="163"/>
                  <a:pt x="15" y="185"/>
                  <a:pt x="13" y="242"/>
                </a:cubicBezTo>
                <a:lnTo>
                  <a:pt x="0" y="393"/>
                </a:lnTo>
                <a:lnTo>
                  <a:pt x="0" y="629"/>
                </a:lnTo>
                <a:lnTo>
                  <a:pt x="170" y="674"/>
                </a:lnTo>
                <a:lnTo>
                  <a:pt x="256" y="688"/>
                </a:lnTo>
                <a:lnTo>
                  <a:pt x="413" y="661"/>
                </a:lnTo>
                <a:lnTo>
                  <a:pt x="616" y="661"/>
                </a:lnTo>
                <a:lnTo>
                  <a:pt x="832" y="674"/>
                </a:lnTo>
                <a:lnTo>
                  <a:pt x="986" y="709"/>
                </a:lnTo>
                <a:lnTo>
                  <a:pt x="1094" y="670"/>
                </a:lnTo>
                <a:lnTo>
                  <a:pt x="1220" y="623"/>
                </a:lnTo>
                <a:lnTo>
                  <a:pt x="1291" y="463"/>
                </a:lnTo>
                <a:lnTo>
                  <a:pt x="1298" y="381"/>
                </a:lnTo>
                <a:lnTo>
                  <a:pt x="1247" y="303"/>
                </a:lnTo>
                <a:lnTo>
                  <a:pt x="1192" y="66"/>
                </a:lnTo>
                <a:lnTo>
                  <a:pt x="839" y="22"/>
                </a:lnTo>
                <a:lnTo>
                  <a:pt x="669" y="13"/>
                </a:lnTo>
                <a:lnTo>
                  <a:pt x="432" y="0"/>
                </a:lnTo>
                <a:lnTo>
                  <a:pt x="72" y="40"/>
                </a:lnTo>
                <a:lnTo>
                  <a:pt x="40" y="144"/>
                </a:lnTo>
                <a:close/>
              </a:path>
            </a:pathLst>
          </a:custGeom>
          <a:solidFill>
            <a:srgbClr val="663300">
              <a:alpha val="3294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015845" y="6153512"/>
            <a:ext cx="3306621" cy="132610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 lIns="252000" tIns="108000" rIns="252000" bIns="108000">
            <a:spAutoFit/>
          </a:bodyPr>
          <a:lstStyle/>
          <a:p>
            <a:pPr algn="ctr"/>
            <a:r>
              <a:rPr lang="ru-RU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Иондар</a:t>
            </a:r>
            <a:r>
              <a:rPr 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үлкен</a:t>
            </a:r>
            <a:r>
              <a:rPr 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сайын</a:t>
            </a:r>
            <a:r>
              <a:rPr 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электрон </a:t>
            </a:r>
            <a:r>
              <a:rPr lang="ru-RU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бұлттары</a:t>
            </a:r>
            <a:r>
              <a:rPr 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берік</a:t>
            </a:r>
            <a:r>
              <a:rPr 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байланыспайды</a:t>
            </a:r>
            <a:endParaRPr lang="ru-RU" dirty="0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538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293841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Иондану энергиясы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7052353"/>
                  </p:ext>
                </p:extLst>
              </p:nvPr>
            </p:nvGraphicFramePr>
            <p:xfrm>
              <a:off x="284163" y="1085048"/>
              <a:ext cx="9144000" cy="237137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511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Атомдар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i="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Be</m:t>
                                </m:r>
                              </m:oMath>
                            </m:oMathPara>
                          </a14:m>
                          <a:endParaRPr lang="en-US" sz="200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i="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Mg</m:t>
                                </m:r>
                              </m:oMath>
                            </m:oMathPara>
                          </a14:m>
                          <a:endParaRPr lang="en-US" sz="200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i="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Ca</m:t>
                                </m:r>
                              </m:oMath>
                            </m:oMathPara>
                          </a14:m>
                          <a:endParaRPr lang="en-US" sz="200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i="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Sr</m:t>
                                </m:r>
                              </m:oMath>
                            </m:oMathPara>
                          </a14:m>
                          <a:endParaRPr lang="en-US" sz="200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i="0" dirty="0" smtClean="0">
                                    <a:solidFill>
                                      <a:srgbClr val="620BFC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Ba</m:t>
                                </m:r>
                              </m:oMath>
                            </m:oMathPara>
                          </a14:m>
                          <a:endParaRPr lang="en-US" sz="2000" i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9008">
                    <a:tc>
                      <a:txBody>
                        <a:bodyPr/>
                        <a:lstStyle/>
                        <a:p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899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738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590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550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500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9008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 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1800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1500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1100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1100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1000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19008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 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14849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7733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4912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4120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3390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7052353"/>
                  </p:ext>
                </p:extLst>
              </p:nvPr>
            </p:nvGraphicFramePr>
            <p:xfrm>
              <a:off x="284163" y="1085048"/>
              <a:ext cx="9144000" cy="2371375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511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Атомдар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400" t="-6757" r="-401200" b="-44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99602" t="-6757" r="-299602" b="-44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6757" r="-200800" b="-44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400800" t="-6757" r="-100800" b="-44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500800" t="-6757" r="-800" b="-4486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899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738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590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550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500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 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1800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1500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1100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1100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1000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 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14849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7733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4912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4120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18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3390</a:t>
                          </a:r>
                        </a:p>
                        <a:p>
                          <a:pPr algn="ctr"/>
                          <a:endParaRPr lang="ru-RU" sz="180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271054" y="3614394"/>
            <a:ext cx="2752430" cy="40960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Иондану</a:t>
            </a:r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энергиясы</a:t>
            </a:r>
          </a:p>
          <a:p>
            <a:r>
              <a:rPr lang="kk-KZ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Топ бойынша төмендейді:</a:t>
            </a:r>
          </a:p>
          <a:p>
            <a:r>
              <a:rPr lang="kk-KZ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Ядро заряды артқанымен қосымша кедергілердің әсерінен яғни ішкі энергетикалық деңгейдің толуымен экрандану салдарынан сандар төмендеп жатыр. </a:t>
            </a:r>
          </a:p>
        </p:txBody>
      </p:sp>
      <p:grpSp>
        <p:nvGrpSpPr>
          <p:cNvPr id="49" name="Group 50"/>
          <p:cNvGrpSpPr>
            <a:grpSpLocks/>
          </p:cNvGrpSpPr>
          <p:nvPr/>
        </p:nvGrpSpPr>
        <p:grpSpPr bwMode="auto">
          <a:xfrm>
            <a:off x="3738253" y="3624698"/>
            <a:ext cx="1293812" cy="1454150"/>
            <a:chOff x="1175" y="2746"/>
            <a:chExt cx="815" cy="916"/>
          </a:xfrm>
        </p:grpSpPr>
        <p:sp>
          <p:nvSpPr>
            <p:cNvPr id="50" name="Oval 51"/>
            <p:cNvSpPr>
              <a:spLocks noChangeAspect="1" noChangeArrowheads="1"/>
            </p:cNvSpPr>
            <p:nvPr/>
          </p:nvSpPr>
          <p:spPr bwMode="auto">
            <a:xfrm>
              <a:off x="1175" y="2799"/>
              <a:ext cx="815" cy="81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51" name="Oval 52"/>
            <p:cNvSpPr>
              <a:spLocks noChangeAspect="1" noChangeArrowheads="1"/>
            </p:cNvSpPr>
            <p:nvPr/>
          </p:nvSpPr>
          <p:spPr bwMode="auto">
            <a:xfrm>
              <a:off x="1514" y="2922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52" name="Oval 53"/>
            <p:cNvSpPr>
              <a:spLocks noChangeAspect="1" noChangeArrowheads="1"/>
            </p:cNvSpPr>
            <p:nvPr/>
          </p:nvSpPr>
          <p:spPr bwMode="auto">
            <a:xfrm>
              <a:off x="1529" y="3378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53" name="Oval 54"/>
            <p:cNvSpPr>
              <a:spLocks noChangeAspect="1" noChangeArrowheads="1"/>
            </p:cNvSpPr>
            <p:nvPr/>
          </p:nvSpPr>
          <p:spPr bwMode="auto">
            <a:xfrm>
              <a:off x="1516" y="2746"/>
              <a:ext cx="125" cy="12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54" name="Oval 55"/>
            <p:cNvSpPr>
              <a:spLocks noChangeAspect="1" noChangeArrowheads="1"/>
            </p:cNvSpPr>
            <p:nvPr/>
          </p:nvSpPr>
          <p:spPr bwMode="auto">
            <a:xfrm>
              <a:off x="1522" y="3537"/>
              <a:ext cx="125" cy="12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55" name="Oval 56"/>
            <p:cNvSpPr>
              <a:spLocks noChangeAspect="1" noChangeArrowheads="1"/>
            </p:cNvSpPr>
            <p:nvPr/>
          </p:nvSpPr>
          <p:spPr bwMode="auto">
            <a:xfrm>
              <a:off x="1484" y="3102"/>
              <a:ext cx="209" cy="209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56" name="Text Box 57"/>
            <p:cNvSpPr txBox="1">
              <a:spLocks noChangeArrowheads="1"/>
            </p:cNvSpPr>
            <p:nvPr/>
          </p:nvSpPr>
          <p:spPr bwMode="auto">
            <a:xfrm>
              <a:off x="1477" y="3112"/>
              <a:ext cx="24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altLang="ru-RU" sz="1400" b="1" i="0" u="none">
                  <a:solidFill>
                    <a:schemeClr val="bg1"/>
                  </a:solidFill>
                  <a:latin typeface="Arial" charset="0"/>
                </a:rPr>
                <a:t>4+</a:t>
              </a:r>
            </a:p>
          </p:txBody>
        </p:sp>
        <p:sp>
          <p:nvSpPr>
            <p:cNvPr id="57" name="Oval 58"/>
            <p:cNvSpPr>
              <a:spLocks noChangeAspect="1" noChangeArrowheads="1"/>
            </p:cNvSpPr>
            <p:nvPr/>
          </p:nvSpPr>
          <p:spPr bwMode="auto">
            <a:xfrm>
              <a:off x="1346" y="2977"/>
              <a:ext cx="466" cy="46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</p:grpSp>
      <p:grpSp>
        <p:nvGrpSpPr>
          <p:cNvPr id="58" name="Group 32"/>
          <p:cNvGrpSpPr>
            <a:grpSpLocks/>
          </p:cNvGrpSpPr>
          <p:nvPr/>
        </p:nvGrpSpPr>
        <p:grpSpPr bwMode="auto">
          <a:xfrm>
            <a:off x="6726458" y="3569120"/>
            <a:ext cx="1522894" cy="1567797"/>
            <a:chOff x="2746" y="2658"/>
            <a:chExt cx="1134" cy="1259"/>
          </a:xfrm>
        </p:grpSpPr>
        <p:sp>
          <p:nvSpPr>
            <p:cNvPr id="59" name="Oval 33"/>
            <p:cNvSpPr>
              <a:spLocks noChangeArrowheads="1"/>
            </p:cNvSpPr>
            <p:nvPr/>
          </p:nvSpPr>
          <p:spPr bwMode="auto">
            <a:xfrm>
              <a:off x="2746" y="2721"/>
              <a:ext cx="1134" cy="11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GB" altLang="ru-RU" i="0" u="none"/>
            </a:p>
          </p:txBody>
        </p:sp>
        <p:sp>
          <p:nvSpPr>
            <p:cNvPr id="60" name="Oval 34"/>
            <p:cNvSpPr>
              <a:spLocks noChangeAspect="1" noChangeArrowheads="1"/>
            </p:cNvSpPr>
            <p:nvPr/>
          </p:nvSpPr>
          <p:spPr bwMode="auto">
            <a:xfrm>
              <a:off x="2917" y="2879"/>
              <a:ext cx="815" cy="81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61" name="Oval 35"/>
            <p:cNvSpPr>
              <a:spLocks noChangeAspect="1" noChangeArrowheads="1"/>
            </p:cNvSpPr>
            <p:nvPr/>
          </p:nvSpPr>
          <p:spPr bwMode="auto">
            <a:xfrm>
              <a:off x="3256" y="3002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62" name="Oval 36"/>
            <p:cNvSpPr>
              <a:spLocks noChangeAspect="1" noChangeArrowheads="1"/>
            </p:cNvSpPr>
            <p:nvPr/>
          </p:nvSpPr>
          <p:spPr bwMode="auto">
            <a:xfrm>
              <a:off x="3278" y="3458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63" name="Oval 37"/>
            <p:cNvSpPr>
              <a:spLocks noChangeAspect="1" noChangeArrowheads="1"/>
            </p:cNvSpPr>
            <p:nvPr/>
          </p:nvSpPr>
          <p:spPr bwMode="auto">
            <a:xfrm>
              <a:off x="3664" y="3217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64" name="Oval 38"/>
            <p:cNvSpPr>
              <a:spLocks noChangeAspect="1" noChangeArrowheads="1"/>
            </p:cNvSpPr>
            <p:nvPr/>
          </p:nvSpPr>
          <p:spPr bwMode="auto">
            <a:xfrm>
              <a:off x="2854" y="3217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65" name="Oval 39"/>
            <p:cNvSpPr>
              <a:spLocks noChangeAspect="1" noChangeArrowheads="1"/>
            </p:cNvSpPr>
            <p:nvPr/>
          </p:nvSpPr>
          <p:spPr bwMode="auto">
            <a:xfrm>
              <a:off x="3560" y="2960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66" name="Oval 40"/>
            <p:cNvSpPr>
              <a:spLocks noChangeAspect="1" noChangeArrowheads="1"/>
            </p:cNvSpPr>
            <p:nvPr/>
          </p:nvSpPr>
          <p:spPr bwMode="auto">
            <a:xfrm>
              <a:off x="3560" y="3488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67" name="Oval 41"/>
            <p:cNvSpPr>
              <a:spLocks noChangeAspect="1" noChangeArrowheads="1"/>
            </p:cNvSpPr>
            <p:nvPr/>
          </p:nvSpPr>
          <p:spPr bwMode="auto">
            <a:xfrm>
              <a:off x="3278" y="3613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68" name="Oval 42"/>
            <p:cNvSpPr>
              <a:spLocks noChangeAspect="1" noChangeArrowheads="1"/>
            </p:cNvSpPr>
            <p:nvPr/>
          </p:nvSpPr>
          <p:spPr bwMode="auto">
            <a:xfrm>
              <a:off x="2963" y="2962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69" name="Oval 43"/>
            <p:cNvSpPr>
              <a:spLocks noChangeAspect="1" noChangeArrowheads="1"/>
            </p:cNvSpPr>
            <p:nvPr/>
          </p:nvSpPr>
          <p:spPr bwMode="auto">
            <a:xfrm>
              <a:off x="2979" y="3488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70" name="Oval 44"/>
            <p:cNvSpPr>
              <a:spLocks noChangeAspect="1" noChangeArrowheads="1"/>
            </p:cNvSpPr>
            <p:nvPr/>
          </p:nvSpPr>
          <p:spPr bwMode="auto">
            <a:xfrm>
              <a:off x="3258" y="2658"/>
              <a:ext cx="125" cy="12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71" name="Oval 45"/>
            <p:cNvSpPr>
              <a:spLocks noChangeAspect="1" noChangeArrowheads="1"/>
            </p:cNvSpPr>
            <p:nvPr/>
          </p:nvSpPr>
          <p:spPr bwMode="auto">
            <a:xfrm>
              <a:off x="3278" y="3792"/>
              <a:ext cx="125" cy="12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72" name="Oval 46"/>
            <p:cNvSpPr>
              <a:spLocks noChangeAspect="1" noChangeArrowheads="1"/>
            </p:cNvSpPr>
            <p:nvPr/>
          </p:nvSpPr>
          <p:spPr bwMode="auto">
            <a:xfrm>
              <a:off x="3226" y="3182"/>
              <a:ext cx="209" cy="209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73" name="Text Box 47"/>
            <p:cNvSpPr txBox="1">
              <a:spLocks noChangeArrowheads="1"/>
            </p:cNvSpPr>
            <p:nvPr/>
          </p:nvSpPr>
          <p:spPr bwMode="auto">
            <a:xfrm>
              <a:off x="3184" y="3192"/>
              <a:ext cx="3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GB" altLang="ru-RU" sz="1400" b="1" i="0" u="none">
                  <a:solidFill>
                    <a:schemeClr val="bg1"/>
                  </a:solidFill>
                  <a:latin typeface="Arial" charset="0"/>
                </a:rPr>
                <a:t>12+</a:t>
              </a:r>
            </a:p>
          </p:txBody>
        </p:sp>
        <p:sp>
          <p:nvSpPr>
            <p:cNvPr id="74" name="Oval 48"/>
            <p:cNvSpPr>
              <a:spLocks noChangeAspect="1" noChangeArrowheads="1"/>
            </p:cNvSpPr>
            <p:nvPr/>
          </p:nvSpPr>
          <p:spPr bwMode="auto">
            <a:xfrm>
              <a:off x="3088" y="3057"/>
              <a:ext cx="466" cy="46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  <p:sp>
          <p:nvSpPr>
            <p:cNvPr id="75" name="Oval 49"/>
            <p:cNvSpPr>
              <a:spLocks noChangeAspect="1" noChangeArrowheads="1"/>
            </p:cNvSpPr>
            <p:nvPr/>
          </p:nvSpPr>
          <p:spPr bwMode="auto">
            <a:xfrm>
              <a:off x="3256" y="2837"/>
              <a:ext cx="125" cy="125"/>
            </a:xfrm>
            <a:prstGeom prst="ellipse">
              <a:avLst/>
            </a:prstGeom>
            <a:solidFill>
              <a:srgbClr val="000066"/>
            </a:solidFill>
            <a:ln w="1905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ru-RU" altLang="ru-RU"/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3183294" y="5231162"/>
            <a:ext cx="2317676" cy="20313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Бериллий</a:t>
            </a:r>
          </a:p>
          <a:p>
            <a:pPr algn="ctr"/>
            <a:r>
              <a:rPr lang="ru-RU" altLang="ru-RU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Сыртқы</a:t>
            </a:r>
            <a:r>
              <a:rPr lang="ru-RU" alt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электрон </a:t>
            </a:r>
            <a:r>
              <a:rPr lang="ru-RU" altLang="ru-RU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қабатын</a:t>
            </a:r>
            <a:r>
              <a:rPr lang="ru-RU" alt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тартып</a:t>
            </a:r>
            <a:r>
              <a:rPr lang="ru-RU" alt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тұратын</a:t>
            </a:r>
            <a:r>
              <a:rPr lang="ru-RU" alt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4 протон бар</a:t>
            </a:r>
          </a:p>
          <a:p>
            <a:pPr algn="ctr"/>
            <a:r>
              <a:rPr lang="ru-RU" alt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1-ші И.Э. = 899 </a:t>
            </a:r>
            <a:r>
              <a:rPr lang="en-US" alt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k</a:t>
            </a:r>
            <a:r>
              <a:rPr lang="kk-KZ" alt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Дж</a:t>
            </a:r>
            <a:r>
              <a:rPr lang="en-US" alt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kk-KZ" alt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моль</a:t>
            </a:r>
            <a:r>
              <a:rPr lang="en-US" altLang="ru-RU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-1</a:t>
            </a:r>
          </a:p>
        </p:txBody>
      </p:sp>
      <p:sp>
        <p:nvSpPr>
          <p:cNvPr id="76" name="Text Box 59"/>
          <p:cNvSpPr txBox="1">
            <a:spLocks noChangeArrowheads="1"/>
          </p:cNvSpPr>
          <p:nvPr/>
        </p:nvSpPr>
        <p:spPr bwMode="auto">
          <a:xfrm>
            <a:off x="5631728" y="5213790"/>
            <a:ext cx="3784352" cy="25853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kk-KZ" altLang="ru-RU" sz="18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Магний</a:t>
            </a:r>
            <a:endParaRPr lang="en-US" altLang="ru-RU" sz="1800" i="0" u="none" dirty="0">
              <a:solidFill>
                <a:srgbClr val="620BFC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Сыртқы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электрон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қабатын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тартып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тұратын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12 протон бар. </a:t>
            </a:r>
            <a:r>
              <a:rPr lang="kk-KZ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Дегенмен сыртқы қабаттағы электрондардың ядроға тартылуына толған ішкі қабаттағы электрондардың әсері</a:t>
            </a:r>
          </a:p>
          <a:p>
            <a:pPr algn="ctr"/>
            <a:r>
              <a:rPr lang="kk-KZ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Ядро зарядының тартылу эффектісі төмен болғандықтан</a:t>
            </a:r>
            <a:r>
              <a:rPr lang="ru-RU" altLang="ru-RU" sz="16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kk-KZ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электрондарды оңай жоғалтады</a:t>
            </a:r>
          </a:p>
          <a:p>
            <a:pPr algn="ctr"/>
            <a:r>
              <a:rPr lang="en-US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</a:t>
            </a:r>
            <a:r>
              <a:rPr lang="kk-KZ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-ші</a:t>
            </a:r>
            <a:r>
              <a:rPr lang="en-US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kk-KZ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</a:t>
            </a:r>
            <a:r>
              <a:rPr lang="en-US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r>
              <a:rPr lang="kk-KZ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Э</a:t>
            </a:r>
            <a:r>
              <a:rPr lang="en-US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. = 738 k</a:t>
            </a:r>
            <a:r>
              <a:rPr lang="kk-KZ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Дж моль</a:t>
            </a:r>
            <a:r>
              <a:rPr lang="en-US" altLang="ru-RU" sz="1600" i="0" u="none" baseline="30000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-1</a:t>
            </a:r>
            <a:endParaRPr lang="en-US" altLang="ru-RU" sz="1600" i="0" u="none" dirty="0">
              <a:solidFill>
                <a:srgbClr val="00206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613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2" y="102923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Иондану энергиясы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0448393"/>
                  </p:ext>
                </p:extLst>
              </p:nvPr>
            </p:nvGraphicFramePr>
            <p:xfrm>
              <a:off x="284161" y="844944"/>
              <a:ext cx="9144000" cy="2560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5113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Атомдар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Be</m:t>
                                </m:r>
                              </m:oMath>
                            </m:oMathPara>
                          </a14:m>
                          <a:endParaRPr lang="en-US" sz="24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Mg</m:t>
                                </m:r>
                              </m:oMath>
                            </m:oMathPara>
                          </a14:m>
                          <a:endParaRPr lang="en-US" sz="24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Ca</m:t>
                                </m:r>
                              </m:oMath>
                            </m:oMathPara>
                          </a14:m>
                          <a:endParaRPr lang="en-US" sz="24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Sr</m:t>
                                </m:r>
                              </m:oMath>
                            </m:oMathPara>
                          </a14:m>
                          <a:endParaRPr lang="en-US" sz="24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400" b="0" i="0" dirty="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Open Sans" pitchFamily="34" charset="0"/>
                                    <a:cs typeface="Open Sans" pitchFamily="34" charset="0"/>
                                  </a:rPr>
                                  <m:t>Ba</m:t>
                                </m:r>
                              </m:oMath>
                            </m:oMathPara>
                          </a14:m>
                          <a:endParaRPr lang="en-US" sz="2400" b="0" i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19008">
                    <a:tc>
                      <a:txBody>
                        <a:bodyPr/>
                        <a:lstStyle/>
                        <a:p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899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620BFC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738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590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550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500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19008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 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1800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620BFC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1500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1100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1100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1000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19008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 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14849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620BFC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7733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4912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4120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3390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3" name="Таблица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0448393"/>
                  </p:ext>
                </p:extLst>
              </p:nvPr>
            </p:nvGraphicFramePr>
            <p:xfrm>
              <a:off x="284161" y="844944"/>
              <a:ext cx="9144000" cy="2560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24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  <a:gridCol w="1524000">
                      <a:extLst>
                        <a:ext uri="{9D8B030D-6E8A-4147-A177-3AD203B41FA5}">
                          <a16:colId xmlns:a16="http://schemas.microsoft.com/office/drawing/2014/main" val="20005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Атомдар </a:t>
                          </a:r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00400" t="-6667" r="-401200" b="-46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199602" t="-6667" r="-299602" b="-46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300800" t="-6667" r="-200800" b="-46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400800" t="-6667" r="-100800" b="-469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KZ"/>
                        </a:p>
                      </a:txBody>
                      <a:tcPr>
                        <a:blipFill>
                          <a:blip r:embed="rId2"/>
                          <a:stretch>
                            <a:fillRect l="-500800" t="-6667" r="-800" b="-469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899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620BFC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738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590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550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500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2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 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1800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620BFC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1500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1100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1100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1000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701040"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3-ші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 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И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Э</a:t>
                          </a:r>
                          <a:r>
                            <a:rPr lang="en-US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. / k</a:t>
                          </a:r>
                          <a:r>
                            <a:rPr lang="kk-KZ" altLang="ru-RU" sz="1800" b="0" i="0" u="none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Дж моль</a:t>
                          </a:r>
                          <a:r>
                            <a:rPr lang="en-US" altLang="ru-RU" sz="1800" b="0" i="0" u="none" baseline="3000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-1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14849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620BFC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7733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620BFC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4912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4120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kk-KZ" sz="2000" b="0" dirty="0">
                              <a:solidFill>
                                <a:srgbClr val="002060"/>
                              </a:solidFill>
                              <a:latin typeface="Open Sans" pitchFamily="34" charset="0"/>
                              <a:ea typeface="Open Sans" pitchFamily="34" charset="0"/>
                              <a:cs typeface="Open Sans" pitchFamily="34" charset="0"/>
                            </a:rPr>
                            <a:t>3390</a:t>
                          </a:r>
                        </a:p>
                        <a:p>
                          <a:pPr algn="ctr"/>
                          <a:endParaRPr lang="ru-RU" sz="2000" b="0" dirty="0">
                            <a:solidFill>
                              <a:srgbClr val="002060"/>
                            </a:solidFill>
                            <a:latin typeface="Open Sans" pitchFamily="34" charset="0"/>
                            <a:ea typeface="Open Sans" pitchFamily="34" charset="0"/>
                            <a:cs typeface="Open Sans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/>
          <p:cNvSpPr txBox="1"/>
          <p:nvPr/>
        </p:nvSpPr>
        <p:spPr>
          <a:xfrm>
            <a:off x="284163" y="3501423"/>
            <a:ext cx="9144002" cy="49510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dirty="0" err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Иондану</a:t>
            </a:r>
            <a:r>
              <a:rPr lang="kk-KZ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энергиясы </a:t>
            </a:r>
            <a:r>
              <a:rPr lang="ru-RU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рет</a:t>
            </a:r>
            <a:r>
              <a:rPr lang="ru-RU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жоғарылайды</a:t>
            </a:r>
            <a:endParaRPr lang="ru-RU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Oval 31"/>
          <p:cNvSpPr>
            <a:spLocks noChangeArrowheads="1"/>
          </p:cNvSpPr>
          <p:nvPr/>
        </p:nvSpPr>
        <p:spPr bwMode="auto">
          <a:xfrm>
            <a:off x="1064418" y="4166394"/>
            <a:ext cx="1800225" cy="180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ru-RU" i="0" u="none"/>
          </a:p>
        </p:txBody>
      </p:sp>
      <p:sp>
        <p:nvSpPr>
          <p:cNvPr id="38" name="Oval 32"/>
          <p:cNvSpPr>
            <a:spLocks noChangeAspect="1" noChangeArrowheads="1"/>
          </p:cNvSpPr>
          <p:nvPr/>
        </p:nvSpPr>
        <p:spPr bwMode="auto">
          <a:xfrm>
            <a:off x="1335880" y="4417219"/>
            <a:ext cx="1293813" cy="12938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39" name="Oval 33"/>
          <p:cNvSpPr>
            <a:spLocks noChangeAspect="1" noChangeArrowheads="1"/>
          </p:cNvSpPr>
          <p:nvPr/>
        </p:nvSpPr>
        <p:spPr bwMode="auto">
          <a:xfrm>
            <a:off x="1874043" y="4612481"/>
            <a:ext cx="198437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0" name="Oval 34"/>
          <p:cNvSpPr>
            <a:spLocks noChangeAspect="1" noChangeArrowheads="1"/>
          </p:cNvSpPr>
          <p:nvPr/>
        </p:nvSpPr>
        <p:spPr bwMode="auto">
          <a:xfrm>
            <a:off x="1908968" y="5336381"/>
            <a:ext cx="198437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1" name="Oval 35"/>
          <p:cNvSpPr>
            <a:spLocks noChangeAspect="1" noChangeArrowheads="1"/>
          </p:cNvSpPr>
          <p:nvPr/>
        </p:nvSpPr>
        <p:spPr bwMode="auto">
          <a:xfrm>
            <a:off x="2521743" y="4953794"/>
            <a:ext cx="198437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2" name="Oval 36"/>
          <p:cNvSpPr>
            <a:spLocks noChangeAspect="1" noChangeArrowheads="1"/>
          </p:cNvSpPr>
          <p:nvPr/>
        </p:nvSpPr>
        <p:spPr bwMode="auto">
          <a:xfrm>
            <a:off x="1235868" y="4953794"/>
            <a:ext cx="198437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3" name="Oval 37"/>
          <p:cNvSpPr>
            <a:spLocks noChangeAspect="1" noChangeArrowheads="1"/>
          </p:cNvSpPr>
          <p:nvPr/>
        </p:nvSpPr>
        <p:spPr bwMode="auto">
          <a:xfrm>
            <a:off x="2356643" y="4545806"/>
            <a:ext cx="198437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4" name="Oval 38"/>
          <p:cNvSpPr>
            <a:spLocks noChangeAspect="1" noChangeArrowheads="1"/>
          </p:cNvSpPr>
          <p:nvPr/>
        </p:nvSpPr>
        <p:spPr bwMode="auto">
          <a:xfrm>
            <a:off x="2356643" y="5384006"/>
            <a:ext cx="198437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5" name="Oval 39"/>
          <p:cNvSpPr>
            <a:spLocks noChangeAspect="1" noChangeArrowheads="1"/>
          </p:cNvSpPr>
          <p:nvPr/>
        </p:nvSpPr>
        <p:spPr bwMode="auto">
          <a:xfrm>
            <a:off x="1908968" y="5582444"/>
            <a:ext cx="198437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6" name="Oval 40"/>
          <p:cNvSpPr>
            <a:spLocks noChangeAspect="1" noChangeArrowheads="1"/>
          </p:cNvSpPr>
          <p:nvPr/>
        </p:nvSpPr>
        <p:spPr bwMode="auto">
          <a:xfrm>
            <a:off x="1408905" y="4548981"/>
            <a:ext cx="198438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7" name="Oval 41"/>
          <p:cNvSpPr>
            <a:spLocks noChangeAspect="1" noChangeArrowheads="1"/>
          </p:cNvSpPr>
          <p:nvPr/>
        </p:nvSpPr>
        <p:spPr bwMode="auto">
          <a:xfrm>
            <a:off x="1434305" y="5384006"/>
            <a:ext cx="198438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48" name="Oval 42"/>
          <p:cNvSpPr>
            <a:spLocks noChangeAspect="1" noChangeArrowheads="1"/>
          </p:cNvSpPr>
          <p:nvPr/>
        </p:nvSpPr>
        <p:spPr bwMode="auto">
          <a:xfrm>
            <a:off x="2347118" y="4218781"/>
            <a:ext cx="198437" cy="198438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77" name="Oval 43"/>
          <p:cNvSpPr>
            <a:spLocks noChangeAspect="1" noChangeArrowheads="1"/>
          </p:cNvSpPr>
          <p:nvPr/>
        </p:nvSpPr>
        <p:spPr bwMode="auto">
          <a:xfrm>
            <a:off x="1908968" y="5866606"/>
            <a:ext cx="198437" cy="198438"/>
          </a:xfrm>
          <a:prstGeom prst="ellipse">
            <a:avLst/>
          </a:prstGeom>
          <a:solidFill>
            <a:srgbClr val="000066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78" name="Oval 44"/>
          <p:cNvSpPr>
            <a:spLocks noChangeAspect="1" noChangeArrowheads="1"/>
          </p:cNvSpPr>
          <p:nvPr/>
        </p:nvSpPr>
        <p:spPr bwMode="auto">
          <a:xfrm>
            <a:off x="1826418" y="4898231"/>
            <a:ext cx="331787" cy="33178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79" name="Text Box 45"/>
          <p:cNvSpPr txBox="1">
            <a:spLocks noChangeArrowheads="1"/>
          </p:cNvSpPr>
          <p:nvPr/>
        </p:nvSpPr>
        <p:spPr bwMode="auto">
          <a:xfrm>
            <a:off x="1759743" y="4914106"/>
            <a:ext cx="484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ru-RU" sz="1400" b="1" i="0" u="none">
                <a:solidFill>
                  <a:schemeClr val="bg1"/>
                </a:solidFill>
                <a:latin typeface="Arial" charset="0"/>
              </a:rPr>
              <a:t>12+</a:t>
            </a:r>
          </a:p>
        </p:txBody>
      </p:sp>
      <p:sp>
        <p:nvSpPr>
          <p:cNvPr id="80" name="Oval 46"/>
          <p:cNvSpPr>
            <a:spLocks noChangeAspect="1" noChangeArrowheads="1"/>
          </p:cNvSpPr>
          <p:nvPr/>
        </p:nvSpPr>
        <p:spPr bwMode="auto">
          <a:xfrm>
            <a:off x="1607343" y="4699794"/>
            <a:ext cx="739775" cy="73977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81" name="Oval 47"/>
          <p:cNvSpPr>
            <a:spLocks noChangeAspect="1" noChangeArrowheads="1"/>
          </p:cNvSpPr>
          <p:nvPr/>
        </p:nvSpPr>
        <p:spPr bwMode="auto">
          <a:xfrm>
            <a:off x="1874043" y="4350544"/>
            <a:ext cx="198437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82" name="Oval 49"/>
          <p:cNvSpPr>
            <a:spLocks noChangeArrowheads="1"/>
          </p:cNvSpPr>
          <p:nvPr/>
        </p:nvSpPr>
        <p:spPr bwMode="auto">
          <a:xfrm>
            <a:off x="3912393" y="4139406"/>
            <a:ext cx="1800225" cy="180022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altLang="ru-RU" i="0" u="none"/>
          </a:p>
        </p:txBody>
      </p:sp>
      <p:sp>
        <p:nvSpPr>
          <p:cNvPr id="83" name="Oval 50"/>
          <p:cNvSpPr>
            <a:spLocks noChangeAspect="1" noChangeArrowheads="1"/>
          </p:cNvSpPr>
          <p:nvPr/>
        </p:nvSpPr>
        <p:spPr bwMode="auto">
          <a:xfrm>
            <a:off x="4183855" y="4417219"/>
            <a:ext cx="1293813" cy="129381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84" name="Oval 51"/>
          <p:cNvSpPr>
            <a:spLocks noChangeAspect="1" noChangeArrowheads="1"/>
          </p:cNvSpPr>
          <p:nvPr/>
        </p:nvSpPr>
        <p:spPr bwMode="auto">
          <a:xfrm>
            <a:off x="4722018" y="4612481"/>
            <a:ext cx="198437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85" name="Oval 52"/>
          <p:cNvSpPr>
            <a:spLocks noChangeAspect="1" noChangeArrowheads="1"/>
          </p:cNvSpPr>
          <p:nvPr/>
        </p:nvSpPr>
        <p:spPr bwMode="auto">
          <a:xfrm>
            <a:off x="4756943" y="5336381"/>
            <a:ext cx="198437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86" name="Oval 53"/>
          <p:cNvSpPr>
            <a:spLocks noChangeAspect="1" noChangeArrowheads="1"/>
          </p:cNvSpPr>
          <p:nvPr/>
        </p:nvSpPr>
        <p:spPr bwMode="auto">
          <a:xfrm>
            <a:off x="5369718" y="4953794"/>
            <a:ext cx="198437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87" name="Oval 54"/>
          <p:cNvSpPr>
            <a:spLocks noChangeAspect="1" noChangeArrowheads="1"/>
          </p:cNvSpPr>
          <p:nvPr/>
        </p:nvSpPr>
        <p:spPr bwMode="auto">
          <a:xfrm>
            <a:off x="4083843" y="4953794"/>
            <a:ext cx="198437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88" name="Oval 55"/>
          <p:cNvSpPr>
            <a:spLocks noChangeAspect="1" noChangeArrowheads="1"/>
          </p:cNvSpPr>
          <p:nvPr/>
        </p:nvSpPr>
        <p:spPr bwMode="auto">
          <a:xfrm>
            <a:off x="5204618" y="4545806"/>
            <a:ext cx="198437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89" name="Oval 56"/>
          <p:cNvSpPr>
            <a:spLocks noChangeAspect="1" noChangeArrowheads="1"/>
          </p:cNvSpPr>
          <p:nvPr/>
        </p:nvSpPr>
        <p:spPr bwMode="auto">
          <a:xfrm>
            <a:off x="5204618" y="5384006"/>
            <a:ext cx="198437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90" name="Oval 57"/>
          <p:cNvSpPr>
            <a:spLocks noChangeAspect="1" noChangeArrowheads="1"/>
          </p:cNvSpPr>
          <p:nvPr/>
        </p:nvSpPr>
        <p:spPr bwMode="auto">
          <a:xfrm>
            <a:off x="4756943" y="5582444"/>
            <a:ext cx="198437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91" name="Oval 58"/>
          <p:cNvSpPr>
            <a:spLocks noChangeAspect="1" noChangeArrowheads="1"/>
          </p:cNvSpPr>
          <p:nvPr/>
        </p:nvSpPr>
        <p:spPr bwMode="auto">
          <a:xfrm>
            <a:off x="4256880" y="4548981"/>
            <a:ext cx="198438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92" name="Oval 59"/>
          <p:cNvSpPr>
            <a:spLocks noChangeAspect="1" noChangeArrowheads="1"/>
          </p:cNvSpPr>
          <p:nvPr/>
        </p:nvSpPr>
        <p:spPr bwMode="auto">
          <a:xfrm>
            <a:off x="4282280" y="5384006"/>
            <a:ext cx="198438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93" name="Oval 60"/>
          <p:cNvSpPr>
            <a:spLocks noChangeAspect="1" noChangeArrowheads="1"/>
          </p:cNvSpPr>
          <p:nvPr/>
        </p:nvSpPr>
        <p:spPr bwMode="auto">
          <a:xfrm>
            <a:off x="5204618" y="4193381"/>
            <a:ext cx="198437" cy="198438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94" name="Oval 61"/>
          <p:cNvSpPr>
            <a:spLocks noChangeAspect="1" noChangeArrowheads="1"/>
          </p:cNvSpPr>
          <p:nvPr/>
        </p:nvSpPr>
        <p:spPr bwMode="auto">
          <a:xfrm>
            <a:off x="4674393" y="4898231"/>
            <a:ext cx="331787" cy="33178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95" name="Text Box 62"/>
          <p:cNvSpPr txBox="1">
            <a:spLocks noChangeArrowheads="1"/>
          </p:cNvSpPr>
          <p:nvPr/>
        </p:nvSpPr>
        <p:spPr bwMode="auto">
          <a:xfrm>
            <a:off x="4607718" y="4914106"/>
            <a:ext cx="484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ru-RU" sz="1400" b="1" i="0" u="none">
                <a:solidFill>
                  <a:schemeClr val="bg1"/>
                </a:solidFill>
                <a:latin typeface="Arial" charset="0"/>
              </a:rPr>
              <a:t>12+</a:t>
            </a:r>
          </a:p>
        </p:txBody>
      </p:sp>
      <p:sp>
        <p:nvSpPr>
          <p:cNvPr id="96" name="Oval 63"/>
          <p:cNvSpPr>
            <a:spLocks noChangeAspect="1" noChangeArrowheads="1"/>
          </p:cNvSpPr>
          <p:nvPr/>
        </p:nvSpPr>
        <p:spPr bwMode="auto">
          <a:xfrm>
            <a:off x="4455318" y="4699794"/>
            <a:ext cx="739775" cy="73977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97" name="Oval 64"/>
          <p:cNvSpPr>
            <a:spLocks noChangeAspect="1" noChangeArrowheads="1"/>
          </p:cNvSpPr>
          <p:nvPr/>
        </p:nvSpPr>
        <p:spPr bwMode="auto">
          <a:xfrm>
            <a:off x="4722018" y="4350544"/>
            <a:ext cx="198437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98" name="Oval 65"/>
          <p:cNvSpPr>
            <a:spLocks noChangeAspect="1" noChangeArrowheads="1"/>
          </p:cNvSpPr>
          <p:nvPr/>
        </p:nvSpPr>
        <p:spPr bwMode="auto">
          <a:xfrm>
            <a:off x="7049293" y="4246907"/>
            <a:ext cx="1293812" cy="12938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99" name="Oval 66"/>
          <p:cNvSpPr>
            <a:spLocks noChangeAspect="1" noChangeArrowheads="1"/>
          </p:cNvSpPr>
          <p:nvPr/>
        </p:nvSpPr>
        <p:spPr bwMode="auto">
          <a:xfrm>
            <a:off x="7587455" y="4442170"/>
            <a:ext cx="198438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0" name="Oval 67"/>
          <p:cNvSpPr>
            <a:spLocks noChangeAspect="1" noChangeArrowheads="1"/>
          </p:cNvSpPr>
          <p:nvPr/>
        </p:nvSpPr>
        <p:spPr bwMode="auto">
          <a:xfrm>
            <a:off x="7622380" y="5166070"/>
            <a:ext cx="198438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1" name="Oval 68"/>
          <p:cNvSpPr>
            <a:spLocks noChangeAspect="1" noChangeArrowheads="1"/>
          </p:cNvSpPr>
          <p:nvPr/>
        </p:nvSpPr>
        <p:spPr bwMode="auto">
          <a:xfrm>
            <a:off x="8235155" y="4783482"/>
            <a:ext cx="198438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2" name="Oval 69"/>
          <p:cNvSpPr>
            <a:spLocks noChangeAspect="1" noChangeArrowheads="1"/>
          </p:cNvSpPr>
          <p:nvPr/>
        </p:nvSpPr>
        <p:spPr bwMode="auto">
          <a:xfrm>
            <a:off x="6949280" y="4783482"/>
            <a:ext cx="198438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3" name="Oval 70"/>
          <p:cNvSpPr>
            <a:spLocks noChangeAspect="1" noChangeArrowheads="1"/>
          </p:cNvSpPr>
          <p:nvPr/>
        </p:nvSpPr>
        <p:spPr bwMode="auto">
          <a:xfrm>
            <a:off x="8070055" y="4375495"/>
            <a:ext cx="198438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4" name="Oval 71"/>
          <p:cNvSpPr>
            <a:spLocks noChangeAspect="1" noChangeArrowheads="1"/>
          </p:cNvSpPr>
          <p:nvPr/>
        </p:nvSpPr>
        <p:spPr bwMode="auto">
          <a:xfrm>
            <a:off x="8070055" y="5213695"/>
            <a:ext cx="198438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5" name="Oval 72"/>
          <p:cNvSpPr>
            <a:spLocks noChangeAspect="1" noChangeArrowheads="1"/>
          </p:cNvSpPr>
          <p:nvPr/>
        </p:nvSpPr>
        <p:spPr bwMode="auto">
          <a:xfrm>
            <a:off x="7622380" y="5451768"/>
            <a:ext cx="198438" cy="198438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6" name="Oval 73"/>
          <p:cNvSpPr>
            <a:spLocks noChangeAspect="1" noChangeArrowheads="1"/>
          </p:cNvSpPr>
          <p:nvPr/>
        </p:nvSpPr>
        <p:spPr bwMode="auto">
          <a:xfrm>
            <a:off x="7122318" y="4378670"/>
            <a:ext cx="198437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7" name="Oval 74"/>
          <p:cNvSpPr>
            <a:spLocks noChangeAspect="1" noChangeArrowheads="1"/>
          </p:cNvSpPr>
          <p:nvPr/>
        </p:nvSpPr>
        <p:spPr bwMode="auto">
          <a:xfrm>
            <a:off x="7147718" y="5213695"/>
            <a:ext cx="198437" cy="198437"/>
          </a:xfrm>
          <a:prstGeom prst="ellipse">
            <a:avLst/>
          </a:prstGeom>
          <a:solidFill>
            <a:srgbClr val="000066"/>
          </a:solidFill>
          <a:ln w="19050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8" name="Oval 75"/>
          <p:cNvSpPr>
            <a:spLocks noChangeAspect="1" noChangeArrowheads="1"/>
          </p:cNvSpPr>
          <p:nvPr/>
        </p:nvSpPr>
        <p:spPr bwMode="auto">
          <a:xfrm>
            <a:off x="7590630" y="4162770"/>
            <a:ext cx="198438" cy="198437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09" name="Oval 76"/>
          <p:cNvSpPr>
            <a:spLocks noChangeAspect="1" noChangeArrowheads="1"/>
          </p:cNvSpPr>
          <p:nvPr/>
        </p:nvSpPr>
        <p:spPr bwMode="auto">
          <a:xfrm>
            <a:off x="7539830" y="4727920"/>
            <a:ext cx="331788" cy="331787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10" name="Text Box 77"/>
          <p:cNvSpPr txBox="1">
            <a:spLocks noChangeArrowheads="1"/>
          </p:cNvSpPr>
          <p:nvPr/>
        </p:nvSpPr>
        <p:spPr bwMode="auto">
          <a:xfrm>
            <a:off x="7473155" y="4743795"/>
            <a:ext cx="4841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ru-RU" sz="1400" b="1" i="0" u="none">
                <a:solidFill>
                  <a:schemeClr val="bg1"/>
                </a:solidFill>
                <a:latin typeface="Arial" charset="0"/>
              </a:rPr>
              <a:t>12+</a:t>
            </a:r>
          </a:p>
        </p:txBody>
      </p:sp>
      <p:sp>
        <p:nvSpPr>
          <p:cNvPr id="111" name="Oval 78"/>
          <p:cNvSpPr>
            <a:spLocks noChangeAspect="1" noChangeArrowheads="1"/>
          </p:cNvSpPr>
          <p:nvPr/>
        </p:nvSpPr>
        <p:spPr bwMode="auto">
          <a:xfrm>
            <a:off x="7320755" y="4529482"/>
            <a:ext cx="739775" cy="739775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ru-RU" altLang="ru-RU"/>
          </a:p>
        </p:txBody>
      </p:sp>
      <p:sp>
        <p:nvSpPr>
          <p:cNvPr id="112" name="Line 83"/>
          <p:cNvSpPr>
            <a:spLocks noChangeShapeType="1"/>
          </p:cNvSpPr>
          <p:nvPr/>
        </p:nvSpPr>
        <p:spPr bwMode="auto">
          <a:xfrm flipV="1">
            <a:off x="7687468" y="4021482"/>
            <a:ext cx="382587" cy="258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" name="Text Box 79"/>
          <p:cNvSpPr txBox="1">
            <a:spLocks noChangeArrowheads="1"/>
          </p:cNvSpPr>
          <p:nvPr/>
        </p:nvSpPr>
        <p:spPr bwMode="auto">
          <a:xfrm>
            <a:off x="2816189" y="6018911"/>
            <a:ext cx="3445722" cy="16954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2-ші И.Э. = 1500 </a:t>
            </a:r>
            <a:r>
              <a:rPr lang="en-US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k</a:t>
            </a:r>
            <a:r>
              <a:rPr lang="ru-RU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Дж моль-1</a:t>
            </a:r>
          </a:p>
          <a:p>
            <a:pPr algn="ctr"/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Бұл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жағдайда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12 протон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және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11 электрон бар.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Электронға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қарағанда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протон саны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көп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болғандықтан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ядроның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тарту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күші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жоғары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ru-RU" altLang="ru-RU" sz="1600" i="0" u="none" dirty="0" err="1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болады</a:t>
            </a:r>
            <a:r>
              <a:rPr lang="ru-RU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</a:p>
        </p:txBody>
      </p:sp>
      <p:sp>
        <p:nvSpPr>
          <p:cNvPr id="114" name="Text Box 80"/>
          <p:cNvSpPr txBox="1">
            <a:spLocks noChangeArrowheads="1"/>
          </p:cNvSpPr>
          <p:nvPr/>
        </p:nvSpPr>
        <p:spPr bwMode="auto">
          <a:xfrm>
            <a:off x="6372573" y="5759693"/>
            <a:ext cx="3036903" cy="1941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3</a:t>
            </a:r>
            <a:r>
              <a:rPr lang="kk-KZ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-ші</a:t>
            </a:r>
            <a:r>
              <a:rPr lang="en-US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kk-KZ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</a:t>
            </a:r>
            <a:r>
              <a:rPr lang="en-US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r>
              <a:rPr lang="kk-KZ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Э</a:t>
            </a:r>
            <a:r>
              <a:rPr lang="en-US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. = 7733 k</a:t>
            </a:r>
            <a:r>
              <a:rPr lang="kk-KZ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Дж</a:t>
            </a:r>
            <a:r>
              <a:rPr lang="en-US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  <a:r>
              <a:rPr lang="kk-KZ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моль</a:t>
            </a:r>
            <a:r>
              <a:rPr lang="en-US" altLang="ru-RU" sz="1600" i="0" u="none" baseline="30000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-1</a:t>
            </a:r>
            <a:endParaRPr lang="en-US" altLang="ru-RU" sz="1600" i="0" u="none" dirty="0">
              <a:solidFill>
                <a:srgbClr val="620BFC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  <a:p>
            <a:pPr algn="ctr"/>
            <a:r>
              <a:rPr lang="kk-KZ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И</a:t>
            </a:r>
            <a:r>
              <a:rPr lang="en-US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.</a:t>
            </a:r>
            <a:r>
              <a:rPr lang="kk-KZ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Э., үлкен айырмашылық себебі ядроға жақын электронды бөліп алады және экрандану азаяды. </a:t>
            </a:r>
            <a:r>
              <a:rPr lang="en-US" altLang="ru-RU" sz="1600" i="0" u="none" dirty="0">
                <a:solidFill>
                  <a:srgbClr val="00206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 </a:t>
            </a:r>
          </a:p>
        </p:txBody>
      </p:sp>
      <p:sp>
        <p:nvSpPr>
          <p:cNvPr id="115" name="Text Box 48"/>
          <p:cNvSpPr txBox="1">
            <a:spLocks noChangeArrowheads="1"/>
          </p:cNvSpPr>
          <p:nvPr/>
        </p:nvSpPr>
        <p:spPr bwMode="auto">
          <a:xfrm>
            <a:off x="284163" y="6198394"/>
            <a:ext cx="2436017" cy="7105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252000" tIns="108000" rIns="252000" bIns="108000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1-ші И.Э. = 738 </a:t>
            </a:r>
            <a:r>
              <a:rPr lang="en-US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k</a:t>
            </a:r>
            <a:r>
              <a:rPr lang="ru-RU" altLang="ru-RU" sz="1600" i="0" u="none" dirty="0">
                <a:solidFill>
                  <a:srgbClr val="620BFC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Дж моль-1</a:t>
            </a:r>
          </a:p>
        </p:txBody>
      </p:sp>
    </p:spTree>
    <p:extLst>
      <p:ext uri="{BB962C8B-B14F-4D97-AF65-F5344CB8AC3E}">
        <p14:creationId xmlns:p14="http://schemas.microsoft.com/office/powerpoint/2010/main" val="13129829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14050</TotalTime>
  <Words>1607</Words>
  <Application>Microsoft Office PowerPoint</Application>
  <PresentationFormat>Произвольный</PresentationFormat>
  <Paragraphs>365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Open Sans</vt:lpstr>
      <vt:lpstr>Тема Office</vt:lpstr>
      <vt:lpstr>10-сынып</vt:lpstr>
      <vt:lpstr>Сабақтың мақсаты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Абдиманапов Ерлан Ауелбекулы</cp:lastModifiedBy>
  <cp:revision>312</cp:revision>
  <dcterms:created xsi:type="dcterms:W3CDTF">2020-07-01T14:03:46Z</dcterms:created>
  <dcterms:modified xsi:type="dcterms:W3CDTF">2020-12-18T08:41:56Z</dcterms:modified>
</cp:coreProperties>
</file>