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65" r:id="rId2"/>
    <p:sldId id="296" r:id="rId3"/>
    <p:sldId id="302" r:id="rId4"/>
    <p:sldId id="304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258" r:id="rId19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21"/>
  </p:normalViewPr>
  <p:slideViewPr>
    <p:cSldViewPr snapToGrid="0" snapToObjects="1">
      <p:cViewPr varScale="1">
        <p:scale>
          <a:sx n="73" d="100"/>
          <a:sy n="73" d="100"/>
        </p:scale>
        <p:origin x="66" y="642"/>
      </p:cViewPr>
      <p:guideLst>
        <p:guide orient="horz" pos="184"/>
        <p:guide pos="179"/>
        <p:guide pos="5939"/>
        <p:guide orient="horz" pos="4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09.02.2021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24" y="250536"/>
            <a:ext cx="2132301" cy="4290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258427" y="661054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48366" y="162237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620BF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25842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36" y="4082909"/>
            <a:ext cx="4897726" cy="36275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C80384-547E-48B8-B9B3-F8E509E17DED}"/>
              </a:ext>
            </a:extLst>
          </p:cNvPr>
          <p:cNvSpPr/>
          <p:nvPr/>
        </p:nvSpPr>
        <p:spPr>
          <a:xfrm>
            <a:off x="448547" y="2265313"/>
            <a:ext cx="8815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Қанықпаған көмірсутектер. </a:t>
            </a:r>
            <a:endParaRPr lang="ru-KZ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 және олардың алыну жолдары және химиялық қасиеттері </a:t>
            </a:r>
            <a:endParaRPr lang="ru-RU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изомерленуі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63" y="1194402"/>
                <a:ext cx="9144000" cy="649675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just"/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Алкендерге изомерленудің 4 түрі тән:</a:t>
                </a:r>
              </a:p>
              <a:p>
                <a:pPr algn="just"/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3) Класаралық изомерлену: </a:t>
                </a:r>
              </a:p>
              <a:p>
                <a:pPr algn="just"/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kk-KZ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4) Геометриялық изомерлену</a:t>
                </a: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94402"/>
                <a:ext cx="9144000" cy="6496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1509FD-B606-458C-ABEE-DA7E2CA91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395"/>
          <a:stretch/>
        </p:blipFill>
        <p:spPr>
          <a:xfrm>
            <a:off x="5562898" y="2267266"/>
            <a:ext cx="2188249" cy="1096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15492F-CF11-4BA3-A697-1F1404FC8A8F}"/>
              </a:ext>
            </a:extLst>
          </p:cNvPr>
          <p:cNvSpPr txBox="1"/>
          <p:nvPr/>
        </p:nvSpPr>
        <p:spPr>
          <a:xfrm>
            <a:off x="1096346" y="3363605"/>
            <a:ext cx="2562568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Пропен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F533B-1BF9-4BAC-AB6F-04CF117AFF6E}"/>
              </a:ext>
            </a:extLst>
          </p:cNvPr>
          <p:cNvSpPr txBox="1"/>
          <p:nvPr/>
        </p:nvSpPr>
        <p:spPr>
          <a:xfrm>
            <a:off x="5472783" y="3363605"/>
            <a:ext cx="2562569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циклопропан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2F2E32-8639-4910-9C8A-F410E87A18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6000"/>
                    </a14:imgEffect>
                    <a14:imgEffect>
                      <a14:brightnessContrast bright="16000" contrast="34000"/>
                    </a14:imgEffect>
                  </a14:imgLayer>
                </a14:imgProps>
              </a:ext>
            </a:extLst>
          </a:blip>
          <a:srcRect r="55013"/>
          <a:stretch/>
        </p:blipFill>
        <p:spPr>
          <a:xfrm>
            <a:off x="1358840" y="5248237"/>
            <a:ext cx="2134412" cy="12727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D0520F-5423-45A8-B93C-A13609326754}"/>
              </a:ext>
            </a:extLst>
          </p:cNvPr>
          <p:cNvSpPr txBox="1"/>
          <p:nvPr/>
        </p:nvSpPr>
        <p:spPr>
          <a:xfrm>
            <a:off x="1096346" y="6898370"/>
            <a:ext cx="2562568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Цис-бутен-2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9C5DC-2B69-40F4-ABB4-B9F0CB177F89}"/>
              </a:ext>
            </a:extLst>
          </p:cNvPr>
          <p:cNvSpPr txBox="1"/>
          <p:nvPr/>
        </p:nvSpPr>
        <p:spPr>
          <a:xfrm>
            <a:off x="5472783" y="6898370"/>
            <a:ext cx="2562570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Транс-бутен-2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8D7F71-DE16-4D31-8759-96A4E6A83C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6000"/>
                    </a14:imgEffect>
                    <a14:imgEffect>
                      <a14:brightnessContrast bright="16000" contrast="34000"/>
                    </a14:imgEffect>
                  </a14:imgLayer>
                </a14:imgProps>
              </a:ext>
            </a:extLst>
          </a:blip>
          <a:srcRect l="55747"/>
          <a:stretch/>
        </p:blipFill>
        <p:spPr>
          <a:xfrm>
            <a:off x="5651544" y="5248237"/>
            <a:ext cx="2099603" cy="1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6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алынуы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317483"/>
                <a:ext cx="9144000" cy="596211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 химиялық белсенді болғандықтан табиғатта өте сирек кездеседі. Газ тәрізді алкендер 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мұнайға серік газдардан 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 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мұнайды өңдегенде 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 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көмірді кокстегенде 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бөлінетін газдардан алынады. Алкендерді алкандар және олардың туындыларынан төмендегі бірнеше түрлі әдістермен алады.</a:t>
                </a:r>
              </a:p>
              <a:p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1) Өнеркәсіпте.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a) 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 крекингілеу. Алкандарды 70</a:t>
                </a:r>
                <a14:m>
                  <m:oMath xmlns:m="http://schemas.openxmlformats.org/officeDocument/2006/math">
                    <m:r>
                      <a:rPr lang="kk-KZ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 дейін қыздырғанда, алкендер түзіледі: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𝑡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kk-KZ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kk-KZ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12</m:t>
                        </m:r>
                      </m:sub>
                    </m:sSub>
                  </m:oMath>
                </a14:m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317483"/>
                <a:ext cx="9144000" cy="5962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4F76652-3725-4453-AF5B-9923992913FC}"/>
              </a:ext>
            </a:extLst>
          </p:cNvPr>
          <p:cNvSpPr txBox="1"/>
          <p:nvPr/>
        </p:nvSpPr>
        <p:spPr>
          <a:xfrm>
            <a:off x="2539316" y="6443356"/>
            <a:ext cx="1255060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декан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F7FDE-33B2-4657-BE77-0C07776D3454}"/>
              </a:ext>
            </a:extLst>
          </p:cNvPr>
          <p:cNvSpPr txBox="1"/>
          <p:nvPr/>
        </p:nvSpPr>
        <p:spPr>
          <a:xfrm>
            <a:off x="4228632" y="6459634"/>
            <a:ext cx="1428060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пентен</a:t>
            </a:r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E4D14-149D-4780-83CA-C0119DF4CBA7}"/>
              </a:ext>
            </a:extLst>
          </p:cNvPr>
          <p:cNvSpPr txBox="1"/>
          <p:nvPr/>
        </p:nvSpPr>
        <p:spPr>
          <a:xfrm>
            <a:off x="6090948" y="6459630"/>
            <a:ext cx="1428060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пентан</a:t>
            </a:r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55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алынуы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2" y="1280280"/>
                <a:ext cx="9144000" cy="61640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b) 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 дегидрлеу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Дегидрлеу - сутек бөле жүретін айырылу реакциялары: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kk-KZ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2) Зертханада.</a:t>
                </a:r>
              </a:p>
              <a:p>
                <a:pPr marL="514350" indent="-514350">
                  <a:buAutoNum type="alphaLcParenR"/>
                </a:pP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Спирттерді сусыздандыру немесе дегидраттау. Бұл реакцияға катализатор ретінде 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𝐻</a:t>
                </a:r>
                <a:r>
                  <a:rPr lang="kk-KZ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𝑆𝑂</a:t>
                </a:r>
                <a:r>
                  <a:rPr lang="kk-KZ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𝐻</a:t>
                </a:r>
                <a:r>
                  <a:rPr lang="kk-KZ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𝑃𝑂</a:t>
                </a:r>
                <a:r>
                  <a:rPr lang="kk-KZ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 𝐴𝑙</a:t>
                </a:r>
                <a:r>
                  <a:rPr lang="kk-KZ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𝑂</a:t>
                </a:r>
                <a:r>
                  <a:rPr lang="kk-KZ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қатарлы су сорғыш заттар қолданылады: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𝑂𝐻</m:t>
                    </m:r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kk-KZ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  <m:r>
                      <a:rPr lang="en-US" sz="24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</m:t>
                    </m:r>
                  </m:oMath>
                </a14:m>
                <a:endParaRPr lang="kk-KZ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 алкандарды дегидрогалогендеу:</a:t>
                </a:r>
              </a:p>
              <a:p>
                <a:pPr marL="514350" indent="-514350">
                  <a:buAutoNum type="alphaLcParenR"/>
                </a:pPr>
                <a:endParaRPr lang="kk-KZ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</m:t>
                        </m:r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</m:e>
                    </m:groupChr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𝐻𝐶𝑙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Дигалогенсутектердің металмен әрекеттесуі: </a:t>
                </a:r>
              </a:p>
              <a:p>
                <a:endParaRPr lang="en-US" sz="20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2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kk-KZ" sz="22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)−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)−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620BFC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srgbClr val="620BFC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Zn</m:t>
                    </m:r>
                    <m:r>
                      <a:rPr lang="en-US" sz="22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2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2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kk-KZ" sz="22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2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</m:oMath>
                </a14:m>
                <a:r>
                  <a:rPr lang="en-US" sz="2200" dirty="0">
                    <a:solidFill>
                      <a:srgbClr val="620BFC"/>
                    </a:solidFill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2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</m:oMath>
                </a14:m>
                <a:r>
                  <a:rPr lang="en-US" sz="2200" dirty="0">
                    <a:solidFill>
                      <a:srgbClr val="620BFC"/>
                    </a:solidFill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2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2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𝑍𝑛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𝐶𝑙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kk-KZ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280280"/>
                <a:ext cx="9144000" cy="61640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4BA2F6-ED17-427C-85D0-0A2006513A48}"/>
              </a:ext>
            </a:extLst>
          </p:cNvPr>
          <p:cNvSpPr txBox="1"/>
          <p:nvPr/>
        </p:nvSpPr>
        <p:spPr>
          <a:xfrm>
            <a:off x="2918908" y="2683224"/>
            <a:ext cx="1255060" cy="4951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DA701-ABA1-49BB-B69E-FF8A1B29B580}"/>
              </a:ext>
            </a:extLst>
          </p:cNvPr>
          <p:cNvSpPr txBox="1"/>
          <p:nvPr/>
        </p:nvSpPr>
        <p:spPr>
          <a:xfrm>
            <a:off x="4460318" y="2683224"/>
            <a:ext cx="1439770" cy="4951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Этилен</a:t>
            </a:r>
          </a:p>
        </p:txBody>
      </p:sp>
    </p:spTree>
    <p:extLst>
      <p:ext uri="{BB962C8B-B14F-4D97-AF65-F5344CB8AC3E}">
        <p14:creationId xmlns:p14="http://schemas.microsoft.com/office/powerpoint/2010/main" val="254354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химиялық қасиеттері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63" y="1270231"/>
            <a:ext cx="9144000" cy="62505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Құрамында қос байланыс болғандықтан, алкендер едәуір белсенді</a:t>
            </a: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қосылыстар. Сондықтан алкендер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қосылу, полимерлену және тотығу</a:t>
            </a:r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реакцияларына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түседі.</a:t>
            </a:r>
          </a:p>
          <a:p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Қосылу реакциялары.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Қанықпаған көмірсутектерге қосылу</a:t>
            </a: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реакциялары тән. Себебі, алкен молекуласындағы қос байланыспен байланысқан</a:t>
            </a: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көміртек атомдарында </a:t>
            </a:r>
            <a:r>
              <a:rPr lang="el-GR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σ–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байланысқа қарағанда әлсіз </a:t>
            </a:r>
            <a:r>
              <a:rPr lang="el-GR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π–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байланыс оңай үзіліп,</a:t>
            </a: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көміртек атомының босаған валенттіктеріне әрекеттесуші реагент</a:t>
            </a: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молекулаларының атомдары мен атом топтары қосылады. Қосылу</a:t>
            </a: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реакцияларының нәтижесінде алкан немесе оның туындылары түзіледі. </a:t>
            </a:r>
          </a:p>
        </p:txBody>
      </p:sp>
    </p:spTree>
    <p:extLst>
      <p:ext uri="{BB962C8B-B14F-4D97-AF65-F5344CB8AC3E}">
        <p14:creationId xmlns:p14="http://schemas.microsoft.com/office/powerpoint/2010/main" val="385875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химиялық қасиеттері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4211" y="1020920"/>
                <a:ext cx="9144000" cy="673925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Гидрлену (сутектің қосылуы). Алкендер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𝑁𝑖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𝑃𝑡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𝑃𝑑</m:t>
                    </m:r>
                    <m:r>
                      <a:rPr lang="en-US" sz="2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катализаторлары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қатысында сутекті қосып алып, сәйкес алкандарға айналады:</a:t>
                </a:r>
                <a:endParaRPr lang="en-US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kk-KZ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</m:oMath>
                  </m:oMathPara>
                </a14:m>
                <a:endParaRPr lang="kk-KZ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8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10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b)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Галогендену (галогендердің қосылуы).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 галогендермен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кәдімгі температурада әрекеттесіп, алкандардың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дигалогентуындылары түзіледі.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Алкендерді бром суымен әрекеттестірген кезде, ерітіндідегі бромның қызыл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қоңыр түсі жойылады. Осы реакция қанықпаған көмірсутектердің сапалық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 болып табылады. Алкендердің галогендермен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реакциясының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шабыттылығы топ бойынша жоғарыдан төменге қарай әлсірейді:</a:t>
                </a:r>
              </a:p>
              <a:p>
                <a:endParaRPr lang="en-US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c)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Галогенсутектерді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қосу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Алкендерге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галогенсутектер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оңай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қосылып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нәтижесінде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түзіледі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Симметриялы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емес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алкендерге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галогенсутектердің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қосылуы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Марковников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ережесі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бойынша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жүреді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𝐻𝐶𝑙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𝑙</m:t>
                      </m:r>
                    </m:oMath>
                  </m:oMathPara>
                </a14:m>
                <a:endParaRPr lang="en-US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1" y="1020920"/>
                <a:ext cx="9144000" cy="6739254"/>
              </a:xfrm>
              <a:prstGeom prst="rect">
                <a:avLst/>
              </a:prstGeom>
              <a:blipFill>
                <a:blip r:embed="rId2"/>
                <a:stretch>
                  <a:fillRect t="-27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6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Марковников ережесі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63" y="1029071"/>
                <a:ext cx="9144000" cy="674297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Марковников ережесі –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қанықпаған көмірсутектер галогенсутегін қосып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алғанда, галогенсутектің сутегі атомы, қанықпаған көмірсутектегі сутегі көп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 атомына, ал галогенсутегі атомы аз көміртек атомына қосылады. Бұл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 молекуласындағы қозғалғыш 𝜋 байланыспен байланысқан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көміртектердің электрон тығыздықтарына байланысты. Мысалы:</a:t>
                </a:r>
              </a:p>
              <a:p>
                <a:pPr algn="ctr"/>
                <a:endParaRPr lang="en-US" sz="24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𝐻𝐵𝑟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𝐵𝑟</m:t>
                        </m:r>
                      </m:e>
                    </m:d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Кейде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Марковников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ережесіне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бағынбайтын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мынадай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жағдайлар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да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алады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Мұндай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жағдайды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молекуласындағы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сутектің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орнын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басқан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атомдардың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электртерістілігінің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жоғары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болатындығымен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түсіндіреді</a:t>
                </a:r>
                <a:r>
                  <a:rPr 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endPara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029071"/>
                <a:ext cx="9144000" cy="6742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: изогнутая вниз 2">
            <a:extLst>
              <a:ext uri="{FF2B5EF4-FFF2-40B4-BE49-F238E27FC236}">
                <a16:creationId xmlns:a16="http://schemas.microsoft.com/office/drawing/2014/main" id="{DF317EDE-E415-4144-A2DE-959B3BECDF53}"/>
              </a:ext>
            </a:extLst>
          </p:cNvPr>
          <p:cNvSpPr/>
          <p:nvPr/>
        </p:nvSpPr>
        <p:spPr>
          <a:xfrm rot="10800000">
            <a:off x="3128155" y="4400557"/>
            <a:ext cx="1458933" cy="241324"/>
          </a:xfrm>
          <a:prstGeom prst="curvedDownArrow">
            <a:avLst/>
          </a:prstGeom>
          <a:solidFill>
            <a:srgbClr val="620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20BFC"/>
              </a:solidFill>
            </a:endParaRP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8C8DD0E6-1B01-4BCE-9FE9-35CF6D597660}"/>
              </a:ext>
            </a:extLst>
          </p:cNvPr>
          <p:cNvSpPr/>
          <p:nvPr/>
        </p:nvSpPr>
        <p:spPr>
          <a:xfrm rot="5400000">
            <a:off x="3914634" y="3480049"/>
            <a:ext cx="242913" cy="813743"/>
          </a:xfrm>
          <a:prstGeom prst="curvedRightArrow">
            <a:avLst/>
          </a:prstGeom>
          <a:solidFill>
            <a:srgbClr val="620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20BF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73A46-10C2-4441-B7B7-212C99F6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387" y="6365541"/>
            <a:ext cx="618003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химиялық қасиеттері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029071"/>
                <a:ext cx="9144000" cy="647424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en-US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d) </a:t>
                </a:r>
                <a:r>
                  <a:rPr lang="kk-KZ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Гидраттану реакциясы. </a:t>
                </a:r>
                <a:r>
                  <a:rPr lang="kk-KZ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 қос байланыс бойынша су</a:t>
                </a:r>
                <a:r>
                  <a:rPr lang="en-US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молекуласын қосып алып, сәйкес спирттер түзеді: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− 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</m:oMath>
                  </m:oMathPara>
                </a14:m>
                <a:endParaRPr lang="kk-KZ" sz="23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Пропен молекуласына судың қосылуы </a:t>
                </a:r>
                <a:r>
                  <a:rPr lang="kk-KZ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Марковников ережесіне</a:t>
                </a:r>
                <a:r>
                  <a:rPr lang="kk-KZ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бағынады:</a:t>
                </a:r>
                <a:endParaRPr lang="en-US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e) </a:t>
                </a:r>
                <a:r>
                  <a:rPr 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Алкендердің</a:t>
                </a:r>
                <a:r>
                  <a:rPr 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димерленуі</a:t>
                </a:r>
                <a:r>
                  <a:rPr 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Нәтижесінде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алуға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8</m:t>
                      </m:r>
                    </m:oMath>
                  </m:oMathPara>
                </a14:m>
                <a:endParaRPr lang="ru-RU" sz="23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f) </a:t>
                </a:r>
                <a:r>
                  <a:rPr 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Тотығу</a:t>
                </a:r>
                <a:r>
                  <a:rPr 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реакциялары</a:t>
                </a:r>
                <a:r>
                  <a:rPr 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алкандарға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қарағанда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оңай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тотығады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Алкендердің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тотығуының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түрлі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німі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олар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+/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/+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30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groupChrPr>
                        <m:e>
                          <m:r>
                            <a:rPr lang="ru-RU" sz="23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𝐾𝑀𝑛𝑂</m:t>
                          </m:r>
                          <m:r>
                            <a:rPr lang="ru-RU" sz="2300" baseline="-250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4</m:t>
                          </m:r>
                        </m:e>
                      </m:groupCh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𝑂𝐻𝐶𝐻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– этиленгликоль</m:t>
                      </m:r>
                    </m:oMath>
                  </m:oMathPara>
                </a14:m>
                <a:endParaRPr 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8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+/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/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30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groupChrPr>
                        <m:e>
                          <m:r>
                            <a:rPr lang="ru-RU" sz="23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𝐾𝑀𝑛𝑂</m:t>
                          </m:r>
                          <m:r>
                            <a:rPr lang="ru-RU" sz="2300" baseline="-250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4</m:t>
                          </m:r>
                        </m:e>
                      </m:groupCh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3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𝐶𝑂𝑂𝐻</m:t>
                      </m:r>
                      <m:r>
                        <a:rPr 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– сірке қышқылы</m:t>
                      </m:r>
                    </m:oMath>
                  </m:oMathPara>
                </a14:m>
                <a:endParaRPr 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Этиленгликоль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түзетін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бірінші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реакцияда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этилен калий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перманганатының</a:t>
                </a:r>
                <a:r>
                  <a:rPr lang="en-US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түсін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згертетіндіктен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реакцияда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қанықпаған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көмірсутектердің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сапалық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болып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табылады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endParaRPr lang="en-US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029071"/>
                <a:ext cx="9144000" cy="6474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60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полимерлену реакциялары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059215"/>
                <a:ext cx="9144000" cy="665064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Полимерлену реакциясы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 молекулалық массасы кіші қосылыстың көптеген молекулаларынан үлкен молекулалы қосылыстың түзілуін айтады. </a:t>
                </a:r>
              </a:p>
              <a:p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Полимерлену реакциясына қанықпаған көмірсутектер оңай түседі. Мысалы, жоғары температура мен қысымда, сондай ақ өршіткі қатысында этилен молекуласындағы </a:t>
                </a:r>
                <a14:m>
                  <m:oMath xmlns:m="http://schemas.openxmlformats.org/officeDocument/2006/math">
                    <m:r>
                      <a:rPr lang="kk-KZ" sz="2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𝜋</m:t>
                    </m:r>
                  </m:oMath>
                </a14:m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байланыстар үзіліп, молекулалар арасында жаңа </a:t>
                </a:r>
                <a14:m>
                  <m:oMath xmlns:m="http://schemas.openxmlformats.org/officeDocument/2006/math">
                    <m:r>
                      <a:rPr lang="kk-KZ" sz="2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байланыстар түзіледі. Мысалы, </a:t>
                </a:r>
              </a:p>
              <a:p>
                <a:endParaRPr lang="kk-KZ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Полимерлену реакциясына түсетін бастапқы заттар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мономерлер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ал реакция өнімі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полимерлер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деп аталады. Полимер молекуласы бірдей құрылысты қайталанып келетін атомдардың топтарынан, яғни құрылымдық буындардан тұрады. Макромолекуладағы қайталанып келетін буынның саны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полимерлену дәрежесі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 аталады.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059215"/>
                <a:ext cx="9144000" cy="6650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088558-3852-4D65-8BF9-A2765C39F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4000"/>
                    </a14:imgEffect>
                    <a14:imgEffect>
                      <a14:brightnessContrast bright="8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9832" y="3537554"/>
            <a:ext cx="4211355" cy="20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9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222611" y="438115"/>
            <a:ext cx="526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6" y="2913524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B0BD-7B70-4C7B-8CF8-63F9AF14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92100"/>
            <a:ext cx="9144000" cy="752929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71C497-9B09-4163-86A9-35883E7E5945}"/>
              </a:ext>
            </a:extLst>
          </p:cNvPr>
          <p:cNvSpPr txBox="1">
            <a:spLocks/>
          </p:cNvSpPr>
          <p:nvPr/>
        </p:nvSpPr>
        <p:spPr>
          <a:xfrm>
            <a:off x="284163" y="1528048"/>
            <a:ext cx="9144000" cy="3908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252000" tIns="108000" rIns="252000" bIns="108000" rtlCol="0" anchor="ctr">
            <a:noAutofit/>
          </a:bodyPr>
          <a:lstStyle>
            <a:lvl1pPr algn="l" defTabSz="9712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Қаныққан көмірсутектердің қ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ұрамы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құрылымы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реакцияға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түсу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қабілеті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Стереоизомерия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цис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-транс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E-Z).</a:t>
            </a:r>
            <a:endParaRPr lang="kk-KZ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қосылу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реакцияларын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жаза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Полимеризация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оның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реакциясын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полимерлік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заттардың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қолданылу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саласын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білу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8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Қанықпаған көмірсутектер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59" y="1238089"/>
            <a:ext cx="9144000" cy="21417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Қанықпаған көмірсутектер – құрамында көміртек атомдары еселі байланыстар (қос немесе үш) арқылы байланысатын көмірсутектер. Қанықпаған көмірсутектердің </a:t>
            </a:r>
            <a:r>
              <a:rPr lang="kk-KZ" sz="25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</a:t>
            </a:r>
            <a:r>
              <a:rPr lang="kk-KZ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kk-KZ" sz="25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алкадиендер</a:t>
            </a:r>
            <a:r>
              <a:rPr lang="kk-KZ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kk-KZ" sz="25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алкиндер</a:t>
            </a:r>
            <a:r>
              <a:rPr lang="kk-KZ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қатарлы бірнеше түрлері бар.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C3D449B0-9628-434A-B097-AF074A58D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112029"/>
                  </p:ext>
                </p:extLst>
              </p:nvPr>
            </p:nvGraphicFramePr>
            <p:xfrm>
              <a:off x="284161" y="4523926"/>
              <a:ext cx="9144000" cy="31615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06253036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65315459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116850715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926347798"/>
                        </a:ext>
                      </a:extLst>
                    </a:gridCol>
                  </a:tblGrid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Көмірсутектер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Жалпы формуласы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Алғашқы өкілдері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Байланыс сипаты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147510"/>
                      </a:ext>
                    </a:extLst>
                  </a:tr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Алкендер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2)</m:t>
                              </m:r>
                            </m:oMath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algn="ctr"/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этилен</a:t>
                          </a:r>
                          <a:r>
                            <a:rPr lang="kk-KZ" sz="220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(этен)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Бір қос байланыс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403065"/>
                      </a:ext>
                    </a:extLst>
                  </a:tr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Алкадиендер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  <m:r>
                                    <a:rPr lang="kk-KZ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3)</m:t>
                              </m:r>
                            </m:oMath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algn="ctr"/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пропадиен</a:t>
                          </a:r>
                          <a:r>
                            <a:rPr lang="kk-KZ" sz="220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Екі қос байланыс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107284"/>
                      </a:ext>
                    </a:extLst>
                  </a:tr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Алкиндер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  <m:r>
                                    <a:rPr lang="kk-KZ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n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2)</m:t>
                              </m:r>
                            </m:oMath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algn="ctr"/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ацетилен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Бір үш байланыс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284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C3D449B0-9628-434A-B097-AF074A58D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112029"/>
                  </p:ext>
                </p:extLst>
              </p:nvPr>
            </p:nvGraphicFramePr>
            <p:xfrm>
              <a:off x="284161" y="4523926"/>
              <a:ext cx="9144000" cy="31615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06253036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65315459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116850715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926347798"/>
                        </a:ext>
                      </a:extLst>
                    </a:gridCol>
                  </a:tblGrid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Көмірсутектер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Жалпы формуласы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Алғашқы өкілдері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Байланыс сипаты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147510"/>
                      </a:ext>
                    </a:extLst>
                  </a:tr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Алкендер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5385" r="-200000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200533" t="-105385" r="-100533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Бір қос байланыс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403065"/>
                      </a:ext>
                    </a:extLst>
                  </a:tr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Алкадиендер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6977" r="-200000" b="-113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200533" t="-206977" r="-100533" b="-113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Екі қос байланыс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107284"/>
                      </a:ext>
                    </a:extLst>
                  </a:tr>
                  <a:tr h="790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Алкиндер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615" r="-200000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200533" t="-304615" r="-100533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Бір үш байланыс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2843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D05A7FA-9688-4560-8118-C8C739D60061}"/>
              </a:ext>
            </a:extLst>
          </p:cNvPr>
          <p:cNvSpPr txBox="1"/>
          <p:nvPr/>
        </p:nvSpPr>
        <p:spPr>
          <a:xfrm>
            <a:off x="284159" y="3636512"/>
            <a:ext cx="9143998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Қанықпаған көмірсутектер</a:t>
            </a:r>
          </a:p>
        </p:txBody>
      </p:sp>
    </p:spTree>
    <p:extLst>
      <p:ext uri="{BB962C8B-B14F-4D97-AF65-F5344CB8AC3E}">
        <p14:creationId xmlns:p14="http://schemas.microsoft.com/office/powerpoint/2010/main" val="398006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63" y="1510863"/>
                <a:ext cx="9144000" cy="323432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 молекула құрамында бір дана қос байланысы бар, жалпы формуласы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kk-KZ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болатын қанықпаған көмірсутектер. Алкендердің ең қарапайым өкілі – этен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этилен). Алкеннің гомологтары этиленнен басталатындықтан, алкендер этилен қатарының көмірсутектері немесе 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олефиндер</a:t>
                </a:r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деп аталады.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510863"/>
                <a:ext cx="9144000" cy="3234320"/>
              </a:xfrm>
              <a:prstGeom prst="rect">
                <a:avLst/>
              </a:prstGeom>
              <a:blipFill>
                <a:blip r:embed="rId2"/>
                <a:stretch>
                  <a:fillRect b="-225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9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гомологтық қатары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AC1BDED2-4C16-44EC-8482-121D70EC5F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752169"/>
                  </p:ext>
                </p:extLst>
              </p:nvPr>
            </p:nvGraphicFramePr>
            <p:xfrm>
              <a:off x="284163" y="1526996"/>
              <a:ext cx="9144000" cy="57526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558">
                      <a:extLst>
                        <a:ext uri="{9D8B030D-6E8A-4147-A177-3AD203B41FA5}">
                          <a16:colId xmlns:a16="http://schemas.microsoft.com/office/drawing/2014/main" val="4076403771"/>
                        </a:ext>
                      </a:extLst>
                    </a:gridCol>
                    <a:gridCol w="3094892">
                      <a:extLst>
                        <a:ext uri="{9D8B030D-6E8A-4147-A177-3AD203B41FA5}">
                          <a16:colId xmlns:a16="http://schemas.microsoft.com/office/drawing/2014/main" val="1760939581"/>
                        </a:ext>
                      </a:extLst>
                    </a:gridCol>
                    <a:gridCol w="2009671">
                      <a:extLst>
                        <a:ext uri="{9D8B030D-6E8A-4147-A177-3AD203B41FA5}">
                          <a16:colId xmlns:a16="http://schemas.microsoft.com/office/drawing/2014/main" val="3186059520"/>
                        </a:ext>
                      </a:extLst>
                    </a:gridCol>
                    <a:gridCol w="948998">
                      <a:extLst>
                        <a:ext uri="{9D8B030D-6E8A-4147-A177-3AD203B41FA5}">
                          <a16:colId xmlns:a16="http://schemas.microsoft.com/office/drawing/2014/main" val="2543556800"/>
                        </a:ext>
                      </a:extLst>
                    </a:gridCol>
                    <a:gridCol w="1059873">
                      <a:extLst>
                        <a:ext uri="{9D8B030D-6E8A-4147-A177-3AD203B41FA5}">
                          <a16:colId xmlns:a16="http://schemas.microsoft.com/office/drawing/2014/main" val="2868482874"/>
                        </a:ext>
                      </a:extLst>
                    </a:gridCol>
                    <a:gridCol w="918008">
                      <a:extLst>
                        <a:ext uri="{9D8B030D-6E8A-4147-A177-3AD203B41FA5}">
                          <a16:colId xmlns:a16="http://schemas.microsoft.com/office/drawing/2014/main" val="2832457947"/>
                        </a:ext>
                      </a:extLst>
                    </a:gridCol>
                  </a:tblGrid>
                  <a:tr h="494851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Алкандар </a:t>
                          </a:r>
                          <a:r>
                            <a:rPr lang="kk-KZ" sz="2400" dirty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40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k-KZ" sz="240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+2</m:t>
                                  </m:r>
                                </m:sub>
                              </m:sSub>
                            </m:oMath>
                          </a14:m>
                          <a:endParaRPr lang="ru-RU" sz="24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Температурасы </a:t>
                          </a:r>
                          <a14:m>
                            <m:oMath xmlns:m="http://schemas.openxmlformats.org/officeDocument/2006/math">
                              <m:r>
                                <a:rPr lang="kk-KZ" sz="19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Тығыз-дығы 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kk-KZ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kk-KZ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404093780"/>
                      </a:ext>
                    </a:extLst>
                  </a:tr>
                  <a:tr h="52712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Формуласы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Атауы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Балқу</a:t>
                          </a:r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Қайнау 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040788637"/>
                      </a:ext>
                    </a:extLst>
                  </a:tr>
                  <a:tr h="69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Молеку-лалық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Ықшамдалған құрылымдық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66390"/>
                      </a:ext>
                    </a:extLst>
                  </a:tr>
                  <a:tr h="13480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b="0" i="1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b="0" i="1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b="0" i="1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kk-KZ" sz="19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kk-KZ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kk-KZ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kk-KZ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9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CH</m:t>
                              </m:r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9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19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9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этен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Пропен 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Бутен-1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2-метилпропен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Цис-бутен-2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Транс-бутен-2    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Пентен-1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Гексен-1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Гептен-1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Октен-1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Нонен-1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Декен-1        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-169,1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-187,6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-185,3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-140,3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-138,9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-105,5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-165,2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-139,8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-119,0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-101,7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-81,4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-66,3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-103,7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-47,6  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-6,3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-6,6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+3,7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+0,9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+30,1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+63,5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+93,6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+121,3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+146,8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+170,6</a:t>
                          </a:r>
                          <a:endParaRPr lang="kk-KZ" sz="19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0,570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0,519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0,595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0,601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0,621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0,604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0,604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0,673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0,697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0,714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0,729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0,741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68726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AC1BDED2-4C16-44EC-8482-121D70EC5F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752169"/>
                  </p:ext>
                </p:extLst>
              </p:nvPr>
            </p:nvGraphicFramePr>
            <p:xfrm>
              <a:off x="284163" y="1526996"/>
              <a:ext cx="9144000" cy="57526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558">
                      <a:extLst>
                        <a:ext uri="{9D8B030D-6E8A-4147-A177-3AD203B41FA5}">
                          <a16:colId xmlns:a16="http://schemas.microsoft.com/office/drawing/2014/main" val="4076403771"/>
                        </a:ext>
                      </a:extLst>
                    </a:gridCol>
                    <a:gridCol w="3094892">
                      <a:extLst>
                        <a:ext uri="{9D8B030D-6E8A-4147-A177-3AD203B41FA5}">
                          <a16:colId xmlns:a16="http://schemas.microsoft.com/office/drawing/2014/main" val="1760939581"/>
                        </a:ext>
                      </a:extLst>
                    </a:gridCol>
                    <a:gridCol w="2009671">
                      <a:extLst>
                        <a:ext uri="{9D8B030D-6E8A-4147-A177-3AD203B41FA5}">
                          <a16:colId xmlns:a16="http://schemas.microsoft.com/office/drawing/2014/main" val="3186059520"/>
                        </a:ext>
                      </a:extLst>
                    </a:gridCol>
                    <a:gridCol w="948998">
                      <a:extLst>
                        <a:ext uri="{9D8B030D-6E8A-4147-A177-3AD203B41FA5}">
                          <a16:colId xmlns:a16="http://schemas.microsoft.com/office/drawing/2014/main" val="2543556800"/>
                        </a:ext>
                      </a:extLst>
                    </a:gridCol>
                    <a:gridCol w="1059873">
                      <a:extLst>
                        <a:ext uri="{9D8B030D-6E8A-4147-A177-3AD203B41FA5}">
                          <a16:colId xmlns:a16="http://schemas.microsoft.com/office/drawing/2014/main" val="2868482874"/>
                        </a:ext>
                      </a:extLst>
                    </a:gridCol>
                    <a:gridCol w="918008">
                      <a:extLst>
                        <a:ext uri="{9D8B030D-6E8A-4147-A177-3AD203B41FA5}">
                          <a16:colId xmlns:a16="http://schemas.microsoft.com/office/drawing/2014/main" val="2832457947"/>
                        </a:ext>
                      </a:extLst>
                    </a:gridCol>
                  </a:tblGrid>
                  <a:tr h="670560"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8" t="-7273" r="-47209" b="-7609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10638" t="-7273" r="-46505" b="-7609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94702" t="-2564" r="-1325" b="-203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093780"/>
                      </a:ext>
                    </a:extLst>
                  </a:tr>
                  <a:tr h="52712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Формуласы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Атауы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Балқу</a:t>
                          </a:r>
                          <a:r>
                            <a:rPr lang="en-US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Қайнау 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040788637"/>
                      </a:ext>
                    </a:extLst>
                  </a:tr>
                  <a:tr h="69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Молеку-лалық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Ықшамдалған құрылымдық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66390"/>
                      </a:ext>
                    </a:extLst>
                  </a:tr>
                  <a:tr h="3855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6" t="-50553" r="-721311" b="-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220" t="-50553" r="-159843" b="-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этен </a:t>
                          </a:r>
                          <a:endParaRPr lang="ru-RU" sz="19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Пропен 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Бутен-1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2-метилпропен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Цис-бутен-2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Транс-бутен-2    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Пентен-1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Гексен-1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Гептен-1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Октен-1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Нонен-1</a:t>
                          </a:r>
                        </a:p>
                        <a:p>
                          <a:r>
                            <a:rPr lang="kk-KZ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Декен-1        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-169,1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-187,6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-185,3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-140,3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-138,9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-105,5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-165,2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-139,8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-119,0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-101,7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-81,4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-66,3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-103,7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-47,6  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-6,3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-6,6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+3,7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+0,9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+30,1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+63,5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+93,6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+121,3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+146,8</a:t>
                          </a:r>
                        </a:p>
                        <a:p>
                          <a:r>
                            <a:rPr lang="ru-RU" sz="19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+170,6</a:t>
                          </a:r>
                          <a:endParaRPr lang="kk-KZ" sz="19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0,570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0,519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0,595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0,601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0,621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0,604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0,604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0,673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0,697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0,714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0,729</a:t>
                          </a:r>
                        </a:p>
                        <a:p>
                          <a:r>
                            <a:rPr lang="ru-RU" sz="19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0,741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68726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10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430027"/>
                <a:ext cx="9144000" cy="514253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 гомологтарының молекулалық массаларының артуына байланысты олардың балқу және қайнау температуралары мен тығыздықтарының артатындығын көре аламыз. Алкендердің алғашқы үш мүшесі – </a:t>
                </a:r>
                <a:r>
                  <a:rPr lang="kk-KZ" sz="3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газдар,</a:t>
                </a:r>
                <a:r>
                  <a:rPr lang="kk-KZ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пентеннен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32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5</m:t>
                    </m:r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sz="32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10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бастап </a:t>
                </a:r>
                <a:r>
                  <a:rPr lang="kk-KZ" sz="3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сұйық,</a:t>
                </a:r>
                <a:r>
                  <a:rPr lang="kk-KZ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ал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32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18</m:t>
                    </m:r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sz="32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36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kk-KZ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дан бастап </a:t>
                </a:r>
                <a:r>
                  <a:rPr lang="kk-KZ" sz="3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қатты заттар</a:t>
                </a:r>
                <a:r>
                  <a:rPr lang="kk-KZ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болып табылады. Алкендер судан жеңіл, суда нашар ериді, органикалық еріткіштерде жақсы ериді.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430027"/>
                <a:ext cx="9144000" cy="5142534"/>
              </a:xfrm>
              <a:prstGeom prst="rect">
                <a:avLst/>
              </a:prstGeom>
              <a:blipFill>
                <a:blip r:embed="rId2"/>
                <a:stretch>
                  <a:fillRect t="-237" b="-165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88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аталуы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63" y="1346435"/>
            <a:ext cx="9144000" cy="58196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Қарапайым алкендерді кейде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тривиальды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атаулармен атайды. Ол үшін алкандағы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–ан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жұрнағының орына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–илен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жұрнағы алмасады. Мысалы, этилен, пропилен және т.б.</a:t>
            </a:r>
          </a:p>
          <a:p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Халықаралық номенклатура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бойынша атағанда, сәйкес алканның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–ан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жұрнағы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-ен 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жұрнағына алмастырылады. Алкендерді халықаралық номенклатура бойынша атаудың төмендегідей сатылары бар:</a:t>
            </a:r>
          </a:p>
          <a:p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алкеннің құрылымдық формуласынан қос байланысы бар ең ұзын тізбек таңдап алынады. Тізбекті нөмірлеу қос байланыс жақын орналасқан шеттен басталады;</a:t>
            </a:r>
          </a:p>
        </p:txBody>
      </p:sp>
    </p:spTree>
    <p:extLst>
      <p:ext uri="{BB962C8B-B14F-4D97-AF65-F5344CB8AC3E}">
        <p14:creationId xmlns:p14="http://schemas.microsoft.com/office/powerpoint/2010/main" val="415878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аталуы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62" y="1165995"/>
            <a:ext cx="9144000" cy="65121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орынбасушы байланысқан көміртек атомының нөмірі көрсетіліп, содан кейін орынбасушы аталады. Егер бірнеше радикал болса, әрқайсысының орны мен аты аталады;</a:t>
            </a:r>
          </a:p>
          <a:p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ұзын тізбекке сай көмірсутек аталады да, атаудың соңына қос байланысы бар көміртек атомының нөмірі көрсетіледі:</a:t>
            </a:r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3ED88-4FAB-4E4E-86C2-3B5C9EFB0633}"/>
              </a:ext>
            </a:extLst>
          </p:cNvPr>
          <p:cNvSpPr txBox="1"/>
          <p:nvPr/>
        </p:nvSpPr>
        <p:spPr>
          <a:xfrm>
            <a:off x="2724348" y="6989174"/>
            <a:ext cx="4263627" cy="587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2,3,5-триметилгептен-3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CC08F41-7BF1-4F2F-90D3-A8E2EE2D9824}"/>
              </a:ext>
            </a:extLst>
          </p:cNvPr>
          <p:cNvGrpSpPr/>
          <p:nvPr/>
        </p:nvGrpSpPr>
        <p:grpSpPr>
          <a:xfrm>
            <a:off x="2061904" y="4563658"/>
            <a:ext cx="5121402" cy="2055611"/>
            <a:chOff x="1883144" y="5050984"/>
            <a:chExt cx="5121402" cy="2055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>
                  <a:extLst>
                    <a:ext uri="{FF2B5EF4-FFF2-40B4-BE49-F238E27FC236}">
                      <a16:creationId xmlns:a16="http://schemas.microsoft.com/office/drawing/2014/main" id="{B84943BF-16E3-4098-AB93-F0469F2767DC}"/>
                    </a:ext>
                  </a:extLst>
                </p:cNvPr>
                <p:cNvSpPr/>
                <p:nvPr/>
              </p:nvSpPr>
              <p:spPr>
                <a:xfrm>
                  <a:off x="2782264" y="5797839"/>
                  <a:ext cx="1034770" cy="13087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kk-KZ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kk-KZ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k-KZ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6,7</m:t>
                              </m:r>
                            </m:e>
                          </m:mr>
                        </m:m>
                      </m:oMath>
                    </m:oMathPara>
                  </a14:m>
                  <a:endParaRPr lang="ru-KZ" sz="2800" dirty="0"/>
                </a:p>
              </p:txBody>
            </p:sp>
          </mc:Choice>
          <mc:Fallback xmlns="">
            <p:sp>
              <p:nvSpPr>
                <p:cNvPr id="5" name="Прямоугольник 4">
                  <a:extLst>
                    <a:ext uri="{FF2B5EF4-FFF2-40B4-BE49-F238E27FC236}">
                      <a16:creationId xmlns:a16="http://schemas.microsoft.com/office/drawing/2014/main" id="{B84943BF-16E3-4098-AB93-F0469F2767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264" y="5797839"/>
                  <a:ext cx="1034770" cy="13087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K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8FF5162C-CD7F-49C7-A758-7B63A9F1916B}"/>
                    </a:ext>
                  </a:extLst>
                </p:cNvPr>
                <p:cNvSpPr/>
                <p:nvPr/>
              </p:nvSpPr>
              <p:spPr>
                <a:xfrm>
                  <a:off x="4322073" y="5873044"/>
                  <a:ext cx="888641" cy="903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ru-KZ" sz="2800" dirty="0"/>
                </a:p>
              </p:txBody>
            </p:sp>
          </mc:Choice>
          <mc:Fallback xmlns=""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8FF5162C-CD7F-49C7-A758-7B63A9F191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073" y="5873044"/>
                  <a:ext cx="888641" cy="9032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K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BA12702D-6B31-49C8-A915-454006089B9C}"/>
                    </a:ext>
                  </a:extLst>
                </p:cNvPr>
                <p:cNvSpPr/>
                <p:nvPr/>
              </p:nvSpPr>
              <p:spPr>
                <a:xfrm>
                  <a:off x="5130243" y="5879397"/>
                  <a:ext cx="888641" cy="903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ru-KZ" sz="2800" dirty="0"/>
                </a:p>
              </p:txBody>
            </p:sp>
          </mc:Choice>
          <mc:Fallback xmlns=""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BA12702D-6B31-49C8-A915-454006089B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243" y="5879397"/>
                  <a:ext cx="888641" cy="9032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K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592CB3B7-2F6F-4ACA-AE29-AF0CEE50E0B2}"/>
                    </a:ext>
                  </a:extLst>
                </p:cNvPr>
                <p:cNvSpPr/>
                <p:nvPr/>
              </p:nvSpPr>
              <p:spPr>
                <a:xfrm>
                  <a:off x="1883144" y="5432361"/>
                  <a:ext cx="512140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KZ" sz="2800" dirty="0"/>
                </a:p>
              </p:txBody>
            </p:sp>
          </mc:Choice>
          <mc:Fallback xmlns="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592CB3B7-2F6F-4ACA-AE29-AF0CEE50E0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144" y="5432361"/>
                  <a:ext cx="512140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K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01EB700-289A-4B13-BA40-52FEA2353424}"/>
                </a:ext>
              </a:extLst>
            </p:cNvPr>
            <p:cNvSpPr/>
            <p:nvPr/>
          </p:nvSpPr>
          <p:spPr>
            <a:xfrm>
              <a:off x="3119151" y="5050984"/>
              <a:ext cx="360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625072F-B93F-419C-A575-8BFE1C2E7573}"/>
                </a:ext>
              </a:extLst>
            </p:cNvPr>
            <p:cNvSpPr/>
            <p:nvPr/>
          </p:nvSpPr>
          <p:spPr>
            <a:xfrm>
              <a:off x="3920885" y="5062368"/>
              <a:ext cx="360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57FBF70-4063-4DD6-BB85-8D02ECD7260C}"/>
                </a:ext>
              </a:extLst>
            </p:cNvPr>
            <p:cNvSpPr/>
            <p:nvPr/>
          </p:nvSpPr>
          <p:spPr>
            <a:xfrm>
              <a:off x="4622605" y="5062368"/>
              <a:ext cx="360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8DBBEC6-42DF-4295-87E7-EFB068D07B36}"/>
                </a:ext>
              </a:extLst>
            </p:cNvPr>
            <p:cNvSpPr/>
            <p:nvPr/>
          </p:nvSpPr>
          <p:spPr>
            <a:xfrm>
              <a:off x="5394065" y="5058028"/>
              <a:ext cx="360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4B60ABC-994D-4A94-8567-447F2B728F4D}"/>
                </a:ext>
              </a:extLst>
            </p:cNvPr>
            <p:cNvSpPr/>
            <p:nvPr/>
          </p:nvSpPr>
          <p:spPr>
            <a:xfrm>
              <a:off x="6337074" y="5071128"/>
              <a:ext cx="360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57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Алкендердің изомерленуі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393613"/>
                <a:ext cx="9144000" cy="615351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just"/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Алкендерге изомерленудің 4 түрі тән:</a:t>
                </a:r>
              </a:p>
              <a:p>
                <a:pPr algn="just"/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1) Көміртек қаңқасының изомері;</a:t>
                </a:r>
              </a:p>
              <a:p>
                <a:pPr algn="just"/>
                <a:endParaRPr lang="kk-KZ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646112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|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𝐶𝐻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kk-KZ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2) Қос байланыстың орнына қарай изомерлену:</a:t>
                </a:r>
              </a:p>
              <a:p>
                <a:pPr algn="just"/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9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9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9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en-US" sz="9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9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393613"/>
                <a:ext cx="9144000" cy="6153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A0D40D-4728-495A-8C66-EE34CADD37B1}"/>
              </a:ext>
            </a:extLst>
          </p:cNvPr>
          <p:cNvSpPr txBox="1"/>
          <p:nvPr/>
        </p:nvSpPr>
        <p:spPr>
          <a:xfrm>
            <a:off x="1079588" y="4249497"/>
            <a:ext cx="3000485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Бутен-1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9108D-4C8F-4644-B28E-81EF32D00CB8}"/>
              </a:ext>
            </a:extLst>
          </p:cNvPr>
          <p:cNvSpPr txBox="1"/>
          <p:nvPr/>
        </p:nvSpPr>
        <p:spPr>
          <a:xfrm>
            <a:off x="5924047" y="4249497"/>
            <a:ext cx="3000485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2-метилпропен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2C601-E27E-4E86-B96B-686FF1B81483}"/>
              </a:ext>
            </a:extLst>
          </p:cNvPr>
          <p:cNvSpPr txBox="1"/>
          <p:nvPr/>
        </p:nvSpPr>
        <p:spPr>
          <a:xfrm>
            <a:off x="1079589" y="6758301"/>
            <a:ext cx="3000485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Бутен-1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2C24D-DF93-4A00-8B53-3DF501AB0BCD}"/>
              </a:ext>
            </a:extLst>
          </p:cNvPr>
          <p:cNvSpPr txBox="1"/>
          <p:nvPr/>
        </p:nvSpPr>
        <p:spPr>
          <a:xfrm>
            <a:off x="5924046" y="6758301"/>
            <a:ext cx="3000485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Бутен-2</a:t>
            </a:r>
          </a:p>
        </p:txBody>
      </p:sp>
    </p:spTree>
    <p:extLst>
      <p:ext uri="{BB962C8B-B14F-4D97-AF65-F5344CB8AC3E}">
        <p14:creationId xmlns:p14="http://schemas.microsoft.com/office/powerpoint/2010/main" val="3725816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17149</TotalTime>
  <Words>1420</Words>
  <Application>Microsoft Office PowerPoint</Application>
  <PresentationFormat>Произвольный</PresentationFormat>
  <Paragraphs>250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Open Sans</vt:lpstr>
      <vt:lpstr>Тема Office</vt:lpstr>
      <vt:lpstr>10-сынып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DO_Edit_1</cp:lastModifiedBy>
  <cp:revision>414</cp:revision>
  <dcterms:created xsi:type="dcterms:W3CDTF">2020-07-01T14:03:46Z</dcterms:created>
  <dcterms:modified xsi:type="dcterms:W3CDTF">2021-02-09T07:07:16Z</dcterms:modified>
</cp:coreProperties>
</file>