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0"/>
  </p:notesMasterIdLst>
  <p:sldIdLst>
    <p:sldId id="265" r:id="rId2"/>
    <p:sldId id="296" r:id="rId3"/>
    <p:sldId id="303" r:id="rId4"/>
    <p:sldId id="304" r:id="rId5"/>
    <p:sldId id="305" r:id="rId6"/>
    <p:sldId id="306" r:id="rId7"/>
    <p:sldId id="307" r:id="rId8"/>
    <p:sldId id="309" r:id="rId9"/>
    <p:sldId id="308" r:id="rId10"/>
    <p:sldId id="310" r:id="rId11"/>
    <p:sldId id="311" r:id="rId12"/>
    <p:sldId id="312" r:id="rId13"/>
    <p:sldId id="313" r:id="rId14"/>
    <p:sldId id="314" r:id="rId15"/>
    <p:sldId id="315" r:id="rId16"/>
    <p:sldId id="316" r:id="rId17"/>
    <p:sldId id="317" r:id="rId18"/>
    <p:sldId id="258" r:id="rId19"/>
  </p:sldIdLst>
  <p:sldSz cx="9712325" cy="8002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 userDrawn="1">
          <p15:clr>
            <a:srgbClr val="A4A3A4"/>
          </p15:clr>
        </p15:guide>
        <p15:guide id="2" pos="179" userDrawn="1">
          <p15:clr>
            <a:srgbClr val="A4A3A4"/>
          </p15:clr>
        </p15:guide>
        <p15:guide id="3" pos="5939" userDrawn="1">
          <p15:clr>
            <a:srgbClr val="A4A3A4"/>
          </p15:clr>
        </p15:guide>
        <p15:guide id="4" orient="horz" pos="48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0B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3" autoAdjust="0"/>
    <p:restoredTop sz="94621"/>
  </p:normalViewPr>
  <p:slideViewPr>
    <p:cSldViewPr snapToGrid="0" snapToObjects="1">
      <p:cViewPr varScale="1">
        <p:scale>
          <a:sx n="73" d="100"/>
          <a:sy n="73" d="100"/>
        </p:scale>
        <p:origin x="66" y="642"/>
      </p:cViewPr>
      <p:guideLst>
        <p:guide orient="horz" pos="184"/>
        <p:guide pos="179"/>
        <p:guide pos="5939"/>
        <p:guide orient="horz" pos="485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AE6712-1DF3-144B-8AEB-AA2EA0DC6E3F}" type="datetimeFigureOut">
              <a:rPr lang="x-none" smtClean="0"/>
              <a:t>09.02.2021</a:t>
            </a:fld>
            <a:endParaRPr lang="x-none"/>
          </a:p>
        </p:txBody>
      </p:sp>
      <p:sp>
        <p:nvSpPr>
          <p:cNvPr id="4" name="Образ слайда 3"/>
          <p:cNvSpPr>
            <a:spLocks noGrp="1" noRot="1" noChangeAspect="1"/>
          </p:cNvSpPr>
          <p:nvPr>
            <p:ph type="sldImg" idx="2"/>
          </p:nvPr>
        </p:nvSpPr>
        <p:spPr>
          <a:xfrm>
            <a:off x="1555750" y="1143000"/>
            <a:ext cx="37465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97FD9-0A9C-1B45-95DB-6830A7212849}" type="slidenum">
              <a:rPr lang="x-none" smtClean="0"/>
              <a:t>‹#›</a:t>
            </a:fld>
            <a:endParaRPr lang="x-none"/>
          </a:p>
        </p:txBody>
      </p:sp>
    </p:spTree>
    <p:extLst>
      <p:ext uri="{BB962C8B-B14F-4D97-AF65-F5344CB8AC3E}">
        <p14:creationId xmlns:p14="http://schemas.microsoft.com/office/powerpoint/2010/main" val="3686477387"/>
      </p:ext>
    </p:extLst>
  </p:cSld>
  <p:clrMap bg1="lt1" tx1="dk1" bg2="lt2" tx2="dk2" accent1="accent1" accent2="accent2" accent3="accent3" accent4="accent4" accent5="accent5" accent6="accent6" hlink="hlink" folHlink="folHlink"/>
  <p:notesStyle>
    <a:lvl1pPr marL="0" algn="l" defTabSz="718627" rtl="0" eaLnBrk="1" latinLnBrk="0" hangingPunct="1">
      <a:defRPr sz="943" kern="1200">
        <a:solidFill>
          <a:schemeClr val="tx1"/>
        </a:solidFill>
        <a:latin typeface="+mn-lt"/>
        <a:ea typeface="+mn-ea"/>
        <a:cs typeface="+mn-cs"/>
      </a:defRPr>
    </a:lvl1pPr>
    <a:lvl2pPr marL="359313" algn="l" defTabSz="718627" rtl="0" eaLnBrk="1" latinLnBrk="0" hangingPunct="1">
      <a:defRPr sz="943" kern="1200">
        <a:solidFill>
          <a:schemeClr val="tx1"/>
        </a:solidFill>
        <a:latin typeface="+mn-lt"/>
        <a:ea typeface="+mn-ea"/>
        <a:cs typeface="+mn-cs"/>
      </a:defRPr>
    </a:lvl2pPr>
    <a:lvl3pPr marL="718627" algn="l" defTabSz="718627" rtl="0" eaLnBrk="1" latinLnBrk="0" hangingPunct="1">
      <a:defRPr sz="943" kern="1200">
        <a:solidFill>
          <a:schemeClr val="tx1"/>
        </a:solidFill>
        <a:latin typeface="+mn-lt"/>
        <a:ea typeface="+mn-ea"/>
        <a:cs typeface="+mn-cs"/>
      </a:defRPr>
    </a:lvl3pPr>
    <a:lvl4pPr marL="1077940" algn="l" defTabSz="718627" rtl="0" eaLnBrk="1" latinLnBrk="0" hangingPunct="1">
      <a:defRPr sz="943" kern="1200">
        <a:solidFill>
          <a:schemeClr val="tx1"/>
        </a:solidFill>
        <a:latin typeface="+mn-lt"/>
        <a:ea typeface="+mn-ea"/>
        <a:cs typeface="+mn-cs"/>
      </a:defRPr>
    </a:lvl4pPr>
    <a:lvl5pPr marL="1437254" algn="l" defTabSz="718627" rtl="0" eaLnBrk="1" latinLnBrk="0" hangingPunct="1">
      <a:defRPr sz="943" kern="1200">
        <a:solidFill>
          <a:schemeClr val="tx1"/>
        </a:solidFill>
        <a:latin typeface="+mn-lt"/>
        <a:ea typeface="+mn-ea"/>
        <a:cs typeface="+mn-cs"/>
      </a:defRPr>
    </a:lvl5pPr>
    <a:lvl6pPr marL="1796567" algn="l" defTabSz="718627" rtl="0" eaLnBrk="1" latinLnBrk="0" hangingPunct="1">
      <a:defRPr sz="943" kern="1200">
        <a:solidFill>
          <a:schemeClr val="tx1"/>
        </a:solidFill>
        <a:latin typeface="+mn-lt"/>
        <a:ea typeface="+mn-ea"/>
        <a:cs typeface="+mn-cs"/>
      </a:defRPr>
    </a:lvl6pPr>
    <a:lvl7pPr marL="2155881" algn="l" defTabSz="718627" rtl="0" eaLnBrk="1" latinLnBrk="0" hangingPunct="1">
      <a:defRPr sz="943" kern="1200">
        <a:solidFill>
          <a:schemeClr val="tx1"/>
        </a:solidFill>
        <a:latin typeface="+mn-lt"/>
        <a:ea typeface="+mn-ea"/>
        <a:cs typeface="+mn-cs"/>
      </a:defRPr>
    </a:lvl7pPr>
    <a:lvl8pPr marL="2515194" algn="l" defTabSz="718627" rtl="0" eaLnBrk="1" latinLnBrk="0" hangingPunct="1">
      <a:defRPr sz="943" kern="1200">
        <a:solidFill>
          <a:schemeClr val="tx1"/>
        </a:solidFill>
        <a:latin typeface="+mn-lt"/>
        <a:ea typeface="+mn-ea"/>
        <a:cs typeface="+mn-cs"/>
      </a:defRPr>
    </a:lvl8pPr>
    <a:lvl9pPr marL="2874508" algn="l" defTabSz="718627" rtl="0" eaLnBrk="1" latinLnBrk="0" hangingPunct="1">
      <a:defRPr sz="94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728425" y="1309683"/>
            <a:ext cx="8255476" cy="2786086"/>
          </a:xfrm>
        </p:spPr>
        <p:txBody>
          <a:bodyPr anchor="b"/>
          <a:lstStyle>
            <a:lvl1pPr algn="ctr">
              <a:defRPr sz="6373"/>
            </a:lvl1pPr>
          </a:lstStyle>
          <a:p>
            <a:r>
              <a:rPr lang="ru-RU"/>
              <a:t>Образец заголовка</a:t>
            </a:r>
            <a:endParaRPr lang="en-US" dirty="0"/>
          </a:p>
        </p:txBody>
      </p:sp>
      <p:sp>
        <p:nvSpPr>
          <p:cNvPr id="3" name="Subtitle 2"/>
          <p:cNvSpPr>
            <a:spLocks noGrp="1"/>
          </p:cNvSpPr>
          <p:nvPr>
            <p:ph type="subTitle" idx="1"/>
          </p:nvPr>
        </p:nvSpPr>
        <p:spPr>
          <a:xfrm>
            <a:off x="1214041" y="4203212"/>
            <a:ext cx="7284244" cy="1932106"/>
          </a:xfrm>
        </p:spPr>
        <p:txBody>
          <a:bodyPr/>
          <a:lstStyle>
            <a:lvl1pPr marL="0" indent="0" algn="ctr">
              <a:buNone/>
              <a:defRPr sz="2549"/>
            </a:lvl1pPr>
            <a:lvl2pPr marL="485638" indent="0" algn="ctr">
              <a:buNone/>
              <a:defRPr sz="2124"/>
            </a:lvl2pPr>
            <a:lvl3pPr marL="971276" indent="0" algn="ctr">
              <a:buNone/>
              <a:defRPr sz="1912"/>
            </a:lvl3pPr>
            <a:lvl4pPr marL="1456914" indent="0" algn="ctr">
              <a:buNone/>
              <a:defRPr sz="1700"/>
            </a:lvl4pPr>
            <a:lvl5pPr marL="1942551" indent="0" algn="ctr">
              <a:buNone/>
              <a:defRPr sz="1700"/>
            </a:lvl5pPr>
            <a:lvl6pPr marL="2428189" indent="0" algn="ctr">
              <a:buNone/>
              <a:defRPr sz="1700"/>
            </a:lvl6pPr>
            <a:lvl7pPr marL="2913827" indent="0" algn="ctr">
              <a:buNone/>
              <a:defRPr sz="1700"/>
            </a:lvl7pPr>
            <a:lvl8pPr marL="3399465" indent="0" algn="ctr">
              <a:buNone/>
              <a:defRPr sz="1700"/>
            </a:lvl8pPr>
            <a:lvl9pPr marL="3885103" indent="0" algn="ctr">
              <a:buNone/>
              <a:defRPr sz="17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7A2D208-432E-AA48-8D25-AC6E1033EED1}" type="datetimeFigureOut">
              <a:rPr lang="x-none" smtClean="0"/>
              <a:t>09.02.2021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42631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7A2D208-432E-AA48-8D25-AC6E1033EED1}" type="datetimeFigureOut">
              <a:rPr lang="x-none" smtClean="0"/>
              <a:t>09.02.2021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802458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0383" y="426064"/>
            <a:ext cx="2094220" cy="6781823"/>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67723" y="426064"/>
            <a:ext cx="6161256" cy="678182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7A2D208-432E-AA48-8D25-AC6E1033EED1}" type="datetimeFigureOut">
              <a:rPr lang="x-none" smtClean="0"/>
              <a:t>09.02.2021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354561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7A2D208-432E-AA48-8D25-AC6E1033EED1}" type="datetimeFigureOut">
              <a:rPr lang="x-none" smtClean="0"/>
              <a:t>09.02.2021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2687809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62665" y="1995092"/>
            <a:ext cx="8376880" cy="3328854"/>
          </a:xfrm>
        </p:spPr>
        <p:txBody>
          <a:bodyPr anchor="b"/>
          <a:lstStyle>
            <a:lvl1pPr>
              <a:defRPr sz="6373"/>
            </a:lvl1pPr>
          </a:lstStyle>
          <a:p>
            <a:r>
              <a:rPr lang="ru-RU"/>
              <a:t>Образец заголовка</a:t>
            </a:r>
            <a:endParaRPr lang="en-US" dirty="0"/>
          </a:p>
        </p:txBody>
      </p:sp>
      <p:sp>
        <p:nvSpPr>
          <p:cNvPr id="3" name="Text Placeholder 2"/>
          <p:cNvSpPr>
            <a:spLocks noGrp="1"/>
          </p:cNvSpPr>
          <p:nvPr>
            <p:ph type="body" idx="1"/>
          </p:nvPr>
        </p:nvSpPr>
        <p:spPr>
          <a:xfrm>
            <a:off x="662665" y="5355438"/>
            <a:ext cx="8376880" cy="1750566"/>
          </a:xfrm>
        </p:spPr>
        <p:txBody>
          <a:bodyPr/>
          <a:lstStyle>
            <a:lvl1pPr marL="0" indent="0">
              <a:buNone/>
              <a:defRPr sz="2549">
                <a:solidFill>
                  <a:schemeClr val="tx1"/>
                </a:solidFill>
              </a:defRPr>
            </a:lvl1pPr>
            <a:lvl2pPr marL="485638" indent="0">
              <a:buNone/>
              <a:defRPr sz="2124">
                <a:solidFill>
                  <a:schemeClr val="tx1">
                    <a:tint val="75000"/>
                  </a:schemeClr>
                </a:solidFill>
              </a:defRPr>
            </a:lvl2pPr>
            <a:lvl3pPr marL="971276" indent="0">
              <a:buNone/>
              <a:defRPr sz="1912">
                <a:solidFill>
                  <a:schemeClr val="tx1">
                    <a:tint val="75000"/>
                  </a:schemeClr>
                </a:solidFill>
              </a:defRPr>
            </a:lvl3pPr>
            <a:lvl4pPr marL="1456914" indent="0">
              <a:buNone/>
              <a:defRPr sz="1700">
                <a:solidFill>
                  <a:schemeClr val="tx1">
                    <a:tint val="75000"/>
                  </a:schemeClr>
                </a:solidFill>
              </a:defRPr>
            </a:lvl4pPr>
            <a:lvl5pPr marL="1942551" indent="0">
              <a:buNone/>
              <a:defRPr sz="1700">
                <a:solidFill>
                  <a:schemeClr val="tx1">
                    <a:tint val="75000"/>
                  </a:schemeClr>
                </a:solidFill>
              </a:defRPr>
            </a:lvl5pPr>
            <a:lvl6pPr marL="2428189" indent="0">
              <a:buNone/>
              <a:defRPr sz="1700">
                <a:solidFill>
                  <a:schemeClr val="tx1">
                    <a:tint val="75000"/>
                  </a:schemeClr>
                </a:solidFill>
              </a:defRPr>
            </a:lvl6pPr>
            <a:lvl7pPr marL="2913827" indent="0">
              <a:buNone/>
              <a:defRPr sz="1700">
                <a:solidFill>
                  <a:schemeClr val="tx1">
                    <a:tint val="75000"/>
                  </a:schemeClr>
                </a:solidFill>
              </a:defRPr>
            </a:lvl7pPr>
            <a:lvl8pPr marL="3399465" indent="0">
              <a:buNone/>
              <a:defRPr sz="1700">
                <a:solidFill>
                  <a:schemeClr val="tx1">
                    <a:tint val="75000"/>
                  </a:schemeClr>
                </a:solidFill>
              </a:defRPr>
            </a:lvl8pPr>
            <a:lvl9pPr marL="3885103" indent="0">
              <a:buNone/>
              <a:defRPr sz="17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7A2D208-432E-AA48-8D25-AC6E1033EED1}" type="datetimeFigureOut">
              <a:rPr lang="x-none" smtClean="0"/>
              <a:t>09.02.2021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275565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67722" y="2130318"/>
            <a:ext cx="4127738" cy="507756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916865" y="2130318"/>
            <a:ext cx="4127738" cy="507756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7A2D208-432E-AA48-8D25-AC6E1033EED1}" type="datetimeFigureOut">
              <a:rPr lang="x-none" smtClean="0"/>
              <a:t>09.02.2021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957389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68988" y="426066"/>
            <a:ext cx="8376880" cy="154679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68988" y="1961746"/>
            <a:ext cx="4108768" cy="961421"/>
          </a:xfrm>
        </p:spPr>
        <p:txBody>
          <a:bodyPr anchor="b"/>
          <a:lstStyle>
            <a:lvl1pPr marL="0" indent="0">
              <a:buNone/>
              <a:defRPr sz="2549" b="1"/>
            </a:lvl1pPr>
            <a:lvl2pPr marL="485638" indent="0">
              <a:buNone/>
              <a:defRPr sz="2124" b="1"/>
            </a:lvl2pPr>
            <a:lvl3pPr marL="971276" indent="0">
              <a:buNone/>
              <a:defRPr sz="1912" b="1"/>
            </a:lvl3pPr>
            <a:lvl4pPr marL="1456914" indent="0">
              <a:buNone/>
              <a:defRPr sz="1700" b="1"/>
            </a:lvl4pPr>
            <a:lvl5pPr marL="1942551" indent="0">
              <a:buNone/>
              <a:defRPr sz="1700" b="1"/>
            </a:lvl5pPr>
            <a:lvl6pPr marL="2428189" indent="0">
              <a:buNone/>
              <a:defRPr sz="1700" b="1"/>
            </a:lvl6pPr>
            <a:lvl7pPr marL="2913827" indent="0">
              <a:buNone/>
              <a:defRPr sz="1700" b="1"/>
            </a:lvl7pPr>
            <a:lvl8pPr marL="3399465" indent="0">
              <a:buNone/>
              <a:defRPr sz="1700" b="1"/>
            </a:lvl8pPr>
            <a:lvl9pPr marL="3885103" indent="0">
              <a:buNone/>
              <a:defRPr sz="1700" b="1"/>
            </a:lvl9pPr>
          </a:lstStyle>
          <a:p>
            <a:pPr lvl="0"/>
            <a:r>
              <a:rPr lang="ru-RU"/>
              <a:t>Образец текста</a:t>
            </a:r>
          </a:p>
        </p:txBody>
      </p:sp>
      <p:sp>
        <p:nvSpPr>
          <p:cNvPr id="4" name="Content Placeholder 3"/>
          <p:cNvSpPr>
            <a:spLocks noGrp="1"/>
          </p:cNvSpPr>
          <p:nvPr>
            <p:ph sz="half" idx="2"/>
          </p:nvPr>
        </p:nvSpPr>
        <p:spPr>
          <a:xfrm>
            <a:off x="668988" y="2923168"/>
            <a:ext cx="4108768" cy="42995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916865" y="1961746"/>
            <a:ext cx="4129003" cy="961421"/>
          </a:xfrm>
        </p:spPr>
        <p:txBody>
          <a:bodyPr anchor="b"/>
          <a:lstStyle>
            <a:lvl1pPr marL="0" indent="0">
              <a:buNone/>
              <a:defRPr sz="2549" b="1"/>
            </a:lvl1pPr>
            <a:lvl2pPr marL="485638" indent="0">
              <a:buNone/>
              <a:defRPr sz="2124" b="1"/>
            </a:lvl2pPr>
            <a:lvl3pPr marL="971276" indent="0">
              <a:buNone/>
              <a:defRPr sz="1912" b="1"/>
            </a:lvl3pPr>
            <a:lvl4pPr marL="1456914" indent="0">
              <a:buNone/>
              <a:defRPr sz="1700" b="1"/>
            </a:lvl4pPr>
            <a:lvl5pPr marL="1942551" indent="0">
              <a:buNone/>
              <a:defRPr sz="1700" b="1"/>
            </a:lvl5pPr>
            <a:lvl6pPr marL="2428189" indent="0">
              <a:buNone/>
              <a:defRPr sz="1700" b="1"/>
            </a:lvl6pPr>
            <a:lvl7pPr marL="2913827" indent="0">
              <a:buNone/>
              <a:defRPr sz="1700" b="1"/>
            </a:lvl7pPr>
            <a:lvl8pPr marL="3399465" indent="0">
              <a:buNone/>
              <a:defRPr sz="1700" b="1"/>
            </a:lvl8pPr>
            <a:lvl9pPr marL="3885103" indent="0">
              <a:buNone/>
              <a:defRPr sz="1700" b="1"/>
            </a:lvl9pPr>
          </a:lstStyle>
          <a:p>
            <a:pPr lvl="0"/>
            <a:r>
              <a:rPr lang="ru-RU"/>
              <a:t>Образец текста</a:t>
            </a:r>
          </a:p>
        </p:txBody>
      </p:sp>
      <p:sp>
        <p:nvSpPr>
          <p:cNvPr id="6" name="Content Placeholder 5"/>
          <p:cNvSpPr>
            <a:spLocks noGrp="1"/>
          </p:cNvSpPr>
          <p:nvPr>
            <p:ph sz="quarter" idx="4"/>
          </p:nvPr>
        </p:nvSpPr>
        <p:spPr>
          <a:xfrm>
            <a:off x="4916865" y="2923168"/>
            <a:ext cx="4129003" cy="42995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7A2D208-432E-AA48-8D25-AC6E1033EED1}" type="datetimeFigureOut">
              <a:rPr lang="x-none" smtClean="0"/>
              <a:t>09.02.2021</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201197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7A2D208-432E-AA48-8D25-AC6E1033EED1}" type="datetimeFigureOut">
              <a:rPr lang="x-none" smtClean="0"/>
              <a:t>09.02.2021</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249414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A2D208-432E-AA48-8D25-AC6E1033EED1}" type="datetimeFigureOut">
              <a:rPr lang="x-none" smtClean="0"/>
              <a:t>09.02.2021</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1958954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68987" y="533506"/>
            <a:ext cx="3132478" cy="1867271"/>
          </a:xfrm>
        </p:spPr>
        <p:txBody>
          <a:bodyPr anchor="b"/>
          <a:lstStyle>
            <a:lvl1pPr>
              <a:defRPr sz="3399"/>
            </a:lvl1pPr>
          </a:lstStyle>
          <a:p>
            <a:r>
              <a:rPr lang="ru-RU"/>
              <a:t>Образец заголовка</a:t>
            </a:r>
            <a:endParaRPr lang="en-US" dirty="0"/>
          </a:p>
        </p:txBody>
      </p:sp>
      <p:sp>
        <p:nvSpPr>
          <p:cNvPr id="3" name="Content Placeholder 2"/>
          <p:cNvSpPr>
            <a:spLocks noGrp="1"/>
          </p:cNvSpPr>
          <p:nvPr>
            <p:ph idx="1"/>
          </p:nvPr>
        </p:nvSpPr>
        <p:spPr>
          <a:xfrm>
            <a:off x="4129003" y="1152226"/>
            <a:ext cx="4916865" cy="5687024"/>
          </a:xfrm>
        </p:spPr>
        <p:txBody>
          <a:bodyPr/>
          <a:lstStyle>
            <a:lvl1pPr>
              <a:defRPr sz="3399"/>
            </a:lvl1pPr>
            <a:lvl2pPr>
              <a:defRPr sz="2974"/>
            </a:lvl2pPr>
            <a:lvl3pPr>
              <a:defRPr sz="2549"/>
            </a:lvl3pPr>
            <a:lvl4pPr>
              <a:defRPr sz="2124"/>
            </a:lvl4pPr>
            <a:lvl5pPr>
              <a:defRPr sz="2124"/>
            </a:lvl5pPr>
            <a:lvl6pPr>
              <a:defRPr sz="2124"/>
            </a:lvl6pPr>
            <a:lvl7pPr>
              <a:defRPr sz="2124"/>
            </a:lvl7pPr>
            <a:lvl8pPr>
              <a:defRPr sz="2124"/>
            </a:lvl8pPr>
            <a:lvl9pPr>
              <a:defRPr sz="2124"/>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68987" y="2400777"/>
            <a:ext cx="3132478" cy="4447735"/>
          </a:xfrm>
        </p:spPr>
        <p:txBody>
          <a:bodyPr/>
          <a:lstStyle>
            <a:lvl1pPr marL="0" indent="0">
              <a:buNone/>
              <a:defRPr sz="1700"/>
            </a:lvl1pPr>
            <a:lvl2pPr marL="485638" indent="0">
              <a:buNone/>
              <a:defRPr sz="1487"/>
            </a:lvl2pPr>
            <a:lvl3pPr marL="971276" indent="0">
              <a:buNone/>
              <a:defRPr sz="1275"/>
            </a:lvl3pPr>
            <a:lvl4pPr marL="1456914" indent="0">
              <a:buNone/>
              <a:defRPr sz="1062"/>
            </a:lvl4pPr>
            <a:lvl5pPr marL="1942551" indent="0">
              <a:buNone/>
              <a:defRPr sz="1062"/>
            </a:lvl5pPr>
            <a:lvl6pPr marL="2428189" indent="0">
              <a:buNone/>
              <a:defRPr sz="1062"/>
            </a:lvl6pPr>
            <a:lvl7pPr marL="2913827" indent="0">
              <a:buNone/>
              <a:defRPr sz="1062"/>
            </a:lvl7pPr>
            <a:lvl8pPr marL="3399465" indent="0">
              <a:buNone/>
              <a:defRPr sz="1062"/>
            </a:lvl8pPr>
            <a:lvl9pPr marL="3885103" indent="0">
              <a:buNone/>
              <a:defRPr sz="1062"/>
            </a:lvl9pPr>
          </a:lstStyle>
          <a:p>
            <a:pPr lvl="0"/>
            <a:r>
              <a:rPr lang="ru-RU"/>
              <a:t>Образец текста</a:t>
            </a:r>
          </a:p>
        </p:txBody>
      </p:sp>
      <p:sp>
        <p:nvSpPr>
          <p:cNvPr id="5" name="Date Placeholder 4"/>
          <p:cNvSpPr>
            <a:spLocks noGrp="1"/>
          </p:cNvSpPr>
          <p:nvPr>
            <p:ph type="dt" sz="half" idx="10"/>
          </p:nvPr>
        </p:nvSpPr>
        <p:spPr/>
        <p:txBody>
          <a:bodyPr/>
          <a:lstStyle/>
          <a:p>
            <a:fld id="{B7A2D208-432E-AA48-8D25-AC6E1033EED1}" type="datetimeFigureOut">
              <a:rPr lang="x-none" smtClean="0"/>
              <a:t>09.02.2021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2134277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68987" y="533506"/>
            <a:ext cx="3132478" cy="1867271"/>
          </a:xfrm>
        </p:spPr>
        <p:txBody>
          <a:bodyPr anchor="b"/>
          <a:lstStyle>
            <a:lvl1pPr>
              <a:defRPr sz="3399"/>
            </a:lvl1pPr>
          </a:lstStyle>
          <a:p>
            <a:r>
              <a:rPr lang="ru-RU"/>
              <a:t>Образец заголовка</a:t>
            </a:r>
            <a:endParaRPr lang="en-US" dirty="0"/>
          </a:p>
        </p:txBody>
      </p:sp>
      <p:sp>
        <p:nvSpPr>
          <p:cNvPr id="3" name="Picture Placeholder 2"/>
          <p:cNvSpPr>
            <a:spLocks noGrp="1" noChangeAspect="1"/>
          </p:cNvSpPr>
          <p:nvPr>
            <p:ph type="pic" idx="1"/>
          </p:nvPr>
        </p:nvSpPr>
        <p:spPr>
          <a:xfrm>
            <a:off x="4129003" y="1152226"/>
            <a:ext cx="4916865" cy="5687024"/>
          </a:xfrm>
        </p:spPr>
        <p:txBody>
          <a:bodyPr anchor="t"/>
          <a:lstStyle>
            <a:lvl1pPr marL="0" indent="0">
              <a:buNone/>
              <a:defRPr sz="3399"/>
            </a:lvl1pPr>
            <a:lvl2pPr marL="485638" indent="0">
              <a:buNone/>
              <a:defRPr sz="2974"/>
            </a:lvl2pPr>
            <a:lvl3pPr marL="971276" indent="0">
              <a:buNone/>
              <a:defRPr sz="2549"/>
            </a:lvl3pPr>
            <a:lvl4pPr marL="1456914" indent="0">
              <a:buNone/>
              <a:defRPr sz="2124"/>
            </a:lvl4pPr>
            <a:lvl5pPr marL="1942551" indent="0">
              <a:buNone/>
              <a:defRPr sz="2124"/>
            </a:lvl5pPr>
            <a:lvl6pPr marL="2428189" indent="0">
              <a:buNone/>
              <a:defRPr sz="2124"/>
            </a:lvl6pPr>
            <a:lvl7pPr marL="2913827" indent="0">
              <a:buNone/>
              <a:defRPr sz="2124"/>
            </a:lvl7pPr>
            <a:lvl8pPr marL="3399465" indent="0">
              <a:buNone/>
              <a:defRPr sz="2124"/>
            </a:lvl8pPr>
            <a:lvl9pPr marL="3885103" indent="0">
              <a:buNone/>
              <a:defRPr sz="2124"/>
            </a:lvl9pPr>
          </a:lstStyle>
          <a:p>
            <a:r>
              <a:rPr lang="ru-RU"/>
              <a:t>Вставка рисунка</a:t>
            </a:r>
            <a:endParaRPr lang="en-US" dirty="0"/>
          </a:p>
        </p:txBody>
      </p:sp>
      <p:sp>
        <p:nvSpPr>
          <p:cNvPr id="4" name="Text Placeholder 3"/>
          <p:cNvSpPr>
            <a:spLocks noGrp="1"/>
          </p:cNvSpPr>
          <p:nvPr>
            <p:ph type="body" sz="half" idx="2"/>
          </p:nvPr>
        </p:nvSpPr>
        <p:spPr>
          <a:xfrm>
            <a:off x="668987" y="2400777"/>
            <a:ext cx="3132478" cy="4447735"/>
          </a:xfrm>
        </p:spPr>
        <p:txBody>
          <a:bodyPr/>
          <a:lstStyle>
            <a:lvl1pPr marL="0" indent="0">
              <a:buNone/>
              <a:defRPr sz="1700"/>
            </a:lvl1pPr>
            <a:lvl2pPr marL="485638" indent="0">
              <a:buNone/>
              <a:defRPr sz="1487"/>
            </a:lvl2pPr>
            <a:lvl3pPr marL="971276" indent="0">
              <a:buNone/>
              <a:defRPr sz="1275"/>
            </a:lvl3pPr>
            <a:lvl4pPr marL="1456914" indent="0">
              <a:buNone/>
              <a:defRPr sz="1062"/>
            </a:lvl4pPr>
            <a:lvl5pPr marL="1942551" indent="0">
              <a:buNone/>
              <a:defRPr sz="1062"/>
            </a:lvl5pPr>
            <a:lvl6pPr marL="2428189" indent="0">
              <a:buNone/>
              <a:defRPr sz="1062"/>
            </a:lvl6pPr>
            <a:lvl7pPr marL="2913827" indent="0">
              <a:buNone/>
              <a:defRPr sz="1062"/>
            </a:lvl7pPr>
            <a:lvl8pPr marL="3399465" indent="0">
              <a:buNone/>
              <a:defRPr sz="1062"/>
            </a:lvl8pPr>
            <a:lvl9pPr marL="3885103" indent="0">
              <a:buNone/>
              <a:defRPr sz="1062"/>
            </a:lvl9pPr>
          </a:lstStyle>
          <a:p>
            <a:pPr lvl="0"/>
            <a:r>
              <a:rPr lang="ru-RU"/>
              <a:t>Образец текста</a:t>
            </a:r>
          </a:p>
        </p:txBody>
      </p:sp>
      <p:sp>
        <p:nvSpPr>
          <p:cNvPr id="5" name="Date Placeholder 4"/>
          <p:cNvSpPr>
            <a:spLocks noGrp="1"/>
          </p:cNvSpPr>
          <p:nvPr>
            <p:ph type="dt" sz="half" idx="10"/>
          </p:nvPr>
        </p:nvSpPr>
        <p:spPr/>
        <p:txBody>
          <a:bodyPr/>
          <a:lstStyle/>
          <a:p>
            <a:fld id="{B7A2D208-432E-AA48-8D25-AC6E1033EED1}" type="datetimeFigureOut">
              <a:rPr lang="x-none" smtClean="0"/>
              <a:t>09.02.2021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62128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7723" y="426066"/>
            <a:ext cx="8376880" cy="154679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67723" y="2130318"/>
            <a:ext cx="8376880" cy="5077569"/>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67722" y="7417215"/>
            <a:ext cx="2185273" cy="426064"/>
          </a:xfrm>
          <a:prstGeom prst="rect">
            <a:avLst/>
          </a:prstGeom>
        </p:spPr>
        <p:txBody>
          <a:bodyPr vert="horz" lIns="91440" tIns="45720" rIns="91440" bIns="45720" rtlCol="0" anchor="ctr"/>
          <a:lstStyle>
            <a:lvl1pPr algn="l">
              <a:defRPr sz="1275">
                <a:solidFill>
                  <a:schemeClr val="tx1">
                    <a:tint val="75000"/>
                  </a:schemeClr>
                </a:solidFill>
              </a:defRPr>
            </a:lvl1pPr>
          </a:lstStyle>
          <a:p>
            <a:fld id="{B7A2D208-432E-AA48-8D25-AC6E1033EED1}" type="datetimeFigureOut">
              <a:rPr lang="x-none" smtClean="0"/>
              <a:t>09.02.2021</a:t>
            </a:fld>
            <a:endParaRPr lang="x-none"/>
          </a:p>
        </p:txBody>
      </p:sp>
      <p:sp>
        <p:nvSpPr>
          <p:cNvPr id="5" name="Footer Placeholder 4"/>
          <p:cNvSpPr>
            <a:spLocks noGrp="1"/>
          </p:cNvSpPr>
          <p:nvPr>
            <p:ph type="ftr" sz="quarter" idx="3"/>
          </p:nvPr>
        </p:nvSpPr>
        <p:spPr>
          <a:xfrm>
            <a:off x="3217208" y="7417215"/>
            <a:ext cx="3277910" cy="426064"/>
          </a:xfrm>
          <a:prstGeom prst="rect">
            <a:avLst/>
          </a:prstGeom>
        </p:spPr>
        <p:txBody>
          <a:bodyPr vert="horz" lIns="91440" tIns="45720" rIns="91440" bIns="45720" rtlCol="0" anchor="ctr"/>
          <a:lstStyle>
            <a:lvl1pPr algn="ctr">
              <a:defRPr sz="1275">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859330" y="7417215"/>
            <a:ext cx="2185273" cy="426064"/>
          </a:xfrm>
          <a:prstGeom prst="rect">
            <a:avLst/>
          </a:prstGeom>
        </p:spPr>
        <p:txBody>
          <a:bodyPr vert="horz" lIns="91440" tIns="45720" rIns="91440" bIns="45720" rtlCol="0" anchor="ctr"/>
          <a:lstStyle>
            <a:lvl1pPr algn="r">
              <a:defRPr sz="1275">
                <a:solidFill>
                  <a:schemeClr val="tx1">
                    <a:tint val="75000"/>
                  </a:schemeClr>
                </a:solidFill>
              </a:defRPr>
            </a:lvl1pPr>
          </a:lstStyle>
          <a:p>
            <a:fld id="{40A21B68-98B7-4E40-B0F8-C095EA97D726}" type="slidenum">
              <a:rPr lang="x-none" smtClean="0"/>
              <a:t>‹#›</a:t>
            </a:fld>
            <a:endParaRPr lang="x-none"/>
          </a:p>
        </p:txBody>
      </p:sp>
    </p:spTree>
    <p:extLst>
      <p:ext uri="{BB962C8B-B14F-4D97-AF65-F5344CB8AC3E}">
        <p14:creationId xmlns:p14="http://schemas.microsoft.com/office/powerpoint/2010/main" val="38175577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71276" rtl="0" eaLnBrk="1" latinLnBrk="0" hangingPunct="1">
        <a:lnSpc>
          <a:spcPct val="90000"/>
        </a:lnSpc>
        <a:spcBef>
          <a:spcPct val="0"/>
        </a:spcBef>
        <a:buNone/>
        <a:defRPr sz="4674" kern="1200">
          <a:solidFill>
            <a:schemeClr val="tx1"/>
          </a:solidFill>
          <a:latin typeface="+mj-lt"/>
          <a:ea typeface="+mj-ea"/>
          <a:cs typeface="+mj-cs"/>
        </a:defRPr>
      </a:lvl1pPr>
    </p:titleStyle>
    <p:bodyStyle>
      <a:lvl1pPr marL="242819" indent="-242819" algn="l" defTabSz="971276" rtl="0" eaLnBrk="1" latinLnBrk="0" hangingPunct="1">
        <a:lnSpc>
          <a:spcPct val="90000"/>
        </a:lnSpc>
        <a:spcBef>
          <a:spcPts val="1062"/>
        </a:spcBef>
        <a:buFont typeface="Arial" panose="020B0604020202020204" pitchFamily="34" charset="0"/>
        <a:buChar char="•"/>
        <a:defRPr sz="2974" kern="1200">
          <a:solidFill>
            <a:schemeClr val="tx1"/>
          </a:solidFill>
          <a:latin typeface="+mn-lt"/>
          <a:ea typeface="+mn-ea"/>
          <a:cs typeface="+mn-cs"/>
        </a:defRPr>
      </a:lvl1pPr>
      <a:lvl2pPr marL="728457" indent="-242819" algn="l" defTabSz="971276" rtl="0" eaLnBrk="1" latinLnBrk="0" hangingPunct="1">
        <a:lnSpc>
          <a:spcPct val="90000"/>
        </a:lnSpc>
        <a:spcBef>
          <a:spcPts val="531"/>
        </a:spcBef>
        <a:buFont typeface="Arial" panose="020B0604020202020204" pitchFamily="34" charset="0"/>
        <a:buChar char="•"/>
        <a:defRPr sz="2549" kern="1200">
          <a:solidFill>
            <a:schemeClr val="tx1"/>
          </a:solidFill>
          <a:latin typeface="+mn-lt"/>
          <a:ea typeface="+mn-ea"/>
          <a:cs typeface="+mn-cs"/>
        </a:defRPr>
      </a:lvl2pPr>
      <a:lvl3pPr marL="1214095" indent="-242819" algn="l" defTabSz="971276" rtl="0" eaLnBrk="1" latinLnBrk="0" hangingPunct="1">
        <a:lnSpc>
          <a:spcPct val="90000"/>
        </a:lnSpc>
        <a:spcBef>
          <a:spcPts val="531"/>
        </a:spcBef>
        <a:buFont typeface="Arial" panose="020B0604020202020204" pitchFamily="34" charset="0"/>
        <a:buChar char="•"/>
        <a:defRPr sz="2124" kern="1200">
          <a:solidFill>
            <a:schemeClr val="tx1"/>
          </a:solidFill>
          <a:latin typeface="+mn-lt"/>
          <a:ea typeface="+mn-ea"/>
          <a:cs typeface="+mn-cs"/>
        </a:defRPr>
      </a:lvl3pPr>
      <a:lvl4pPr marL="1699732"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4pPr>
      <a:lvl5pPr marL="2185370"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5pPr>
      <a:lvl6pPr marL="2671008"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6pPr>
      <a:lvl7pPr marL="3156646"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7pPr>
      <a:lvl8pPr marL="3642284"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8pPr>
      <a:lvl9pPr marL="4127922"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9pPr>
    </p:bodyStyle>
    <p:otherStyle>
      <a:defPPr>
        <a:defRPr lang="en-US"/>
      </a:defPPr>
      <a:lvl1pPr marL="0" algn="l" defTabSz="971276" rtl="0" eaLnBrk="1" latinLnBrk="0" hangingPunct="1">
        <a:defRPr sz="1912" kern="1200">
          <a:solidFill>
            <a:schemeClr val="tx1"/>
          </a:solidFill>
          <a:latin typeface="+mn-lt"/>
          <a:ea typeface="+mn-ea"/>
          <a:cs typeface="+mn-cs"/>
        </a:defRPr>
      </a:lvl1pPr>
      <a:lvl2pPr marL="485638" algn="l" defTabSz="971276" rtl="0" eaLnBrk="1" latinLnBrk="0" hangingPunct="1">
        <a:defRPr sz="1912" kern="1200">
          <a:solidFill>
            <a:schemeClr val="tx1"/>
          </a:solidFill>
          <a:latin typeface="+mn-lt"/>
          <a:ea typeface="+mn-ea"/>
          <a:cs typeface="+mn-cs"/>
        </a:defRPr>
      </a:lvl2pPr>
      <a:lvl3pPr marL="971276" algn="l" defTabSz="971276" rtl="0" eaLnBrk="1" latinLnBrk="0" hangingPunct="1">
        <a:defRPr sz="1912" kern="1200">
          <a:solidFill>
            <a:schemeClr val="tx1"/>
          </a:solidFill>
          <a:latin typeface="+mn-lt"/>
          <a:ea typeface="+mn-ea"/>
          <a:cs typeface="+mn-cs"/>
        </a:defRPr>
      </a:lvl3pPr>
      <a:lvl4pPr marL="1456914" algn="l" defTabSz="971276" rtl="0" eaLnBrk="1" latinLnBrk="0" hangingPunct="1">
        <a:defRPr sz="1912" kern="1200">
          <a:solidFill>
            <a:schemeClr val="tx1"/>
          </a:solidFill>
          <a:latin typeface="+mn-lt"/>
          <a:ea typeface="+mn-ea"/>
          <a:cs typeface="+mn-cs"/>
        </a:defRPr>
      </a:lvl4pPr>
      <a:lvl5pPr marL="1942551" algn="l" defTabSz="971276" rtl="0" eaLnBrk="1" latinLnBrk="0" hangingPunct="1">
        <a:defRPr sz="1912" kern="1200">
          <a:solidFill>
            <a:schemeClr val="tx1"/>
          </a:solidFill>
          <a:latin typeface="+mn-lt"/>
          <a:ea typeface="+mn-ea"/>
          <a:cs typeface="+mn-cs"/>
        </a:defRPr>
      </a:lvl5pPr>
      <a:lvl6pPr marL="2428189" algn="l" defTabSz="971276" rtl="0" eaLnBrk="1" latinLnBrk="0" hangingPunct="1">
        <a:defRPr sz="1912" kern="1200">
          <a:solidFill>
            <a:schemeClr val="tx1"/>
          </a:solidFill>
          <a:latin typeface="+mn-lt"/>
          <a:ea typeface="+mn-ea"/>
          <a:cs typeface="+mn-cs"/>
        </a:defRPr>
      </a:lvl6pPr>
      <a:lvl7pPr marL="2913827" algn="l" defTabSz="971276" rtl="0" eaLnBrk="1" latinLnBrk="0" hangingPunct="1">
        <a:defRPr sz="1912" kern="1200">
          <a:solidFill>
            <a:schemeClr val="tx1"/>
          </a:solidFill>
          <a:latin typeface="+mn-lt"/>
          <a:ea typeface="+mn-ea"/>
          <a:cs typeface="+mn-cs"/>
        </a:defRPr>
      </a:lvl7pPr>
      <a:lvl8pPr marL="3399465" algn="l" defTabSz="971276" rtl="0" eaLnBrk="1" latinLnBrk="0" hangingPunct="1">
        <a:defRPr sz="1912" kern="1200">
          <a:solidFill>
            <a:schemeClr val="tx1"/>
          </a:solidFill>
          <a:latin typeface="+mn-lt"/>
          <a:ea typeface="+mn-ea"/>
          <a:cs typeface="+mn-cs"/>
        </a:defRPr>
      </a:lvl8pPr>
      <a:lvl9pPr marL="3885103" algn="l" defTabSz="971276" rtl="0" eaLnBrk="1" latinLnBrk="0" hangingPunct="1">
        <a:defRPr sz="19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7F2C24-7A65-284B-9419-683059C3D5B8}"/>
              </a:ext>
            </a:extLst>
          </p:cNvPr>
          <p:cNvSpPr>
            <a:spLocks noGrp="1"/>
          </p:cNvSpPr>
          <p:nvPr>
            <p:ph type="ctrTitle"/>
          </p:nvPr>
        </p:nvSpPr>
        <p:spPr>
          <a:xfrm>
            <a:off x="155024" y="250536"/>
            <a:ext cx="2132301" cy="429082"/>
          </a:xfrm>
        </p:spPr>
        <p:txBody>
          <a:bodyPr>
            <a:noAutofit/>
          </a:bodyPr>
          <a:lstStyle/>
          <a:p>
            <a:pPr algn="l"/>
            <a:r>
              <a:rPr lang="en-US"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10-</a:t>
            </a: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сынып</a:t>
            </a:r>
            <a:endParaRPr 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Подзаголовок 2">
            <a:extLst>
              <a:ext uri="{FF2B5EF4-FFF2-40B4-BE49-F238E27FC236}">
                <a16:creationId xmlns:a16="http://schemas.microsoft.com/office/drawing/2014/main" id="{DE370113-B385-2C41-BC76-ADDE2EDA2B26}"/>
              </a:ext>
            </a:extLst>
          </p:cNvPr>
          <p:cNvSpPr>
            <a:spLocks noGrp="1"/>
          </p:cNvSpPr>
          <p:nvPr>
            <p:ph type="subTitle" idx="1"/>
          </p:nvPr>
        </p:nvSpPr>
        <p:spPr>
          <a:xfrm>
            <a:off x="288570" y="2804919"/>
            <a:ext cx="9144000" cy="1440616"/>
          </a:xfrm>
        </p:spPr>
        <p:txBody>
          <a:bodyPr lIns="252000" tIns="108000" rIns="252000" bIns="108000">
            <a:noAutofit/>
          </a:bodyPr>
          <a:lstStyle/>
          <a:p>
            <a:pPr algn="l">
              <a:lnSpc>
                <a:spcPct val="100000"/>
              </a:lnSpc>
            </a:pPr>
            <a:r>
              <a:rPr lang="kk-KZ" sz="3200" b="1"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Алкадиендер. </a:t>
            </a:r>
            <a:r>
              <a:rPr lang="kk-KZ" sz="3200" b="1" dirty="0" err="1">
                <a:solidFill>
                  <a:srgbClr val="002060"/>
                </a:solidFill>
                <a:effectLst/>
                <a:latin typeface="Open Sans" panose="020B0606030504020204" pitchFamily="34" charset="0"/>
                <a:ea typeface="Open Sans" panose="020B0606030504020204" pitchFamily="34" charset="0"/>
                <a:cs typeface="Open Sans" panose="020B0606030504020204" pitchFamily="34" charset="0"/>
              </a:rPr>
              <a:t>Алкиндер</a:t>
            </a:r>
            <a:endParaRPr lang="kk-KZ" sz="3200" b="1"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p>
            <a:pPr algn="l">
              <a:lnSpc>
                <a:spcPct val="100000"/>
              </a:lnSpc>
            </a:pPr>
            <a:endParaRPr lang="ru-RU" sz="32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Прямоугольник 3">
            <a:extLst>
              <a:ext uri="{FF2B5EF4-FFF2-40B4-BE49-F238E27FC236}">
                <a16:creationId xmlns:a16="http://schemas.microsoft.com/office/drawing/2014/main" id="{4F0CA0B7-653C-B64A-9B2C-9B4676D5BCA3}"/>
              </a:ext>
            </a:extLst>
          </p:cNvPr>
          <p:cNvSpPr/>
          <p:nvPr/>
        </p:nvSpPr>
        <p:spPr>
          <a:xfrm>
            <a:off x="248379" y="6610541"/>
            <a:ext cx="3525837" cy="669735"/>
          </a:xfrm>
          <a:prstGeom prst="rect">
            <a:avLst/>
          </a:prstGeom>
        </p:spPr>
        <p:txBody>
          <a:bodyPr wrap="square">
            <a:spAutoFit/>
          </a:bodyPr>
          <a:lstStyle/>
          <a:p>
            <a:pPr>
              <a:lnSpc>
                <a:spcPct val="150000"/>
              </a:lnSpc>
            </a:pPr>
            <a:r>
              <a:rPr lang="ru-RU" sz="2800" noProof="1">
                <a:solidFill>
                  <a:srgbClr val="620BFC"/>
                </a:solidFill>
                <a:latin typeface="Open Sans" panose="020B0606030504020204" pitchFamily="34" charset="0"/>
                <a:ea typeface="Open Sans" panose="020B0606030504020204" pitchFamily="34" charset="0"/>
                <a:cs typeface="Open Sans" panose="020B0606030504020204" pitchFamily="34" charset="0"/>
              </a:rPr>
              <a:t>Мұғалім:</a:t>
            </a:r>
            <a:endParaRPr lang="ru-RU" sz="2800" noProof="1">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Прямоугольник 4">
            <a:extLst>
              <a:ext uri="{FF2B5EF4-FFF2-40B4-BE49-F238E27FC236}">
                <a16:creationId xmlns:a16="http://schemas.microsoft.com/office/drawing/2014/main" id="{24967B1B-68B8-C84C-8B8B-86329E258C0C}"/>
              </a:ext>
            </a:extLst>
          </p:cNvPr>
          <p:cNvSpPr/>
          <p:nvPr/>
        </p:nvSpPr>
        <p:spPr>
          <a:xfrm>
            <a:off x="8228270" y="162237"/>
            <a:ext cx="1309974" cy="523220"/>
          </a:xfrm>
          <a:prstGeom prst="rect">
            <a:avLst/>
          </a:prstGeom>
        </p:spPr>
        <p:txBody>
          <a:bodyPr wrap="none">
            <a:spAutoFit/>
          </a:bodyPr>
          <a:lstStyle/>
          <a:p>
            <a:r>
              <a:rPr 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Химия</a:t>
            </a:r>
            <a:endParaRPr lang="x-none" sz="2800" dirty="0">
              <a:solidFill>
                <a:srgbClr val="620BFC"/>
              </a:solidFill>
            </a:endParaRPr>
          </a:p>
        </p:txBody>
      </p:sp>
      <p:sp>
        <p:nvSpPr>
          <p:cNvPr id="8" name="Прямоугольник 7">
            <a:extLst>
              <a:ext uri="{FF2B5EF4-FFF2-40B4-BE49-F238E27FC236}">
                <a16:creationId xmlns:a16="http://schemas.microsoft.com/office/drawing/2014/main" id="{F6501872-5065-E749-A9FA-589EEBC4B910}"/>
              </a:ext>
            </a:extLst>
          </p:cNvPr>
          <p:cNvSpPr/>
          <p:nvPr/>
        </p:nvSpPr>
        <p:spPr>
          <a:xfrm>
            <a:off x="258426" y="7106413"/>
            <a:ext cx="3525837" cy="669735"/>
          </a:xfrm>
          <a:prstGeom prst="rect">
            <a:avLst/>
          </a:prstGeom>
        </p:spPr>
        <p:txBody>
          <a:bodyPr wrap="square">
            <a:spAutoFit/>
          </a:bodyPr>
          <a:lstStyle/>
          <a:p>
            <a:pPr>
              <a:lnSpc>
                <a:spcPct val="150000"/>
              </a:lnSpc>
            </a:pPr>
            <a:r>
              <a:rPr lang="ru-RU" sz="2800" noProof="1">
                <a:solidFill>
                  <a:srgbClr val="002060"/>
                </a:solidFill>
                <a:latin typeface="Open Sans" panose="020B0606030504020204" pitchFamily="34" charset="0"/>
                <a:ea typeface="Open Sans" panose="020B0606030504020204" pitchFamily="34" charset="0"/>
                <a:cs typeface="Open Sans" panose="020B0606030504020204" pitchFamily="34" charset="0"/>
              </a:rPr>
              <a:t>Әбеу Нұргелді</a:t>
            </a:r>
          </a:p>
        </p:txBody>
      </p:sp>
      <p:pic>
        <p:nvPicPr>
          <p:cNvPr id="9" name="Рисунок 8">
            <a:extLst>
              <a:ext uri="{FF2B5EF4-FFF2-40B4-BE49-F238E27FC236}">
                <a16:creationId xmlns:a16="http://schemas.microsoft.com/office/drawing/2014/main" id="{B9B4B7D6-D546-AC4E-9322-50A39B657CE7}"/>
              </a:ext>
            </a:extLst>
          </p:cNvPr>
          <p:cNvPicPr>
            <a:picLocks noChangeAspect="1"/>
          </p:cNvPicPr>
          <p:nvPr/>
        </p:nvPicPr>
        <p:blipFill>
          <a:blip r:embed="rId2"/>
          <a:stretch>
            <a:fillRect/>
          </a:stretch>
        </p:blipFill>
        <p:spPr>
          <a:xfrm>
            <a:off x="4530436" y="4082909"/>
            <a:ext cx="4897726" cy="3627579"/>
          </a:xfrm>
          <a:prstGeom prst="rect">
            <a:avLst/>
          </a:prstGeom>
        </p:spPr>
      </p:pic>
    </p:spTree>
    <p:extLst>
      <p:ext uri="{BB962C8B-B14F-4D97-AF65-F5344CB8AC3E}">
        <p14:creationId xmlns:p14="http://schemas.microsoft.com/office/powerpoint/2010/main" val="439337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Көксағыз (каучук) бен резеңке</a:t>
            </a:r>
          </a:p>
        </p:txBody>
      </p:sp>
      <p:sp>
        <p:nvSpPr>
          <p:cNvPr id="7" name="TextBox 6"/>
          <p:cNvSpPr txBox="1"/>
          <p:nvPr/>
        </p:nvSpPr>
        <p:spPr>
          <a:xfrm>
            <a:off x="284161" y="1236801"/>
            <a:ext cx="9144000" cy="6250530"/>
          </a:xfrm>
          <a:prstGeom prst="rect">
            <a:avLst/>
          </a:prstGeom>
          <a:noFill/>
          <a:ln>
            <a:solidFill>
              <a:schemeClr val="tx2"/>
            </a:solidFill>
          </a:ln>
        </p:spPr>
        <p:txBody>
          <a:bodyPr wrap="square" lIns="252000" tIns="108000" rIns="252000" bIns="108000" rtlCol="0">
            <a:spAutoFit/>
          </a:bodyPr>
          <a:lstStyle/>
          <a:p>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Көксағыздың жоғарыдағы айтылған қолайсыз қасиеттерін жою үшін оны </a:t>
            </a: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вулкандайды</a:t>
            </a: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яғни күкірт қосып қыздырып, </a:t>
            </a: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резеңкеге</a:t>
            </a: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айналдырады. Күкірт атомы көксағыздың қос байланыстарының кейбіреулерімен қосылып, оның жазықтық құрылымын кеңістік құрылымға айналдырады. Резеңкенің иілгіш, созылғыш қасиеттері көксағыздыкінен жоғары болады. Сонымен бірге көксағызға қарағанда температураның ауытқуына төзімдірек болады. Көксағыздан резеңке алған кезде, ондағы күкірттің мөлшері жалпы массаның </a:t>
            </a: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2-3%</a:t>
            </a: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-ындай болады. Егер күкірт қажетті мөлшерден көбірек қосылса, онда созылмайтын қатты зат – </a:t>
            </a: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эбонит</a:t>
            </a: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алынады. </a:t>
            </a:r>
            <a:endPar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43899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Алкиндер</a:t>
            </a:r>
          </a:p>
        </p:txBody>
      </p:sp>
      <mc:AlternateContent xmlns:mc="http://schemas.openxmlformats.org/markup-compatibility/2006" xmlns:a14="http://schemas.microsoft.com/office/drawing/2010/main">
        <mc:Choice Requires="a14">
          <p:sp>
            <p:nvSpPr>
              <p:cNvPr id="7" name="TextBox 6"/>
              <p:cNvSpPr txBox="1"/>
              <p:nvPr/>
            </p:nvSpPr>
            <p:spPr>
              <a:xfrm>
                <a:off x="284162" y="1213737"/>
                <a:ext cx="9144000" cy="6496751"/>
              </a:xfrm>
              <a:prstGeom prst="rect">
                <a:avLst/>
              </a:prstGeom>
              <a:noFill/>
              <a:ln>
                <a:solidFill>
                  <a:schemeClr val="tx2"/>
                </a:solidFill>
              </a:ln>
            </p:spPr>
            <p:txBody>
              <a:bodyPr wrap="square" lIns="252000" tIns="108000" rIns="252000" bIns="108000" rtlCol="0">
                <a:spAutoFit/>
              </a:bodyPr>
              <a:lstStyle/>
              <a:p>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Алкиндер – құрамында бір дана үш еселі байланысы бар жалпы формуласы </a:t>
                </a:r>
                <a14:m>
                  <m:oMath xmlns:m="http://schemas.openxmlformats.org/officeDocument/2006/math">
                    <m:sSub>
                      <m:sSubPr>
                        <m:ctrlPr>
                          <a:rPr lang="en-US" sz="24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a:rPr lang="en-US" sz="2400" i="1" dirty="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e>
                      <m:sub>
                        <m:r>
                          <a:rPr lang="en-US" sz="2400" i="1" dirty="0">
                            <a:solidFill>
                              <a:srgbClr val="620BFC"/>
                            </a:solidFill>
                            <a:latin typeface="Cambria Math" panose="02040503050406030204" pitchFamily="18" charset="0"/>
                            <a:ea typeface="Open Sans" panose="020B0606030504020204" pitchFamily="34" charset="0"/>
                            <a:cs typeface="Open Sans" panose="020B0606030504020204" pitchFamily="34" charset="0"/>
                          </a:rPr>
                          <m:t>𝑛</m:t>
                        </m:r>
                      </m:sub>
                    </m:sSub>
                    <m:sSub>
                      <m:sSubPr>
                        <m:ctrlPr>
                          <a:rPr lang="en-US" sz="24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a:rPr lang="en-US" sz="2400" i="1" dirty="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e>
                      <m:sub>
                        <m:r>
                          <a:rPr lang="en-US" sz="2400" i="1" dirty="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en-US" sz="2400" i="1" dirty="0">
                            <a:solidFill>
                              <a:srgbClr val="620BFC"/>
                            </a:solidFill>
                            <a:latin typeface="Cambria Math" panose="02040503050406030204" pitchFamily="18" charset="0"/>
                            <a:ea typeface="Open Sans" panose="020B0606030504020204" pitchFamily="34" charset="0"/>
                            <a:cs typeface="Open Sans" panose="020B0606030504020204" pitchFamily="34" charset="0"/>
                          </a:rPr>
                          <m:t>𝑛</m:t>
                        </m:r>
                        <m:r>
                          <a:rPr lang="en-US" sz="2400" i="1" dirty="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sub>
                    </m:sSub>
                  </m:oMath>
                </a14:m>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болатын қанықпаған көмірсутектер. Құрамында үш еселі байланысы бар ең қарапайым көмірсутек – </a:t>
                </a:r>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этин (ацетилен) </a:t>
                </a:r>
                <a14:m>
                  <m:oMath xmlns:m="http://schemas.openxmlformats.org/officeDocument/2006/math">
                    <m:sSub>
                      <m:sSubPr>
                        <m:ctrlPr>
                          <a:rPr lang="kk-KZ" sz="240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a:rPr lang="en-US" sz="24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e>
                      <m:sub>
                        <m:r>
                          <a:rPr lang="en-US" sz="24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sub>
                    </m:sSub>
                    <m:sSub>
                      <m:sSubPr>
                        <m:ctrlPr>
                          <a:rPr lang="kk-KZ" sz="240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m:rPr>
                            <m:nor/>
                          </m:rPr>
                          <a:rPr lang="en-US"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m:t>H</m:t>
                        </m:r>
                      </m:e>
                      <m:sub>
                        <m:r>
                          <a:rPr lang="en-US" sz="24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sub>
                    </m:sSub>
                  </m:oMath>
                </a14:m>
                <a:r>
                  <a:rPr lang="en-US"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Басқа көмірсутектер тәрізді алкиндер де гомологтық қатар құрайды. Алкиндердің бірінші мүшесі ацетиленнен (</a:t>
                </a:r>
                <a14:m>
                  <m:oMath xmlns:m="http://schemas.openxmlformats.org/officeDocument/2006/math">
                    <m:sSub>
                      <m:sSubPr>
                        <m:ctrlPr>
                          <a:rPr lang="kk-KZ" sz="2400" i="1">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a:rPr lang="en-US" sz="2400" i="1">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e>
                      <m:sub>
                        <m:r>
                          <a:rPr lang="en-US" sz="2400" i="1">
                            <a:solidFill>
                              <a:srgbClr val="620BFC"/>
                            </a:solidFill>
                            <a:latin typeface="Cambria Math" panose="02040503050406030204" pitchFamily="18" charset="0"/>
                            <a:ea typeface="Open Sans" panose="020B0606030504020204" pitchFamily="34" charset="0"/>
                            <a:cs typeface="Open Sans" panose="020B0606030504020204" pitchFamily="34" charset="0"/>
                          </a:rPr>
                          <m:t>2</m:t>
                        </m:r>
                      </m:sub>
                    </m:sSub>
                    <m:sSub>
                      <m:sSubPr>
                        <m:ctrlPr>
                          <a:rPr lang="kk-KZ" sz="2400" i="1">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m:rPr>
                            <m:nor/>
                          </m:rPr>
                          <a:rPr lang="en-US"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m:t>H</m:t>
                        </m:r>
                      </m:e>
                      <m:sub>
                        <m:r>
                          <a:rPr lang="en-US" sz="2400" i="1">
                            <a:solidFill>
                              <a:srgbClr val="620BFC"/>
                            </a:solidFill>
                            <a:latin typeface="Cambria Math" panose="02040503050406030204" pitchFamily="18" charset="0"/>
                            <a:ea typeface="Open Sans" panose="020B0606030504020204" pitchFamily="34" charset="0"/>
                            <a:cs typeface="Open Sans" panose="020B0606030504020204" pitchFamily="34" charset="0"/>
                          </a:rPr>
                          <m:t>2</m:t>
                        </m:r>
                      </m:sub>
                    </m:sSub>
                  </m:oMath>
                </a14:m>
                <a:r>
                  <a:rPr lang="en-US"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басталатындықтан, </a:t>
                </a:r>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ацетилен көмірсутектері </a:t>
                </a:r>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деп аталады.</a:t>
                </a:r>
              </a:p>
              <a:p>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Алкиндерді атау. </a:t>
                </a:r>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Алкиндердің атауы алкендердің атауына ұқсас. Халықаралық номенклатура бойынша алкиндерді атағанда, алкандардың </a:t>
                </a:r>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–ан </a:t>
                </a:r>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жұрнағын </a:t>
                </a:r>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-ин </a:t>
                </a:r>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жұрнағына алмастырады. Үш байланыс негізгі тізбекке кіру керек. Көміртектерді еселі байланыс жақын орналасқан шетінен бастап нөмірлейді. Мысалы:</a:t>
                </a:r>
              </a:p>
              <a:p>
                <a:endPar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endPar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84162" y="1213737"/>
                <a:ext cx="9144000" cy="6496751"/>
              </a:xfrm>
              <a:prstGeom prst="rect">
                <a:avLst/>
              </a:prstGeom>
              <a:blipFill>
                <a:blip r:embed="rId2"/>
                <a:stretch>
                  <a:fillRect/>
                </a:stretch>
              </a:blipFill>
              <a:ln>
                <a:solidFill>
                  <a:schemeClr val="tx2"/>
                </a:solidFill>
              </a:ln>
            </p:spPr>
            <p:txBody>
              <a:bodyPr/>
              <a:lstStyle/>
              <a:p>
                <a:r>
                  <a:rPr lang="kk-KZ">
                    <a:noFill/>
                  </a:rPr>
                  <a:t> </a:t>
                </a:r>
              </a:p>
            </p:txBody>
          </p:sp>
        </mc:Fallback>
      </mc:AlternateContent>
      <p:pic>
        <p:nvPicPr>
          <p:cNvPr id="4" name="Рисунок 3">
            <a:extLst>
              <a:ext uri="{FF2B5EF4-FFF2-40B4-BE49-F238E27FC236}">
                <a16:creationId xmlns:a16="http://schemas.microsoft.com/office/drawing/2014/main" id="{BBD911A2-95B8-4958-B21F-4C3360CEB112}"/>
              </a:ext>
            </a:extLst>
          </p:cNvPr>
          <p:cNvPicPr>
            <a:picLocks noChangeAspect="1"/>
          </p:cNvPicPr>
          <p:nvPr/>
        </p:nvPicPr>
        <p:blipFill>
          <a:blip r:embed="rId3"/>
          <a:stretch>
            <a:fillRect/>
          </a:stretch>
        </p:blipFill>
        <p:spPr>
          <a:xfrm>
            <a:off x="2395240" y="6252283"/>
            <a:ext cx="5303679" cy="1332409"/>
          </a:xfrm>
          <a:prstGeom prst="rect">
            <a:avLst/>
          </a:prstGeom>
        </p:spPr>
      </p:pic>
    </p:spTree>
    <p:extLst>
      <p:ext uri="{BB962C8B-B14F-4D97-AF65-F5344CB8AC3E}">
        <p14:creationId xmlns:p14="http://schemas.microsoft.com/office/powerpoint/2010/main" val="1954465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Алкиндердің изомерленуі</a:t>
            </a:r>
          </a:p>
        </p:txBody>
      </p:sp>
      <mc:AlternateContent xmlns:mc="http://schemas.openxmlformats.org/markup-compatibility/2006" xmlns:a14="http://schemas.microsoft.com/office/drawing/2010/main">
        <mc:Choice Requires="a14">
          <p:sp>
            <p:nvSpPr>
              <p:cNvPr id="7" name="TextBox 6"/>
              <p:cNvSpPr txBox="1"/>
              <p:nvPr/>
            </p:nvSpPr>
            <p:spPr>
              <a:xfrm>
                <a:off x="284162" y="1176917"/>
                <a:ext cx="9144000" cy="6450585"/>
              </a:xfrm>
              <a:prstGeom prst="rect">
                <a:avLst/>
              </a:prstGeom>
              <a:noFill/>
              <a:ln>
                <a:solidFill>
                  <a:schemeClr val="tx2"/>
                </a:solidFill>
              </a:ln>
            </p:spPr>
            <p:txBody>
              <a:bodyPr wrap="square" lIns="252000" tIns="108000" rIns="252000" bIns="108000" rtlCol="0">
                <a:spAutoFit/>
              </a:bodyPr>
              <a:lstStyle/>
              <a:p>
                <a:r>
                  <a:rPr lang="kk-KZ"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Алкиндердің физикалық қасиеттері. Ацетилен түссіз, иіссіз газ. Алкиндердің бастапқы үш мүшесі </a:t>
                </a:r>
                <a:r>
                  <a:rPr lang="kk-KZ" sz="2700" dirty="0">
                    <a:solidFill>
                      <a:srgbClr val="620BFC"/>
                    </a:solidFill>
                    <a:latin typeface="Open Sans" panose="020B0606030504020204" pitchFamily="34" charset="0"/>
                    <a:ea typeface="Open Sans" panose="020B0606030504020204" pitchFamily="34" charset="0"/>
                    <a:cs typeface="Open Sans" panose="020B0606030504020204" pitchFamily="34" charset="0"/>
                  </a:rPr>
                  <a:t>(</a:t>
                </a:r>
                <a14:m>
                  <m:oMath xmlns:m="http://schemas.openxmlformats.org/officeDocument/2006/math">
                    <m:r>
                      <a:rPr lang="en-US" sz="27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en-US" sz="27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en-US" sz="27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en-US" sz="27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en-US" sz="27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a:rPr lang="en-US" sz="27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en-US" sz="27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3</m:t>
                    </m:r>
                    <m:r>
                      <a:rPr lang="en-US" sz="27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en-US" sz="27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4</m:t>
                    </m:r>
                    <m:r>
                      <a:rPr lang="en-US" sz="27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a:rPr lang="en-US" sz="2700" i="1" dirty="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en-US" sz="2700" i="1" baseline="-25000" dirty="0">
                        <a:solidFill>
                          <a:srgbClr val="620BFC"/>
                        </a:solidFill>
                        <a:latin typeface="Cambria Math" panose="02040503050406030204" pitchFamily="18" charset="0"/>
                        <a:ea typeface="Open Sans" panose="020B0606030504020204" pitchFamily="34" charset="0"/>
                        <a:cs typeface="Open Sans" panose="020B0606030504020204" pitchFamily="34" charset="0"/>
                      </a:rPr>
                      <m:t>4</m:t>
                    </m:r>
                    <m:r>
                      <a:rPr lang="en-US" sz="2700" i="1" dirty="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en-US" sz="2700" i="1" baseline="-25000" dirty="0">
                        <a:solidFill>
                          <a:srgbClr val="620BFC"/>
                        </a:solidFill>
                        <a:latin typeface="Cambria Math" panose="02040503050406030204" pitchFamily="18" charset="0"/>
                        <a:ea typeface="Open Sans" panose="020B0606030504020204" pitchFamily="34" charset="0"/>
                        <a:cs typeface="Open Sans" panose="020B0606030504020204" pitchFamily="34" charset="0"/>
                      </a:rPr>
                      <m:t>6</m:t>
                    </m:r>
                  </m:oMath>
                </a14:m>
                <a:r>
                  <a:rPr lang="en-US" sz="270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r>
                  <a:rPr lang="kk-KZ"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газдар.</a:t>
                </a:r>
              </a:p>
              <a:p>
                <a:r>
                  <a:rPr lang="kk-KZ" sz="2700" dirty="0">
                    <a:solidFill>
                      <a:srgbClr val="620BFC"/>
                    </a:solidFill>
                    <a:latin typeface="Open Sans" panose="020B0606030504020204" pitchFamily="34" charset="0"/>
                    <a:ea typeface="Open Sans" panose="020B0606030504020204" pitchFamily="34" charset="0"/>
                    <a:cs typeface="Open Sans" panose="020B0606030504020204" pitchFamily="34" charset="0"/>
                  </a:rPr>
                  <a:t>Алкиндердің изомерленуі.</a:t>
                </a:r>
              </a:p>
              <a:p>
                <a:r>
                  <a:rPr lang="kk-KZ"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Алкиндерге төмендегідей үш түрлі изомерия тән.</a:t>
                </a:r>
              </a:p>
              <a:p>
                <a:r>
                  <a:rPr lang="kk-KZ"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1) Көміртек қаңқасы бойынша изомерия:</a:t>
                </a:r>
              </a:p>
              <a:p>
                <a14:m>
                  <m:oMath xmlns:m="http://schemas.openxmlformats.org/officeDocument/2006/math">
                    <m:r>
                      <a:rPr lang="en-US" sz="27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𝐻𝐶</m:t>
                    </m:r>
                    <m:r>
                      <a:rPr lang="en-US" sz="2700" b="0" i="1"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r>
                      <a:rPr lang="en-US" sz="2700" b="0" i="1"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𝐶</m:t>
                    </m:r>
                    <m:r>
                      <a:rPr lang="en-US" sz="2700" b="0" i="1"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sSub>
                      <m:sSubPr>
                        <m:ctrlPr>
                          <a:rPr lang="en-US" sz="2700" b="0" i="1"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a:rPr lang="en-US" sz="2700" b="0" i="1"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𝐶𝐻</m:t>
                        </m:r>
                      </m:e>
                      <m:sub>
                        <m:r>
                          <a:rPr lang="en-US" sz="2700" b="0" i="1"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2</m:t>
                        </m:r>
                      </m:sub>
                    </m:sSub>
                    <m:r>
                      <a:rPr lang="en-US" sz="2700" b="0" i="1"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sSub>
                      <m:sSubPr>
                        <m:ctrlPr>
                          <a:rPr lang="en-US" sz="27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a:rPr lang="en-US" sz="2700" i="1">
                            <a:solidFill>
                              <a:srgbClr val="620BFC"/>
                            </a:solidFill>
                            <a:latin typeface="Cambria Math" panose="02040503050406030204" pitchFamily="18" charset="0"/>
                            <a:ea typeface="Cambria Math" panose="02040503050406030204" pitchFamily="18" charset="0"/>
                            <a:cs typeface="Open Sans" panose="020B0606030504020204" pitchFamily="34" charset="0"/>
                          </a:rPr>
                          <m:t>𝐶𝐻</m:t>
                        </m:r>
                      </m:e>
                      <m:sub>
                        <m:r>
                          <a:rPr lang="en-US" sz="2700" i="1">
                            <a:solidFill>
                              <a:srgbClr val="620BFC"/>
                            </a:solidFill>
                            <a:latin typeface="Cambria Math" panose="02040503050406030204" pitchFamily="18" charset="0"/>
                            <a:ea typeface="Cambria Math" panose="02040503050406030204" pitchFamily="18" charset="0"/>
                            <a:cs typeface="Open Sans" panose="020B0606030504020204" pitchFamily="34" charset="0"/>
                          </a:rPr>
                          <m:t>2</m:t>
                        </m:r>
                      </m:sub>
                    </m:sSub>
                    <m:r>
                      <a:rPr lang="en-US" sz="2700" i="1">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oMath>
                </a14:m>
                <a:r>
                  <a:rPr lang="en-US" sz="2700" dirty="0">
                    <a:solidFill>
                      <a:srgbClr val="620BFC"/>
                    </a:solidFill>
                    <a:ea typeface="Cambria Math" panose="02040503050406030204" pitchFamily="18" charset="0"/>
                    <a:cs typeface="Open Sans" panose="020B0606030504020204" pitchFamily="34" charset="0"/>
                  </a:rPr>
                  <a:t> </a:t>
                </a:r>
                <a14:m>
                  <m:oMath xmlns:m="http://schemas.openxmlformats.org/officeDocument/2006/math">
                    <m:sSub>
                      <m:sSubPr>
                        <m:ctrlPr>
                          <a:rPr lang="en-US" sz="27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a:rPr lang="en-US" sz="2700" i="1">
                            <a:solidFill>
                              <a:srgbClr val="620BFC"/>
                            </a:solidFill>
                            <a:latin typeface="Cambria Math" panose="02040503050406030204" pitchFamily="18" charset="0"/>
                            <a:ea typeface="Cambria Math" panose="02040503050406030204" pitchFamily="18" charset="0"/>
                            <a:cs typeface="Open Sans" panose="020B0606030504020204" pitchFamily="34" charset="0"/>
                          </a:rPr>
                          <m:t>𝐶𝐻</m:t>
                        </m:r>
                      </m:e>
                      <m:sub>
                        <m:r>
                          <a:rPr lang="en-US" sz="2700" b="0" i="1"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3</m:t>
                        </m:r>
                      </m:sub>
                    </m:sSub>
                  </m:oMath>
                </a14:m>
                <a:r>
                  <a:rPr lang="en-US"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пентин-1</a:t>
                </a:r>
              </a:p>
              <a:p>
                <a14:m>
                  <m:oMath xmlns:m="http://schemas.openxmlformats.org/officeDocument/2006/math">
                    <m:r>
                      <a:rPr lang="en-US" sz="27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𝐻𝐶</m:t>
                    </m:r>
                    <m:r>
                      <a:rPr lang="en-US" sz="2700" b="0" i="1"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r>
                      <a:rPr lang="en-US" sz="2700" b="0" i="1"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𝐶</m:t>
                    </m:r>
                    <m:r>
                      <a:rPr lang="en-US" sz="2700" b="0" i="1"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r>
                      <a:rPr lang="en-US" sz="2700" b="0" i="1"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𝐶𝐻</m:t>
                    </m:r>
                    <m:r>
                      <a:rPr lang="en-US" sz="2700" b="0" i="1"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sSub>
                      <m:sSubPr>
                        <m:ctrlPr>
                          <a:rPr lang="en-US" sz="27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a:rPr lang="en-US" sz="2700" i="1">
                            <a:solidFill>
                              <a:srgbClr val="620BFC"/>
                            </a:solidFill>
                            <a:latin typeface="Cambria Math" panose="02040503050406030204" pitchFamily="18" charset="0"/>
                            <a:ea typeface="Cambria Math" panose="02040503050406030204" pitchFamily="18" charset="0"/>
                            <a:cs typeface="Open Sans" panose="020B0606030504020204" pitchFamily="34" charset="0"/>
                          </a:rPr>
                          <m:t>𝐶𝐻</m:t>
                        </m:r>
                      </m:e>
                      <m:sub>
                        <m:r>
                          <a:rPr lang="en-US" sz="2700" i="1">
                            <a:solidFill>
                              <a:srgbClr val="620BFC"/>
                            </a:solidFill>
                            <a:latin typeface="Cambria Math" panose="02040503050406030204" pitchFamily="18" charset="0"/>
                            <a:ea typeface="Cambria Math" panose="02040503050406030204" pitchFamily="18" charset="0"/>
                            <a:cs typeface="Open Sans" panose="020B0606030504020204" pitchFamily="34" charset="0"/>
                          </a:rPr>
                          <m:t>3</m:t>
                        </m:r>
                      </m:sub>
                    </m:sSub>
                    <m:r>
                      <a:rPr lang="en-US" sz="2700" i="1">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r>
                      <a:rPr lang="en-US" sz="2700" b="0" i="1"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sSub>
                      <m:sSubPr>
                        <m:ctrlPr>
                          <a:rPr lang="en-US" sz="27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a:rPr lang="en-US" sz="2700" i="1">
                            <a:solidFill>
                              <a:srgbClr val="620BFC"/>
                            </a:solidFill>
                            <a:latin typeface="Cambria Math" panose="02040503050406030204" pitchFamily="18" charset="0"/>
                            <a:ea typeface="Cambria Math" panose="02040503050406030204" pitchFamily="18" charset="0"/>
                            <a:cs typeface="Open Sans" panose="020B0606030504020204" pitchFamily="34" charset="0"/>
                          </a:rPr>
                          <m:t>𝐶𝐻</m:t>
                        </m:r>
                      </m:e>
                      <m:sub>
                        <m:r>
                          <a:rPr lang="en-US" sz="2700" b="0" i="1"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3</m:t>
                        </m:r>
                      </m:sub>
                    </m:sSub>
                  </m:oMath>
                </a14:m>
                <a:r>
                  <a:rPr lang="en-US"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 3-</a:t>
                </a:r>
                <a:r>
                  <a:rPr lang="kk-KZ"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метилбутин-1</a:t>
                </a:r>
              </a:p>
              <a:p>
                <a:r>
                  <a:rPr lang="kk-KZ"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2) Еселі байланыстың орны бойынша изомерия:</a:t>
                </a:r>
              </a:p>
              <a:p>
                <a:pPr/>
                <a14:m>
                  <m:oMathPara xmlns:m="http://schemas.openxmlformats.org/officeDocument/2006/math">
                    <m:oMathParaPr>
                      <m:jc m:val="centerGroup"/>
                    </m:oMathParaPr>
                    <m:oMath xmlns:m="http://schemas.openxmlformats.org/officeDocument/2006/math">
                      <m:r>
                        <a:rPr lang="en-US" sz="27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𝐻𝐶</m:t>
                      </m:r>
                      <m:r>
                        <a:rPr lang="en-US" sz="2700" i="1"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r>
                        <a:rPr lang="en-US" sz="27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en-US" sz="2700" i="1"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r>
                        <a:rPr lang="en-US" sz="27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en-US" sz="27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en-US" sz="2700" i="1"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r>
                        <a:rPr lang="en-US" sz="27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en-US" sz="27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en-US" sz="2700" i="1"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r>
                        <a:rPr lang="en-US" sz="27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en-US" sz="27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3</m:t>
                      </m:r>
                      <m:r>
                        <a:rPr lang="kk-KZ" sz="27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a:rPr lang="kk-KZ" sz="2700" i="1"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пентин−1</m:t>
                      </m:r>
                    </m:oMath>
                  </m:oMathPara>
                </a14:m>
                <a:endParaRPr lang="kk-KZ" sz="27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14:m>
                  <m:oMathPara xmlns:m="http://schemas.openxmlformats.org/officeDocument/2006/math">
                    <m:oMathParaPr>
                      <m:jc m:val="centerGroup"/>
                    </m:oMathParaPr>
                    <m:oMath xmlns:m="http://schemas.openxmlformats.org/officeDocument/2006/math">
                      <m:r>
                        <a:rPr lang="en-US" sz="27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en-US" sz="27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3</m:t>
                      </m:r>
                      <m:r>
                        <a:rPr lang="en-US" sz="27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en-US" sz="27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en-US" sz="27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en-US" sz="27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en-US" sz="27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en-US" sz="27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en-US" sz="27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en-US" sz="27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en-US" sz="27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en-US" sz="27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en-US" sz="27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3</m:t>
                      </m:r>
                      <m:r>
                        <a:rPr lang="en-US" sz="27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a:rPr lang="kk-KZ" sz="2700" i="1"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пентин−2</m:t>
                      </m:r>
                    </m:oMath>
                  </m:oMathPara>
                </a14:m>
                <a:endParaRPr lang="kk-KZ" sz="27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kk-KZ"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3) Алкиндер алкадиендермен класаралық изомерия болады. Пентиннің </a:t>
                </a:r>
                <a:r>
                  <a:rPr lang="kk-KZ" sz="2700" dirty="0">
                    <a:solidFill>
                      <a:srgbClr val="620BFC"/>
                    </a:solidFill>
                    <a:latin typeface="Open Sans" panose="020B0606030504020204" pitchFamily="34" charset="0"/>
                    <a:ea typeface="Open Sans" panose="020B0606030504020204" pitchFamily="34" charset="0"/>
                    <a:cs typeface="Open Sans" panose="020B0606030504020204" pitchFamily="34" charset="0"/>
                  </a:rPr>
                  <a:t>(</a:t>
                </a:r>
                <a14:m>
                  <m:oMath xmlns:m="http://schemas.openxmlformats.org/officeDocument/2006/math">
                    <m:r>
                      <a:rPr lang="en-US" sz="27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en-US" sz="27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5</m:t>
                    </m:r>
                    <m:r>
                      <a:rPr lang="en-US" sz="27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en-US" sz="27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8</m:t>
                    </m:r>
                  </m:oMath>
                </a14:m>
                <a:r>
                  <a:rPr lang="en-US" sz="2700" dirty="0">
                    <a:solidFill>
                      <a:srgbClr val="620BFC"/>
                    </a:solidFill>
                    <a:latin typeface="Open Sans" panose="020B0606030504020204" pitchFamily="34" charset="0"/>
                    <a:ea typeface="Open Sans" panose="020B0606030504020204" pitchFamily="34" charset="0"/>
                    <a:cs typeface="Open Sans" panose="020B0606030504020204" pitchFamily="34" charset="0"/>
                  </a:rPr>
                  <a:t>)</a:t>
                </a:r>
                <a:r>
                  <a:rPr lang="en-US"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класаралық изомері:</a:t>
                </a:r>
              </a:p>
              <a:p>
                <a:pPr/>
                <a14:m>
                  <m:oMathPara xmlns:m="http://schemas.openxmlformats.org/officeDocument/2006/math">
                    <m:oMathParaPr>
                      <m:jc m:val="center"/>
                    </m:oMathParaPr>
                    <m:oMath xmlns:m="http://schemas.openxmlformats.org/officeDocument/2006/math">
                      <m:r>
                        <a:rPr lang="en-US" sz="27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en-US" sz="27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en-US" sz="27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en-US" sz="27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en-US" sz="27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en-US" sz="27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en-US" sz="27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en-US" sz="27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en-US" sz="27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en-US" sz="27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en-US" sz="27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3</m:t>
                      </m:r>
                      <m:r>
                        <a:rPr lang="kk-KZ" sz="27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a:rPr lang="kk-KZ" sz="2700" i="1"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Пентадиен−1,3</m:t>
                      </m:r>
                    </m:oMath>
                  </m:oMathPara>
                </a14:m>
                <a:endParaRPr lang="kk-KZ" sz="27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84162" y="1176917"/>
                <a:ext cx="9144000" cy="6450585"/>
              </a:xfrm>
              <a:prstGeom prst="rect">
                <a:avLst/>
              </a:prstGeom>
              <a:blipFill>
                <a:blip r:embed="rId2"/>
                <a:stretch>
                  <a:fillRect/>
                </a:stretch>
              </a:blipFill>
              <a:ln>
                <a:solidFill>
                  <a:schemeClr val="tx2"/>
                </a:solidFill>
              </a:ln>
            </p:spPr>
            <p:txBody>
              <a:bodyPr/>
              <a:lstStyle/>
              <a:p>
                <a:r>
                  <a:rPr lang="kk-KZ">
                    <a:noFill/>
                  </a:rPr>
                  <a:t> </a:t>
                </a:r>
              </a:p>
            </p:txBody>
          </p:sp>
        </mc:Fallback>
      </mc:AlternateContent>
    </p:spTree>
    <p:extLst>
      <p:ext uri="{BB962C8B-B14F-4D97-AF65-F5344CB8AC3E}">
        <p14:creationId xmlns:p14="http://schemas.microsoft.com/office/powerpoint/2010/main" val="3555561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Алкиндердің алынуы</a:t>
            </a:r>
          </a:p>
        </p:txBody>
      </p:sp>
      <mc:AlternateContent xmlns:mc="http://schemas.openxmlformats.org/markup-compatibility/2006" xmlns:a14="http://schemas.microsoft.com/office/drawing/2010/main">
        <mc:Choice Requires="a14">
          <p:sp>
            <p:nvSpPr>
              <p:cNvPr id="7" name="TextBox 6"/>
              <p:cNvSpPr txBox="1"/>
              <p:nvPr/>
            </p:nvSpPr>
            <p:spPr>
              <a:xfrm>
                <a:off x="284163" y="1102520"/>
                <a:ext cx="9144000" cy="6496751"/>
              </a:xfrm>
              <a:prstGeom prst="rect">
                <a:avLst/>
              </a:prstGeom>
              <a:noFill/>
              <a:ln>
                <a:solidFill>
                  <a:schemeClr val="tx2"/>
                </a:solidFill>
              </a:ln>
            </p:spPr>
            <p:txBody>
              <a:bodyPr wrap="square" lIns="252000" tIns="108000" rIns="252000" bIns="108000" rtlCol="0">
                <a:spAutoFit/>
              </a:bodyPr>
              <a:lstStyle/>
              <a:p>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Алкиндердің алынуының төмендегідей үш түрлі жолы бар:</a:t>
                </a:r>
              </a:p>
              <a:p>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1) өнеркәсіпте ацетиленді көп кездесетін химиялық шикізат – табиғи газдан алады. Метанды 1500 </a:t>
                </a:r>
                <a14:m>
                  <m:oMath xmlns:m="http://schemas.openxmlformats.org/officeDocument/2006/math">
                    <m:r>
                      <a:rPr lang="kk-KZ" sz="2400" i="1" smtClean="0">
                        <a:solidFill>
                          <a:srgbClr val="002060"/>
                        </a:solidFill>
                        <a:latin typeface="Cambria Math" panose="02040503050406030204" pitchFamily="18" charset="0"/>
                        <a:ea typeface="Cambria Math" panose="02040503050406030204" pitchFamily="18" charset="0"/>
                        <a:cs typeface="Open Sans" panose="020B0606030504020204" pitchFamily="34" charset="0"/>
                      </a:rPr>
                      <m:t>℃</m:t>
                    </m:r>
                  </m:oMath>
                </a14:m>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-қа дейін қыздырғанда, ацетилен түзіледі:</a:t>
                </a:r>
              </a:p>
              <a:p>
                <a:pPr/>
                <a14:m>
                  <m:oMathPara xmlns:m="http://schemas.openxmlformats.org/officeDocument/2006/math">
                    <m:oMathParaPr>
                      <m:jc m:val="centerGroup"/>
                    </m:oMathParaPr>
                    <m:oMath xmlns:m="http://schemas.openxmlformats.org/officeDocument/2006/math">
                      <m:r>
                        <a:rPr lang="kk-KZ" sz="24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4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4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4</m:t>
                      </m:r>
                      <m:r>
                        <a:rPr lang="kk-KZ" sz="24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4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kk-KZ" sz="24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4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4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4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+ 3</m:t>
                      </m:r>
                      <m:r>
                        <a:rPr lang="kk-KZ" sz="24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4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4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oMath>
                  </m:oMathPara>
                </a14:m>
                <a:endPar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2) алкиндерді сәйкес алкандарды дегидрлеу арқылы алуға болады. Мысалы, этанды 1200 </a:t>
                </a:r>
                <a14:m>
                  <m:oMath xmlns:m="http://schemas.openxmlformats.org/officeDocument/2006/math">
                    <m:r>
                      <a:rPr lang="kk-KZ" sz="2400" i="1" smtClean="0">
                        <a:solidFill>
                          <a:srgbClr val="002060"/>
                        </a:solidFill>
                        <a:latin typeface="Cambria Math" panose="02040503050406030204" pitchFamily="18" charset="0"/>
                        <a:ea typeface="Cambria Math" panose="02040503050406030204" pitchFamily="18" charset="0"/>
                        <a:cs typeface="Open Sans" panose="020B0606030504020204" pitchFamily="34" charset="0"/>
                      </a:rPr>
                      <m:t>℃</m:t>
                    </m:r>
                  </m:oMath>
                </a14:m>
                <a:r>
                  <a:rPr lang="en-US"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қа дейін қыздырғанда, ацетилен мен сутекке ыдырайды:</a:t>
                </a:r>
              </a:p>
              <a:p>
                <a:pPr/>
                <a14:m>
                  <m:oMathPara xmlns:m="http://schemas.openxmlformats.org/officeDocument/2006/math">
                    <m:oMathParaPr>
                      <m:jc m:val="centerGroup"/>
                    </m:oMathParaPr>
                    <m:oMath xmlns:m="http://schemas.openxmlformats.org/officeDocument/2006/math">
                      <m:r>
                        <a:rPr lang="kk-KZ" sz="24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kk-KZ" sz="24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4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4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6</m:t>
                      </m:r>
                      <m:r>
                        <a:rPr lang="kk-KZ" sz="24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4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kk-KZ" sz="24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4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4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4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+ 2</m:t>
                      </m:r>
                      <m:r>
                        <a:rPr lang="kk-KZ" sz="24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4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4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oMath>
                  </m:oMathPara>
                </a14:m>
                <a:endPar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3) зертханада және күнделікті тұрмыста ацетиленді кальций карбидін сумен әрекеттестіріп алады. Ал кальций карбидін электр пеште сөндірілмеген әк пен коксті жоғары температурада әрекеттестіру арқылы алады:</a:t>
                </a:r>
              </a:p>
              <a:p>
                <a:pPr/>
                <a14:m>
                  <m:oMathPara xmlns:m="http://schemas.openxmlformats.org/officeDocument/2006/math">
                    <m:oMathParaPr>
                      <m:jc m:val="centerGroup"/>
                    </m:oMathParaPr>
                    <m:oMath xmlns:m="http://schemas.openxmlformats.org/officeDocument/2006/math">
                      <m:r>
                        <a:rPr lang="kk-KZ" sz="24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𝐶𝑎𝑂</m:t>
                      </m:r>
                      <m:r>
                        <a:rPr lang="kk-KZ" sz="24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+ 3</m:t>
                      </m:r>
                      <m:r>
                        <a:rPr lang="kk-KZ" sz="24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kk-KZ" sz="24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4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𝐶𝑎𝐶</m:t>
                      </m:r>
                      <m:r>
                        <a:rPr lang="kk-KZ" sz="24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4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4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𝐶𝑂</m:t>
                      </m:r>
                    </m:oMath>
                  </m:oMathPara>
                </a14:m>
                <a:endPar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pPr/>
                <a14:m>
                  <m:oMathPara xmlns:m="http://schemas.openxmlformats.org/officeDocument/2006/math">
                    <m:oMathParaPr>
                      <m:jc m:val="centerGroup"/>
                    </m:oMathParaPr>
                    <m:oMath xmlns:m="http://schemas.openxmlformats.org/officeDocument/2006/math">
                      <m:r>
                        <a:rPr lang="kk-KZ" sz="24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𝐶𝑎𝐶</m:t>
                      </m:r>
                      <m:r>
                        <a:rPr lang="kk-KZ" sz="24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4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+ 2</m:t>
                      </m:r>
                      <m:r>
                        <a:rPr lang="kk-KZ" sz="24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4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4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m:t>
                      </m:r>
                      <m:r>
                        <a:rPr lang="kk-KZ" sz="24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4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kk-KZ" sz="24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4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4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4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4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𝐶𝑎</m:t>
                      </m:r>
                      <m:r>
                        <a:rPr lang="kk-KZ" sz="2400" b="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4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𝑂𝐻</m:t>
                      </m:r>
                      <m:r>
                        <a:rPr lang="kk-KZ" sz="2400" b="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4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oMath>
                  </m:oMathPara>
                </a14:m>
                <a:endParaRPr lang="kk-KZ" sz="2400" baseline="-250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84163" y="1102520"/>
                <a:ext cx="9144000" cy="6496751"/>
              </a:xfrm>
              <a:prstGeom prst="rect">
                <a:avLst/>
              </a:prstGeom>
              <a:blipFill>
                <a:blip r:embed="rId2"/>
                <a:stretch>
                  <a:fillRect/>
                </a:stretch>
              </a:blipFill>
              <a:ln>
                <a:solidFill>
                  <a:schemeClr val="tx2"/>
                </a:solidFill>
              </a:ln>
            </p:spPr>
            <p:txBody>
              <a:bodyPr/>
              <a:lstStyle/>
              <a:p>
                <a:r>
                  <a:rPr lang="ru-KZ">
                    <a:noFill/>
                  </a:rPr>
                  <a:t> </a:t>
                </a:r>
              </a:p>
            </p:txBody>
          </p:sp>
        </mc:Fallback>
      </mc:AlternateContent>
    </p:spTree>
    <p:extLst>
      <p:ext uri="{BB962C8B-B14F-4D97-AF65-F5344CB8AC3E}">
        <p14:creationId xmlns:p14="http://schemas.microsoft.com/office/powerpoint/2010/main" val="3501308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Алкиндердің химиялық қасиеті</a:t>
            </a:r>
          </a:p>
        </p:txBody>
      </p:sp>
      <mc:AlternateContent xmlns:mc="http://schemas.openxmlformats.org/markup-compatibility/2006" xmlns:a14="http://schemas.microsoft.com/office/drawing/2010/main">
        <mc:Choice Requires="a14">
          <p:sp>
            <p:nvSpPr>
              <p:cNvPr id="7" name="TextBox 6"/>
              <p:cNvSpPr txBox="1"/>
              <p:nvPr/>
            </p:nvSpPr>
            <p:spPr>
              <a:xfrm>
                <a:off x="284163" y="1099721"/>
                <a:ext cx="9144000" cy="6634994"/>
              </a:xfrm>
              <a:prstGeom prst="rect">
                <a:avLst/>
              </a:prstGeom>
              <a:noFill/>
              <a:ln>
                <a:solidFill>
                  <a:schemeClr val="tx2"/>
                </a:solidFill>
              </a:ln>
            </p:spPr>
            <p:txBody>
              <a:bodyPr wrap="square" lIns="252000" tIns="108000" rIns="252000" bIns="108000" rtlCol="0">
                <a:spAutoFit/>
              </a:bodyPr>
              <a:lstStyle/>
              <a:p>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Алкиндердің құрамында үш байланыс болғандықтан, олар </a:t>
                </a:r>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қосылу, полимерлену, орынбасу </a:t>
                </a:r>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және</a:t>
                </a:r>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 тотығу </a:t>
                </a:r>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реакцияларына түседі.</a:t>
                </a:r>
              </a:p>
              <a:p>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1. Қосылу реакциясы.</a:t>
                </a:r>
              </a:p>
              <a:p>
                <a:pPr>
                  <a:buAutoNum type="arabicParenR"/>
                </a:pPr>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 Гидрлену. Алкиндер </a:t>
                </a:r>
                <a:r>
                  <a:rPr lang="en-US"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Ni, Pt, Pb </a:t>
                </a:r>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өршіткілері қатысында сутекті қосып алып, алдымен алкен, онан соң алкан түзеді:</a:t>
                </a:r>
              </a:p>
              <a:p>
                <a:pPr/>
                <a14:m>
                  <m:oMathPara xmlns:m="http://schemas.openxmlformats.org/officeDocument/2006/math">
                    <m:oMathParaPr>
                      <m:jc m:val="centerGroup"/>
                    </m:oMathParaPr>
                    <m:oMath xmlns:m="http://schemas.openxmlformats.org/officeDocument/2006/math">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𝐻𝐶</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2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2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2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oMath>
                  </m:oMathPara>
                </a14:m>
                <a:endParaRPr lang="kk-KZ" sz="2200" baseline="-250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pPr/>
                <a14:m>
                  <m:oMathPara xmlns:m="http://schemas.openxmlformats.org/officeDocument/2006/math">
                    <m:oMathParaPr>
                      <m:jc m:val="centerGroup"/>
                    </m:oMathParaPr>
                    <m:oMath xmlns:m="http://schemas.openxmlformats.org/officeDocument/2006/math">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2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2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2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2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3</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2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3</m:t>
                      </m:r>
                    </m:oMath>
                  </m:oMathPara>
                </a14:m>
                <a:endParaRPr lang="kk-KZ" sz="2200" baseline="-250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2) Галогендену реакциясы. </a:t>
                </a:r>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Алкиндер галогендермен құрамындағы үш байланыс дара байланысқа айналғанша сатылап әрекеттеседі. Алдымен дигалоген алкен, онан соң терагалоген алкан түзіледі:</a:t>
                </a:r>
              </a:p>
              <a:p>
                <a:pPr/>
                <a14:m>
                  <m:oMathPara xmlns:m="http://schemas.openxmlformats.org/officeDocument/2006/math">
                    <m:oMathParaPr>
                      <m:jc m:val="centerGroup"/>
                    </m:oMathParaPr>
                    <m:oMath xmlns:m="http://schemas.openxmlformats.org/officeDocument/2006/math">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𝐻𝐶</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𝐶𝑙</m:t>
                      </m:r>
                      <m:r>
                        <a:rPr lang="kk-KZ" sz="22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𝐶𝑙𝐻𝐶</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𝐶𝐻𝐶𝑙</m:t>
                      </m:r>
                      <m:r>
                        <a:rPr lang="kk-KZ" sz="2200" i="1"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 </m:t>
                      </m:r>
                      <m:r>
                        <a:rPr lang="kk-KZ" sz="2200" b="0" i="1"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     </m:t>
                      </m:r>
                      <m:r>
                        <a:rPr lang="kk-KZ" sz="2200" i="1"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1,2−дихлорэтан</m:t>
                      </m:r>
                    </m:oMath>
                  </m:oMathPara>
                </a14:m>
                <a:endPar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14:m>
                  <m:oMathPara xmlns:m="http://schemas.openxmlformats.org/officeDocument/2006/math">
                    <m:oMathParaPr>
                      <m:jc m:val="centerGroup"/>
                    </m:oMathParaPr>
                    <m:oMath xmlns:m="http://schemas.openxmlformats.org/officeDocument/2006/math">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𝐶𝑙𝐻𝐶</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𝐶𝐻𝐶𝑙</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𝐶𝑙</m:t>
                      </m:r>
                      <m:r>
                        <a:rPr lang="kk-KZ" sz="22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𝐶𝑙</m:t>
                      </m:r>
                      <m:r>
                        <a:rPr lang="kk-KZ" sz="22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𝐻𝐶</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𝐶𝐻𝐶𝑙</m:t>
                      </m:r>
                      <m:r>
                        <a:rPr lang="kk-KZ" sz="22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a:rPr lang="kk-KZ" sz="2200" b="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a:rPr lang="kk-KZ" sz="2200" i="1"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1,1,2,2−тетрахлорэтан</m:t>
                      </m:r>
                    </m:oMath>
                  </m:oMathPara>
                </a14:m>
                <a:endPar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3) Галогенсутектерді қосып алу. </a:t>
                </a:r>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Алкиндер галогенсутектермен әрекеттескен кезде, алдымен галоген алкен, онан соң дигалоген алкан түзіледі:</a:t>
                </a:r>
              </a:p>
              <a:p>
                <a:pPr/>
                <a14:m>
                  <m:oMathPara xmlns:m="http://schemas.openxmlformats.org/officeDocument/2006/math">
                    <m:oMathParaPr>
                      <m:jc m:val="centerGroup"/>
                    </m:oMathParaPr>
                    <m:oMath xmlns:m="http://schemas.openxmlformats.org/officeDocument/2006/math">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𝐻𝐶</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𝐻𝐵𝑟</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2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𝐶𝐻𝐵𝑟</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винилбромид</m:t>
                      </m:r>
                    </m:oMath>
                  </m:oMathPara>
                </a14:m>
                <a:endPar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14:m>
                  <m:oMathPara xmlns:m="http://schemas.openxmlformats.org/officeDocument/2006/math">
                    <m:oMathParaPr>
                      <m:jc m:val="centerGroup"/>
                    </m:oMathParaPr>
                    <m:oMath xmlns:m="http://schemas.openxmlformats.org/officeDocument/2006/math">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2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𝐶𝐻𝐵𝑟</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𝐻𝐵𝑟</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2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3</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2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𝐶𝐻𝐵𝑟</m:t>
                      </m:r>
                      <m:r>
                        <a:rPr lang="kk-KZ" sz="2200" b="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a:rPr lang="kk-KZ" sz="2200" i="1"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2 1,1−дибромэтан</m:t>
                      </m:r>
                    </m:oMath>
                  </m:oMathPara>
                </a14:m>
                <a:endPar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84163" y="1099721"/>
                <a:ext cx="9144000" cy="6634994"/>
              </a:xfrm>
              <a:prstGeom prst="rect">
                <a:avLst/>
              </a:prstGeom>
              <a:blipFill>
                <a:blip r:embed="rId2"/>
                <a:stretch>
                  <a:fillRect/>
                </a:stretch>
              </a:blipFill>
              <a:ln>
                <a:solidFill>
                  <a:schemeClr val="tx2"/>
                </a:solidFill>
              </a:ln>
            </p:spPr>
            <p:txBody>
              <a:bodyPr/>
              <a:lstStyle/>
              <a:p>
                <a:r>
                  <a:rPr lang="kk-KZ">
                    <a:noFill/>
                  </a:rPr>
                  <a:t> </a:t>
                </a:r>
              </a:p>
            </p:txBody>
          </p:sp>
        </mc:Fallback>
      </mc:AlternateContent>
    </p:spTree>
    <p:extLst>
      <p:ext uri="{BB962C8B-B14F-4D97-AF65-F5344CB8AC3E}">
        <p14:creationId xmlns:p14="http://schemas.microsoft.com/office/powerpoint/2010/main" val="1107303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Алкиндердің химиялық қасиеті</a:t>
            </a:r>
          </a:p>
        </p:txBody>
      </p:sp>
      <mc:AlternateContent xmlns:mc="http://schemas.openxmlformats.org/markup-compatibility/2006" xmlns:a14="http://schemas.microsoft.com/office/drawing/2010/main">
        <mc:Choice Requires="a14">
          <p:sp>
            <p:nvSpPr>
              <p:cNvPr id="7" name="TextBox 6"/>
              <p:cNvSpPr txBox="1"/>
              <p:nvPr/>
            </p:nvSpPr>
            <p:spPr>
              <a:xfrm>
                <a:off x="284163" y="1107846"/>
                <a:ext cx="9144000" cy="5810410"/>
              </a:xfrm>
              <a:prstGeom prst="rect">
                <a:avLst/>
              </a:prstGeom>
              <a:noFill/>
              <a:ln>
                <a:solidFill>
                  <a:schemeClr val="tx2"/>
                </a:solidFill>
              </a:ln>
            </p:spPr>
            <p:txBody>
              <a:bodyPr wrap="square" lIns="252000" tIns="108000" rIns="252000" bIns="108000" rtlCol="0">
                <a:spAutoFit/>
              </a:bodyPr>
              <a:lstStyle/>
              <a:p>
                <a:r>
                  <a:rPr lang="kk-KZ" sz="2600" dirty="0">
                    <a:solidFill>
                      <a:srgbClr val="620BFC"/>
                    </a:solidFill>
                    <a:latin typeface="Open Sans" panose="020B0606030504020204" pitchFamily="34" charset="0"/>
                    <a:ea typeface="Open Sans" panose="020B0606030504020204" pitchFamily="34" charset="0"/>
                    <a:cs typeface="Open Sans" panose="020B0606030504020204" pitchFamily="34" charset="0"/>
                  </a:rPr>
                  <a:t>4) Гидратация (су қосып алу) реакциясы. </a:t>
                </a:r>
                <a:r>
                  <a:rPr lang="kk-KZ"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Бұл реакцияны 1881 жылы М.Г. Кучеров ашқан. Өнеркәсіпте сірке альдегиді осы жолмен алынады. Реакцияда катализатор ретінде </a:t>
                </a:r>
                <a:r>
                  <a:rPr lang="kk-KZ" sz="2600" dirty="0">
                    <a:solidFill>
                      <a:srgbClr val="620BFC"/>
                    </a:solidFill>
                    <a:latin typeface="Open Sans" panose="020B0606030504020204" pitchFamily="34" charset="0"/>
                    <a:ea typeface="Open Sans" panose="020B0606030504020204" pitchFamily="34" charset="0"/>
                    <a:cs typeface="Open Sans" panose="020B0606030504020204" pitchFamily="34" charset="0"/>
                  </a:rPr>
                  <a:t>𝐻𝑔𝑆𝑂</a:t>
                </a:r>
                <a:r>
                  <a:rPr lang="kk-KZ" sz="2600" baseline="-25000" dirty="0">
                    <a:solidFill>
                      <a:srgbClr val="620BFC"/>
                    </a:solidFill>
                    <a:latin typeface="Open Sans" panose="020B0606030504020204" pitchFamily="34" charset="0"/>
                    <a:ea typeface="Open Sans" panose="020B0606030504020204" pitchFamily="34" charset="0"/>
                    <a:cs typeface="Open Sans" panose="020B0606030504020204" pitchFamily="34" charset="0"/>
                  </a:rPr>
                  <a:t>4</a:t>
                </a:r>
                <a:r>
                  <a:rPr lang="kk-KZ" sz="260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r>
                  <a:rPr lang="kk-KZ"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қолданылады.</a:t>
                </a:r>
              </a:p>
              <a:p>
                <a:r>
                  <a:rPr lang="kk-KZ" sz="2600" dirty="0">
                    <a:solidFill>
                      <a:srgbClr val="620BFC"/>
                    </a:solidFill>
                    <a:latin typeface="Open Sans" panose="020B0606030504020204" pitchFamily="34" charset="0"/>
                    <a:ea typeface="Open Sans" panose="020B0606030504020204" pitchFamily="34" charset="0"/>
                    <a:cs typeface="Open Sans" panose="020B0606030504020204" pitchFamily="34" charset="0"/>
                  </a:rPr>
                  <a:t>5) Полимерлену реакциясы. </a:t>
                </a:r>
                <a:r>
                  <a:rPr lang="kk-KZ"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Алкиндердің полимерлену реакциясы олардың димерлену және тримерлену реакциясы болып табылады.</a:t>
                </a:r>
              </a:p>
              <a:p>
                <a:r>
                  <a:rPr lang="en-US"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a) </a:t>
                </a:r>
                <a:r>
                  <a:rPr lang="kk-KZ"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Ацетиленді 𝐶𝑢𝐶𝑙2 тұзы қатысында қыздырғанда, ацетилен димерленеді:</a:t>
                </a:r>
              </a:p>
              <a:p>
                <a:pPr/>
                <a14:m>
                  <m:oMathPara xmlns:m="http://schemas.openxmlformats.org/officeDocument/2006/math">
                    <m:oMathParaPr>
                      <m:jc m:val="centerGroup"/>
                    </m:oMathParaPr>
                    <m:oMath xmlns:m="http://schemas.openxmlformats.org/officeDocument/2006/math">
                      <m:r>
                        <a:rPr lang="kk-KZ" sz="26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𝐻𝐶</m:t>
                      </m:r>
                      <m:r>
                        <a:rPr lang="kk-KZ" sz="26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6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6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6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𝐻𝐶</m:t>
                      </m:r>
                      <m:r>
                        <a:rPr lang="kk-KZ" sz="26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6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6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6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𝐻𝐶</m:t>
                      </m:r>
                      <m:r>
                        <a:rPr lang="kk-KZ" sz="26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6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kk-KZ" sz="26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6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6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6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6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6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oMath>
                  </m:oMathPara>
                </a14:m>
                <a:endParaRPr lang="kk-KZ" sz="26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r>
                  <a:rPr lang="kk-KZ"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винилацетилен (бутен-1-ин-3)</a:t>
                </a:r>
              </a:p>
              <a:p>
                <a:r>
                  <a:rPr lang="en-US"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b) </a:t>
                </a:r>
                <a:r>
                  <a:rPr lang="kk-KZ"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Ацетиленді 450-500</a:t>
                </a:r>
                <a14:m>
                  <m:oMath xmlns:m="http://schemas.openxmlformats.org/officeDocument/2006/math">
                    <m:r>
                      <a:rPr lang="kk-KZ" sz="2600" i="1" smtClean="0">
                        <a:solidFill>
                          <a:srgbClr val="002060"/>
                        </a:solidFill>
                        <a:latin typeface="Cambria Math" panose="02040503050406030204" pitchFamily="18" charset="0"/>
                        <a:ea typeface="Cambria Math" panose="02040503050406030204" pitchFamily="18" charset="0"/>
                        <a:cs typeface="Open Sans" panose="020B0606030504020204" pitchFamily="34" charset="0"/>
                      </a:rPr>
                      <m:t>℃</m:t>
                    </m:r>
                  </m:oMath>
                </a14:m>
                <a:r>
                  <a:rPr lang="en-US"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r>
                  <a:rPr lang="kk-KZ"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қа дейін қыздырған көмірдің үстінен өткізгенде, тримерленіп бензолға айналады:</a:t>
                </a:r>
              </a:p>
              <a:p>
                <a:pPr/>
                <a14:m>
                  <m:oMathPara xmlns:m="http://schemas.openxmlformats.org/officeDocument/2006/math">
                    <m:oMathParaPr>
                      <m:jc m:val="centerGroup"/>
                    </m:oMathParaPr>
                    <m:oMath xmlns:m="http://schemas.openxmlformats.org/officeDocument/2006/math">
                      <m:r>
                        <a:rPr lang="kk-KZ" sz="26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3</m:t>
                      </m:r>
                      <m:r>
                        <a:rPr lang="kk-KZ" sz="26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𝐻𝐶</m:t>
                      </m:r>
                      <m:r>
                        <a:rPr lang="kk-KZ" sz="26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6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6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6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kk-KZ" sz="26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6</m:t>
                      </m:r>
                      <m:r>
                        <a:rPr lang="kk-KZ" sz="26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6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6</m:t>
                      </m:r>
                    </m:oMath>
                  </m:oMathPara>
                </a14:m>
                <a:endParaRPr lang="kk-KZ" sz="2600" baseline="-250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84163" y="1107846"/>
                <a:ext cx="9144000" cy="5810410"/>
              </a:xfrm>
              <a:prstGeom prst="rect">
                <a:avLst/>
              </a:prstGeom>
              <a:blipFill>
                <a:blip r:embed="rId2"/>
                <a:stretch>
                  <a:fillRect/>
                </a:stretch>
              </a:blipFill>
              <a:ln>
                <a:solidFill>
                  <a:schemeClr val="tx2"/>
                </a:solidFill>
              </a:ln>
            </p:spPr>
            <p:txBody>
              <a:bodyPr/>
              <a:lstStyle/>
              <a:p>
                <a:r>
                  <a:rPr lang="kk-KZ">
                    <a:noFill/>
                  </a:rPr>
                  <a:t> </a:t>
                </a:r>
              </a:p>
            </p:txBody>
          </p:sp>
        </mc:Fallback>
      </mc:AlternateContent>
    </p:spTree>
    <p:extLst>
      <p:ext uri="{BB962C8B-B14F-4D97-AF65-F5344CB8AC3E}">
        <p14:creationId xmlns:p14="http://schemas.microsoft.com/office/powerpoint/2010/main" val="3825902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Алкиндердің химиялық қасиеті</a:t>
            </a:r>
          </a:p>
        </p:txBody>
      </p:sp>
      <mc:AlternateContent xmlns:mc="http://schemas.openxmlformats.org/markup-compatibility/2006" xmlns:a14="http://schemas.microsoft.com/office/drawing/2010/main">
        <mc:Choice Requires="a14">
          <p:sp>
            <p:nvSpPr>
              <p:cNvPr id="7" name="TextBox 6"/>
              <p:cNvSpPr txBox="1"/>
              <p:nvPr/>
            </p:nvSpPr>
            <p:spPr>
              <a:xfrm>
                <a:off x="284163" y="1297503"/>
                <a:ext cx="9144000" cy="6235141"/>
              </a:xfrm>
              <a:prstGeom prst="rect">
                <a:avLst/>
              </a:prstGeom>
              <a:noFill/>
              <a:ln>
                <a:solidFill>
                  <a:schemeClr val="tx2"/>
                </a:solidFill>
              </a:ln>
            </p:spPr>
            <p:txBody>
              <a:bodyPr wrap="square" lIns="252000" tIns="108000" rIns="252000" bIns="108000" rtlCol="0">
                <a:spAutoFit/>
              </a:bodyPr>
              <a:lstStyle/>
              <a:p>
                <a:r>
                  <a:rPr lang="kk-KZ" sz="2300" dirty="0">
                    <a:solidFill>
                      <a:srgbClr val="620BFC"/>
                    </a:solidFill>
                    <a:latin typeface="Open Sans" panose="020B0606030504020204" pitchFamily="34" charset="0"/>
                    <a:ea typeface="Open Sans" panose="020B0606030504020204" pitchFamily="34" charset="0"/>
                    <a:cs typeface="Open Sans" panose="020B0606030504020204" pitchFamily="34" charset="0"/>
                  </a:rPr>
                  <a:t>2. Тотығу реакциялары.</a:t>
                </a:r>
              </a:p>
              <a:p>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1) Ацетиленді калий перманганатының судағы ерітіндісінен өткізген кезде, ерітінді түссізденеді. Реакция нәтижесінде ацетилен тотығып, қымыздық қышқылына айналады:</a:t>
                </a:r>
              </a:p>
              <a:p>
                <a:pPr/>
                <a14:m>
                  <m:oMathPara xmlns:m="http://schemas.openxmlformats.org/officeDocument/2006/math">
                    <m:oMathParaPr>
                      <m:jc m:val="centerGroup"/>
                    </m:oMathParaPr>
                    <m:oMath xmlns:m="http://schemas.openxmlformats.org/officeDocument/2006/math">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𝐻𝐶</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+4/</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𝐻𝑂𝑂𝐶</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𝐶𝑂𝑂𝐻</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қымыздық қышқылы</m:t>
                      </m:r>
                    </m:oMath>
                  </m:oMathPara>
                </a14:m>
                <a:endPar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2) Ацетилен ауада оңай тотығады. Егер оттек жеткілікті болса, ацетилен толық жанып, көмірқышқыл газын түзеді. Өте көп мөлшерде жылу бөліп шығарады (3000</a:t>
                </a:r>
                <a14:m>
                  <m:oMath xmlns:m="http://schemas.openxmlformats.org/officeDocument/2006/math">
                    <m:r>
                      <a:rPr lang="kk-KZ" sz="2300" i="1" dirty="0" smtClean="0">
                        <a:solidFill>
                          <a:srgbClr val="002060"/>
                        </a:solidFill>
                        <a:latin typeface="Cambria Math" panose="02040503050406030204" pitchFamily="18" charset="0"/>
                        <a:ea typeface="Cambria Math" panose="02040503050406030204" pitchFamily="18" charset="0"/>
                        <a:cs typeface="Open Sans" panose="020B0606030504020204" pitchFamily="34" charset="0"/>
                      </a:rPr>
                      <m:t>℃</m:t>
                    </m:r>
                  </m:oMath>
                </a14:m>
                <a:r>
                  <a:rPr lang="en-US"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p>
              <a:p>
                <a:pPr/>
                <a14:m>
                  <m:oMathPara xmlns:m="http://schemas.openxmlformats.org/officeDocument/2006/math">
                    <m:oMathParaPr>
                      <m:jc m:val="centerGroup"/>
                    </m:oMathParaPr>
                    <m:oMath xmlns:m="http://schemas.openxmlformats.org/officeDocument/2006/math">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en-US"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en-US"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+ 5</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m:t>
                      </m:r>
                      <m:r>
                        <a:rPr lang="en-US"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4</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𝐶𝑂</m:t>
                      </m:r>
                      <m:r>
                        <a:rPr lang="en-US"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+ 2</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en-US"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m:t>
                      </m:r>
                    </m:oMath>
                  </m:oMathPara>
                </a14:m>
                <a:endParaRPr lang="en-US" sz="23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Ал, оттек жеткіліксіз болса, ацетилен қара түтін шығара отырып, жанады. Реакция нәтижесінде көміртек монооксиді және күйе (көміртек) түзіледі:</a:t>
                </a:r>
              </a:p>
              <a:p>
                <a:pPr/>
                <a14:m>
                  <m:oMathPara xmlns:m="http://schemas.openxmlformats.org/officeDocument/2006/math">
                    <m:oMathParaPr>
                      <m:jc m:val="centerGroup"/>
                    </m:oMathParaPr>
                    <m:oMath xmlns:m="http://schemas.openxmlformats.org/officeDocument/2006/math">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kk-KZ"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m:t>
                      </m:r>
                      <m:r>
                        <a:rPr lang="kk-KZ"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2 </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𝐶𝑂</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m:t>
                      </m:r>
                    </m:oMath>
                  </m:oMathPara>
                </a14:m>
                <a:endParaRPr lang="kk-KZ" sz="23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r>
                  <a:rPr lang="kk-KZ" sz="2300" dirty="0">
                    <a:solidFill>
                      <a:srgbClr val="620BFC"/>
                    </a:solidFill>
                    <a:latin typeface="Open Sans" panose="020B0606030504020204" pitchFamily="34" charset="0"/>
                    <a:ea typeface="Open Sans" panose="020B0606030504020204" pitchFamily="34" charset="0"/>
                    <a:cs typeface="Open Sans" panose="020B0606030504020204" pitchFamily="34" charset="0"/>
                  </a:rPr>
                  <a:t>3. Орынбасу реакциясы. </a:t>
                </a:r>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Ацетилен күміс оксидімен әрекеттескен кезде, күміс ацетилен молекуласындағы екі сутектің орнын басып, күміс ацетиленидін түзеді:</a:t>
                </a:r>
              </a:p>
              <a:p>
                <a:pPr/>
                <a14:m>
                  <m:oMathPara xmlns:m="http://schemas.openxmlformats.org/officeDocument/2006/math">
                    <m:oMathParaPr>
                      <m:jc m:val="centerGroup"/>
                    </m:oMathParaPr>
                    <m:oMath xmlns:m="http://schemas.openxmlformats.org/officeDocument/2006/math">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𝐻𝐶</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𝐴𝑔</m:t>
                      </m:r>
                      <m:r>
                        <a:rPr lang="kk-KZ"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𝐴𝑔𝐶</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𝐶𝐴𝑔</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m:t>
                      </m:r>
                      <m:r>
                        <a:rPr lang="kk-KZ" sz="2300" b="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a:rPr lang="kk-KZ" sz="2300" i="1"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(күміс ацетилениді)</m:t>
                      </m:r>
                    </m:oMath>
                  </m:oMathPara>
                </a14:m>
                <a:endPar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84163" y="1297503"/>
                <a:ext cx="9144000" cy="6235141"/>
              </a:xfrm>
              <a:prstGeom prst="rect">
                <a:avLst/>
              </a:prstGeom>
              <a:blipFill>
                <a:blip r:embed="rId2"/>
                <a:stretch>
                  <a:fillRect/>
                </a:stretch>
              </a:blipFill>
              <a:ln>
                <a:solidFill>
                  <a:schemeClr val="tx2"/>
                </a:solidFill>
              </a:ln>
            </p:spPr>
            <p:txBody>
              <a:bodyPr/>
              <a:lstStyle/>
              <a:p>
                <a:r>
                  <a:rPr lang="kk-KZ">
                    <a:noFill/>
                  </a:rPr>
                  <a:t> </a:t>
                </a:r>
              </a:p>
            </p:txBody>
          </p:sp>
        </mc:Fallback>
      </mc:AlternateContent>
    </p:spTree>
    <p:extLst>
      <p:ext uri="{BB962C8B-B14F-4D97-AF65-F5344CB8AC3E}">
        <p14:creationId xmlns:p14="http://schemas.microsoft.com/office/powerpoint/2010/main" val="1078553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1202994"/>
          </a:xfrm>
          <a:prstGeom prst="rect">
            <a:avLst/>
          </a:prstGeom>
          <a:noFill/>
          <a:ln>
            <a:solidFill>
              <a:schemeClr val="tx2"/>
            </a:solidFill>
          </a:ln>
        </p:spPr>
        <p:txBody>
          <a:bodyPr wrap="square" lIns="252000" tIns="108000" rIns="252000" bIns="108000" rtlCol="0">
            <a:spAutoFit/>
          </a:bodyPr>
          <a:lstStyle/>
          <a:p>
            <a:pPr algn="ctr"/>
            <a:r>
              <a:rPr lang="kk-KZ"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Алкиндердің жеке өкілдері және олардың қолданылуы</a:t>
            </a:r>
          </a:p>
        </p:txBody>
      </p:sp>
      <mc:AlternateContent xmlns:mc="http://schemas.openxmlformats.org/markup-compatibility/2006" xmlns:a14="http://schemas.microsoft.com/office/drawing/2010/main">
        <mc:Choice Requires="a14">
          <p:sp>
            <p:nvSpPr>
              <p:cNvPr id="7" name="TextBox 6"/>
              <p:cNvSpPr txBox="1"/>
              <p:nvPr/>
            </p:nvSpPr>
            <p:spPr>
              <a:xfrm>
                <a:off x="284163" y="1740891"/>
                <a:ext cx="9144000" cy="5619588"/>
              </a:xfrm>
              <a:prstGeom prst="rect">
                <a:avLst/>
              </a:prstGeom>
              <a:noFill/>
              <a:ln>
                <a:solidFill>
                  <a:schemeClr val="tx2"/>
                </a:solidFill>
              </a:ln>
            </p:spPr>
            <p:txBody>
              <a:bodyPr wrap="square" lIns="252000" tIns="108000" rIns="252000" bIns="108000" rtlCol="0">
                <a:spAutoFit/>
              </a:bodyPr>
              <a:lstStyle/>
              <a:p>
                <a:pPr marL="457200" indent="-457200">
                  <a:buAutoNum type="arabicPeriod"/>
                </a:pPr>
                <a:r>
                  <a:rPr lang="kk-KZ" sz="2700" dirty="0">
                    <a:solidFill>
                      <a:srgbClr val="620BFC"/>
                    </a:solidFill>
                    <a:latin typeface="Open Sans" panose="020B0606030504020204" pitchFamily="34" charset="0"/>
                    <a:ea typeface="Open Sans" panose="020B0606030504020204" pitchFamily="34" charset="0"/>
                    <a:cs typeface="Open Sans" panose="020B0606030504020204" pitchFamily="34" charset="0"/>
                  </a:rPr>
                  <a:t>Ацетилен (этин). </a:t>
                </a:r>
                <a:r>
                  <a:rPr lang="kk-KZ"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Химиялық формуласы </a:t>
                </a:r>
                <a14:m>
                  <m:oMath xmlns:m="http://schemas.openxmlformats.org/officeDocument/2006/math">
                    <m:r>
                      <a:rPr lang="kk-KZ" sz="27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𝐻𝐶</m:t>
                    </m:r>
                    <m:r>
                      <a:rPr lang="kk-KZ" sz="27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7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oMath>
                </a14:m>
                <a:r>
                  <a:rPr lang="kk-KZ" sz="270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r>
                  <a:rPr lang="kk-KZ"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түссіз, иіссіз газ. Ацетилен суда нашар ериді. Ацетон сияқты органикалық еріткіштерде жақсы ериді. Ацетилен жанғанда, өте көп мөлшерде жылу бөлінеді, сондықтан металдарды кесу және дәнекерлеу үшін пайдаланады. Ацетиленді сыртында «Ацетилен» деген қызыл жазуы бар ақ түсті арнайы балондарда тасымалдайды. </a:t>
                </a:r>
              </a:p>
              <a:p>
                <a:pPr marL="457200" indent="-457200">
                  <a:buAutoNum type="arabicPeriod"/>
                </a:pPr>
                <a:r>
                  <a:rPr lang="kk-KZ"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Винилацетилен. </a:t>
                </a:r>
                <a14:m>
                  <m:oMath xmlns:m="http://schemas.openxmlformats.org/officeDocument/2006/math">
                    <m:r>
                      <a:rPr lang="kk-KZ" sz="27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𝐻𝐶</m:t>
                    </m:r>
                    <m:r>
                      <a:rPr lang="kk-KZ" sz="27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7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kk-KZ" sz="27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7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7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7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7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7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oMath>
                </a14:m>
                <a:r>
                  <a:rPr lang="kk-KZ"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жағымсыз иісті газ. Көксағыз өндіруге қажетті мономерлер алуға қолданылады. Гидрлеп бутадиен-1,3-ті, хлорсутекпен әрекеттестіріп 2-хлорбутадиен-1,3 (хлорперен) алады. </a:t>
                </a:r>
              </a:p>
            </p:txBody>
          </p:sp>
        </mc:Choice>
        <mc:Fallback xmlns="">
          <p:sp>
            <p:nvSpPr>
              <p:cNvPr id="7" name="TextBox 6"/>
              <p:cNvSpPr txBox="1">
                <a:spLocks noRot="1" noChangeAspect="1" noMove="1" noResize="1" noEditPoints="1" noAdjustHandles="1" noChangeArrowheads="1" noChangeShapeType="1" noTextEdit="1"/>
              </p:cNvSpPr>
              <p:nvPr/>
            </p:nvSpPr>
            <p:spPr>
              <a:xfrm>
                <a:off x="284163" y="1740891"/>
                <a:ext cx="9144000" cy="5619588"/>
              </a:xfrm>
              <a:prstGeom prst="rect">
                <a:avLst/>
              </a:prstGeom>
              <a:blipFill>
                <a:blip r:embed="rId2"/>
                <a:stretch>
                  <a:fillRect t="-867" r="-200" b="-650"/>
                </a:stretch>
              </a:blipFill>
              <a:ln>
                <a:solidFill>
                  <a:schemeClr val="tx2"/>
                </a:solidFill>
              </a:ln>
            </p:spPr>
            <p:txBody>
              <a:bodyPr/>
              <a:lstStyle/>
              <a:p>
                <a:r>
                  <a:rPr lang="kk-KZ">
                    <a:noFill/>
                  </a:rPr>
                  <a:t> </a:t>
                </a:r>
              </a:p>
            </p:txBody>
          </p:sp>
        </mc:Fallback>
      </mc:AlternateContent>
    </p:spTree>
    <p:extLst>
      <p:ext uri="{BB962C8B-B14F-4D97-AF65-F5344CB8AC3E}">
        <p14:creationId xmlns:p14="http://schemas.microsoft.com/office/powerpoint/2010/main" val="1233982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FA1400-0E72-084C-8C7C-5DF496AF3C41}"/>
              </a:ext>
            </a:extLst>
          </p:cNvPr>
          <p:cNvSpPr txBox="1"/>
          <p:nvPr/>
        </p:nvSpPr>
        <p:spPr>
          <a:xfrm>
            <a:off x="2222611" y="297438"/>
            <a:ext cx="5267102" cy="1077218"/>
          </a:xfrm>
          <a:prstGeom prst="rect">
            <a:avLst/>
          </a:prstGeom>
          <a:noFill/>
        </p:spPr>
        <p:txBody>
          <a:bodyPr wrap="square" rtlCol="0">
            <a:spAutoFit/>
          </a:bodyPr>
          <a:lstStyle/>
          <a:p>
            <a:pPr algn="ctr"/>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Сабақ аяқталды!</a:t>
            </a:r>
          </a:p>
          <a:p>
            <a:pPr algn="ctr"/>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Келесі жүздескенше!</a:t>
            </a:r>
            <a:endParaRPr 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Рисунок 2">
            <a:extLst>
              <a:ext uri="{FF2B5EF4-FFF2-40B4-BE49-F238E27FC236}">
                <a16:creationId xmlns:a16="http://schemas.microsoft.com/office/drawing/2014/main" id="{C052D851-E003-0143-A0BF-8C220D86B878}"/>
              </a:ext>
            </a:extLst>
          </p:cNvPr>
          <p:cNvPicPr>
            <a:picLocks noChangeAspect="1"/>
          </p:cNvPicPr>
          <p:nvPr/>
        </p:nvPicPr>
        <p:blipFill>
          <a:blip r:embed="rId2"/>
          <a:stretch>
            <a:fillRect/>
          </a:stretch>
        </p:blipFill>
        <p:spPr>
          <a:xfrm>
            <a:off x="2616056" y="2913524"/>
            <a:ext cx="4480213" cy="3354296"/>
          </a:xfrm>
          <a:prstGeom prst="rect">
            <a:avLst/>
          </a:prstGeom>
        </p:spPr>
      </p:pic>
    </p:spTree>
    <p:extLst>
      <p:ext uri="{BB962C8B-B14F-4D97-AF65-F5344CB8AC3E}">
        <p14:creationId xmlns:p14="http://schemas.microsoft.com/office/powerpoint/2010/main" val="1847867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EB0BD-7B70-4C7B-8CF8-63F9AF140AE1}"/>
              </a:ext>
            </a:extLst>
          </p:cNvPr>
          <p:cNvSpPr>
            <a:spLocks noGrp="1"/>
          </p:cNvSpPr>
          <p:nvPr>
            <p:ph type="title"/>
          </p:nvPr>
        </p:nvSpPr>
        <p:spPr>
          <a:xfrm>
            <a:off x="284163" y="292100"/>
            <a:ext cx="9144000" cy="752929"/>
          </a:xfrm>
          <a:ln>
            <a:solidFill>
              <a:srgbClr val="002060"/>
            </a:solidFill>
          </a:ln>
        </p:spPr>
        <p:txBody>
          <a:bodyPr lIns="252000" tIns="108000" rIns="252000" bIns="108000">
            <a:normAutofit/>
          </a:bodyPr>
          <a:lstStyle/>
          <a:p>
            <a:pPr algn="ctr"/>
            <a:r>
              <a:rPr lang="kk-KZ"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Сабақтың мақсаты</a:t>
            </a:r>
            <a:endParaRPr lang="ru-RU" sz="32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Прямоугольник 2">
            <a:extLst>
              <a:ext uri="{FF2B5EF4-FFF2-40B4-BE49-F238E27FC236}">
                <a16:creationId xmlns:a16="http://schemas.microsoft.com/office/drawing/2014/main" id="{8D358D72-2AF9-4B0C-BDE9-EDF0492BA5ED}"/>
              </a:ext>
            </a:extLst>
          </p:cNvPr>
          <p:cNvSpPr/>
          <p:nvPr/>
        </p:nvSpPr>
        <p:spPr>
          <a:xfrm>
            <a:off x="284163" y="1450314"/>
            <a:ext cx="9144000" cy="4157649"/>
          </a:xfrm>
          <a:prstGeom prst="rect">
            <a:avLst/>
          </a:prstGeom>
          <a:ln>
            <a:solidFill>
              <a:srgbClr val="002060"/>
            </a:solidFill>
          </a:ln>
        </p:spPr>
        <p:txBody>
          <a:bodyPr wrap="square" lIns="252000" tIns="108000" rIns="252000" bIns="108000">
            <a:spAutoFit/>
          </a:bodyPr>
          <a:lstStyle/>
          <a:p>
            <a:pPr marL="361950" indent="-361950">
              <a:buFont typeface="Arial" panose="020B0604020202020204" pitchFamily="34" charset="0"/>
              <a:buChar char="•"/>
            </a:pPr>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Қаныққан көмірсутектердің қ</a:t>
            </a:r>
            <a:r>
              <a:rPr lang="ru-RU" sz="3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ұрамы</a:t>
            </a:r>
            <a:r>
              <a:rPr 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3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құрылымы</a:t>
            </a:r>
            <a:r>
              <a:rPr 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3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және</a:t>
            </a:r>
            <a:r>
              <a:rPr 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3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реакцияға</a:t>
            </a:r>
            <a:r>
              <a:rPr 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3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түсу</a:t>
            </a:r>
            <a:r>
              <a:rPr 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3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қабілеті</a:t>
            </a:r>
            <a:r>
              <a:rPr 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p>
          <a:p>
            <a:pPr marL="361950" indent="-361950">
              <a:buFont typeface="Arial" panose="020B0604020202020204" pitchFamily="34" charset="0"/>
              <a:buChar char="•"/>
            </a:pPr>
            <a:r>
              <a:rPr lang="ru-RU" sz="3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Стереоизомерия</a:t>
            </a:r>
            <a:r>
              <a:rPr 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3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цис</a:t>
            </a:r>
            <a:r>
              <a:rPr 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-транс </a:t>
            </a:r>
            <a:r>
              <a:rPr lang="ru-RU" sz="3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немесе</a:t>
            </a:r>
            <a:r>
              <a:rPr 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E-Z).</a:t>
            </a:r>
            <a:endPar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361950" indent="-361950">
              <a:buFont typeface="Arial" panose="020B0604020202020204" pitchFamily="34" charset="0"/>
              <a:buChar char="•"/>
            </a:pPr>
            <a:r>
              <a:rPr lang="ru-RU" sz="3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Алкендердің</a:t>
            </a:r>
            <a:r>
              <a:rPr 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3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қосылу</a:t>
            </a:r>
            <a:r>
              <a:rPr 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3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реакцияларын</a:t>
            </a:r>
            <a:r>
              <a:rPr 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3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жаза</a:t>
            </a:r>
            <a:r>
              <a:rPr 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3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алу</a:t>
            </a:r>
            <a:r>
              <a:rPr 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p>
          <a:p>
            <a:pPr marL="361950" indent="-361950">
              <a:buFont typeface="Arial" panose="020B0604020202020204" pitchFamily="34" charset="0"/>
              <a:buChar char="•"/>
            </a:pPr>
            <a:r>
              <a:rPr 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Полимеризация </a:t>
            </a:r>
            <a:r>
              <a:rPr lang="ru-RU" sz="3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және</a:t>
            </a:r>
            <a:r>
              <a:rPr 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3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оның</a:t>
            </a:r>
            <a:r>
              <a:rPr 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3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реакциясын</a:t>
            </a:r>
            <a:r>
              <a:rPr 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3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құру</a:t>
            </a:r>
            <a:r>
              <a:rPr 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3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полимерлік</a:t>
            </a:r>
            <a:r>
              <a:rPr 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3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заттардың</a:t>
            </a:r>
            <a:r>
              <a:rPr 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3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қолданылу</a:t>
            </a:r>
            <a:r>
              <a:rPr 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3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саласын</a:t>
            </a:r>
            <a:r>
              <a:rPr 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3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білу</a:t>
            </a:r>
            <a:r>
              <a:rPr 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4280884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Диендердің изомерленуі және атауы</a:t>
            </a:r>
          </a:p>
        </p:txBody>
      </p:sp>
      <mc:AlternateContent xmlns:mc="http://schemas.openxmlformats.org/markup-compatibility/2006" xmlns:a14="http://schemas.microsoft.com/office/drawing/2010/main">
        <mc:Choice Requires="a14">
          <p:sp>
            <p:nvSpPr>
              <p:cNvPr id="7" name="TextBox 6"/>
              <p:cNvSpPr txBox="1"/>
              <p:nvPr/>
            </p:nvSpPr>
            <p:spPr>
              <a:xfrm>
                <a:off x="284161" y="1123706"/>
                <a:ext cx="9144000" cy="6589084"/>
              </a:xfrm>
              <a:prstGeom prst="rect">
                <a:avLst/>
              </a:prstGeom>
              <a:noFill/>
              <a:ln>
                <a:solidFill>
                  <a:schemeClr val="tx2"/>
                </a:solidFill>
              </a:ln>
            </p:spPr>
            <p:txBody>
              <a:bodyPr wrap="square" lIns="252000" tIns="108000" rIns="252000" bIns="108000" rtlCol="0">
                <a:spAutoFit/>
              </a:bodyPr>
              <a:lstStyle/>
              <a:p>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Алкадиендерге изомерленудің бірнеше түрі тән.</a:t>
                </a:r>
              </a:p>
              <a:p>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1) Көміртек қаңқасының құрылысы бойынша изомерия төмендегідей болады.</a:t>
                </a:r>
              </a:p>
              <a:p>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Мысалы:</a:t>
                </a:r>
              </a:p>
              <a:p>
                <a:pPr algn="just"/>
                <a14:m>
                  <m:oMathPara xmlns:m="http://schemas.openxmlformats.org/officeDocument/2006/math">
                    <m:oMathParaPr>
                      <m:jc m:val="centerGroup"/>
                    </m:oMathParaPr>
                    <m:oMath xmlns:m="http://schemas.openxmlformats.org/officeDocument/2006/math">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en-US"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en-US"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3</m:t>
                      </m:r>
                      <m:r>
                        <a:rPr lang="ru-RU"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a:rPr lang="en-US" sz="2300" i="1"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m:t>
                      </m:r>
                      <m:r>
                        <a:rPr lang="kk-KZ" sz="2300" i="1" dirty="0">
                          <a:solidFill>
                            <a:srgbClr val="002060"/>
                          </a:solidFill>
                          <a:latin typeface="Cambria Math" panose="02040503050406030204" pitchFamily="18" charset="0"/>
                          <a:ea typeface="Open Sans" panose="020B0606030504020204" pitchFamily="34" charset="0"/>
                          <a:cs typeface="Open Sans" panose="020B0606030504020204" pitchFamily="34" charset="0"/>
                        </a:rPr>
                        <m:t>пентадиен−1,3) </m:t>
                      </m:r>
                      <m:r>
                        <a:rPr lang="kk-KZ" sz="2300" i="1"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және </m:t>
                      </m:r>
                    </m:oMath>
                  </m:oMathPara>
                </a14:m>
                <a:endPar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just"/>
                <a14:m>
                  <m:oMathPara xmlns:m="http://schemas.openxmlformats.org/officeDocument/2006/math">
                    <m:oMathParaPr>
                      <m:jc m:val="centerGroup"/>
                    </m:oMathParaPr>
                    <m:oMath xmlns:m="http://schemas.openxmlformats.org/officeDocument/2006/math">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en-US"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en-US" sz="2300" i="1" dirty="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en-US" sz="2300" i="1" dirty="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en-US"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3</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en-US"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a:rPr lang="en-US" sz="2300" i="1"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(2−</m:t>
                      </m:r>
                      <m:r>
                        <a:rPr lang="kk-KZ" sz="2300" i="1" dirty="0">
                          <a:solidFill>
                            <a:srgbClr val="002060"/>
                          </a:solidFill>
                          <a:latin typeface="Cambria Math" panose="02040503050406030204" pitchFamily="18" charset="0"/>
                          <a:ea typeface="Open Sans" panose="020B0606030504020204" pitchFamily="34" charset="0"/>
                          <a:cs typeface="Open Sans" panose="020B0606030504020204" pitchFamily="34" charset="0"/>
                        </a:rPr>
                        <m:t>метилбутадиен−1,3)</m:t>
                      </m:r>
                    </m:oMath>
                  </m:oMathPara>
                </a14:m>
                <a:endPar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2) Қос байланыстың орналасу ретіне қарай изомерия төмендегідей</a:t>
                </a:r>
                <a:r>
                  <a:rPr lang="en-US"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болады. Мысалы:</a:t>
                </a:r>
              </a:p>
              <a:p>
                <a:pPr algn="just"/>
                <a14:m>
                  <m:oMathPara xmlns:m="http://schemas.openxmlformats.org/officeDocument/2006/math">
                    <m:oMathParaPr>
                      <m:jc m:val="centerGroup"/>
                    </m:oMathParaPr>
                    <m:oMath xmlns:m="http://schemas.openxmlformats.org/officeDocument/2006/math">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en-US"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en-US"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3</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a:rPr lang="en-US" sz="2300" i="1"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m:t>
                      </m:r>
                      <m:r>
                        <a:rPr lang="kk-KZ" sz="2300" i="1" dirty="0">
                          <a:solidFill>
                            <a:srgbClr val="002060"/>
                          </a:solidFill>
                          <a:latin typeface="Cambria Math" panose="02040503050406030204" pitchFamily="18" charset="0"/>
                          <a:ea typeface="Open Sans" panose="020B0606030504020204" pitchFamily="34" charset="0"/>
                          <a:cs typeface="Open Sans" panose="020B0606030504020204" pitchFamily="34" charset="0"/>
                        </a:rPr>
                        <m:t>пентадиен−1,3) және</m:t>
                      </m:r>
                    </m:oMath>
                  </m:oMathPara>
                </a14:m>
                <a:endPar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just"/>
                <a14:m>
                  <m:oMathPara xmlns:m="http://schemas.openxmlformats.org/officeDocument/2006/math">
                    <m:oMathParaPr>
                      <m:jc m:val="centerGroup"/>
                    </m:oMathParaPr>
                    <m:oMath xmlns:m="http://schemas.openxmlformats.org/officeDocument/2006/math">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en-US"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en-US"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en-US"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a:rPr lang="en-US" sz="2300" i="1"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m:t>
                      </m:r>
                      <m:r>
                        <a:rPr lang="kk-KZ" sz="2300" i="1" dirty="0">
                          <a:solidFill>
                            <a:srgbClr val="002060"/>
                          </a:solidFill>
                          <a:latin typeface="Cambria Math" panose="02040503050406030204" pitchFamily="18" charset="0"/>
                          <a:ea typeface="Open Sans" panose="020B0606030504020204" pitchFamily="34" charset="0"/>
                          <a:cs typeface="Open Sans" panose="020B0606030504020204" pitchFamily="34" charset="0"/>
                        </a:rPr>
                        <m:t>пентадиен−1,4)</m:t>
                      </m:r>
                    </m:oMath>
                  </m:oMathPara>
                </a14:m>
                <a:endPar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3) Класаралық изомерия. Алкадиендер алкинмен класаралық изомерия болады. Мысалы:</a:t>
                </a:r>
              </a:p>
              <a:p>
                <a:pPr algn="just"/>
                <a14:m>
                  <m:oMathPara xmlns:m="http://schemas.openxmlformats.org/officeDocument/2006/math">
                    <m:oMathParaPr>
                      <m:jc m:val="centerGroup"/>
                    </m:oMathParaPr>
                    <m:oMath xmlns:m="http://schemas.openxmlformats.org/officeDocument/2006/math">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en-US"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en-US"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en-US"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3</m:t>
                      </m:r>
                      <m:r>
                        <a:rPr lang="kk-KZ"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a:rPr lang="en-US" sz="2300" i="1"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m:t>
                      </m:r>
                      <m:r>
                        <a:rPr lang="kk-KZ" sz="2300" i="1" dirty="0">
                          <a:solidFill>
                            <a:srgbClr val="002060"/>
                          </a:solidFill>
                          <a:latin typeface="Cambria Math" panose="02040503050406030204" pitchFamily="18" charset="0"/>
                          <a:ea typeface="Open Sans" panose="020B0606030504020204" pitchFamily="34" charset="0"/>
                          <a:cs typeface="Open Sans" panose="020B0606030504020204" pitchFamily="34" charset="0"/>
                        </a:rPr>
                        <m:t>пентин) және</m:t>
                      </m:r>
                    </m:oMath>
                  </m:oMathPara>
                </a14:m>
                <a:endPar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just"/>
                <a14:m>
                  <m:oMathPara xmlns:m="http://schemas.openxmlformats.org/officeDocument/2006/math">
                    <m:oMathParaPr>
                      <m:jc m:val="centerGroup"/>
                    </m:oMathParaPr>
                    <m:oMath xmlns:m="http://schemas.openxmlformats.org/officeDocument/2006/math">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en-US"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en-US"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en-US"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3</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a:rPr lang="en-US" sz="2300" i="1"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m:t>
                      </m:r>
                      <m:r>
                        <a:rPr lang="kk-KZ" sz="2300" i="1" dirty="0">
                          <a:solidFill>
                            <a:srgbClr val="002060"/>
                          </a:solidFill>
                          <a:latin typeface="Cambria Math" panose="02040503050406030204" pitchFamily="18" charset="0"/>
                          <a:ea typeface="Open Sans" panose="020B0606030504020204" pitchFamily="34" charset="0"/>
                          <a:cs typeface="Open Sans" panose="020B0606030504020204" pitchFamily="34" charset="0"/>
                        </a:rPr>
                        <m:t>пентадиен−1,3)</m:t>
                      </m:r>
                    </m:oMath>
                  </m:oMathPara>
                </a14:m>
                <a:endPar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Алкадиендерді атау алкендерді атауға ұқсас келеді. Бар айырмашылығы – алкадиендерде қос байланыстың саны екеу болғандықтан </a:t>
                </a:r>
                <a:r>
                  <a:rPr lang="kk-KZ" sz="2300" dirty="0">
                    <a:solidFill>
                      <a:srgbClr val="620BFC"/>
                    </a:solidFill>
                    <a:latin typeface="Open Sans" panose="020B0606030504020204" pitchFamily="34" charset="0"/>
                    <a:ea typeface="Open Sans" panose="020B0606030504020204" pitchFamily="34" charset="0"/>
                    <a:cs typeface="Open Sans" panose="020B0606030504020204" pitchFamily="34" charset="0"/>
                  </a:rPr>
                  <a:t>-ен </a:t>
                </a:r>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жұрнағының алдына оның санын көрсете отырып </a:t>
                </a:r>
                <a:r>
                  <a:rPr lang="kk-KZ" sz="2300" dirty="0">
                    <a:solidFill>
                      <a:srgbClr val="620BFC"/>
                    </a:solidFill>
                    <a:latin typeface="Open Sans" panose="020B0606030504020204" pitchFamily="34" charset="0"/>
                    <a:ea typeface="Open Sans" panose="020B0606030504020204" pitchFamily="34" charset="0"/>
                    <a:cs typeface="Open Sans" panose="020B0606030504020204" pitchFamily="34" charset="0"/>
                  </a:rPr>
                  <a:t>-диен </a:t>
                </a:r>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деп атайды. </a:t>
                </a:r>
                <a:endParaRPr lang="en-US" sz="23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84161" y="1123706"/>
                <a:ext cx="9144000" cy="6589084"/>
              </a:xfrm>
              <a:prstGeom prst="rect">
                <a:avLst/>
              </a:prstGeom>
              <a:blipFill>
                <a:blip r:embed="rId2"/>
                <a:stretch>
                  <a:fillRect b="-92"/>
                </a:stretch>
              </a:blipFill>
              <a:ln>
                <a:solidFill>
                  <a:schemeClr val="tx2"/>
                </a:solidFill>
              </a:ln>
            </p:spPr>
            <p:txBody>
              <a:bodyPr/>
              <a:lstStyle/>
              <a:p>
                <a:r>
                  <a:rPr lang="ru-KZ">
                    <a:noFill/>
                  </a:rPr>
                  <a:t> </a:t>
                </a:r>
              </a:p>
            </p:txBody>
          </p:sp>
        </mc:Fallback>
      </mc:AlternateContent>
    </p:spTree>
    <p:extLst>
      <p:ext uri="{BB962C8B-B14F-4D97-AF65-F5344CB8AC3E}">
        <p14:creationId xmlns:p14="http://schemas.microsoft.com/office/powerpoint/2010/main" val="1595527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Алкадиендердің құрылысы</a:t>
            </a:r>
          </a:p>
        </p:txBody>
      </p:sp>
      <mc:AlternateContent xmlns:mc="http://schemas.openxmlformats.org/markup-compatibility/2006" xmlns:a14="http://schemas.microsoft.com/office/drawing/2010/main">
        <mc:Choice Requires="a14">
          <p:sp>
            <p:nvSpPr>
              <p:cNvPr id="7" name="TextBox 6"/>
              <p:cNvSpPr txBox="1"/>
              <p:nvPr/>
            </p:nvSpPr>
            <p:spPr>
              <a:xfrm>
                <a:off x="284161" y="1123706"/>
                <a:ext cx="9144000" cy="6593894"/>
              </a:xfrm>
              <a:prstGeom prst="rect">
                <a:avLst/>
              </a:prstGeom>
              <a:noFill/>
              <a:ln>
                <a:solidFill>
                  <a:schemeClr val="tx2"/>
                </a:solidFill>
              </a:ln>
            </p:spPr>
            <p:txBody>
              <a:bodyPr wrap="square" lIns="252000" tIns="108000" rIns="252000" bIns="108000" rtlCol="0">
                <a:spAutoFit/>
              </a:bodyPr>
              <a:lstStyle/>
              <a:p>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Алкадиендердің құрылысын бутадиен-1,3 молекуласын мысалға ала отырып түсіндіреміз. Бутадиен-1,3 молекуласындағы барлық көміртек атомдары </a:t>
                </a:r>
                <a14:m>
                  <m:oMath xmlns:m="http://schemas.openxmlformats.org/officeDocument/2006/math">
                    <m:sSup>
                      <m:sSupPr>
                        <m:ctrlPr>
                          <a:rPr lang="kk-KZ" sz="230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pPr>
                      <m:e>
                        <m:r>
                          <m:rPr>
                            <m:nor/>
                          </m:rPr>
                          <a:rPr lang="en-US" sz="2300" dirty="0">
                            <a:solidFill>
                              <a:srgbClr val="620BFC"/>
                            </a:solidFill>
                            <a:latin typeface="Open Sans" panose="020B0606030504020204" pitchFamily="34" charset="0"/>
                            <a:ea typeface="Open Sans" panose="020B0606030504020204" pitchFamily="34" charset="0"/>
                            <a:cs typeface="Open Sans" panose="020B0606030504020204" pitchFamily="34" charset="0"/>
                          </a:rPr>
                          <m:t>sp</m:t>
                        </m:r>
                      </m:e>
                      <m:sup>
                        <m:r>
                          <m:rPr>
                            <m:nor/>
                          </m:rPr>
                          <a:rPr lang="en-US" sz="2300" dirty="0">
                            <a:solidFill>
                              <a:srgbClr val="620BFC"/>
                            </a:solidFill>
                            <a:latin typeface="Open Sans" panose="020B0606030504020204" pitchFamily="34" charset="0"/>
                            <a:ea typeface="Open Sans" panose="020B0606030504020204" pitchFamily="34" charset="0"/>
                            <a:cs typeface="Open Sans" panose="020B0606030504020204" pitchFamily="34" charset="0"/>
                          </a:rPr>
                          <m:t>2</m:t>
                        </m:r>
                      </m:sup>
                    </m:sSup>
                  </m:oMath>
                </a14:m>
                <a:r>
                  <a:rPr lang="kk-KZ" sz="230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гибридтенген күйде болады. Зерттеулердің нәтижесінде бутадиен-1,3-тің молекуласындағы барлық атомдар бір жазықтықта жататындығы белгілі болды. </a:t>
                </a:r>
                <a:r>
                  <a:rPr lang="en-US"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C</a:t>
                </a:r>
                <a:r>
                  <a:rPr lang="en-US" sz="2300" baseline="-25000" dirty="0">
                    <a:solidFill>
                      <a:srgbClr val="002060"/>
                    </a:solidFill>
                    <a:latin typeface="Open Sans" panose="020B0606030504020204" pitchFamily="34" charset="0"/>
                    <a:ea typeface="Open Sans" panose="020B0606030504020204" pitchFamily="34" charset="0"/>
                    <a:cs typeface="Open Sans" panose="020B0606030504020204" pitchFamily="34" charset="0"/>
                  </a:rPr>
                  <a:t>1</a:t>
                </a:r>
                <a:r>
                  <a:rPr lang="en-US"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мен </a:t>
                </a:r>
                <a:r>
                  <a:rPr lang="en-US"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C</a:t>
                </a:r>
                <a:r>
                  <a:rPr lang="en-US" sz="2300" baseline="-25000" dirty="0">
                    <a:solidFill>
                      <a:srgbClr val="002060"/>
                    </a:solidFill>
                    <a:latin typeface="Open Sans" panose="020B0606030504020204" pitchFamily="34" charset="0"/>
                    <a:ea typeface="Open Sans" panose="020B0606030504020204" pitchFamily="34" charset="0"/>
                    <a:cs typeface="Open Sans" panose="020B0606030504020204" pitchFamily="34" charset="0"/>
                  </a:rPr>
                  <a:t>2</a:t>
                </a:r>
                <a:r>
                  <a:rPr lang="en-US"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және </a:t>
                </a:r>
                <a:r>
                  <a:rPr lang="en-US"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C</a:t>
                </a:r>
                <a:r>
                  <a:rPr lang="en-US" sz="2300" baseline="-25000" dirty="0">
                    <a:solidFill>
                      <a:srgbClr val="002060"/>
                    </a:solidFill>
                    <a:latin typeface="Open Sans" panose="020B0606030504020204" pitchFamily="34" charset="0"/>
                    <a:ea typeface="Open Sans" panose="020B0606030504020204" pitchFamily="34" charset="0"/>
                    <a:cs typeface="Open Sans" panose="020B0606030504020204" pitchFamily="34" charset="0"/>
                  </a:rPr>
                  <a:t>3</a:t>
                </a:r>
              </a:p>
              <a:p>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пен </a:t>
                </a:r>
                <a:r>
                  <a:rPr lang="en-US"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C</a:t>
                </a:r>
                <a:r>
                  <a:rPr lang="en-US" sz="2300" baseline="-25000" dirty="0">
                    <a:solidFill>
                      <a:srgbClr val="002060"/>
                    </a:solidFill>
                    <a:latin typeface="Open Sans" panose="020B0606030504020204" pitchFamily="34" charset="0"/>
                    <a:ea typeface="Open Sans" panose="020B0606030504020204" pitchFamily="34" charset="0"/>
                    <a:cs typeface="Open Sans" panose="020B0606030504020204" pitchFamily="34" charset="0"/>
                  </a:rPr>
                  <a:t>4</a:t>
                </a:r>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көміртектер арасындағы қос байланыстар этиленнің қос байланысынан (0,134 нм) гөрі ұзындау (0,134 нм), ал ортадағы дара байланыстың ұзындығы алкандардың дара байланысына (0,154 нм) қарағанда қысқалау (0,146 нм) болатындығы анықталды, яғни бутадиен-1,3 молекуласында таза дара және қос байланыстар болмай, </a:t>
                </a:r>
                <a:r>
                  <a:rPr lang="el-GR"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π-</a:t>
                </a:r>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электрон тығыздығы бүкіл молекулаға біркелкі таралатындығын көруге болады. Оны төмендегідей бейнелеуге болады:</a:t>
                </a:r>
              </a:p>
              <a:p>
                <a:endPar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8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8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8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8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8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8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8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8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84161" y="1123706"/>
                <a:ext cx="9144000" cy="6593894"/>
              </a:xfrm>
              <a:prstGeom prst="rect">
                <a:avLst/>
              </a:prstGeom>
              <a:blipFill>
                <a:blip r:embed="rId2"/>
                <a:stretch>
                  <a:fillRect/>
                </a:stretch>
              </a:blipFill>
              <a:ln>
                <a:solidFill>
                  <a:schemeClr val="tx2"/>
                </a:solidFill>
              </a:ln>
            </p:spPr>
            <p:txBody>
              <a:bodyPr/>
              <a:lstStyle/>
              <a:p>
                <a:r>
                  <a:rPr lang="kk-KZ">
                    <a:noFill/>
                  </a:rPr>
                  <a:t> </a:t>
                </a:r>
              </a:p>
            </p:txBody>
          </p:sp>
        </mc:Fallback>
      </mc:AlternateContent>
      <p:pic>
        <p:nvPicPr>
          <p:cNvPr id="4" name="Рисунок 3">
            <a:extLst>
              <a:ext uri="{FF2B5EF4-FFF2-40B4-BE49-F238E27FC236}">
                <a16:creationId xmlns:a16="http://schemas.microsoft.com/office/drawing/2014/main" id="{E470C16E-0205-4ED8-88AD-5B33808B0E4F}"/>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r="60959"/>
          <a:stretch/>
        </p:blipFill>
        <p:spPr>
          <a:xfrm>
            <a:off x="743123" y="6479770"/>
            <a:ext cx="2943917" cy="909205"/>
          </a:xfrm>
          <a:prstGeom prst="rect">
            <a:avLst/>
          </a:prstGeom>
        </p:spPr>
      </p:pic>
      <p:pic>
        <p:nvPicPr>
          <p:cNvPr id="5" name="Рисунок 4">
            <a:extLst>
              <a:ext uri="{FF2B5EF4-FFF2-40B4-BE49-F238E27FC236}">
                <a16:creationId xmlns:a16="http://schemas.microsoft.com/office/drawing/2014/main" id="{B79A331A-0B30-4CFF-A430-7DD243106E7B}"/>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53239" r="-2808" b="14353"/>
          <a:stretch/>
        </p:blipFill>
        <p:spPr>
          <a:xfrm>
            <a:off x="5711207" y="6573417"/>
            <a:ext cx="3528848" cy="735171"/>
          </a:xfrm>
          <a:prstGeom prst="rect">
            <a:avLst/>
          </a:prstGeom>
        </p:spPr>
      </p:pic>
      <p:sp>
        <p:nvSpPr>
          <p:cNvPr id="3" name="Прямоугольник 2">
            <a:extLst>
              <a:ext uri="{FF2B5EF4-FFF2-40B4-BE49-F238E27FC236}">
                <a16:creationId xmlns:a16="http://schemas.microsoft.com/office/drawing/2014/main" id="{30FCD02D-4468-4D2C-BD5D-7532FC95EED3}"/>
              </a:ext>
            </a:extLst>
          </p:cNvPr>
          <p:cNvSpPr/>
          <p:nvPr/>
        </p:nvSpPr>
        <p:spPr>
          <a:xfrm>
            <a:off x="4086616" y="6788183"/>
            <a:ext cx="1225015" cy="446276"/>
          </a:xfrm>
          <a:prstGeom prst="rect">
            <a:avLst/>
          </a:prstGeom>
        </p:spPr>
        <p:txBody>
          <a:bodyPr wrap="none">
            <a:spAutoFit/>
          </a:bodyPr>
          <a:lstStyle/>
          <a:p>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немесе</a:t>
            </a:r>
          </a:p>
        </p:txBody>
      </p:sp>
    </p:spTree>
    <p:extLst>
      <p:ext uri="{BB962C8B-B14F-4D97-AF65-F5344CB8AC3E}">
        <p14:creationId xmlns:p14="http://schemas.microsoft.com/office/powerpoint/2010/main" val="4024321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Диен көмірсутектерінің алынуы</a:t>
            </a:r>
          </a:p>
        </p:txBody>
      </p:sp>
      <mc:AlternateContent xmlns:mc="http://schemas.openxmlformats.org/markup-compatibility/2006" xmlns:a14="http://schemas.microsoft.com/office/drawing/2010/main">
        <mc:Choice Requires="a14">
          <p:sp>
            <p:nvSpPr>
              <p:cNvPr id="7" name="TextBox 6"/>
              <p:cNvSpPr txBox="1"/>
              <p:nvPr/>
            </p:nvSpPr>
            <p:spPr>
              <a:xfrm>
                <a:off x="284163" y="1157470"/>
                <a:ext cx="9144000" cy="5974750"/>
              </a:xfrm>
              <a:prstGeom prst="rect">
                <a:avLst/>
              </a:prstGeom>
              <a:noFill/>
              <a:ln>
                <a:solidFill>
                  <a:schemeClr val="tx2"/>
                </a:solidFill>
              </a:ln>
            </p:spPr>
            <p:txBody>
              <a:bodyPr wrap="square" lIns="252000" tIns="108000" rIns="252000" bIns="108000" rtlCol="0">
                <a:spAutoFit/>
              </a:bodyPr>
              <a:lstStyle/>
              <a:p>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Диен көмірсутектерінің алынуының төмендегідей екі түрлі жолы бар.</a:t>
                </a:r>
              </a:p>
              <a:p>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1) Өнеркәсіпте бутадиен-1,3-ті (дивинил) және 2-метилбутадиен-1,3-ті </a:t>
                </a:r>
                <a14:m>
                  <m:oMath xmlns:m="http://schemas.openxmlformats.org/officeDocument/2006/math">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𝐶𝑟</m:t>
                    </m:r>
                    <m:r>
                      <a:rPr lang="kk-KZ" sz="2300" i="1" baseline="-25000" dirty="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300" i="1" dirty="0">
                        <a:solidFill>
                          <a:srgbClr val="620BFC"/>
                        </a:solidFill>
                        <a:latin typeface="Cambria Math" panose="02040503050406030204" pitchFamily="18" charset="0"/>
                        <a:ea typeface="Open Sans" panose="020B0606030504020204" pitchFamily="34" charset="0"/>
                        <a:cs typeface="Open Sans" panose="020B0606030504020204" pitchFamily="34" charset="0"/>
                      </a:rPr>
                      <m:t>𝑂</m:t>
                    </m:r>
                    <m:r>
                      <a:rPr lang="kk-KZ" sz="2300" i="1" baseline="-25000" dirty="0">
                        <a:solidFill>
                          <a:srgbClr val="620BFC"/>
                        </a:solidFill>
                        <a:latin typeface="Cambria Math" panose="02040503050406030204" pitchFamily="18" charset="0"/>
                        <a:ea typeface="Open Sans" panose="020B0606030504020204" pitchFamily="34" charset="0"/>
                        <a:cs typeface="Open Sans" panose="020B0606030504020204" pitchFamily="34" charset="0"/>
                      </a:rPr>
                      <m:t>3</m:t>
                    </m:r>
                    <m:r>
                      <a:rPr lang="kk-KZ" sz="2300" i="1" dirty="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oMath>
                </a14:m>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өршіткісі қатысында, 600-650</a:t>
                </a:r>
                <a14:m>
                  <m:oMath xmlns:m="http://schemas.openxmlformats.org/officeDocument/2006/math">
                    <m:r>
                      <a:rPr lang="kk-KZ" sz="2300" i="1" smtClean="0">
                        <a:solidFill>
                          <a:srgbClr val="002060"/>
                        </a:solidFill>
                        <a:latin typeface="Cambria Math" panose="02040503050406030204" pitchFamily="18" charset="0"/>
                        <a:ea typeface="Cambria Math" panose="02040503050406030204" pitchFamily="18" charset="0"/>
                        <a:cs typeface="Open Sans" panose="020B0606030504020204" pitchFamily="34" charset="0"/>
                      </a:rPr>
                      <m:t>℃</m:t>
                    </m:r>
                  </m:oMath>
                </a14:m>
                <a:r>
                  <a:rPr lang="en-US"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температурада, сәйкес алкандарды дегидрлеп алады:</a:t>
                </a:r>
              </a:p>
              <a:p>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p>
              <a:p>
                <a:pPr/>
                <a14:m>
                  <m:oMathPara xmlns:m="http://schemas.openxmlformats.org/officeDocument/2006/math">
                    <m:oMathParaPr>
                      <m:jc m:val="centerGroup"/>
                    </m:oMathParaPr>
                    <m:oMath xmlns:m="http://schemas.openxmlformats.org/officeDocument/2006/math">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3</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3→</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 </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oMath>
                  </m:oMathPara>
                </a14:m>
                <a:endParaRPr lang="kk-KZ" sz="2300" baseline="-25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300" baseline="-25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14:m>
                  <m:oMathPara xmlns:m="http://schemas.openxmlformats.org/officeDocument/2006/math">
                    <m:oMathParaPr>
                      <m:jc m:val="centerGroup"/>
                    </m:oMathParaPr>
                    <m:oMath xmlns:m="http://schemas.openxmlformats.org/officeDocument/2006/math">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3</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en-US" sz="2300" b="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300" i="1" dirty="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300" i="1" baseline="-25000" dirty="0">
                          <a:solidFill>
                            <a:srgbClr val="620BFC"/>
                          </a:solidFill>
                          <a:latin typeface="Cambria Math" panose="02040503050406030204" pitchFamily="18" charset="0"/>
                          <a:ea typeface="Open Sans" panose="020B0606030504020204" pitchFamily="34" charset="0"/>
                          <a:cs typeface="Open Sans" panose="020B0606030504020204" pitchFamily="34" charset="0"/>
                        </a:rPr>
                        <m:t>3</m:t>
                      </m:r>
                      <m:r>
                        <a:rPr lang="en-US" sz="2300" i="1" dirty="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3</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en-US" sz="2300" i="1" dirty="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300" i="1" dirty="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300" i="1" baseline="-25000" dirty="0">
                          <a:solidFill>
                            <a:srgbClr val="620BFC"/>
                          </a:solidFill>
                          <a:latin typeface="Cambria Math" panose="02040503050406030204" pitchFamily="18" charset="0"/>
                          <a:ea typeface="Open Sans" panose="020B0606030504020204" pitchFamily="34" charset="0"/>
                          <a:cs typeface="Open Sans" panose="020B0606030504020204" pitchFamily="34" charset="0"/>
                        </a:rPr>
                        <m:t>3</m:t>
                      </m:r>
                      <m:r>
                        <a:rPr lang="en-US" sz="2300" i="1" dirty="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oMath>
                  </m:oMathPara>
                </a14:m>
                <a:endParaRPr lang="kk-KZ" sz="2300" baseline="-25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300" baseline="-25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en-US"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2-</a:t>
                </a:r>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метилбутан </a:t>
                </a:r>
                <a:r>
                  <a:rPr lang="en-US"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2-метилбутадиен-1,3 (изопрен)</a:t>
                </a:r>
                <a:endParaRPr lang="en-US" sz="23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2) С.В. Лебедев рекциясы. Бутадиенді (1932 ж.) өршіткі ретінде </a:t>
                </a:r>
                <a:r>
                  <a:rPr lang="kk-KZ" sz="2300" dirty="0">
                    <a:solidFill>
                      <a:srgbClr val="620BFC"/>
                    </a:solidFill>
                    <a:latin typeface="Open Sans" panose="020B0606030504020204" pitchFamily="34" charset="0"/>
                    <a:ea typeface="Open Sans" panose="020B0606030504020204" pitchFamily="34" charset="0"/>
                    <a:cs typeface="Open Sans" panose="020B0606030504020204" pitchFamily="34" charset="0"/>
                  </a:rPr>
                  <a:t>𝐴𝑙</a:t>
                </a:r>
                <a:r>
                  <a:rPr lang="kk-KZ" sz="2300" baseline="-25000" dirty="0">
                    <a:solidFill>
                      <a:srgbClr val="620BFC"/>
                    </a:solidFill>
                    <a:latin typeface="Open Sans" panose="020B0606030504020204" pitchFamily="34" charset="0"/>
                    <a:ea typeface="Open Sans" panose="020B0606030504020204" pitchFamily="34" charset="0"/>
                    <a:cs typeface="Open Sans" panose="020B0606030504020204" pitchFamily="34" charset="0"/>
                  </a:rPr>
                  <a:t>2</a:t>
                </a:r>
                <a:r>
                  <a:rPr lang="kk-KZ" sz="2300" dirty="0">
                    <a:solidFill>
                      <a:srgbClr val="620BFC"/>
                    </a:solidFill>
                    <a:latin typeface="Open Sans" panose="020B0606030504020204" pitchFamily="34" charset="0"/>
                    <a:ea typeface="Open Sans" panose="020B0606030504020204" pitchFamily="34" charset="0"/>
                    <a:cs typeface="Open Sans" panose="020B0606030504020204" pitchFamily="34" charset="0"/>
                  </a:rPr>
                  <a:t>𝑂</a:t>
                </a:r>
                <a:r>
                  <a:rPr lang="kk-KZ" sz="2300" baseline="-25000" dirty="0">
                    <a:solidFill>
                      <a:srgbClr val="620BFC"/>
                    </a:solidFill>
                    <a:latin typeface="Open Sans" panose="020B0606030504020204" pitchFamily="34" charset="0"/>
                    <a:ea typeface="Open Sans" panose="020B0606030504020204" pitchFamily="34" charset="0"/>
                    <a:cs typeface="Open Sans" panose="020B0606030504020204" pitchFamily="34" charset="0"/>
                  </a:rPr>
                  <a:t>3</a:t>
                </a:r>
                <a:r>
                  <a:rPr lang="en-US" sz="230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пен </a:t>
                </a:r>
                <a:r>
                  <a:rPr lang="kk-KZ" sz="2300" dirty="0">
                    <a:solidFill>
                      <a:srgbClr val="620BFC"/>
                    </a:solidFill>
                    <a:latin typeface="Open Sans" panose="020B0606030504020204" pitchFamily="34" charset="0"/>
                    <a:ea typeface="Open Sans" panose="020B0606030504020204" pitchFamily="34" charset="0"/>
                    <a:cs typeface="Open Sans" panose="020B0606030504020204" pitchFamily="34" charset="0"/>
                  </a:rPr>
                  <a:t>𝑍𝑛𝑂</a:t>
                </a:r>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қолданып, этил спиртін </a:t>
                </a:r>
                <a:r>
                  <a:rPr lang="kk-KZ" sz="2300" dirty="0">
                    <a:solidFill>
                      <a:srgbClr val="620BFC"/>
                    </a:solidFill>
                    <a:latin typeface="Open Sans" panose="020B0606030504020204" pitchFamily="34" charset="0"/>
                    <a:ea typeface="Open Sans" panose="020B0606030504020204" pitchFamily="34" charset="0"/>
                    <a:cs typeface="Open Sans" panose="020B0606030504020204" pitchFamily="34" charset="0"/>
                  </a:rPr>
                  <a:t>дегидраттап</a:t>
                </a:r>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және </a:t>
                </a:r>
                <a:r>
                  <a:rPr lang="kk-KZ" sz="2300" dirty="0">
                    <a:solidFill>
                      <a:srgbClr val="620BFC"/>
                    </a:solidFill>
                    <a:latin typeface="Open Sans" panose="020B0606030504020204" pitchFamily="34" charset="0"/>
                    <a:ea typeface="Open Sans" panose="020B0606030504020204" pitchFamily="34" charset="0"/>
                    <a:cs typeface="Open Sans" panose="020B0606030504020204" pitchFamily="34" charset="0"/>
                  </a:rPr>
                  <a:t>дегидрлеп</a:t>
                </a:r>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алады:</a:t>
                </a:r>
              </a:p>
              <a:p>
                <a:endParaRPr lang="kk-KZ" sz="2300" i="1" dirty="0">
                  <a:solidFill>
                    <a:srgbClr val="620BFC"/>
                  </a:solidFill>
                  <a:latin typeface="Cambria Math" panose="02040503050406030204" pitchFamily="18" charset="0"/>
                  <a:ea typeface="Open Sans" panose="020B0606030504020204" pitchFamily="34" charset="0"/>
                  <a:cs typeface="Open Sans" panose="020B0606030504020204" pitchFamily="34" charset="0"/>
                </a:endParaRPr>
              </a:p>
              <a:p>
                <a:pPr/>
                <a14:m>
                  <m:oMathPara xmlns:m="http://schemas.openxmlformats.org/officeDocument/2006/math">
                    <m:oMathParaPr>
                      <m:jc m:val="centerGroup"/>
                    </m:oMathParaPr>
                    <m:oMath xmlns:m="http://schemas.openxmlformats.org/officeDocument/2006/math">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kk-KZ"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5</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𝑂𝐻</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300" b="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(бутадиен−1,3)+2</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𝑂</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r>
                        <a:rPr lang="kk-KZ"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oMath>
                  </m:oMathPara>
                </a14:m>
                <a:endParaRPr lang="kk-KZ" sz="2300" baseline="-250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84163" y="1157470"/>
                <a:ext cx="9144000" cy="5974750"/>
              </a:xfrm>
              <a:prstGeom prst="rect">
                <a:avLst/>
              </a:prstGeom>
              <a:blipFill>
                <a:blip r:embed="rId2"/>
                <a:stretch>
                  <a:fillRect/>
                </a:stretch>
              </a:blipFill>
              <a:ln>
                <a:solidFill>
                  <a:schemeClr val="tx2"/>
                </a:solidFill>
              </a:ln>
            </p:spPr>
            <p:txBody>
              <a:bodyPr/>
              <a:lstStyle/>
              <a:p>
                <a:r>
                  <a:rPr lang="kk-KZ">
                    <a:noFill/>
                  </a:rPr>
                  <a:t> </a:t>
                </a:r>
              </a:p>
            </p:txBody>
          </p:sp>
        </mc:Fallback>
      </mc:AlternateContent>
    </p:spTree>
    <p:extLst>
      <p:ext uri="{BB962C8B-B14F-4D97-AF65-F5344CB8AC3E}">
        <p14:creationId xmlns:p14="http://schemas.microsoft.com/office/powerpoint/2010/main" val="2287031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Диен көмірсутектерінің химиялық қасиеттері</a:t>
            </a:r>
          </a:p>
        </p:txBody>
      </p:sp>
      <p:sp>
        <p:nvSpPr>
          <p:cNvPr id="7" name="TextBox 6"/>
          <p:cNvSpPr txBox="1"/>
          <p:nvPr/>
        </p:nvSpPr>
        <p:spPr>
          <a:xfrm>
            <a:off x="284161" y="1112949"/>
            <a:ext cx="9144000" cy="6650640"/>
          </a:xfrm>
          <a:prstGeom prst="rect">
            <a:avLst/>
          </a:prstGeom>
          <a:noFill/>
          <a:ln>
            <a:solidFill>
              <a:schemeClr val="tx2"/>
            </a:solidFill>
          </a:ln>
        </p:spPr>
        <p:txBody>
          <a:bodyPr wrap="square" lIns="252000" tIns="108000" rIns="252000" bIns="108000" rtlCol="0">
            <a:spAutoFit/>
          </a:bodyPr>
          <a:lstStyle/>
          <a:p>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Диен көмірсутектерінің молекуласында қос байланыс болғандықтан, олардың химиялық қасиеттері алкендерге ұқсас болатындықтан, олар да </a:t>
            </a:r>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қосылу</a:t>
            </a:r>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 және </a:t>
            </a:r>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полимерлену</a:t>
            </a:r>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 реакцияларына түседі.</a:t>
            </a:r>
          </a:p>
          <a:p>
            <a:pPr>
              <a:buAutoNum type="arabicPeriod"/>
            </a:pPr>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 Қосылу реакциясы. </a:t>
            </a:r>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Алкадиендер галогендерді, галогенсутектерді және сутегін қосып ала алады. Бутадиен-1,3-ке бром 1,2 (төмен температурада) және 1,4 (жоғары температурада) қосылу реакциясына түседі:</a:t>
            </a:r>
          </a:p>
          <a:p>
            <a:endPar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Диендер броммен әрекеттесіп, бром суын түссіздендіреді. Бұл диендердің </a:t>
            </a:r>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сапалық реакциясы </a:t>
            </a:r>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болып табылады. </a:t>
            </a:r>
          </a:p>
          <a:p>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2. Полимерлену реакциясы. </a:t>
            </a:r>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Диендер молекуласындағы қос байланыс арқылы полимерлену реакциясына оңай түседі:</a:t>
            </a:r>
          </a:p>
          <a:p>
            <a:endPar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Рисунок 3">
            <a:extLst>
              <a:ext uri="{FF2B5EF4-FFF2-40B4-BE49-F238E27FC236}">
                <a16:creationId xmlns:a16="http://schemas.microsoft.com/office/drawing/2014/main" id="{E8CA5ECC-D800-440F-BEF9-48688F93E97D}"/>
              </a:ext>
            </a:extLst>
          </p:cNvPr>
          <p:cNvPicPr>
            <a:picLocks noChangeAspect="1"/>
          </p:cNvPicPr>
          <p:nvPr/>
        </p:nvPicPr>
        <p:blipFill>
          <a:blip r:embed="rId2"/>
          <a:stretch>
            <a:fillRect/>
          </a:stretch>
        </p:blipFill>
        <p:spPr>
          <a:xfrm>
            <a:off x="329675" y="4088623"/>
            <a:ext cx="9120164" cy="995839"/>
          </a:xfrm>
          <a:prstGeom prst="rect">
            <a:avLst/>
          </a:prstGeom>
        </p:spPr>
      </p:pic>
      <p:pic>
        <p:nvPicPr>
          <p:cNvPr id="6" name="Рисунок 5">
            <a:extLst>
              <a:ext uri="{FF2B5EF4-FFF2-40B4-BE49-F238E27FC236}">
                <a16:creationId xmlns:a16="http://schemas.microsoft.com/office/drawing/2014/main" id="{7DC16498-9F2B-4B46-A199-0FB567EF49C3}"/>
              </a:ext>
            </a:extLst>
          </p:cNvPr>
          <p:cNvPicPr>
            <a:picLocks noChangeAspect="1"/>
          </p:cNvPicPr>
          <p:nvPr/>
        </p:nvPicPr>
        <p:blipFill>
          <a:blip r:embed="rId3"/>
          <a:stretch>
            <a:fillRect/>
          </a:stretch>
        </p:blipFill>
        <p:spPr>
          <a:xfrm>
            <a:off x="703709" y="6809736"/>
            <a:ext cx="8541572" cy="732789"/>
          </a:xfrm>
          <a:prstGeom prst="rect">
            <a:avLst/>
          </a:prstGeom>
        </p:spPr>
      </p:pic>
    </p:spTree>
    <p:extLst>
      <p:ext uri="{BB962C8B-B14F-4D97-AF65-F5344CB8AC3E}">
        <p14:creationId xmlns:p14="http://schemas.microsoft.com/office/powerpoint/2010/main" val="1684189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1079884"/>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Диен көмірсутектерінің жеке өкілдері және олардың қолданылуы</a:t>
            </a:r>
          </a:p>
        </p:txBody>
      </p:sp>
      <mc:AlternateContent xmlns:mc="http://schemas.openxmlformats.org/markup-compatibility/2006" xmlns:a14="http://schemas.microsoft.com/office/drawing/2010/main">
        <mc:Choice Requires="a14">
          <p:sp>
            <p:nvSpPr>
              <p:cNvPr id="7" name="TextBox 6"/>
              <p:cNvSpPr txBox="1"/>
              <p:nvPr/>
            </p:nvSpPr>
            <p:spPr>
              <a:xfrm>
                <a:off x="284161" y="1481977"/>
                <a:ext cx="9144000" cy="6373641"/>
              </a:xfrm>
              <a:prstGeom prst="rect">
                <a:avLst/>
              </a:prstGeom>
              <a:noFill/>
              <a:ln>
                <a:solidFill>
                  <a:schemeClr val="tx2"/>
                </a:solidFill>
              </a:ln>
            </p:spPr>
            <p:txBody>
              <a:bodyPr wrap="square" lIns="252000" tIns="108000" rIns="252000" bIns="108000" rtlCol="0">
                <a:spAutoFit/>
              </a:bodyPr>
              <a:lstStyle/>
              <a:p>
                <a:r>
                  <a:rPr lang="kk-KZ" sz="2500" dirty="0">
                    <a:solidFill>
                      <a:srgbClr val="620BFC"/>
                    </a:solidFill>
                    <a:latin typeface="Open Sans" panose="020B0606030504020204" pitchFamily="34" charset="0"/>
                    <a:ea typeface="Open Sans" panose="020B0606030504020204" pitchFamily="34" charset="0"/>
                    <a:cs typeface="Open Sans" panose="020B0606030504020204" pitchFamily="34" charset="0"/>
                  </a:rPr>
                  <a:t>1. Дивинил (бутадиен-1,3) </a:t>
                </a:r>
                <a14:m>
                  <m:oMath xmlns:m="http://schemas.openxmlformats.org/officeDocument/2006/math">
                    <m:r>
                      <a:rPr lang="kk-KZ" sz="25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5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5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5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5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5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5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5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5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5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oMath>
                </a14:m>
                <a:r>
                  <a:rPr lang="kk-KZ" sz="2500" dirty="0">
                    <a:solidFill>
                      <a:srgbClr val="002060"/>
                    </a:solidFill>
                    <a:latin typeface="Open Sans" panose="020B0606030504020204" pitchFamily="34" charset="0"/>
                    <a:ea typeface="Open Sans" panose="020B0606030504020204" pitchFamily="34" charset="0"/>
                    <a:cs typeface="Open Sans" panose="020B0606030504020204" pitchFamily="34" charset="0"/>
                  </a:rPr>
                  <a:t>– өзіне тән өткір иісі бар, түссіз газ. Мұнайды өңдегенде түзіледі және табиғи газ құрамындағы бутан мен бутадиенді катализдік дегидрлеп алады. Синтездік көксағыздар (бутадиен, бутадиен-стирол, бутадиен-нитрил), лактар, пластмасса және т.б. Заттар өндірісінің маңызды шикізаты.</a:t>
                </a:r>
              </a:p>
              <a:p>
                <a:r>
                  <a:rPr lang="kk-KZ" sz="2500" dirty="0">
                    <a:solidFill>
                      <a:srgbClr val="620BFC"/>
                    </a:solidFill>
                    <a:latin typeface="Open Sans" panose="020B0606030504020204" pitchFamily="34" charset="0"/>
                    <a:ea typeface="Open Sans" panose="020B0606030504020204" pitchFamily="34" charset="0"/>
                    <a:cs typeface="Open Sans" panose="020B0606030504020204" pitchFamily="34" charset="0"/>
                  </a:rPr>
                  <a:t>2. Изопрен (2-метилбутадиен-1,3)</a:t>
                </a:r>
                <a14:m>
                  <m:oMath xmlns:m="http://schemas.openxmlformats.org/officeDocument/2006/math">
                    <m:r>
                      <a:rPr lang="kk-KZ" sz="2500" b="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a:rPr lang="kk-KZ" sz="25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5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5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5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kk-KZ" sz="2500" b="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5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5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3</m:t>
                    </m:r>
                    <m:r>
                      <a:rPr lang="kk-KZ" sz="2500" b="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5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5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5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5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5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5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oMath>
                </a14:m>
                <a:r>
                  <a:rPr lang="kk-KZ" sz="2500" dirty="0">
                    <a:solidFill>
                      <a:srgbClr val="002060"/>
                    </a:solidFill>
                    <a:latin typeface="Open Sans" panose="020B0606030504020204" pitchFamily="34" charset="0"/>
                    <a:ea typeface="Open Sans" panose="020B0606030504020204" pitchFamily="34" charset="0"/>
                    <a:cs typeface="Open Sans" panose="020B0606030504020204" pitchFamily="34" charset="0"/>
                  </a:rPr>
                  <a:t>– түссіз сұйық зат. Синтездік көксағыздың мономері. Одан алынған изопрен көксағызы табиғи көксағыздың синтездік алмастырушысы болып табылады.</a:t>
                </a:r>
              </a:p>
              <a:p>
                <a:r>
                  <a:rPr lang="kk-KZ" sz="2500" dirty="0">
                    <a:solidFill>
                      <a:srgbClr val="620BFC"/>
                    </a:solidFill>
                    <a:latin typeface="Open Sans" panose="020B0606030504020204" pitchFamily="34" charset="0"/>
                    <a:ea typeface="Open Sans" panose="020B0606030504020204" pitchFamily="34" charset="0"/>
                    <a:cs typeface="Open Sans" panose="020B0606030504020204" pitchFamily="34" charset="0"/>
                  </a:rPr>
                  <a:t>3. Хлорперен (2-хлорбутадиен-1,3) </a:t>
                </a:r>
                <a14:m>
                  <m:oMath xmlns:m="http://schemas.openxmlformats.org/officeDocument/2006/math">
                    <m:r>
                      <a:rPr lang="kk-KZ" sz="25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5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5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5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kk-KZ" sz="25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5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𝐶𝑙</m:t>
                    </m:r>
                    <m:r>
                      <a:rPr lang="kk-KZ" sz="25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sz="25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5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a:rPr lang="kk-KZ" sz="25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𝐶𝐻</m:t>
                    </m:r>
                    <m:r>
                      <a:rPr lang="kk-KZ" sz="25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kk-KZ" sz="2500" i="1"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 </m:t>
                    </m:r>
                  </m:oMath>
                </a14:m>
                <a:r>
                  <a:rPr lang="kk-KZ" sz="2500" dirty="0">
                    <a:solidFill>
                      <a:srgbClr val="002060"/>
                    </a:solidFill>
                    <a:latin typeface="Open Sans" panose="020B0606030504020204" pitchFamily="34" charset="0"/>
                    <a:ea typeface="Open Sans" panose="020B0606030504020204" pitchFamily="34" charset="0"/>
                    <a:cs typeface="Open Sans" panose="020B0606030504020204" pitchFamily="34" charset="0"/>
                  </a:rPr>
                  <a:t>– түссіз сұйық зат. Оны винилацетиленнен алуға болады. Хлорперенді полимерлеп, химиялық төзімді, жанбайтын хлорперен көксағызын алады. </a:t>
                </a:r>
              </a:p>
            </p:txBody>
          </p:sp>
        </mc:Choice>
        <mc:Fallback xmlns="">
          <p:sp>
            <p:nvSpPr>
              <p:cNvPr id="7" name="TextBox 6"/>
              <p:cNvSpPr txBox="1">
                <a:spLocks noRot="1" noChangeAspect="1" noMove="1" noResize="1" noEditPoints="1" noAdjustHandles="1" noChangeArrowheads="1" noChangeShapeType="1" noTextEdit="1"/>
              </p:cNvSpPr>
              <p:nvPr/>
            </p:nvSpPr>
            <p:spPr>
              <a:xfrm>
                <a:off x="284161" y="1481977"/>
                <a:ext cx="9144000" cy="6373641"/>
              </a:xfrm>
              <a:prstGeom prst="rect">
                <a:avLst/>
              </a:prstGeom>
              <a:blipFill>
                <a:blip r:embed="rId2"/>
                <a:stretch>
                  <a:fillRect b="-191"/>
                </a:stretch>
              </a:blipFill>
              <a:ln>
                <a:solidFill>
                  <a:schemeClr val="tx2"/>
                </a:solidFill>
              </a:ln>
            </p:spPr>
            <p:txBody>
              <a:bodyPr/>
              <a:lstStyle/>
              <a:p>
                <a:r>
                  <a:rPr lang="kk-KZ">
                    <a:noFill/>
                  </a:rPr>
                  <a:t> </a:t>
                </a:r>
              </a:p>
            </p:txBody>
          </p:sp>
        </mc:Fallback>
      </mc:AlternateContent>
    </p:spTree>
    <p:extLst>
      <p:ext uri="{BB962C8B-B14F-4D97-AF65-F5344CB8AC3E}">
        <p14:creationId xmlns:p14="http://schemas.microsoft.com/office/powerpoint/2010/main" val="2271474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Көксағыз (каучук) бен резеңке</a:t>
            </a:r>
          </a:p>
        </p:txBody>
      </p:sp>
      <mc:AlternateContent xmlns:mc="http://schemas.openxmlformats.org/markup-compatibility/2006" xmlns:a14="http://schemas.microsoft.com/office/drawing/2010/main">
        <mc:Choice Requires="a14">
          <p:sp>
            <p:nvSpPr>
              <p:cNvPr id="7" name="TextBox 6"/>
              <p:cNvSpPr txBox="1"/>
              <p:nvPr/>
            </p:nvSpPr>
            <p:spPr>
              <a:xfrm>
                <a:off x="284161" y="1076779"/>
                <a:ext cx="9144000" cy="6650640"/>
              </a:xfrm>
              <a:prstGeom prst="rect">
                <a:avLst/>
              </a:prstGeom>
              <a:noFill/>
              <a:ln>
                <a:solidFill>
                  <a:schemeClr val="tx2"/>
                </a:solidFill>
              </a:ln>
            </p:spPr>
            <p:txBody>
              <a:bodyPr wrap="square" lIns="252000" tIns="108000" rIns="252000" bIns="108000" rtlCol="0">
                <a:spAutoFit/>
              </a:bodyPr>
              <a:lstStyle/>
              <a:p>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Көксағыз немесе каучук табиғи және синтездік болып бөлінеді. Табиғи көксағыз кейбір өсімдіктердің сүтті шырындарында болады. </a:t>
                </a:r>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Табиғи көксағыз </a:t>
                </a:r>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негізінен, Бразилияда өсетін </a:t>
                </a:r>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гевея ағашынан </a:t>
                </a:r>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алынады. Ал </a:t>
                </a:r>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синтездік көксағызды </a:t>
                </a:r>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негізінен, </a:t>
                </a:r>
              </a:p>
              <a:p>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2-метилбутадиен-1,3-ті полимерлеу арқылы алады. </a:t>
                </a:r>
              </a:p>
              <a:p>
                <a:endPar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Табиғи көксағыз изопереннің цис-полимері, құрамындағы метилен топтары (</a:t>
                </a:r>
                <a14:m>
                  <m:oMath xmlns:m="http://schemas.openxmlformats.org/officeDocument/2006/math">
                    <m:r>
                      <a:rPr lang="kk-KZ" sz="2200" i="1"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m:t>
                    </m:r>
                    <m:r>
                      <a:rPr lang="kk-KZ" sz="2200" i="1"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𝐶𝐻</m:t>
                    </m:r>
                    <m:r>
                      <a:rPr lang="kk-KZ" sz="2200" i="1" baseline="-25000"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2</m:t>
                    </m:r>
                    <m:r>
                      <a:rPr lang="kk-KZ" sz="2200" i="1"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m:t>
                    </m:r>
                  </m:oMath>
                </a14:m>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 қос байланыстың бір жағын ала орналасады, оны стерореттелген цис-дивинил деп атайды. Ал метилен топтары (</a:t>
                </a:r>
                <a14:m>
                  <m:oMath xmlns:m="http://schemas.openxmlformats.org/officeDocument/2006/math">
                    <m:r>
                      <a:rPr lang="kk-KZ" sz="2200" i="1"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m:t>
                    </m:r>
                    <m:r>
                      <a:rPr lang="kk-KZ" sz="2200" i="1"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𝐶𝐻</m:t>
                    </m:r>
                    <m:r>
                      <a:rPr lang="kk-KZ" sz="2200" i="1" baseline="-25000"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2</m:t>
                    </m:r>
                    <m:r>
                      <a:rPr lang="kk-KZ" sz="2200" i="1"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m:t>
                    </m:r>
                  </m:oMath>
                </a14:m>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 қос байланыстың екі жағына орналасса, стероретсіз транс-бутадиен түзіледі. </a:t>
                </a:r>
              </a:p>
              <a:p>
                <a:endPar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стереореттелген цис-дивинил        стереоретсіз транс-бутадиен</a:t>
                </a:r>
              </a:p>
            </p:txBody>
          </p:sp>
        </mc:Choice>
        <mc:Fallback xmlns="">
          <p:sp>
            <p:nvSpPr>
              <p:cNvPr id="7" name="TextBox 6"/>
              <p:cNvSpPr txBox="1">
                <a:spLocks noRot="1" noChangeAspect="1" noMove="1" noResize="1" noEditPoints="1" noAdjustHandles="1" noChangeArrowheads="1" noChangeShapeType="1" noTextEdit="1"/>
              </p:cNvSpPr>
              <p:nvPr/>
            </p:nvSpPr>
            <p:spPr>
              <a:xfrm>
                <a:off x="284161" y="1076779"/>
                <a:ext cx="9144000" cy="6650640"/>
              </a:xfrm>
              <a:prstGeom prst="rect">
                <a:avLst/>
              </a:prstGeom>
              <a:blipFill>
                <a:blip r:embed="rId2"/>
                <a:stretch>
                  <a:fillRect/>
                </a:stretch>
              </a:blipFill>
              <a:ln>
                <a:solidFill>
                  <a:schemeClr val="tx2"/>
                </a:solidFill>
              </a:ln>
            </p:spPr>
            <p:txBody>
              <a:bodyPr/>
              <a:lstStyle/>
              <a:p>
                <a:r>
                  <a:rPr lang="ru-KZ">
                    <a:noFill/>
                  </a:rPr>
                  <a:t> </a:t>
                </a:r>
              </a:p>
            </p:txBody>
          </p:sp>
        </mc:Fallback>
      </mc:AlternateContent>
      <p:pic>
        <p:nvPicPr>
          <p:cNvPr id="4" name="Рисунок 3">
            <a:extLst>
              <a:ext uri="{FF2B5EF4-FFF2-40B4-BE49-F238E27FC236}">
                <a16:creationId xmlns:a16="http://schemas.microsoft.com/office/drawing/2014/main" id="{A4B20A8F-FF44-430B-AAE7-92CA02BC546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78000"/>
                    </a14:imgEffect>
                  </a14:imgLayer>
                </a14:imgProps>
              </a:ext>
            </a:extLst>
          </a:blip>
          <a:stretch>
            <a:fillRect/>
          </a:stretch>
        </p:blipFill>
        <p:spPr>
          <a:xfrm>
            <a:off x="3593572" y="2986720"/>
            <a:ext cx="2525180" cy="1241547"/>
          </a:xfrm>
          <a:prstGeom prst="rect">
            <a:avLst/>
          </a:prstGeom>
        </p:spPr>
      </p:pic>
      <p:pic>
        <p:nvPicPr>
          <p:cNvPr id="9" name="Рисунок 8">
            <a:extLst>
              <a:ext uri="{FF2B5EF4-FFF2-40B4-BE49-F238E27FC236}">
                <a16:creationId xmlns:a16="http://schemas.microsoft.com/office/drawing/2014/main" id="{3271504C-B3EE-40BA-8C49-4FE64AEA7085}"/>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82000"/>
                    </a14:imgEffect>
                    <a14:imgEffect>
                      <a14:brightnessContrast bright="10000" contrast="14000"/>
                    </a14:imgEffect>
                  </a14:imgLayer>
                </a14:imgProps>
              </a:ext>
            </a:extLst>
          </a:blip>
          <a:stretch>
            <a:fillRect/>
          </a:stretch>
        </p:blipFill>
        <p:spPr>
          <a:xfrm>
            <a:off x="1251661" y="5962109"/>
            <a:ext cx="2549133" cy="1241547"/>
          </a:xfrm>
          <a:prstGeom prst="rect">
            <a:avLst/>
          </a:prstGeom>
        </p:spPr>
      </p:pic>
      <p:pic>
        <p:nvPicPr>
          <p:cNvPr id="11" name="Рисунок 10">
            <a:extLst>
              <a:ext uri="{FF2B5EF4-FFF2-40B4-BE49-F238E27FC236}">
                <a16:creationId xmlns:a16="http://schemas.microsoft.com/office/drawing/2014/main" id="{8C26526A-E2B0-44F4-9B10-826740F65559}"/>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95000"/>
                    </a14:imgEffect>
                    <a14:imgEffect>
                      <a14:brightnessContrast bright="2000"/>
                    </a14:imgEffect>
                  </a14:imgLayer>
                </a14:imgProps>
              </a:ext>
            </a:extLst>
          </a:blip>
          <a:stretch>
            <a:fillRect/>
          </a:stretch>
        </p:blipFill>
        <p:spPr>
          <a:xfrm>
            <a:off x="5884903" y="5952061"/>
            <a:ext cx="2578598" cy="1241547"/>
          </a:xfrm>
          <a:prstGeom prst="rect">
            <a:avLst/>
          </a:prstGeom>
        </p:spPr>
      </p:pic>
    </p:spTree>
    <p:extLst>
      <p:ext uri="{BB962C8B-B14F-4D97-AF65-F5344CB8AC3E}">
        <p14:creationId xmlns:p14="http://schemas.microsoft.com/office/powerpoint/2010/main" val="1656672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Көксағыз (каучук) бен резеңке</a:t>
            </a:r>
          </a:p>
        </p:txBody>
      </p:sp>
      <p:sp>
        <p:nvSpPr>
          <p:cNvPr id="7" name="TextBox 6"/>
          <p:cNvSpPr txBox="1"/>
          <p:nvPr/>
        </p:nvSpPr>
        <p:spPr>
          <a:xfrm>
            <a:off x="284161" y="1266946"/>
            <a:ext cx="9144000" cy="6250530"/>
          </a:xfrm>
          <a:prstGeom prst="rect">
            <a:avLst/>
          </a:prstGeom>
          <a:noFill/>
          <a:ln>
            <a:solidFill>
              <a:schemeClr val="tx2"/>
            </a:solidFill>
          </a:ln>
        </p:spPr>
        <p:txBody>
          <a:bodyPr wrap="square" lIns="252000" tIns="108000" rIns="252000" bIns="108000" rtlCol="0">
            <a:spAutoFit/>
          </a:bodyPr>
          <a:lstStyle/>
          <a:p>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Стереореттелген цис-дивинил </a:t>
            </a: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көксағызы үйкеліске төзімділігі мен серпімділігі табиғи көксағыздан жоғары. Ал </a:t>
            </a: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стереоретсіз бутадиен </a:t>
            </a: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көксағызының үйкеліске төзімділігі мен серпімділігі табиғи көксағыздан төмен.</a:t>
            </a:r>
          </a:p>
          <a:p>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Көксағыздың аса маңызды қасиеті – оның майысқақтығы. Сонымен бірге ол суды, газды өткізбейді және электр оқшаулағыш. Көксағыз суда ерімейді, ал этил спиртінде аздап ериді, ал бензин мен хлороформ сияқты еріткіштерде әуелі ісініп, сосын ериді. Температура жоғарылағанда көксағыз жұмсарып, жабысқақ болады. Ал температура төмендегенде қатайып, морт сынғыш болады.</a:t>
            </a:r>
            <a:endPar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34588831"/>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17282</TotalTime>
  <Words>1949</Words>
  <Application>Microsoft Office PowerPoint</Application>
  <PresentationFormat>Произвольный</PresentationFormat>
  <Paragraphs>140</Paragraphs>
  <Slides>18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18</vt:i4>
      </vt:variant>
    </vt:vector>
  </HeadingPairs>
  <TitlesOfParts>
    <vt:vector size="24" baseType="lpstr">
      <vt:lpstr>Arial</vt:lpstr>
      <vt:lpstr>Calibri</vt:lpstr>
      <vt:lpstr>Calibri Light</vt:lpstr>
      <vt:lpstr>Cambria Math</vt:lpstr>
      <vt:lpstr>Open Sans</vt:lpstr>
      <vt:lpstr>Тема Office</vt:lpstr>
      <vt:lpstr>10-сынып</vt:lpstr>
      <vt:lpstr>Сабақтың мақсаты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Microsoft Office User</dc:creator>
  <cp:lastModifiedBy>DO_Edit_1</cp:lastModifiedBy>
  <cp:revision>420</cp:revision>
  <dcterms:created xsi:type="dcterms:W3CDTF">2020-07-01T14:03:46Z</dcterms:created>
  <dcterms:modified xsi:type="dcterms:W3CDTF">2021-02-09T07:53:10Z</dcterms:modified>
</cp:coreProperties>
</file>