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sldIdLst>
    <p:sldId id="265" r:id="rId2"/>
    <p:sldId id="296" r:id="rId3"/>
    <p:sldId id="285" r:id="rId4"/>
    <p:sldId id="297" r:id="rId5"/>
    <p:sldId id="298" r:id="rId6"/>
    <p:sldId id="300" r:id="rId7"/>
    <p:sldId id="299" r:id="rId8"/>
    <p:sldId id="301" r:id="rId9"/>
    <p:sldId id="302" r:id="rId10"/>
    <p:sldId id="304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258" r:id="rId19"/>
  </p:sldIdLst>
  <p:sldSz cx="9712325" cy="800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 userDrawn="1">
          <p15:clr>
            <a:srgbClr val="A4A3A4"/>
          </p15:clr>
        </p15:guide>
        <p15:guide id="2" pos="179" userDrawn="1">
          <p15:clr>
            <a:srgbClr val="A4A3A4"/>
          </p15:clr>
        </p15:guide>
        <p15:guide id="3" pos="5939" userDrawn="1">
          <p15:clr>
            <a:srgbClr val="A4A3A4"/>
          </p15:clr>
        </p15:guide>
        <p15:guide id="4" orient="horz" pos="4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0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21"/>
  </p:normalViewPr>
  <p:slideViewPr>
    <p:cSldViewPr snapToGrid="0" snapToObjects="1">
      <p:cViewPr varScale="1">
        <p:scale>
          <a:sx n="70" d="100"/>
          <a:sy n="70" d="100"/>
        </p:scale>
        <p:origin x="72" y="720"/>
      </p:cViewPr>
      <p:guideLst>
        <p:guide orient="horz" pos="184"/>
        <p:guide pos="179"/>
        <p:guide pos="5939"/>
        <p:guide orient="horz" pos="4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6712-1DF3-144B-8AEB-AA2EA0DC6E3F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5750" y="1143000"/>
            <a:ext cx="374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7FD9-0A9C-1B45-95DB-6830A721284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47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1pPr>
    <a:lvl2pPr marL="359313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2pPr>
    <a:lvl3pPr marL="71862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3pPr>
    <a:lvl4pPr marL="107794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4pPr>
    <a:lvl5pPr marL="143725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5pPr>
    <a:lvl6pPr marL="179656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5881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519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4508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425" y="1309683"/>
            <a:ext cx="8255476" cy="2786086"/>
          </a:xfrm>
        </p:spPr>
        <p:txBody>
          <a:bodyPr anchor="b"/>
          <a:lstStyle>
            <a:lvl1pPr algn="ctr"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041" y="4203212"/>
            <a:ext cx="7284244" cy="1932106"/>
          </a:xfrm>
        </p:spPr>
        <p:txBody>
          <a:bodyPr/>
          <a:lstStyle>
            <a:lvl1pPr marL="0" indent="0" algn="ctr">
              <a:buNone/>
              <a:defRPr sz="2549"/>
            </a:lvl1pPr>
            <a:lvl2pPr marL="485638" indent="0" algn="ctr">
              <a:buNone/>
              <a:defRPr sz="2124"/>
            </a:lvl2pPr>
            <a:lvl3pPr marL="971276" indent="0" algn="ctr">
              <a:buNone/>
              <a:defRPr sz="1912"/>
            </a:lvl3pPr>
            <a:lvl4pPr marL="1456914" indent="0" algn="ctr">
              <a:buNone/>
              <a:defRPr sz="1700"/>
            </a:lvl4pPr>
            <a:lvl5pPr marL="1942551" indent="0" algn="ctr">
              <a:buNone/>
              <a:defRPr sz="1700"/>
            </a:lvl5pPr>
            <a:lvl6pPr marL="2428189" indent="0" algn="ctr">
              <a:buNone/>
              <a:defRPr sz="1700"/>
            </a:lvl6pPr>
            <a:lvl7pPr marL="2913827" indent="0" algn="ctr">
              <a:buNone/>
              <a:defRPr sz="1700"/>
            </a:lvl7pPr>
            <a:lvl8pPr marL="3399465" indent="0" algn="ctr">
              <a:buNone/>
              <a:defRPr sz="1700"/>
            </a:lvl8pPr>
            <a:lvl9pPr marL="3885103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3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24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83" y="426064"/>
            <a:ext cx="2094220" cy="67818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7723" y="426064"/>
            <a:ext cx="6161256" cy="67818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5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78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5" y="1995092"/>
            <a:ext cx="8376880" cy="3328854"/>
          </a:xfrm>
        </p:spPr>
        <p:txBody>
          <a:bodyPr anchor="b"/>
          <a:lstStyle>
            <a:lvl1pPr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65" y="5355438"/>
            <a:ext cx="8376880" cy="1750566"/>
          </a:xfrm>
        </p:spPr>
        <p:txBody>
          <a:bodyPr/>
          <a:lstStyle>
            <a:lvl1pPr marL="0" indent="0">
              <a:buNone/>
              <a:defRPr sz="2549">
                <a:solidFill>
                  <a:schemeClr val="tx1"/>
                </a:solidFill>
              </a:defRPr>
            </a:lvl1pPr>
            <a:lvl2pPr marL="485638" indent="0">
              <a:buNone/>
              <a:defRPr sz="2124">
                <a:solidFill>
                  <a:schemeClr val="tx1">
                    <a:tint val="75000"/>
                  </a:schemeClr>
                </a:solidFill>
              </a:defRPr>
            </a:lvl2pPr>
            <a:lvl3pPr marL="971276" indent="0">
              <a:buNone/>
              <a:defRPr sz="1912">
                <a:solidFill>
                  <a:schemeClr val="tx1">
                    <a:tint val="75000"/>
                  </a:schemeClr>
                </a:solidFill>
              </a:defRPr>
            </a:lvl3pPr>
            <a:lvl4pPr marL="1456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42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28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138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994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85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55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722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865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73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8" y="426066"/>
            <a:ext cx="8376880" cy="15467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88" y="1961746"/>
            <a:ext cx="4108768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88" y="2923168"/>
            <a:ext cx="4108768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865" y="1961746"/>
            <a:ext cx="4129003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865" y="2923168"/>
            <a:ext cx="4129003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119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1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89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03" y="1152226"/>
            <a:ext cx="4916865" cy="5687024"/>
          </a:xfrm>
        </p:spPr>
        <p:txBody>
          <a:bodyPr/>
          <a:lstStyle>
            <a:lvl1pPr>
              <a:defRPr sz="3399"/>
            </a:lvl1pPr>
            <a:lvl2pPr>
              <a:defRPr sz="2974"/>
            </a:lvl2pPr>
            <a:lvl3pPr>
              <a:defRPr sz="2549"/>
            </a:lvl3pPr>
            <a:lvl4pPr>
              <a:defRPr sz="2124"/>
            </a:lvl4pPr>
            <a:lvl5pPr>
              <a:defRPr sz="2124"/>
            </a:lvl5pPr>
            <a:lvl6pPr>
              <a:defRPr sz="2124"/>
            </a:lvl6pPr>
            <a:lvl7pPr>
              <a:defRPr sz="2124"/>
            </a:lvl7pPr>
            <a:lvl8pPr>
              <a:defRPr sz="2124"/>
            </a:lvl8pPr>
            <a:lvl9pPr>
              <a:defRPr sz="21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42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9003" y="1152226"/>
            <a:ext cx="4916865" cy="5687024"/>
          </a:xfrm>
        </p:spPr>
        <p:txBody>
          <a:bodyPr anchor="t"/>
          <a:lstStyle>
            <a:lvl1pPr marL="0" indent="0">
              <a:buNone/>
              <a:defRPr sz="3399"/>
            </a:lvl1pPr>
            <a:lvl2pPr marL="485638" indent="0">
              <a:buNone/>
              <a:defRPr sz="2974"/>
            </a:lvl2pPr>
            <a:lvl3pPr marL="971276" indent="0">
              <a:buNone/>
              <a:defRPr sz="2549"/>
            </a:lvl3pPr>
            <a:lvl4pPr marL="1456914" indent="0">
              <a:buNone/>
              <a:defRPr sz="2124"/>
            </a:lvl4pPr>
            <a:lvl5pPr marL="1942551" indent="0">
              <a:buNone/>
              <a:defRPr sz="2124"/>
            </a:lvl5pPr>
            <a:lvl6pPr marL="2428189" indent="0">
              <a:buNone/>
              <a:defRPr sz="2124"/>
            </a:lvl6pPr>
            <a:lvl7pPr marL="2913827" indent="0">
              <a:buNone/>
              <a:defRPr sz="2124"/>
            </a:lvl7pPr>
            <a:lvl8pPr marL="3399465" indent="0">
              <a:buNone/>
              <a:defRPr sz="2124"/>
            </a:lvl8pPr>
            <a:lvl9pPr marL="3885103" indent="0">
              <a:buNone/>
              <a:defRPr sz="212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12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723" y="426066"/>
            <a:ext cx="8376880" cy="154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723" y="2130318"/>
            <a:ext cx="8376880" cy="507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722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D208-432E-AA48-8D25-AC6E1033EED1}" type="datetimeFigureOut">
              <a:rPr lang="x-none" smtClean="0"/>
              <a:t>27.01.2021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208" y="7417215"/>
            <a:ext cx="3277910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330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75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1276" rtl="0" eaLnBrk="1" latinLnBrk="0" hangingPunct="1">
        <a:lnSpc>
          <a:spcPct val="90000"/>
        </a:lnSpc>
        <a:spcBef>
          <a:spcPct val="0"/>
        </a:spcBef>
        <a:buNone/>
        <a:defRPr sz="4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819" indent="-242819" algn="l" defTabSz="971276" rtl="0" eaLnBrk="1" latinLnBrk="0" hangingPunct="1">
        <a:lnSpc>
          <a:spcPct val="90000"/>
        </a:lnSpc>
        <a:spcBef>
          <a:spcPts val="1062"/>
        </a:spcBef>
        <a:buFont typeface="Arial" panose="020B0604020202020204" pitchFamily="34" charset="0"/>
        <a:buChar char="•"/>
        <a:defRPr sz="2974" kern="1200">
          <a:solidFill>
            <a:schemeClr val="tx1"/>
          </a:solidFill>
          <a:latin typeface="+mn-lt"/>
          <a:ea typeface="+mn-ea"/>
          <a:cs typeface="+mn-cs"/>
        </a:defRPr>
      </a:lvl1pPr>
      <a:lvl2pPr marL="728457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549" kern="1200">
          <a:solidFill>
            <a:schemeClr val="tx1"/>
          </a:solidFill>
          <a:latin typeface="+mn-lt"/>
          <a:ea typeface="+mn-ea"/>
          <a:cs typeface="+mn-cs"/>
        </a:defRPr>
      </a:lvl2pPr>
      <a:lvl3pPr marL="1214095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124" kern="1200">
          <a:solidFill>
            <a:schemeClr val="tx1"/>
          </a:solidFill>
          <a:latin typeface="+mn-lt"/>
          <a:ea typeface="+mn-ea"/>
          <a:cs typeface="+mn-cs"/>
        </a:defRPr>
      </a:lvl3pPr>
      <a:lvl4pPr marL="169973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2185370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671008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3156646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642284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412792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1pPr>
      <a:lvl2pPr marL="485638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2pPr>
      <a:lvl3pPr marL="971276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3pPr>
      <a:lvl4pPr marL="1456914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51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428189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913827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399465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3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F2C24-7A65-284B-9419-683059C3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72" y="280680"/>
            <a:ext cx="2132301" cy="42908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сынып</a:t>
            </a:r>
            <a:endParaRPr 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370113-B385-2C41-BC76-ADDE2EDA2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163" y="2823163"/>
            <a:ext cx="9144000" cy="1440616"/>
          </a:xfrm>
        </p:spPr>
        <p:txBody>
          <a:bodyPr lIns="252000" tIns="108000" rIns="252000" bIns="108000"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Қышқылдар мен негіздер теориясы</a:t>
            </a:r>
            <a:endParaRPr lang="ru-RU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0CA0B7-653C-B64A-9B2C-9B4676D5BCA3}"/>
              </a:ext>
            </a:extLst>
          </p:cNvPr>
          <p:cNvSpPr/>
          <p:nvPr/>
        </p:nvSpPr>
        <p:spPr>
          <a:xfrm>
            <a:off x="248379" y="6610541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Мұғалім:</a:t>
            </a:r>
            <a:endParaRPr lang="ru-RU" sz="2800" noProof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967B1B-68B8-C84C-8B8B-86329E258C0C}"/>
              </a:ext>
            </a:extLst>
          </p:cNvPr>
          <p:cNvSpPr/>
          <p:nvPr/>
        </p:nvSpPr>
        <p:spPr>
          <a:xfrm>
            <a:off x="8208174" y="182333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</a:t>
            </a:r>
            <a:endParaRPr lang="x-none" sz="2800" dirty="0">
              <a:solidFill>
                <a:srgbClr val="620BFC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501872-5065-E749-A9FA-589EEBC4B910}"/>
              </a:ext>
            </a:extLst>
          </p:cNvPr>
          <p:cNvSpPr/>
          <p:nvPr/>
        </p:nvSpPr>
        <p:spPr>
          <a:xfrm>
            <a:off x="258426" y="7106413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Әбеу Нұргелді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4B7D6-D546-AC4E-9322-50A39B6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18" y="4255101"/>
            <a:ext cx="4665243" cy="34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4162" y="1221804"/>
                <a:ext cx="9144001" cy="622513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Сутек </a:t>
                </a:r>
                <a:r>
                  <a:rPr lang="ru-RU" alt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ионының</a:t>
                </a:r>
                <a:r>
                  <a:rPr lang="ru-RU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концентрациясы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ерітіндінің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қышқылдылығын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анықтайды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Гидроксид </a:t>
                </a:r>
                <a:r>
                  <a:rPr lang="ru-RU" alt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ионының</a:t>
                </a:r>
                <a:r>
                  <a:rPr lang="ru-RU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концентрациясы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ерітіндінің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сілтілігін</a:t>
                </a:r>
                <a:r>
                  <a:rPr lang="ru-RU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анықтайды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Күшті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қышқылдар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мен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негіздердің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иондар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концентрациясы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олардың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аз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мөлшерде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диссоциацияланатындарына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қарағанда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өте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үлкен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болады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en-US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</a:t>
                </a:r>
                <a:r>
                  <a:rPr lang="en-US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сутек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ион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концентрациясын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pH-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айналдырамыз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ru-RU" sz="23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𝑝𝐻</m:t>
                    </m:r>
                    <m:r>
                      <a:rPr lang="en-US" altLang="ru-RU" sz="23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= − </m:t>
                    </m:r>
                    <m:sSub>
                      <m:sSubPr>
                        <m:ctrlPr>
                          <a:rPr lang="en-US" altLang="ru-RU" sz="23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3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log</m:t>
                        </m:r>
                      </m:e>
                      <m:sub>
                        <m:r>
                          <a:rPr lang="en-US" altLang="ru-RU" sz="23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sub>
                    </m:sSub>
                    <m:r>
                      <a:rPr lang="en-US" altLang="ru-RU" sz="23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[</m:t>
                    </m:r>
                    <m:sSup>
                      <m:sSupPr>
                        <m:ctrlPr>
                          <a:rPr lang="ru-RU" altLang="ru-RU" sz="23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altLang="ru-RU" sz="2300" dirty="0">
                            <a:solidFill>
                              <a:srgbClr val="620BFC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e>
                      <m:sup>
                        <m:r>
                          <m:rPr>
                            <m:nor/>
                          </m:rPr>
                          <a:rPr lang="ru-RU" altLang="ru-RU" sz="2300" dirty="0">
                            <a:solidFill>
                              <a:srgbClr val="620BFC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ru-RU" altLang="ru-RU" sz="2300" dirty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ru-RU" altLang="ru-RU" sz="2300" dirty="0" err="1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ері</m:t>
                    </m:r>
                    <m:r>
                      <m:rPr>
                        <m:nor/>
                      </m:rPr>
                      <a:rPr lang="ru-RU" altLang="ru-RU" sz="2300" dirty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  <m:r>
                      <a:rPr lang="en-US" altLang="ru-RU" sz="23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</m:t>
                    </m:r>
                  </m:oMath>
                </a14:m>
                <a:r>
                  <a:rPr lang="kk-KZ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немесе  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</a:t>
                </a:r>
                <a:r>
                  <a:rPr lang="en-US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pH-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ты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сутек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ион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концентрациясына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айналдырамыз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[</m:t>
                      </m:r>
                      <m:sSup>
                        <m:sSupPr>
                          <m:ctrlPr>
                            <a:rPr lang="ru-RU" altLang="ru-RU" sz="23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altLang="ru-RU" sz="2300" dirty="0">
                              <a:solidFill>
                                <a:srgbClr val="620BFC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ru-RU" altLang="ru-RU" sz="2300" dirty="0">
                              <a:solidFill>
                                <a:srgbClr val="620BFC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nor/>
                        </m:rPr>
                        <a:rPr lang="ru-RU" altLang="ru-RU" sz="2300" dirty="0">
                          <a:solidFill>
                            <a:srgbClr val="620BFC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ru-RU" altLang="ru-RU" sz="2300" dirty="0" err="1">
                          <a:solidFill>
                            <a:srgbClr val="620BFC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ері</m:t>
                      </m:r>
                      <m: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)] = </m:t>
                      </m:r>
                      <m: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𝑎𝑛𝑡𝑖𝑙𝑜𝑔</m:t>
                      </m:r>
                      <m: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(−</m:t>
                      </m:r>
                      <m: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𝑝𝐻</m:t>
                      </m:r>
                      <m: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en-US" altLang="ru-RU" sz="23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en-US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pOH</a:t>
                </a:r>
                <a:r>
                  <a:rPr lang="en-US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негізді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эквивалентті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түрде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есептеу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үшін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гидроксид ион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концентрациясын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</a:t>
                </a:r>
                <a:r>
                  <a:rPr lang="en-US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H-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айналдырамыз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         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𝑝𝑂𝐻</m:t>
                      </m:r>
                      <m: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  − </m:t>
                      </m:r>
                      <m:r>
                        <m:rPr>
                          <m:sty m:val="p"/>
                        </m:rP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log</m:t>
                      </m:r>
                      <m: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10 [</m:t>
                      </m:r>
                      <m: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𝑂𝐻</m:t>
                      </m:r>
                      <m:r>
                        <a:rPr lang="en-US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¯(ері)]</m:t>
                      </m:r>
                    </m:oMath>
                  </m:oMathPara>
                </a14:m>
                <a:endParaRPr lang="en-US" altLang="ru-RU" sz="23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Екеуінде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де </a:t>
                </a:r>
                <a:r>
                  <a:rPr lang="ru-RU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[  ]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концентрацияны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білдіреді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өлшем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бірлігі</a:t>
                </a:r>
                <a:r>
                  <a:rPr lang="ru-RU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23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kk-KZ" altLang="ru-RU" sz="23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дм</m:t>
                        </m:r>
                      </m:e>
                      <m:sup>
                        <m:r>
                          <a:rPr lang="kk-KZ" altLang="ru-RU" sz="23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lang="ru-RU" altLang="ru-RU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221804"/>
                <a:ext cx="9144001" cy="6225138"/>
              </a:xfrm>
              <a:prstGeom prst="rect">
                <a:avLst/>
              </a:prstGeom>
              <a:blipFill>
                <a:blip r:embed="rId2"/>
                <a:stretch>
                  <a:fillRect b="-9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2745C9-783B-4F27-968B-4832E24E1A00}"/>
                  </a:ext>
                </a:extLst>
              </p:cNvPr>
              <p:cNvSpPr txBox="1"/>
              <p:nvPr/>
            </p:nvSpPr>
            <p:spPr>
              <a:xfrm>
                <a:off x="284162" y="292100"/>
                <a:ext cx="9144000" cy="69567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28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altLang="ru-RU" sz="2800" dirty="0">
                            <a:solidFill>
                              <a:srgbClr val="620BFC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e>
                      <m:sup>
                        <m:r>
                          <m:rPr>
                            <m:nor/>
                          </m:rPr>
                          <a:rPr lang="ru-RU" altLang="ru-RU" sz="2800" dirty="0">
                            <a:solidFill>
                              <a:srgbClr val="620BFC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</a:t>
                </a:r>
                <a:r>
                  <a:rPr lang="ru-RU" altLang="ru-RU" sz="28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ru-RU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)] </a:t>
                </a:r>
                <a:r>
                  <a:rPr lang="ru-RU" altLang="ru-RU" sz="28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Сутек</a:t>
                </a:r>
                <a:r>
                  <a:rPr lang="ru-RU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ионының</a:t>
                </a:r>
                <a:r>
                  <a:rPr lang="ru-RU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концентрациясы</a:t>
                </a:r>
                <a:endParaRPr lang="ru-RU" altLang="ru-RU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2745C9-783B-4F27-968B-4832E24E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292100"/>
                <a:ext cx="9144000" cy="695676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2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4161" y="1198406"/>
                <a:ext cx="9144001" cy="62617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just"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 </a:t>
                </a:r>
                <a:r>
                  <a:rPr lang="ru-RU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ковалентті</a:t>
                </a: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болғанымен</a:t>
                </a: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</a:t>
                </a: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амфотерлік</a:t>
                </a: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электролит.</a:t>
                </a:r>
              </a:p>
              <a:p>
                <a:pPr algn="just"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Судың</a:t>
                </a: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диссоциациялану</a:t>
                </a: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теңдеуі</a:t>
                </a: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...	</a:t>
                </a:r>
              </a:p>
              <a:p>
                <a:pPr algn="just"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alt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(с)   +   </m:t>
                      </m:r>
                      <m:r>
                        <a:rPr lang="en-US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alt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(с) ⇌ </m:t>
                      </m:r>
                      <m:sSup>
                        <m:sSupPr>
                          <m:ctrlPr>
                            <a:rPr lang="kk-KZ" altLang="ru-RU" sz="24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ru-RU" sz="240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  <m:r>
                            <a:rPr lang="en-US" altLang="ru-RU" sz="2400" baseline="-2500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altLang="ru-RU" sz="240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p>
                          <m:r>
                            <a:rPr lang="en-US" altLang="ru-RU" sz="240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(</m:t>
                      </m:r>
                      <m:r>
                        <a:rPr lang="kk-KZ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ері</m:t>
                      </m:r>
                      <m:r>
                        <a:rPr lang="en-US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   +  </m:t>
                      </m:r>
                      <m:r>
                        <a:rPr lang="en-US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𝑂𝐻</m:t>
                      </m:r>
                      <m:r>
                        <a:rPr lang="en-US" alt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¯(ері)</m:t>
                      </m:r>
                    </m:oMath>
                  </m:oMathPara>
                </a14:m>
                <a:endParaRPr lang="kk-KZ" altLang="ru-RU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 </a:t>
                </a:r>
                <a:r>
                  <a:rPr lang="ru-RU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аздап</a:t>
                </a: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ионданады</a:t>
                </a:r>
                <a:r>
                  <a:rPr lang="ru-RU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ru-RU" sz="24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r>
                      <a:rPr lang="en-US" altLang="ru-RU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𝑂</m:t>
                    </m:r>
                    <m:r>
                      <a:rPr lang="en-US" altLang="ru-RU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(с) ⇌ </m:t>
                    </m:r>
                    <m:sSup>
                      <m:sSupPr>
                        <m:ctrlPr>
                          <a:rPr lang="en-US" altLang="ru-RU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ru-RU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(</m:t>
                    </m:r>
                    <m:r>
                      <a:rPr lang="kk-KZ" altLang="ru-RU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ері</m:t>
                    </m:r>
                    <m:r>
                      <a:rPr lang="en-US" altLang="ru-RU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   +  </m:t>
                    </m:r>
                    <m:r>
                      <a:rPr lang="en-US" altLang="ru-RU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𝑂𝐻</m:t>
                    </m:r>
                    <m:r>
                      <a:rPr lang="en-US" altLang="ru-RU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¯(ері)</m:t>
                    </m:r>
                  </m:oMath>
                </a14:m>
                <a:endParaRPr lang="kk-KZ" altLang="ru-RU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Екінші теңдеу үшін тепе-теңдік константасы: </a:t>
                </a:r>
                <a:endParaRPr lang="en-US" altLang="ru-RU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400" i="1" dirty="0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RU" sz="2400" b="0" i="1" dirty="0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[</m:t>
                            </m:r>
                            <m:r>
                              <a:rPr lang="en-US" altLang="ru-RU" sz="2400" b="0" i="1" dirty="0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ru-RU" sz="2400" b="0" i="1" dirty="0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</m:sup>
                        </m:sSup>
                        <m:r>
                          <a:rPr lang="kk-KZ" altLang="ru-RU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(ері)</m:t>
                        </m:r>
                        <m:r>
                          <a:rPr lang="en-US" altLang="ru-RU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] [</m:t>
                        </m:r>
                        <m:sSup>
                          <m:sSupPr>
                            <m:ctrlPr>
                              <a:rPr lang="en-US" altLang="ru-RU" sz="2400" b="0" i="1" dirty="0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RU" sz="2400" b="0" i="1" dirty="0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𝑂𝐻</m:t>
                            </m:r>
                          </m:e>
                          <m:sup>
                            <m:r>
                              <a:rPr lang="en-US" altLang="ru-RU" sz="2400" b="0" i="1" dirty="0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−</m:t>
                            </m:r>
                          </m:sup>
                        </m:sSup>
                        <m:r>
                          <a:rPr lang="kk-KZ" altLang="ru-RU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 (ері)</m:t>
                        </m:r>
                        <m:r>
                          <a:rPr lang="en-US" altLang="ru-RU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]</m:t>
                        </m:r>
                      </m:num>
                      <m:den>
                        <m:r>
                          <a:rPr lang="en-US" altLang="ru-RU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[</m:t>
                        </m:r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  <m:r>
                          <a:rPr lang="en-US" altLang="ru-RU" sz="2400" i="1" baseline="-2500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с</m:t>
                            </m:r>
                          </m:e>
                        </m:d>
                        <m:r>
                          <a:rPr lang="en-US" altLang="ru-RU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ru-RU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[  ] 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тепе-теңдік концентрациясы </a:t>
                </a:r>
                <a:r>
                  <a:rPr lang="kk-KZ" altLang="ru-RU" sz="24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моль</a:t>
                </a:r>
                <a:r>
                  <a:rPr lang="kk-KZ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altLang="ru-RU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kk-KZ" altLang="ru-RU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дм</m:t>
                        </m:r>
                      </m:e>
                      <m:sup>
                        <m:r>
                          <a:rPr lang="kk-KZ" altLang="ru-RU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lang="kk-KZ" altLang="ru-RU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Судың диссоциацялану дәрежесі өте кіші болғандықтан, судың диссоциацияланбай қалған молекулаларының тепе-теңдік концентрациясы судың жалпы концентрациясына тең, яғни </a:t>
                </a:r>
              </a:p>
              <a:p>
                <a:pPr algn="ctr"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1000/18 </a:t>
                </a:r>
                <a14:m>
                  <m:oMath xmlns:m="http://schemas.openxmlformats.org/officeDocument/2006/math">
                    <m:r>
                      <a:rPr lang="kk-KZ" altLang="ru-RU" sz="24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kk-KZ" altLang="ru-RU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kk-KZ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55,55 моль.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altLang="ru-RU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kk-KZ" altLang="ru-RU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дм</m:t>
                        </m:r>
                      </m:e>
                      <m:sup>
                        <m:r>
                          <a:rPr lang="kk-KZ" altLang="ru-RU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lang="kk-KZ" altLang="ru-RU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𝑐</m:t>
                        </m:r>
                      </m:sub>
                    </m:sSub>
                    <m:r>
                      <a:rPr lang="en-US" altLang="ru-RU" sz="24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1,8 </a:t>
                </a:r>
                <a14:m>
                  <m:oMath xmlns:m="http://schemas.openxmlformats.org/officeDocument/2006/math">
                    <m:r>
                      <a:rPr lang="en-US" altLang="ru-RU" sz="24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×</m:t>
                    </m:r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×</m:t>
                    </m:r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55,55 </a:t>
                </a:r>
                <a14:m>
                  <m:oMath xmlns:m="http://schemas.openxmlformats.org/officeDocument/2006/math">
                    <m:r>
                      <a:rPr lang="en-US" altLang="ru-RU" sz="24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altLang="ru-RU" sz="24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×</m:t>
                    </m:r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−1</m:t>
                        </m:r>
                        <m:r>
                          <a:rPr lang="en-US" altLang="ru-RU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ru-RU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2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ru-RU" sz="22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altLang="ru-RU" sz="22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</m:oMath>
                </a14:m>
                <a:r>
                  <a:rPr lang="en-US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[</m:t>
                        </m:r>
                        <m: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  <m:r>
                      <a:rPr lang="kk-KZ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(ері)</m:t>
                    </m:r>
                    <m:r>
                      <a:rPr lang="en-US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 [</m:t>
                    </m:r>
                    <m:sSup>
                      <m:sSupPr>
                        <m:ctrlP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𝑂𝐻</m:t>
                        </m:r>
                      </m:e>
                      <m:sup>
                        <m: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  <m:r>
                      <a:rPr lang="kk-KZ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(ері)</m:t>
                    </m:r>
                    <m:r>
                      <a:rPr lang="en-US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</m:t>
                    </m:r>
                  </m:oMath>
                </a14:m>
                <a:r>
                  <a:rPr lang="en-US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2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kk-KZ" altLang="ru-RU" sz="22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моль </m:t>
                        </m:r>
                      </m:e>
                      <m:sup>
                        <m:r>
                          <a:rPr lang="kk-KZ" altLang="ru-RU" sz="22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k-KZ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altLang="ru-RU" sz="22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kk-KZ" altLang="ru-RU" sz="22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дм</m:t>
                        </m:r>
                      </m:e>
                      <m:sup>
                        <m:r>
                          <a:rPr lang="kk-KZ" altLang="ru-RU" sz="22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kk-KZ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altLang="ru-RU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ru-RU" sz="2200" dirty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1 </m:t>
                    </m:r>
                    <m:r>
                      <a:rPr lang="en-US" altLang="ru-RU" sz="22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ru-RU" sz="2200" dirty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−14</m:t>
                        </m:r>
                      </m:sup>
                    </m:sSup>
                  </m:oMath>
                </a14:m>
                <a:r>
                  <a:rPr lang="en-US" altLang="ru-RU" sz="2200" dirty="0">
                    <a:solidFill>
                      <a:srgbClr val="620BFC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kk-KZ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моль </m:t>
                        </m:r>
                      </m:e>
                      <m:sup>
                        <m:r>
                          <a:rPr lang="kk-KZ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k-KZ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kk-KZ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дм</m:t>
                        </m:r>
                      </m:e>
                      <m:sup>
                        <m:r>
                          <a:rPr lang="kk-KZ" altLang="ru-RU" sz="22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−6</m:t>
                        </m:r>
                      </m:sup>
                    </m:sSup>
                  </m:oMath>
                </a14:m>
                <a:endParaRPr lang="kk-KZ" altLang="ru-RU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kk-KZ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-ның мәні температураға байланысты өзгереді. </a:t>
                </a:r>
                <a:endParaRPr lang="en-US" altLang="ru-RU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1" y="1198406"/>
                <a:ext cx="9144001" cy="6261752"/>
              </a:xfrm>
              <a:prstGeom prst="rect">
                <a:avLst/>
              </a:prstGeom>
              <a:blipFill>
                <a:blip r:embed="rId2"/>
                <a:stretch>
                  <a:fillRect b="-19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B7BB1-C736-4453-A32E-98F72B3EC58B}"/>
              </a:ext>
            </a:extLst>
          </p:cNvPr>
          <p:cNvSpPr txBox="1"/>
          <p:nvPr/>
        </p:nvSpPr>
        <p:spPr>
          <a:xfrm>
            <a:off x="284162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Судың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иондық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туындысы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</a:t>
            </a:r>
          </a:p>
        </p:txBody>
      </p:sp>
    </p:spTree>
    <p:extLst>
      <p:ext uri="{BB962C8B-B14F-4D97-AF65-F5344CB8AC3E}">
        <p14:creationId xmlns:p14="http://schemas.microsoft.com/office/powerpoint/2010/main" val="86475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B7BB1-C736-4453-A32E-98F72B3EC58B}"/>
              </a:ext>
            </a:extLst>
          </p:cNvPr>
          <p:cNvSpPr txBox="1"/>
          <p:nvPr/>
        </p:nvSpPr>
        <p:spPr>
          <a:xfrm>
            <a:off x="284162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Судың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иондық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туындысы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D02C4C8-FABE-4099-B57C-ECB6D5E31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97" y="1137356"/>
            <a:ext cx="9144000" cy="299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52000" tIns="108000" rIns="252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GB" altLang="ru-RU" sz="2300" baseline="-25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өлшемінің негізі тепе-теңдік константасы </a:t>
            </a:r>
            <a:r>
              <a:rPr lang="kk-KZ" altLang="ru-RU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температураға </a:t>
            </a:r>
            <a:r>
              <a:rPr lang="kk-KZ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байланысты</a:t>
            </a:r>
            <a:endParaRPr lang="en-US" altLang="ru-RU" sz="23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0"/>
              </a:spcBef>
              <a:spcAft>
                <a:spcPts val="200"/>
              </a:spcAft>
              <a:buFontTx/>
              <a:buNone/>
            </a:pPr>
            <a:endParaRPr lang="en-GB" altLang="ru-RU" sz="23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kk-KZ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Температура</a:t>
            </a: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/ °C		         0	           20	      25	      30	      60</a:t>
            </a:r>
          </a:p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GB" altLang="ru-RU" sz="2300" baseline="-25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1 x 10</a:t>
            </a:r>
            <a:r>
              <a:rPr lang="en-GB" altLang="ru-RU" sz="2300" baseline="30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-14</a:t>
            </a: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kk-KZ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моль</a:t>
            </a:r>
            <a:r>
              <a:rPr lang="en-GB" altLang="ru-RU" sz="2300" baseline="30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ru-RU" sz="23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дм</a:t>
            </a:r>
            <a:r>
              <a:rPr lang="en-GB" altLang="ru-RU" sz="2300" baseline="30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-6    </a:t>
            </a: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0.11	    0.68	      1.0	     1.47     5.6</a:t>
            </a:r>
          </a:p>
          <a:p>
            <a:pPr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GB" altLang="ru-RU" sz="2300" baseline="30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x 10</a:t>
            </a:r>
            <a:r>
              <a:rPr lang="en-GB" altLang="ru-RU" sz="2300" baseline="30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-7</a:t>
            </a: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моль </a:t>
            </a:r>
            <a:r>
              <a:rPr lang="kk-KZ" altLang="ru-RU" sz="23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дм</a:t>
            </a:r>
            <a:r>
              <a:rPr lang="en-GB" altLang="ru-RU" sz="2300" baseline="30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-3     </a:t>
            </a:r>
            <a:r>
              <a:rPr lang="en-GB" altLang="ru-RU" sz="2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0.33	    0.82	      1.0	     1.27    2.37</a:t>
            </a:r>
          </a:p>
          <a:p>
            <a:pPr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ru-RU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		                                      7.48       7.08       7	     6.92    6.63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53308D6F-87C1-4DAE-9A54-99662CE4E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197" y="4385834"/>
                <a:ext cx="9144000" cy="33830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252000" tIns="108000" rIns="252000" bIns="108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Бұл теңдеу арқылы қандай                                </a:t>
                </a:r>
                <a:endParaRPr lang="en-US" altLang="ru-RU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GB" altLang="ru-RU" sz="2300" i="1" baseline="-25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GB" altLang="ru-RU" sz="23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GB" altLang="ru-RU" sz="23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(с)  ⇌ </m:t>
                      </m:r>
                      <m:r>
                        <a:rPr lang="en-GB" altLang="ru-RU" sz="23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GB" altLang="ru-RU" sz="2300" i="1" baseline="30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GB" altLang="ru-RU" sz="23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kk-KZ" altLang="ru-RU" sz="23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ері</m:t>
                      </m:r>
                      <m:r>
                        <a:rPr lang="en-GB" altLang="ru-RU" sz="23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   +  </m:t>
                      </m:r>
                      <m:r>
                        <a:rPr lang="en-GB" altLang="ru-RU" sz="23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𝑂𝐻</m:t>
                      </m:r>
                      <m:r>
                        <a:rPr lang="en-GB" altLang="ru-RU" sz="23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¯(ері)   ?</m:t>
                      </m:r>
                    </m:oMath>
                  </m:oMathPara>
                </a14:m>
                <a:endParaRPr lang="en-GB" altLang="ru-RU" sz="23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тұжырым шығарамыз</a:t>
                </a:r>
                <a:endParaRPr lang="en-GB" altLang="ru-RU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500"/>
                  </a:spcAft>
                  <a:buFontTx/>
                  <a:buNone/>
                </a:pP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•  </a:t>
                </a: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температура артқан сайын </a:t>
                </a: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</a:t>
                </a:r>
                <a:r>
                  <a:rPr lang="en-GB" altLang="ru-RU" sz="2300" baseline="-25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</a:t>
                </a: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саны артты;</a:t>
                </a:r>
                <a:endParaRPr lang="en-GB" altLang="ru-RU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500"/>
                  </a:spcAft>
                  <a:buFontTx/>
                  <a:buNone/>
                </a:pP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•  H</a:t>
                </a:r>
                <a:r>
                  <a:rPr lang="en-GB" altLang="ru-RU" sz="2300" baseline="30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</a:t>
                </a: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OH¯ </a:t>
                </a: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иондарының концентрациясы арта түседі;</a:t>
                </a:r>
                <a:endParaRPr lang="en-GB" altLang="ru-RU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500"/>
                  </a:spcAft>
                  <a:buFontTx/>
                  <a:buNone/>
                </a:pP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•  </a:t>
                </a: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тепе-теңдік оңға қарай бағытталады;</a:t>
                </a:r>
                <a:endParaRPr lang="en-GB" altLang="ru-RU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500"/>
                  </a:spcAft>
                  <a:buFontTx/>
                  <a:buNone/>
                </a:pP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•  </a:t>
                </a: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егер </a:t>
                </a: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</a:t>
                </a:r>
                <a:r>
                  <a:rPr lang="en-GB" altLang="ru-RU" sz="2300" baseline="30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 </a:t>
                </a: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концентрациясы жоғарыласа </a:t>
                </a: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</a:t>
                </a: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төмендейді;</a:t>
                </a:r>
              </a:p>
              <a:p>
                <a:pPr>
                  <a:spcBef>
                    <a:spcPct val="0"/>
                  </a:spcBef>
                  <a:spcAft>
                    <a:spcPts val="500"/>
                  </a:spcAft>
                  <a:buFontTx/>
                  <a:buNone/>
                </a:pP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• </a:t>
                </a: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температура артқан сайын </a:t>
                </a:r>
                <a:r>
                  <a:rPr lang="en-GB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 </a:t>
                </a:r>
                <a:r>
                  <a:rPr lang="kk-KZ" alt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төмендейді.</a:t>
                </a:r>
                <a:endParaRPr lang="en-GB" altLang="ru-RU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53308D6F-87C1-4DAE-9A54-99662CE4E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197" y="4385834"/>
                <a:ext cx="9144000" cy="3383078"/>
              </a:xfrm>
              <a:prstGeom prst="rect">
                <a:avLst/>
              </a:prstGeom>
              <a:blipFill>
                <a:blip r:embed="rId2"/>
                <a:stretch>
                  <a:fillRect b="-107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75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B7BB1-C736-4453-A32E-98F72B3EC58B}"/>
              </a:ext>
            </a:extLst>
          </p:cNvPr>
          <p:cNvSpPr txBox="1"/>
          <p:nvPr/>
        </p:nvSpPr>
        <p:spPr>
          <a:xfrm>
            <a:off x="284162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 </a:t>
            </a:r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en-US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pOH</a:t>
            </a:r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арасындағы байланыс</a:t>
            </a:r>
            <a:endParaRPr lang="en-US" altLang="ru-RU" sz="2400" dirty="0">
              <a:solidFill>
                <a:srgbClr val="620BF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D79830-BEC9-461D-AFFA-BC26145F44D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5275" y="1004888"/>
            <a:ext cx="8639175" cy="3574055"/>
          </a:xfrm>
          <a:prstGeom prst="rect">
            <a:avLst/>
          </a:prstGeom>
          <a:blipFill rotWithShape="1">
            <a:blip r:embed="rId2"/>
            <a:stretch>
              <a:fillRect l="-353" t="-51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ru-RU" dirty="0">
                <a:noFill/>
              </a:rPr>
              <a:t> </a:t>
            </a:r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8D044B4D-6B1C-4DE4-9301-EBF355A8F0B5}"/>
              </a:ext>
            </a:extLst>
          </p:cNvPr>
          <p:cNvGrpSpPr>
            <a:grpSpLocks/>
          </p:cNvGrpSpPr>
          <p:nvPr/>
        </p:nvGrpSpPr>
        <p:grpSpPr bwMode="auto">
          <a:xfrm>
            <a:off x="501663" y="5005616"/>
            <a:ext cx="8733202" cy="2433333"/>
            <a:chOff x="504" y="2677"/>
            <a:chExt cx="4721" cy="1100"/>
          </a:xfrm>
        </p:grpSpPr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14B2CF4E-1AC1-481B-AEDA-A348B2B08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" y="3537"/>
              <a:ext cx="81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kk-KZ" altLang="ru-RU" sz="1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КҮШТІ ҚЫШҚЫЛ</a:t>
              </a:r>
              <a:endParaRPr lang="en-US" altLang="ru-RU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 Box 61">
              <a:extLst>
                <a:ext uri="{FF2B5EF4-FFF2-40B4-BE49-F238E27FC236}">
                  <a16:creationId xmlns:a16="http://schemas.microsoft.com/office/drawing/2014/main" id="{BC4BD14C-792A-4712-B6E1-4435D9AEE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" y="3537"/>
              <a:ext cx="81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kk-KZ" altLang="ru-RU" sz="1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ӘЛСІЗ</a:t>
              </a:r>
              <a:r>
                <a:rPr lang="kk-KZ" altLang="ru-RU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kk-KZ" altLang="ru-RU" sz="1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ҚЫШҚЫЛ</a:t>
              </a:r>
              <a:endParaRPr lang="en-US" altLang="ru-RU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 Box 62">
              <a:extLst>
                <a:ext uri="{FF2B5EF4-FFF2-40B4-BE49-F238E27FC236}">
                  <a16:creationId xmlns:a16="http://schemas.microsoft.com/office/drawing/2014/main" id="{718F8E92-20C5-4F82-AE3D-E41C042A9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3556"/>
              <a:ext cx="813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kk-KZ" altLang="ru-RU" sz="1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БЕЙТАРАП</a:t>
              </a:r>
              <a:endParaRPr lang="en-US" altLang="ru-RU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 Box 63">
              <a:extLst>
                <a:ext uri="{FF2B5EF4-FFF2-40B4-BE49-F238E27FC236}">
                  <a16:creationId xmlns:a16="http://schemas.microsoft.com/office/drawing/2014/main" id="{20D1A530-8B4D-4D72-A02A-AB1B873E3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540"/>
              <a:ext cx="856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kk-KZ" altLang="ru-RU" sz="1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КҮШТІ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kk-KZ" altLang="ru-RU" sz="1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СІЛТІ</a:t>
              </a:r>
              <a:endParaRPr lang="en-US" altLang="ru-RU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 Box 64">
              <a:extLst>
                <a:ext uri="{FF2B5EF4-FFF2-40B4-BE49-F238E27FC236}">
                  <a16:creationId xmlns:a16="http://schemas.microsoft.com/office/drawing/2014/main" id="{BB0E73FD-D531-4394-9EB3-6BD56092C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" y="3537"/>
              <a:ext cx="81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kk-KZ" altLang="ru-RU" sz="1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ӘЛСІЗ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kk-KZ" altLang="ru-RU" sz="1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НЕГІЗ</a:t>
              </a:r>
              <a:endParaRPr lang="en-US" altLang="ru-RU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" name="Group 81">
              <a:extLst>
                <a:ext uri="{FF2B5EF4-FFF2-40B4-BE49-F238E27FC236}">
                  <a16:creationId xmlns:a16="http://schemas.microsoft.com/office/drawing/2014/main" id="{9E9B36F8-95D4-4440-9D19-56A93750EE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" y="2677"/>
              <a:ext cx="4721" cy="728"/>
              <a:chOff x="504" y="2637"/>
              <a:chExt cx="4721" cy="728"/>
            </a:xfrm>
          </p:grpSpPr>
          <p:sp>
            <p:nvSpPr>
              <p:cNvPr id="16" name="Text Box 13">
                <a:extLst>
                  <a:ext uri="{FF2B5EF4-FFF2-40B4-BE49-F238E27FC236}">
                    <a16:creationId xmlns:a16="http://schemas.microsoft.com/office/drawing/2014/main" id="{BD44F3CC-5282-485B-B3DE-0992EB348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" y="2637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F208AF82-5E2A-4FF0-B7B0-68CF209D0A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9" y="2637"/>
                <a:ext cx="286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Text Box 15">
                <a:extLst>
                  <a:ext uri="{FF2B5EF4-FFF2-40B4-BE49-F238E27FC236}">
                    <a16:creationId xmlns:a16="http://schemas.microsoft.com/office/drawing/2014/main" id="{C1A4F4E9-3F52-40B8-907F-6B2170E9F8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5" y="2637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-2</a:t>
                </a:r>
                <a:endParaRPr lang="en-US" altLang="ru-RU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Text Box 16">
                <a:extLst>
                  <a:ext uri="{FF2B5EF4-FFF2-40B4-BE49-F238E27FC236}">
                    <a16:creationId xmlns:a16="http://schemas.microsoft.com/office/drawing/2014/main" id="{7FDD3B11-F3AB-4FAC-8E21-D85E606D2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0" y="2637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-3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73A61783-5A6B-45F5-A309-F401F9416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" y="2637"/>
                <a:ext cx="286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-4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Text Box 18">
                <a:extLst>
                  <a:ext uri="{FF2B5EF4-FFF2-40B4-BE49-F238E27FC236}">
                    <a16:creationId xmlns:a16="http://schemas.microsoft.com/office/drawing/2014/main" id="{A72B2879-0D8B-4EF7-BF53-DED268339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" y="2637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-5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Text Box 19">
                <a:extLst>
                  <a:ext uri="{FF2B5EF4-FFF2-40B4-BE49-F238E27FC236}">
                    <a16:creationId xmlns:a16="http://schemas.microsoft.com/office/drawing/2014/main" id="{52B9A4B0-B520-4ACD-B10E-B2EFB8B318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6" y="2637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-6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Text Box 20">
                <a:extLst>
                  <a:ext uri="{FF2B5EF4-FFF2-40B4-BE49-F238E27FC236}">
                    <a16:creationId xmlns:a16="http://schemas.microsoft.com/office/drawing/2014/main" id="{C4AD840D-2C9F-4249-BAD8-EA41A5842A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637"/>
                <a:ext cx="286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-7</a:t>
                </a:r>
                <a:endParaRPr lang="en-US" altLang="ru-RU" sz="140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Text Box 21">
                <a:extLst>
                  <a:ext uri="{FF2B5EF4-FFF2-40B4-BE49-F238E27FC236}">
                    <a16:creationId xmlns:a16="http://schemas.microsoft.com/office/drawing/2014/main" id="{32357ED8-5D6B-4F6C-A5F0-55330D0FD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7" y="2637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-8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xt Box 22">
                <a:extLst>
                  <a:ext uri="{FF2B5EF4-FFF2-40B4-BE49-F238E27FC236}">
                    <a16:creationId xmlns:a16="http://schemas.microsoft.com/office/drawing/2014/main" id="{FA5CC615-6940-4DD3-9C4C-8EEE386C0D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2" y="2637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-9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96A3BC26-20AE-4823-8193-8B16B18163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7" y="2637"/>
                <a:ext cx="286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-10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Text Box 24">
                <a:extLst>
                  <a:ext uri="{FF2B5EF4-FFF2-40B4-BE49-F238E27FC236}">
                    <a16:creationId xmlns:a16="http://schemas.microsoft.com/office/drawing/2014/main" id="{BAB67850-1ED3-49B0-A5C8-5C9BEC83AB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3" y="2637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-11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Text Box 25">
                <a:extLst>
                  <a:ext uri="{FF2B5EF4-FFF2-40B4-BE49-F238E27FC236}">
                    <a16:creationId xmlns:a16="http://schemas.microsoft.com/office/drawing/2014/main" id="{082FA86E-7A39-4D9A-B491-7B3C1D74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637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-12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Text Box 26">
                <a:extLst>
                  <a:ext uri="{FF2B5EF4-FFF2-40B4-BE49-F238E27FC236}">
                    <a16:creationId xmlns:a16="http://schemas.microsoft.com/office/drawing/2014/main" id="{6D0FB88D-76C7-4F6C-A5FC-7A07DA94D9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3" y="2637"/>
                <a:ext cx="286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-13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Text Box 27">
                <a:extLst>
                  <a:ext uri="{FF2B5EF4-FFF2-40B4-BE49-F238E27FC236}">
                    <a16:creationId xmlns:a16="http://schemas.microsoft.com/office/drawing/2014/main" id="{85FBDCB7-8CA3-4F9D-BB57-7B1CCEB6B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9" y="2637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-14</a:t>
                </a:r>
                <a:endParaRPr lang="en-US" altLang="ru-RU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xt Box 28">
                <a:extLst>
                  <a:ext uri="{FF2B5EF4-FFF2-40B4-BE49-F238E27FC236}">
                    <a16:creationId xmlns:a16="http://schemas.microsoft.com/office/drawing/2014/main" id="{A86CEDEE-9295-4542-BE84-5CA22C66B7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" y="2835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-14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Text Box 29">
                <a:extLst>
                  <a:ext uri="{FF2B5EF4-FFF2-40B4-BE49-F238E27FC236}">
                    <a16:creationId xmlns:a16="http://schemas.microsoft.com/office/drawing/2014/main" id="{8BE4307E-B8D8-4459-97DF-D2A1E66DC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9" y="2835"/>
                <a:ext cx="286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-13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Text Box 30">
                <a:extLst>
                  <a:ext uri="{FF2B5EF4-FFF2-40B4-BE49-F238E27FC236}">
                    <a16:creationId xmlns:a16="http://schemas.microsoft.com/office/drawing/2014/main" id="{322BCC31-F58A-48F6-8BFE-017068833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5" y="2835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-12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Text Box 31">
                <a:extLst>
                  <a:ext uri="{FF2B5EF4-FFF2-40B4-BE49-F238E27FC236}">
                    <a16:creationId xmlns:a16="http://schemas.microsoft.com/office/drawing/2014/main" id="{714791BE-219F-4CD8-A0B7-B8B99260E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0" y="2835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-11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Text Box 32">
                <a:extLst>
                  <a:ext uri="{FF2B5EF4-FFF2-40B4-BE49-F238E27FC236}">
                    <a16:creationId xmlns:a16="http://schemas.microsoft.com/office/drawing/2014/main" id="{41F9AC7D-632D-4FF8-B9A1-925701A440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" y="2835"/>
                <a:ext cx="286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-10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Text Box 33">
                <a:extLst>
                  <a:ext uri="{FF2B5EF4-FFF2-40B4-BE49-F238E27FC236}">
                    <a16:creationId xmlns:a16="http://schemas.microsoft.com/office/drawing/2014/main" id="{DDFDAE91-208F-4746-A5D3-937B10A3A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" y="2835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-9</a:t>
                </a:r>
                <a:endParaRPr lang="en-US" altLang="ru-RU" sz="1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" name="Text Box 34">
                <a:extLst>
                  <a:ext uri="{FF2B5EF4-FFF2-40B4-BE49-F238E27FC236}">
                    <a16:creationId xmlns:a16="http://schemas.microsoft.com/office/drawing/2014/main" id="{3DFB5C6E-D406-4156-A0ED-DBE33D72D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6" y="2835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-8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Text Box 35">
                <a:extLst>
                  <a:ext uri="{FF2B5EF4-FFF2-40B4-BE49-F238E27FC236}">
                    <a16:creationId xmlns:a16="http://schemas.microsoft.com/office/drawing/2014/main" id="{80C05BD5-0E3B-4E24-B131-1AF948676D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835"/>
                <a:ext cx="286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-7</a:t>
                </a:r>
                <a:endParaRPr lang="en-US" altLang="ru-RU" sz="140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Text Box 36">
                <a:extLst>
                  <a:ext uri="{FF2B5EF4-FFF2-40B4-BE49-F238E27FC236}">
                    <a16:creationId xmlns:a16="http://schemas.microsoft.com/office/drawing/2014/main" id="{47422A74-8A58-41FE-8D29-6F34F0F13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7" y="2835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-6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Text Box 37">
                <a:extLst>
                  <a:ext uri="{FF2B5EF4-FFF2-40B4-BE49-F238E27FC236}">
                    <a16:creationId xmlns:a16="http://schemas.microsoft.com/office/drawing/2014/main" id="{CEE768C9-D8D9-4715-BDE1-99A76D50D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2" y="2835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-5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" name="Text Box 38">
                <a:extLst>
                  <a:ext uri="{FF2B5EF4-FFF2-40B4-BE49-F238E27FC236}">
                    <a16:creationId xmlns:a16="http://schemas.microsoft.com/office/drawing/2014/main" id="{7143E82A-E649-4C9E-A24E-C3A8D9FA8F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7" y="2835"/>
                <a:ext cx="286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-4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Text Box 39">
                <a:extLst>
                  <a:ext uri="{FF2B5EF4-FFF2-40B4-BE49-F238E27FC236}">
                    <a16:creationId xmlns:a16="http://schemas.microsoft.com/office/drawing/2014/main" id="{DE1B16F0-22B7-4B48-A4BC-07F5DA9B2D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3" y="2835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-3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Text Box 40">
                <a:extLst>
                  <a:ext uri="{FF2B5EF4-FFF2-40B4-BE49-F238E27FC236}">
                    <a16:creationId xmlns:a16="http://schemas.microsoft.com/office/drawing/2014/main" id="{5F5CA097-1A51-46D6-9073-C08890CDE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835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-2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Text Box 41">
                <a:extLst>
                  <a:ext uri="{FF2B5EF4-FFF2-40B4-BE49-F238E27FC236}">
                    <a16:creationId xmlns:a16="http://schemas.microsoft.com/office/drawing/2014/main" id="{33ABBCDB-953B-45EB-9A17-266ED0B35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3" y="2835"/>
                <a:ext cx="286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-1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Text Box 42">
                <a:extLst>
                  <a:ext uri="{FF2B5EF4-FFF2-40B4-BE49-F238E27FC236}">
                    <a16:creationId xmlns:a16="http://schemas.microsoft.com/office/drawing/2014/main" id="{550DCB69-C68C-4494-841F-BE01CE9E39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9" y="2835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r>
                  <a:rPr lang="en-US" altLang="ru-RU" sz="1400" baseline="300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-0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Text Box 43">
                <a:extLst>
                  <a:ext uri="{FF2B5EF4-FFF2-40B4-BE49-F238E27FC236}">
                    <a16:creationId xmlns:a16="http://schemas.microsoft.com/office/drawing/2014/main" id="{CF9C1CBF-5337-495A-BB00-17E0EC603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" y="3033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</a:t>
                </a:r>
              </a:p>
            </p:txBody>
          </p:sp>
          <p:sp>
            <p:nvSpPr>
              <p:cNvPr id="48" name="Text Box 44">
                <a:extLst>
                  <a:ext uri="{FF2B5EF4-FFF2-40B4-BE49-F238E27FC236}">
                    <a16:creationId xmlns:a16="http://schemas.microsoft.com/office/drawing/2014/main" id="{E344ADBF-D26B-4490-91C6-30E05FE93D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9" y="3033"/>
                <a:ext cx="286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</a:p>
            </p:txBody>
          </p:sp>
          <p:sp>
            <p:nvSpPr>
              <p:cNvPr id="49" name="Text Box 45">
                <a:extLst>
                  <a:ext uri="{FF2B5EF4-FFF2-40B4-BE49-F238E27FC236}">
                    <a16:creationId xmlns:a16="http://schemas.microsoft.com/office/drawing/2014/main" id="{B3A91E8A-2ECB-4E01-9F22-E70D640F7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5" y="3033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</a:p>
            </p:txBody>
          </p:sp>
          <p:sp>
            <p:nvSpPr>
              <p:cNvPr id="50" name="Text Box 46">
                <a:extLst>
                  <a:ext uri="{FF2B5EF4-FFF2-40B4-BE49-F238E27FC236}">
                    <a16:creationId xmlns:a16="http://schemas.microsoft.com/office/drawing/2014/main" id="{B9D2BE28-BA5C-473A-AC8E-77BA21306A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0" y="3033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</a:p>
            </p:txBody>
          </p:sp>
          <p:sp>
            <p:nvSpPr>
              <p:cNvPr id="51" name="Text Box 47">
                <a:extLst>
                  <a:ext uri="{FF2B5EF4-FFF2-40B4-BE49-F238E27FC236}">
                    <a16:creationId xmlns:a16="http://schemas.microsoft.com/office/drawing/2014/main" id="{C147B768-C101-4C37-8DD9-58F57C619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" y="3033"/>
                <a:ext cx="286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</a:p>
            </p:txBody>
          </p:sp>
          <p:sp>
            <p:nvSpPr>
              <p:cNvPr id="52" name="Text Box 48">
                <a:extLst>
                  <a:ext uri="{FF2B5EF4-FFF2-40B4-BE49-F238E27FC236}">
                    <a16:creationId xmlns:a16="http://schemas.microsoft.com/office/drawing/2014/main" id="{66EFF6F0-3BA0-46B3-975C-04F0778147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" y="3033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</a:t>
                </a:r>
              </a:p>
            </p:txBody>
          </p:sp>
          <p:sp>
            <p:nvSpPr>
              <p:cNvPr id="53" name="Text Box 49">
                <a:extLst>
                  <a:ext uri="{FF2B5EF4-FFF2-40B4-BE49-F238E27FC236}">
                    <a16:creationId xmlns:a16="http://schemas.microsoft.com/office/drawing/2014/main" id="{9DB91521-5707-4CA8-B07C-3668D909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6" y="3033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</a:t>
                </a:r>
              </a:p>
            </p:txBody>
          </p:sp>
          <p:sp>
            <p:nvSpPr>
              <p:cNvPr id="54" name="Text Box 50">
                <a:extLst>
                  <a:ext uri="{FF2B5EF4-FFF2-40B4-BE49-F238E27FC236}">
                    <a16:creationId xmlns:a16="http://schemas.microsoft.com/office/drawing/2014/main" id="{31F07C5E-0348-476F-84B6-1614EFD4F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3033"/>
                <a:ext cx="286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</a:t>
                </a:r>
              </a:p>
            </p:txBody>
          </p:sp>
          <p:sp>
            <p:nvSpPr>
              <p:cNvPr id="55" name="Text Box 51">
                <a:extLst>
                  <a:ext uri="{FF2B5EF4-FFF2-40B4-BE49-F238E27FC236}">
                    <a16:creationId xmlns:a16="http://schemas.microsoft.com/office/drawing/2014/main" id="{AF4F4591-F86F-4F65-A3A7-1A0585724F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7" y="3033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</a:t>
                </a:r>
              </a:p>
            </p:txBody>
          </p:sp>
          <p:sp>
            <p:nvSpPr>
              <p:cNvPr id="56" name="Text Box 52">
                <a:extLst>
                  <a:ext uri="{FF2B5EF4-FFF2-40B4-BE49-F238E27FC236}">
                    <a16:creationId xmlns:a16="http://schemas.microsoft.com/office/drawing/2014/main" id="{DEDD2457-8160-4709-9B67-0A62EC3B0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2" y="3033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9</a:t>
                </a:r>
              </a:p>
            </p:txBody>
          </p:sp>
          <p:sp>
            <p:nvSpPr>
              <p:cNvPr id="57" name="Text Box 53">
                <a:extLst>
                  <a:ext uri="{FF2B5EF4-FFF2-40B4-BE49-F238E27FC236}">
                    <a16:creationId xmlns:a16="http://schemas.microsoft.com/office/drawing/2014/main" id="{75AB48B3-BDEF-4955-BD98-2225AEA9C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7" y="3033"/>
                <a:ext cx="286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</a:p>
            </p:txBody>
          </p:sp>
          <p:sp>
            <p:nvSpPr>
              <p:cNvPr id="58" name="Text Box 54">
                <a:extLst>
                  <a:ext uri="{FF2B5EF4-FFF2-40B4-BE49-F238E27FC236}">
                    <a16:creationId xmlns:a16="http://schemas.microsoft.com/office/drawing/2014/main" id="{6D5FA5D4-850A-48AA-8B3D-85ABF6356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3" y="3033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11</a:t>
                </a:r>
              </a:p>
            </p:txBody>
          </p:sp>
          <p:sp>
            <p:nvSpPr>
              <p:cNvPr id="59" name="Text Box 55">
                <a:extLst>
                  <a:ext uri="{FF2B5EF4-FFF2-40B4-BE49-F238E27FC236}">
                    <a16:creationId xmlns:a16="http://schemas.microsoft.com/office/drawing/2014/main" id="{BD97E8B7-052D-45CD-92CB-B9E32B64F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3033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12</a:t>
                </a:r>
              </a:p>
            </p:txBody>
          </p:sp>
          <p:sp>
            <p:nvSpPr>
              <p:cNvPr id="60" name="Text Box 56">
                <a:extLst>
                  <a:ext uri="{FF2B5EF4-FFF2-40B4-BE49-F238E27FC236}">
                    <a16:creationId xmlns:a16="http://schemas.microsoft.com/office/drawing/2014/main" id="{32D4FF02-815C-42AF-876A-84531612A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3" y="3033"/>
                <a:ext cx="286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13</a:t>
                </a:r>
              </a:p>
            </p:txBody>
          </p:sp>
          <p:sp>
            <p:nvSpPr>
              <p:cNvPr id="61" name="Text Box 57">
                <a:extLst>
                  <a:ext uri="{FF2B5EF4-FFF2-40B4-BE49-F238E27FC236}">
                    <a16:creationId xmlns:a16="http://schemas.microsoft.com/office/drawing/2014/main" id="{0FD00E84-9E51-44B9-B199-306AB46B55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9" y="3033"/>
                <a:ext cx="285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14</a:t>
                </a:r>
              </a:p>
            </p:txBody>
          </p:sp>
          <p:sp>
            <p:nvSpPr>
              <p:cNvPr id="62" name="Text Box 58">
                <a:extLst>
                  <a:ext uri="{FF2B5EF4-FFF2-40B4-BE49-F238E27FC236}">
                    <a16:creationId xmlns:a16="http://schemas.microsoft.com/office/drawing/2014/main" id="{EAF7E56A-8019-45BE-B86D-3B685BD5EE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" y="3033"/>
                <a:ext cx="440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</a:t>
                </a:r>
              </a:p>
            </p:txBody>
          </p:sp>
          <p:sp>
            <p:nvSpPr>
              <p:cNvPr id="63" name="Text Box 59">
                <a:extLst>
                  <a:ext uri="{FF2B5EF4-FFF2-40B4-BE49-F238E27FC236}">
                    <a16:creationId xmlns:a16="http://schemas.microsoft.com/office/drawing/2014/main" id="{A61B6304-3592-4987-8490-795BA0A28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" y="2835"/>
                <a:ext cx="440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OH¯</a:t>
                </a:r>
                <a:endParaRPr lang="en-US" altLang="ru-RU" sz="16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Text Box 60">
                <a:extLst>
                  <a:ext uri="{FF2B5EF4-FFF2-40B4-BE49-F238E27FC236}">
                    <a16:creationId xmlns:a16="http://schemas.microsoft.com/office/drawing/2014/main" id="{3B1F9B48-3F83-4FA8-AFB0-8032A90E1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" y="2637"/>
                <a:ext cx="440" cy="13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[H</a:t>
                </a:r>
                <a:r>
                  <a:rPr lang="en-US" altLang="ru-RU" sz="1400" baseline="300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</a:t>
                </a:r>
                <a:r>
                  <a:rPr lang="en-US" altLang="ru-RU" sz="1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]</a:t>
                </a:r>
              </a:p>
            </p:txBody>
          </p:sp>
          <p:sp>
            <p:nvSpPr>
              <p:cNvPr id="65" name="Text Box 65">
                <a:extLst>
                  <a:ext uri="{FF2B5EF4-FFF2-40B4-BE49-F238E27FC236}">
                    <a16:creationId xmlns:a16="http://schemas.microsoft.com/office/drawing/2014/main" id="{C8FEB0DA-A0F8-4B78-A695-19B32C419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5" y="3226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14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6" name="Text Box 66">
                <a:extLst>
                  <a:ext uri="{FF2B5EF4-FFF2-40B4-BE49-F238E27FC236}">
                    <a16:creationId xmlns:a16="http://schemas.microsoft.com/office/drawing/2014/main" id="{A9F1BCC0-3562-488E-9E96-6040F6EE6B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0" y="3226"/>
                <a:ext cx="286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13</a:t>
                </a:r>
              </a:p>
            </p:txBody>
          </p:sp>
          <p:sp>
            <p:nvSpPr>
              <p:cNvPr id="67" name="Text Box 67">
                <a:extLst>
                  <a:ext uri="{FF2B5EF4-FFF2-40B4-BE49-F238E27FC236}">
                    <a16:creationId xmlns:a16="http://schemas.microsoft.com/office/drawing/2014/main" id="{867C77B6-E289-447F-9A93-01B4FB945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6" y="3226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12</a:t>
                </a:r>
              </a:p>
            </p:txBody>
          </p:sp>
          <p:sp>
            <p:nvSpPr>
              <p:cNvPr id="68" name="Text Box 68">
                <a:extLst>
                  <a:ext uri="{FF2B5EF4-FFF2-40B4-BE49-F238E27FC236}">
                    <a16:creationId xmlns:a16="http://schemas.microsoft.com/office/drawing/2014/main" id="{7AE9F58D-6A51-4DEA-A3EB-F5F2A98AA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1" y="3226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11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Text Box 69">
                <a:extLst>
                  <a:ext uri="{FF2B5EF4-FFF2-40B4-BE49-F238E27FC236}">
                    <a16:creationId xmlns:a16="http://schemas.microsoft.com/office/drawing/2014/main" id="{59C43131-7F14-425C-A3B8-A1259FED8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6" y="3226"/>
                <a:ext cx="286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Text Box 70">
                <a:extLst>
                  <a:ext uri="{FF2B5EF4-FFF2-40B4-BE49-F238E27FC236}">
                    <a16:creationId xmlns:a16="http://schemas.microsoft.com/office/drawing/2014/main" id="{27954A18-9B38-49A1-94E5-A9D4F85A15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2" y="3226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9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1" name="Text Box 71">
                <a:extLst>
                  <a:ext uri="{FF2B5EF4-FFF2-40B4-BE49-F238E27FC236}">
                    <a16:creationId xmlns:a16="http://schemas.microsoft.com/office/drawing/2014/main" id="{1B373E7D-4F31-4E4A-B1A9-61EA10CE22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7" y="3226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" name="Text Box 72">
                <a:extLst>
                  <a:ext uri="{FF2B5EF4-FFF2-40B4-BE49-F238E27FC236}">
                    <a16:creationId xmlns:a16="http://schemas.microsoft.com/office/drawing/2014/main" id="{7C794F28-F9A7-4A05-9E56-78AB468A8E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2" y="3226"/>
                <a:ext cx="286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</a:t>
                </a:r>
              </a:p>
            </p:txBody>
          </p:sp>
          <p:sp>
            <p:nvSpPr>
              <p:cNvPr id="73" name="Text Box 73">
                <a:extLst>
                  <a:ext uri="{FF2B5EF4-FFF2-40B4-BE49-F238E27FC236}">
                    <a16:creationId xmlns:a16="http://schemas.microsoft.com/office/drawing/2014/main" id="{98C95F1F-4508-4783-8AF2-9F0E111B77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8" y="3226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4" name="Text Box 74">
                <a:extLst>
                  <a:ext uri="{FF2B5EF4-FFF2-40B4-BE49-F238E27FC236}">
                    <a16:creationId xmlns:a16="http://schemas.microsoft.com/office/drawing/2014/main" id="{9EB38206-E030-4107-9EFC-717FEE1F6A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3" y="3226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Text Box 75">
                <a:extLst>
                  <a:ext uri="{FF2B5EF4-FFF2-40B4-BE49-F238E27FC236}">
                    <a16:creationId xmlns:a16="http://schemas.microsoft.com/office/drawing/2014/main" id="{2D0F76CC-D2D8-49CF-A0CA-BF85ED151A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8" y="3226"/>
                <a:ext cx="286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6" name="Text Box 76">
                <a:extLst>
                  <a:ext uri="{FF2B5EF4-FFF2-40B4-BE49-F238E27FC236}">
                    <a16:creationId xmlns:a16="http://schemas.microsoft.com/office/drawing/2014/main" id="{1097B83C-9A38-4A74-ACBD-B0F6C3564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4" y="3226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7" name="Text Box 77">
                <a:extLst>
                  <a:ext uri="{FF2B5EF4-FFF2-40B4-BE49-F238E27FC236}">
                    <a16:creationId xmlns:a16="http://schemas.microsoft.com/office/drawing/2014/main" id="{0D179707-7D69-42E5-9C98-5BBC783E4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9" y="3226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</a:p>
            </p:txBody>
          </p:sp>
          <p:sp>
            <p:nvSpPr>
              <p:cNvPr id="78" name="Text Box 78">
                <a:extLst>
                  <a:ext uri="{FF2B5EF4-FFF2-40B4-BE49-F238E27FC236}">
                    <a16:creationId xmlns:a16="http://schemas.microsoft.com/office/drawing/2014/main" id="{DAF09F3C-C31D-4CD7-B6B4-9DEDC2C67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4" y="3226"/>
                <a:ext cx="286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</a:p>
            </p:txBody>
          </p:sp>
          <p:sp>
            <p:nvSpPr>
              <p:cNvPr id="79" name="Text Box 79">
                <a:extLst>
                  <a:ext uri="{FF2B5EF4-FFF2-40B4-BE49-F238E27FC236}">
                    <a16:creationId xmlns:a16="http://schemas.microsoft.com/office/drawing/2014/main" id="{F9BC466E-F7FD-4D4B-BC0F-8CC5B1A9B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0" y="3226"/>
                <a:ext cx="285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</a:t>
                </a:r>
                <a:endParaRPr lang="en-US" altLang="ru-RU" sz="14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0" name="Text Box 80">
                <a:extLst>
                  <a:ext uri="{FF2B5EF4-FFF2-40B4-BE49-F238E27FC236}">
                    <a16:creationId xmlns:a16="http://schemas.microsoft.com/office/drawing/2014/main" id="{440D814B-2A8E-4BD0-944F-CF3C2DDD8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" y="3226"/>
                <a:ext cx="440" cy="1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576" rIns="365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ru-RU" sz="140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021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B7BB1-C736-4453-A32E-98F72B3EC58B}"/>
              </a:ext>
            </a:extLst>
          </p:cNvPr>
          <p:cNvSpPr txBox="1"/>
          <p:nvPr/>
        </p:nvSpPr>
        <p:spPr>
          <a:xfrm>
            <a:off x="284162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Күшті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қышқылдар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мен </a:t>
            </a: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негіздер</a:t>
            </a:r>
            <a:endParaRPr lang="ru-RU" altLang="ru-RU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 Box 3">
            <a:extLst>
              <a:ext uri="{FF2B5EF4-FFF2-40B4-BE49-F238E27FC236}">
                <a16:creationId xmlns:a16="http://schemas.microsoft.com/office/drawing/2014/main" id="{DC459451-CEE4-48C5-9836-DA8C72FFF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4" y="935738"/>
            <a:ext cx="914399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Күшті қышқылдар мен сілтілер </a:t>
            </a: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суда толық диссоциацияланады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 Box 4">
                <a:extLst>
                  <a:ext uri="{FF2B5EF4-FFF2-40B4-BE49-F238E27FC236}">
                    <a16:creationId xmlns:a16="http://schemas.microsoft.com/office/drawing/2014/main" id="{63C8B2CA-15D3-41CE-A750-71217AFBC8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923" y="1792788"/>
                <a:ext cx="9143998" cy="64392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252000" tIns="108000" rIns="252000" bIns="108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-ты есептеуде </a:t>
                </a:r>
                <a:r>
                  <a:rPr lang="kk-KZ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тек концентрацияны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қолданатынын білу керек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endParaRPr lang="kk-KZ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0.02M HCl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-тің 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есептеңдер: </a:t>
                </a:r>
                <a:endParaRPr lang="en-US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HC</a:t>
                </a:r>
                <a:r>
                  <a:rPr lang="en-US" altLang="ru-RU" sz="2100" i="1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сулы ерітіндісі толық диссоциацияланады</a:t>
                </a:r>
                <a:r>
                  <a:rPr lang="en-US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kk-KZ" altLang="ru-RU" sz="20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𝐻𝐶𝑙</m:t>
                    </m:r>
                    <m:r>
                      <a:rPr lang="en-US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	⟶</m:t>
                    </m:r>
                    <m:r>
                      <a:rPr lang="en-US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ru-RU" sz="2000" b="0" i="1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 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𝐶𝑙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¯ </m:t>
                    </m:r>
                  </m:oMath>
                </a14:m>
                <a:endParaRPr lang="en-US" altLang="ru-RU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HCl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диссоциацияланғанда бір 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</a:t>
                </a:r>
                <a:r>
                  <a:rPr lang="en-US" altLang="ru-RU" sz="2100" baseline="30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түзіледі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0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[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altLang="ru-RU" sz="2000" b="0" i="1" baseline="30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]  = 0.02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𝑀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 2 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𝑥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10−2 моль д</m:t>
                      </m:r>
                      <m:r>
                        <a:rPr lang="en-US" altLang="ru-RU" sz="20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ru-RU" sz="2000" b="0" i="1" baseline="30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−3</m:t>
                      </m:r>
                      <m:r>
                        <a:rPr lang="kk-KZ" altLang="ru-RU" sz="2000" b="0" i="1" baseline="30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   </m:t>
                      </m:r>
                      <m:r>
                        <a:rPr lang="en-US" altLang="ru-RU" sz="20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𝑝𝐻</m:t>
                      </m:r>
                      <m:r>
                        <a:rPr lang="en-US" altLang="ru-RU" sz="20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=− 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𝑙𝑜𝑔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⁡[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altLang="ru-RU" sz="2000" b="0" i="1" baseline="30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] =</m:t>
                      </m:r>
                      <m:r>
                        <a:rPr lang="en-US" altLang="ru-RU" sz="20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1.7</m:t>
                      </m:r>
                    </m:oMath>
                  </m:oMathPara>
                </a14:m>
                <a:endParaRPr lang="kk-KZ" altLang="ru-RU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0.1M NaOH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-нің 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есептеңдер:</a:t>
                </a:r>
                <a:endParaRPr lang="en-US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NaOH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сулы ерітіндісі толық диссоциацияланады </a:t>
                </a:r>
                <a:endParaRPr lang="en-US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0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𝑁𝑎𝑂𝐻</m:t>
                      </m:r>
                      <m:r>
                        <a:rPr lang="en-US" altLang="ru-RU" sz="20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⟶</m:t>
                      </m:r>
                      <m:r>
                        <a:rPr lang="en-US" altLang="ru-RU" sz="20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𝑁𝑎</m:t>
                      </m:r>
                      <m:r>
                        <a:rPr lang="en-US" altLang="ru-RU" sz="2000" b="0" i="1" baseline="30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US" altLang="ru-RU" sz="20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 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𝑂𝐻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¯ </m:t>
                      </m:r>
                    </m:oMath>
                  </m:oMathPara>
                </a14:m>
                <a:endParaRPr lang="en-US" alt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NaOH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диссоциацияланғанда бір 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OH¯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түзіледі</a:t>
                </a:r>
                <a:r>
                  <a:rPr lang="en-US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endParaRPr lang="kk-KZ" alt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0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[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𝑂𝐻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¯]   =  0.1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𝑀</m:t>
                      </m:r>
                      <m:r>
                        <a:rPr lang="en-US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  1 ∙ 10−1 моль д</m:t>
                      </m:r>
                      <m:r>
                        <a:rPr lang="en-US" altLang="ru-RU" sz="20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ru-RU" sz="2000" b="0" i="1" baseline="30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−3</m:t>
                      </m:r>
                    </m:oMath>
                  </m:oMathPara>
                </a14:m>
                <a:endParaRPr lang="kk-KZ" altLang="ru-RU" sz="2000" baseline="30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25°C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судың иондық туындысы </a:t>
                </a:r>
                <a14:m>
                  <m:oMath xmlns:m="http://schemas.openxmlformats.org/officeDocument/2006/math">
                    <m:r>
                      <a:rPr lang="en-US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𝐾</m:t>
                    </m:r>
                    <m:r>
                      <a:rPr lang="en-US" altLang="ru-RU" sz="2000" b="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𝑤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=[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ru-RU" sz="2000" b="0" i="1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][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𝑂𝐻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¯]=1∙10−14 моль2 д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ru-RU" sz="2000" b="0" i="1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−6</m:t>
                    </m:r>
                  </m:oMath>
                </a14:m>
                <a:endParaRPr lang="en-US" altLang="ru-RU" sz="2000" baseline="30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сондықтан </a:t>
                </a:r>
                <a14:m>
                  <m:oMath xmlns:m="http://schemas.openxmlformats.org/officeDocument/2006/math">
                    <m:r>
                      <a:rPr lang="en-US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[</m:t>
                    </m:r>
                    <m:r>
                      <a:rPr lang="en-US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ru-RU" sz="2000" b="0" i="1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]=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𝐾𝑤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/ [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𝑂𝐻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¯]=1 ∙ 10−13 моль д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ru-RU" sz="2000" b="0" i="1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−3</m:t>
                    </m:r>
                  </m:oMath>
                </a14:m>
                <a:endParaRPr lang="en-US" altLang="ru-RU" sz="2000" baseline="30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𝑝𝐻</m:t>
                    </m:r>
                    <m:r>
                      <a:rPr lang="en-US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   =   −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𝑙𝑜</m:t>
                    </m:r>
                    <m:func>
                      <m:funcPr>
                        <m:ctrlPr>
                          <a:rPr lang="en-US" altLang="ru-RU" sz="2000" b="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uncPr>
                      <m:fName>
                        <m:r>
                          <a:rPr lang="en-US" altLang="ru-RU" sz="2000" b="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ru-RU" sz="2000" b="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ru-RU" sz="2000" b="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𝐻</m:t>
                            </m:r>
                            <m:r>
                              <a:rPr lang="en-US" altLang="ru-RU" sz="2000" b="0" i="1" baseline="30000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</m:e>
                        </m:d>
                      </m:e>
                    </m:func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ru-RU" sz="2000" b="0" i="1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</m:t>
                    </m:r>
                    <m:r>
                      <a:rPr lang="en-US" altLang="ru-RU" sz="20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  13</m:t>
                    </m:r>
                  </m:oMath>
                </a14:m>
                <a:endParaRPr lang="kk-KZ" altLang="ru-RU" sz="2000" b="0" i="1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altLang="ru-RU" sz="20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ru-RU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82" name="Text Box 4">
                <a:extLst>
                  <a:ext uri="{FF2B5EF4-FFF2-40B4-BE49-F238E27FC236}">
                    <a16:creationId xmlns:a16="http://schemas.microsoft.com/office/drawing/2014/main" id="{63C8B2CA-15D3-41CE-A750-71217AFBC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923" y="1792788"/>
                <a:ext cx="9143998" cy="64392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60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B7BB1-C736-4453-A32E-98F72B3EC58B}"/>
              </a:ext>
            </a:extLst>
          </p:cNvPr>
          <p:cNvSpPr txBox="1"/>
          <p:nvPr/>
        </p:nvSpPr>
        <p:spPr>
          <a:xfrm>
            <a:off x="284162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Әлсіз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қышқылдың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диссоциация </a:t>
            </a: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константасы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 </a:t>
            </a:r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</a:t>
            </a:r>
            <a:endParaRPr lang="ru-RU" altLang="ru-RU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B682C04-5F81-47D7-A0CB-4787595737D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63525" y="941388"/>
            <a:ext cx="8639175" cy="5250092"/>
          </a:xfrm>
          <a:prstGeom prst="rect">
            <a:avLst/>
          </a:prstGeom>
          <a:blipFill rotWithShape="1">
            <a:blip r:embed="rId2"/>
            <a:stretch>
              <a:fillRect l="-353" t="-348" b="-46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102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B7BB1-C736-4453-A32E-98F72B3EC58B}"/>
              </a:ext>
            </a:extLst>
          </p:cNvPr>
          <p:cNvSpPr txBox="1"/>
          <p:nvPr/>
        </p:nvSpPr>
        <p:spPr>
          <a:xfrm>
            <a:off x="284162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Әлсіз</a:t>
            </a:r>
            <a:r>
              <a:rPr lang="ru-RU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қышқылдың</a:t>
            </a:r>
            <a:r>
              <a:rPr lang="ru-RU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рН </a:t>
            </a: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есептеу</a:t>
            </a:r>
            <a:endParaRPr lang="ru-RU" alt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864AE2-0362-4280-B0E1-934CD310B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164" y="1220042"/>
                <a:ext cx="9143999" cy="630150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252000" tIns="108000" rIns="252000" bIns="108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HA, 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 қышқылдың диссоциациялануы</a:t>
                </a:r>
                <a:r>
                  <a:rPr lang="en-US" altLang="ru-RU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endParaRPr lang="kk-KZ" altLang="ru-RU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𝐻𝐴</m:t>
                      </m:r>
                      <m:d>
                        <m:dPr>
                          <m:ctrlPr>
                            <a:rPr lang="kk-KZ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kk-KZ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ері</m:t>
                          </m:r>
                        </m:e>
                      </m:d>
                      <m:r>
                        <a:rPr lang="en-US" altLang="ru-RU" sz="24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⇌</m:t>
                      </m:r>
                      <m:sSup>
                        <m:sSupPr>
                          <m:ctrlPr>
                            <a:rPr lang="en-US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kk-KZ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kk-KZ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ері</m:t>
                          </m:r>
                        </m:e>
                      </m:d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   </m:t>
                      </m:r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𝐴</m:t>
                      </m:r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¯(ері)	(1)</m:t>
                      </m:r>
                    </m:oMath>
                  </m:oMathPara>
                </a14:m>
                <a:endParaRPr lang="kk-KZ" altLang="ru-RU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ru-RU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Тепе-теңдік заңын қолдансақ:  </a:t>
                </a:r>
                <a:r>
                  <a:rPr lang="en-US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0" i="1" dirty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	 </m:t>
                      </m:r>
                    </m:oMath>
                    <m:oMath xmlns:m="http://schemas.openxmlformats.org/officeDocument/2006/math">
                      <m:r>
                        <a:rPr lang="en-US" altLang="ru-RU" sz="2400" b="0" i="1" dirty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	</m:t>
                      </m:r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𝐾𝑎</m:t>
                      </m:r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</m:t>
                      </m:r>
                      <m:f>
                        <m:fPr>
                          <m:ctrlPr>
                            <a:rPr lang="kk-KZ" altLang="ru-RU" sz="240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fPr>
                        <m:num>
                          <m:r>
                            <a:rPr lang="en-US" altLang="ru-RU" sz="2400" b="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ru-RU" sz="2400" i="1" dirty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400" i="1" dirty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ru-RU" sz="2400" i="1" dirty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kk-KZ" altLang="ru-RU" sz="2400" i="1" dirty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r>
                                <a:rPr lang="kk-KZ" altLang="ru-RU" sz="2400" i="1" dirty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ері</m:t>
                              </m:r>
                            </m:e>
                          </m:d>
                          <m:r>
                            <a:rPr lang="en-US" altLang="ru-RU" sz="2400" b="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][</m:t>
                          </m:r>
                          <m:sSup>
                            <m:sSupPr>
                              <m:ctrlPr>
                                <a:rPr lang="en-US" altLang="ru-RU" sz="2400" i="1" dirty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400" b="0" i="1" dirty="0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ru-RU" sz="2400" b="0" i="1" dirty="0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−</m:t>
                              </m:r>
                            </m:sup>
                          </m:sSup>
                          <m:d>
                            <m:dPr>
                              <m:ctrlPr>
                                <a:rPr lang="kk-KZ" altLang="ru-RU" sz="2400" i="1" dirty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r>
                                <a:rPr lang="kk-KZ" altLang="ru-RU" sz="2400" i="1" dirty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ері</m:t>
                              </m:r>
                            </m:e>
                          </m:d>
                          <m:r>
                            <a:rPr lang="en-US" altLang="ru-RU" sz="2400" b="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altLang="ru-RU" sz="2400" b="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ru-RU" sz="2400" b="0" i="1" dirty="0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kk-KZ" altLang="ru-RU" sz="2400" b="0" i="1" dirty="0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НА</m:t>
                              </m:r>
                            </m:e>
                            <m:sub>
                              <m:r>
                                <a:rPr lang="kk-KZ" altLang="ru-RU" sz="2400" b="0" i="1" dirty="0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(ері)</m:t>
                              </m:r>
                            </m:sub>
                          </m:sSub>
                          <m:r>
                            <a:rPr lang="en-US" altLang="ru-RU" sz="2400" b="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]</m:t>
                          </m:r>
                        </m:den>
                      </m:f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kk-KZ" altLang="ru-RU" sz="24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моль д</m:t>
                      </m:r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ru-RU" sz="2400" b="0" i="1" baseline="30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−3       </m:t>
                      </m:r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(2)</m:t>
                      </m:r>
                      <m:r>
                        <a:rPr lang="en-US" altLang="ru-RU" sz="2400" b="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ru-RU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		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Егер</a:t>
                </a:r>
                <a:r>
                  <a:rPr lang="kk-KZ" altLang="ru-RU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[</m:t>
                    </m:r>
                    <m:sSup>
                      <m:sSupPr>
                        <m:ctrlP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kk-KZ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kk-KZ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  =    [</m:t>
                    </m:r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𝐴</m:t>
                    </m:r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¯(ері)] </m:t>
                    </m:r>
                  </m:oMath>
                </a14:m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иондарының тең болатындығын ескерсек</a:t>
                </a:r>
                <a:r>
                  <a:rPr lang="en-US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онда: </a:t>
                </a: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𝐾𝑎</m:t>
                    </m:r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=</m:t>
                    </m:r>
                    <m:f>
                      <m:fPr>
                        <m:ctrlPr>
                          <a:rPr lang="kk-KZ" altLang="ru-RU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ru-RU" sz="2400" b="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kk-KZ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kk-KZ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ері</m:t>
                            </m:r>
                          </m:e>
                        </m:d>
                        <m:r>
                          <a:rPr lang="en-US" altLang="ru-RU" sz="2400" b="0" i="1" baseline="-2500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  <m:r>
                          <a:rPr lang="en-US" altLang="ru-RU" sz="2400" b="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]</m:t>
                        </m:r>
                        <m:r>
                          <a:rPr lang="en-US" altLang="ru-RU" sz="2400" b="0" i="1" baseline="3000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ru-RU" sz="24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[</m:t>
                        </m:r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𝐻𝐴</m:t>
                        </m:r>
                        <m:d>
                          <m:dPr>
                            <m:ctrlPr>
                              <a:rPr lang="kk-KZ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kk-KZ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ері</m:t>
                            </m:r>
                          </m:e>
                        </m:d>
                        <m:r>
                          <a:rPr lang="en-US" altLang="ru-RU" sz="24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]</m:t>
                        </m:r>
                      </m:den>
                    </m:f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ru-RU" sz="2400" b="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(3)</m:t>
                    </m:r>
                  </m:oMath>
                </a14:m>
                <a:endParaRPr lang="en-US" altLang="ru-RU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(3) 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теңдеуді түрлендірсек: </a:t>
                </a: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[</m:t>
                    </m:r>
                    <m:sSup>
                      <m:sSupPr>
                        <m:ctrlP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kk-KZ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kk-KZ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</m:t>
                    </m:r>
                    <m:r>
                      <a:rPr lang="en-US" altLang="ru-RU" sz="2400" b="0" i="1" baseline="30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r>
                      <a:rPr lang="en-US" altLang="ru-RU" sz="2400" b="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	= [</m:t>
                    </m:r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𝐻𝐴</m:t>
                    </m:r>
                    <m:d>
                      <m:dPr>
                        <m:ctrlPr>
                          <a:rPr lang="kk-KZ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kk-KZ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 </m:t>
                    </m:r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𝐾𝑎</m:t>
                    </m:r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endParaRPr lang="en-US" altLang="ru-RU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сондықтан </a:t>
                </a: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[</m:t>
                    </m:r>
                    <m:sSup>
                      <m:sSupPr>
                        <m:ctrlP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kk-KZ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kk-KZ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</m:t>
                    </m:r>
                    <m:r>
                      <a:rPr lang="en-US" altLang="ru-RU" sz="2400" b="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	= </m:t>
                    </m:r>
                    <m:rad>
                      <m:radPr>
                        <m:degHide m:val="on"/>
                        <m:ctrlPr>
                          <a:rPr lang="en-US" altLang="ru-RU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[</m:t>
                        </m:r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𝐻𝐴</m:t>
                        </m:r>
                        <m:d>
                          <m:dPr>
                            <m:ctrlPr>
                              <a:rPr lang="kk-KZ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kk-KZ" altLang="ru-RU" sz="24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ері</m:t>
                            </m:r>
                          </m:e>
                        </m:d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] </m:t>
                        </m:r>
                        <m:r>
                          <a:rPr lang="en-US" altLang="ru-RU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𝐾𝑎</m:t>
                        </m:r>
                      </m:e>
                    </m:rad>
                    <m:r>
                      <a:rPr lang="en-US" altLang="ru-RU" sz="24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моль д</a:t>
                </a:r>
                <a:r>
                  <a:rPr lang="en-US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</a:t>
                </a:r>
                <a:r>
                  <a:rPr lang="en-US" altLang="ru-RU" sz="2400" baseline="30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-3</a:t>
                </a:r>
                <a:r>
                  <a:rPr lang="en-US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endParaRPr lang="en-US" altLang="ru-RU" sz="24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𝑝𝐻</m:t>
                      </m:r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=− </m:t>
                      </m:r>
                      <m:r>
                        <a:rPr lang="en-US" altLang="ru-RU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𝑙𝑜𝑔</m:t>
                      </m:r>
                      <m:r>
                        <a:rPr lang="en-US" altLang="ru-RU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⁡[</m:t>
                      </m:r>
                      <m:sSup>
                        <m:sSupPr>
                          <m:ctrlPr>
                            <a:rPr lang="en-US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kk-KZ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kk-KZ" altLang="ru-RU" sz="24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ері</m:t>
                          </m:r>
                        </m:e>
                      </m:d>
                      <m:r>
                        <a:rPr lang="en-US" altLang="ru-RU" sz="24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]</m:t>
                      </m:r>
                      <m:r>
                        <a:rPr lang="en-US" altLang="ru-RU" sz="2400" b="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ru-RU" sz="24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864AE2-0362-4280-B0E1-934CD310B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164" y="1220042"/>
                <a:ext cx="9143999" cy="6301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2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B7BB1-C736-4453-A32E-98F72B3EC58B}"/>
              </a:ext>
            </a:extLst>
          </p:cNvPr>
          <p:cNvSpPr txBox="1"/>
          <p:nvPr/>
        </p:nvSpPr>
        <p:spPr>
          <a:xfrm>
            <a:off x="284162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Әлсіз</a:t>
            </a:r>
            <a:r>
              <a:rPr lang="ru-RU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қышқылдың</a:t>
            </a:r>
            <a:r>
              <a:rPr lang="ru-RU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рН </a:t>
            </a: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есептеу</a:t>
            </a:r>
            <a:endParaRPr lang="ru-RU" alt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53A0CDCE-47CB-402B-A521-24219683FB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164" y="1208509"/>
                <a:ext cx="9143999" cy="62889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252000" tIns="108000" rIns="252000" bIns="108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Концентрациясы 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0.1M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 қышқылдың НХ рН анықта. 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endParaRPr lang="kk-KZ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</a:t>
                </a:r>
                <a:r>
                  <a:rPr lang="en-US" altLang="ru-RU" sz="2100" baseline="-25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</a:t>
                </a:r>
                <a:r>
                  <a:rPr lang="kk-KZ" altLang="ru-RU" sz="2100" baseline="-25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4x10</a:t>
                </a:r>
                <a:r>
                  <a:rPr lang="en-US" altLang="ru-RU" sz="2100" baseline="30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-5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мольд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</a:t>
                </a:r>
                <a:r>
                  <a:rPr lang="en-US" altLang="ru-RU" sz="2100" baseline="30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-3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HX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диссоциациялану теңдеуі </a:t>
                </a:r>
                <a14:m>
                  <m:oMath xmlns:m="http://schemas.openxmlformats.org/officeDocument/2006/math"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𝐻𝑋</m:t>
                    </m:r>
                    <m:d>
                      <m:dPr>
                        <m:ctrlP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</m:e>
                    </m:d>
                    <m:r>
                      <a:rPr lang="en-US" altLang="ru-RU" sz="21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⇌</m:t>
                    </m:r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ru-RU" sz="2100" i="1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d>
                      <m:dPr>
                        <m:ctrlP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</m:e>
                    </m:d>
                    <m:r>
                      <a:rPr lang="kk-KZ" altLang="ru-RU" sz="21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 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𝑋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¯</m:t>
                    </m:r>
                    <m:d>
                      <m:dPr>
                        <m:ctrlP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</m:e>
                    </m:d>
                  </m:oMath>
                </a14:m>
                <a:endParaRPr lang="kk-KZ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 қышқылдың диссоциация константасы: 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</a:t>
                </a:r>
                <a:r>
                  <a:rPr lang="en-US" altLang="ru-RU" sz="21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</a:t>
                </a:r>
                <a:r>
                  <a:rPr lang="en-US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1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  <m:r>
                          <a:rPr lang="en-US" altLang="ru-RU" sz="2100" b="0" baseline="3000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kk-KZ" altLang="ru-RU" sz="21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kk-KZ" altLang="ru-RU" sz="21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ері</m:t>
                            </m:r>
                          </m:e>
                        </m:d>
                        <m:r>
                          <a:rPr lang="en-US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] [</m:t>
                        </m:r>
                        <m:r>
                          <m:rPr>
                            <m:sty m:val="p"/>
                          </m:rPr>
                          <a:rPr lang="en-US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X</m:t>
                        </m:r>
                        <m:r>
                          <a:rPr lang="en-US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¯(ері)]</m:t>
                        </m:r>
                      </m:num>
                      <m:den>
                        <m:r>
                          <a:rPr lang="en-US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HX</m:t>
                        </m:r>
                        <m:d>
                          <m:dPr>
                            <m:ctrlPr>
                              <a:rPr lang="kk-KZ" altLang="ru-RU" sz="21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kk-KZ" altLang="ru-RU" sz="2100" i="1" dirty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ері</m:t>
                            </m:r>
                          </m:e>
                        </m:d>
                        <m:r>
                          <a:rPr lang="en-US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kk-KZ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моль дм</a:t>
                </a:r>
                <a:r>
                  <a:rPr lang="en-US" altLang="ru-RU" sz="2100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-3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		</a:t>
                </a:r>
                <a:endParaRPr lang="kk-KZ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X¯  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ионы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100" dirty="0" smtClean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altLang="ru-RU" sz="2100" baseline="30000" dirty="0" smtClean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ионымен тең мөлшерде болғандықтан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endParaRPr lang="kk-KZ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[</m:t>
                    </m:r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ru-RU" sz="2100" i="1" baseline="30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d>
                      <m:dPr>
                        <m:ctrlP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</m:e>
                    </m:d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</m:t>
                    </m:r>
                    <m:r>
                      <a:rPr lang="en-US" altLang="ru-RU" sz="21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	=       </m:t>
                    </m:r>
                    <m:rad>
                      <m:radPr>
                        <m:degHide m:val="on"/>
                        <m:ctrlPr>
                          <a:rPr lang="en-US" altLang="ru-RU" sz="21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[</m:t>
                        </m:r>
                        <m:r>
                          <a:rPr lang="en-US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𝐻𝑋</m:t>
                        </m:r>
                        <m:r>
                          <a:rPr lang="en-US" altLang="ru-RU" sz="2100" i="1" baseline="-2500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r>
                          <a:rPr lang="kk-KZ" altLang="ru-RU" sz="2100" i="1" baseline="-2500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  <m:r>
                          <a:rPr lang="en-US" altLang="ru-RU" sz="2100" i="1" baseline="-2500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  <m:r>
                          <a:rPr lang="en-US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] </m:t>
                        </m:r>
                        <m:r>
                          <a:rPr lang="en-US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𝐾𝑎</m:t>
                        </m:r>
                      </m:e>
                    </m:rad>
                  </m:oMath>
                </a14:m>
                <a:r>
                  <a:rPr lang="kk-KZ" alt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моль</a:t>
                </a:r>
                <a:r>
                  <a:rPr lang="kk-KZ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</a:t>
                </a:r>
                <a:r>
                  <a:rPr lang="en-US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</a:t>
                </a:r>
                <a:r>
                  <a:rPr lang="en-US" altLang="ru-RU" sz="2100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-3</a:t>
                </a:r>
                <a:endParaRPr lang="en-US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kk-KZ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формуланың қысқарған теңдеуін келтіреміз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kk-KZ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kk-KZ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kk-KZ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          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[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ru-RU" sz="2100" i="1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d>
                      <m:dPr>
                        <m:ctrlP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</m:e>
                    </m:d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</m:t>
                    </m:r>
                    <m:r>
                      <a:rPr lang="en-US" altLang="ru-RU" sz="2100" i="1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	</m:t>
                    </m:r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  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0.1  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𝑥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4 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𝑥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10−5 моль д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ru-RU" sz="2100" i="1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−3</m:t>
                    </m:r>
                  </m:oMath>
                </a14:m>
                <a:endParaRPr lang="kk-KZ" altLang="ru-RU" sz="2100" baseline="30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ru-RU" sz="2100" baseline="30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			=      4.00 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𝑥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10−6	 моль д</m:t>
                      </m:r>
                      <m:r>
                        <a:rPr lang="en-US" altLang="ru-RU" sz="21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ru-RU" sz="2100" i="1" baseline="30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−3</m:t>
                      </m:r>
                    </m:oMath>
                  </m:oMathPara>
                </a14:m>
                <a:endParaRPr lang="kk-KZ" altLang="ru-RU" sz="2100" baseline="30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ru-RU" sz="2100" baseline="30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			=      2.00  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𝑥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10−3  	 моль д</m:t>
                      </m:r>
                      <m:r>
                        <a:rPr lang="en-US" altLang="ru-RU" sz="21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ru-RU" sz="2100" i="1" baseline="30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−3 </m:t>
                      </m:r>
                    </m:oMath>
                  </m:oMathPara>
                </a14:m>
                <a:endParaRPr lang="kk-KZ" altLang="ru-RU" sz="2100" baseline="30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2100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endParaRPr lang="en-US" altLang="ru-RU" sz="2100" baseline="30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Жауабы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 </m:t>
                    </m:r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𝑝𝐻</m:t>
                    </m:r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= − </m:t>
                    </m:r>
                    <m:r>
                      <m:rPr>
                        <m:sty m:val="p"/>
                      </m:rP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log</m:t>
                    </m:r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⁡[</m:t>
                    </m:r>
                    <m:r>
                      <a:rPr lang="en-US" alt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ru-RU" sz="2100" i="1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d>
                      <m:dPr>
                        <m:ctrlP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kk-KZ" altLang="ru-RU" sz="21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ері</m:t>
                        </m:r>
                      </m:e>
                    </m:d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</m:t>
                    </m:r>
                    <m:r>
                      <a:rPr lang="en-US" altLang="ru-RU" sz="2100" i="1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ru-RU" sz="21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   =    2.699</m:t>
                    </m:r>
                  </m:oMath>
                </a14:m>
                <a:endParaRPr lang="en-US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53A0CDCE-47CB-402B-A521-24219683F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164" y="1208509"/>
                <a:ext cx="9143999" cy="6288938"/>
              </a:xfrm>
              <a:prstGeom prst="rect">
                <a:avLst/>
              </a:prstGeom>
              <a:blipFill>
                <a:blip r:embed="rId2"/>
                <a:stretch>
                  <a:fillRect b="-58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31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A1400-0E72-084C-8C7C-5DF496AF3C41}"/>
              </a:ext>
            </a:extLst>
          </p:cNvPr>
          <p:cNvSpPr txBox="1"/>
          <p:nvPr/>
        </p:nvSpPr>
        <p:spPr>
          <a:xfrm>
            <a:off x="2222611" y="297438"/>
            <a:ext cx="5267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 аяқталды!</a:t>
            </a:r>
          </a:p>
          <a:p>
            <a:pPr algn="ctr"/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Келесі жүздескенше!</a:t>
            </a:r>
            <a:endParaRPr lang="ru-RU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2D851-E003-0143-A0BF-8C220D86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56" y="2913524"/>
            <a:ext cx="4480213" cy="33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B0BD-7B70-4C7B-8CF8-63F9AF14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292100"/>
            <a:ext cx="9144000" cy="752929"/>
          </a:xfrm>
          <a:ln>
            <a:solidFill>
              <a:srgbClr val="002060"/>
            </a:solidFill>
          </a:ln>
        </p:spPr>
        <p:txBody>
          <a:bodyPr lIns="252000" tIns="108000" rIns="252000" bIns="108000">
            <a:norm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Сабақтың мақсаты</a:t>
            </a:r>
            <a:endParaRPr lang="ru-RU" sz="32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FBB43DA-6F88-4214-854B-C2EFCC6578D3}"/>
                  </a:ext>
                </a:extLst>
              </p:cNvPr>
              <p:cNvSpPr/>
              <p:nvPr/>
            </p:nvSpPr>
            <p:spPr>
              <a:xfrm>
                <a:off x="284163" y="1417515"/>
                <a:ext cx="9144001" cy="5142534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 lIns="252000" tIns="108000" rIns="252000" bIns="10800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Аррениус, Льюис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Бренстед-Лоури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теорияларын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олардың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қолдану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шектерін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сипаттау</a:t>
                </a:r>
                <a:r>
                  <a:rPr lang="kk-KZ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;</a:t>
                </a:r>
                <a:endParaRPr lang="ru-RU" sz="3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Судың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иондық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көбейтіндісін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білу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Сутектік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көрсеткішті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log</m:t>
                    </m:r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⁡[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  <m:r>
                      <a:rPr lang="en-US" sz="3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</m:t>
                    </m:r>
                    <m:r>
                      <a:rPr lang="ru-RU" sz="3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ретінде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түсіну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ерітіндінің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рНін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концентрацияға</a:t>
                </a:r>
                <a:r>
                  <a:rPr lang="en-US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[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]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кері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түрлендіру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Күшті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күшті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негіздің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ін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3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есептеу</a:t>
                </a:r>
                <a:r>
                  <a:rPr lang="ru-RU" sz="3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FBB43DA-6F88-4214-854B-C2EFCC657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417515"/>
                <a:ext cx="9144001" cy="5142534"/>
              </a:xfrm>
              <a:prstGeom prst="rect">
                <a:avLst/>
              </a:prstGeom>
              <a:blipFill>
                <a:blip r:embed="rId2"/>
                <a:stretch>
                  <a:fillRect t="-237" b="-1657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88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9964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Қышқылдар - негіздер теориясы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4163" y="1217662"/>
                <a:ext cx="9088437" cy="633516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БРЕНСТЕД-ЛОУРИДІҢ ТЕОРИЯСЫ</a:t>
                </a:r>
                <a:endParaRPr lang="en-GB" altLang="ru-RU" sz="2000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</a:t>
                </a:r>
                <a:r>
                  <a:rPr lang="en-GB" altLang="ru-RU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         </a:t>
                </a:r>
                <a:r>
                  <a:rPr lang="kk-KZ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протон донор</a:t>
                </a:r>
                <a:r>
                  <a:rPr lang="en-GB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𝐻𝐶𝑙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 →   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GB" altLang="ru-RU" sz="2000" b="0" i="1" baseline="30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kk-KZ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ері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   +   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𝐶𝑙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¯(ері)</m:t>
                    </m:r>
                  </m:oMath>
                </a14:m>
                <a:endParaRPr lang="en-GB" alt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en-GB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</a:t>
                </a:r>
                <a:r>
                  <a:rPr lang="en-GB" altLang="ru-RU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kk-KZ" altLang="ru-RU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</a:t>
                </a:r>
                <a:r>
                  <a:rPr lang="kk-KZ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протон акцептор</a:t>
                </a:r>
                <a:r>
                  <a:rPr lang="en-GB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𝑁𝐻</m:t>
                    </m:r>
                    <m:r>
                      <a:rPr lang="en-GB" altLang="ru-RU" sz="2000" b="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kk-KZ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ері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 +  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GB" altLang="ru-RU" sz="2000" b="0" i="1" baseline="30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kk-KZ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ері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𝑁𝐻</m:t>
                    </m:r>
                    <m:r>
                      <a:rPr lang="en-GB" altLang="ru-RU" sz="2000" b="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4</m:t>
                    </m:r>
                    <m:r>
                      <a:rPr lang="en-GB" altLang="ru-RU" sz="2000" b="0" i="1" baseline="30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kk-KZ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ері</m:t>
                    </m:r>
                    <m:r>
                      <a:rPr lang="en-GB" altLang="ru-R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endParaRPr lang="kk-KZ" altLang="ru-RU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Орайласқан жүйе</a:t>
                </a:r>
                <a:endParaRPr lang="en-GB" altLang="ru-RU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Қышқылдан негізге орайласады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kk-KZ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ҚЫШҚЫЛ</m:t>
                    </m:r>
                    <m:r>
                      <a:rPr lang="en-GB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   </m:t>
                    </m:r>
                    <m:r>
                      <a:rPr lang="en-GB" altLang="ru-RU" sz="20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⇌</m:t>
                    </m:r>
                    <m:r>
                      <a:rPr lang="en-GB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</m:t>
                    </m:r>
                    <m:r>
                      <a:rPr lang="kk-KZ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ПРОТОН</m:t>
                    </m:r>
                    <m:r>
                      <a:rPr lang="en-GB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  +    </m:t>
                    </m:r>
                    <m:r>
                      <a:rPr lang="kk-KZ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ОРАЙЛАСҚАН НЕГІЗ</m:t>
                    </m:r>
                  </m:oMath>
                </a14:m>
                <a:endParaRPr lang="en-GB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Негізден қышқылға орайласады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kk-KZ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НЕГІЗ</m:t>
                    </m:r>
                    <m:r>
                      <a:rPr lang="en-GB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  + </m:t>
                    </m:r>
                    <m:r>
                      <a:rPr lang="kk-KZ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ПРОТОН</m:t>
                    </m:r>
                    <m:r>
                      <a:rPr lang="en-GB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GB" altLang="ru-RU" sz="20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⇌</m:t>
                    </m:r>
                    <m:r>
                      <a:rPr lang="kk-KZ" altLang="ru-RU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ОРАЙЛАСҚАН ҚЫШҚЫЛ</m:t>
                    </m:r>
                  </m:oMath>
                </a14:m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b="1" dirty="0">
                  <a:solidFill>
                    <a:srgbClr val="00006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b="1" dirty="0">
                  <a:solidFill>
                    <a:srgbClr val="00006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en-GB" altLang="ru-RU" sz="2000" b="1" dirty="0">
                    <a:solidFill>
                      <a:srgbClr val="00006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        +       B                       BH</a:t>
                </a:r>
                <a:r>
                  <a:rPr lang="en-GB" altLang="ru-RU" sz="2000" b="1" baseline="30000" dirty="0">
                    <a:solidFill>
                      <a:srgbClr val="00006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</a:t>
                </a:r>
                <a:r>
                  <a:rPr lang="en-GB" altLang="ru-RU" sz="2000" b="1" dirty="0">
                    <a:solidFill>
                      <a:srgbClr val="00006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+       A¯</a:t>
                </a:r>
                <a:endParaRPr lang="kk-KZ" altLang="ru-RU" sz="2000" b="1" dirty="0">
                  <a:solidFill>
                    <a:srgbClr val="00006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</a:t>
                </a: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</a:t>
                </a:r>
                <a:r>
                  <a:rPr lang="kk-KZ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</a:t>
                </a: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</a:t>
                </a:r>
                <a:r>
                  <a:rPr lang="kk-KZ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орайласқан</a:t>
                </a: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орайласқан</a:t>
                </a: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endParaRPr lang="kk-KZ" altLang="ru-RU" sz="2000" b="1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				              </a:t>
                </a:r>
                <a:r>
                  <a:rPr lang="kk-KZ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қышқыл</a:t>
                </a: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	    </a:t>
                </a:r>
                <a:r>
                  <a:rPr lang="kk-KZ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</a:t>
                </a:r>
                <a:endParaRPr lang="en-GB" altLang="ru-RU" sz="2000" b="1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lnSpc>
                    <a:spcPct val="140000"/>
                  </a:lnSpc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en-GB" altLang="ru-RU" sz="20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Мысалы:</a:t>
                </a:r>
                <a:r>
                  <a:rPr lang="en-GB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      </a:t>
                </a:r>
                <a:r>
                  <a:rPr lang="en-GB" altLang="ru-RU" sz="2000" b="1" dirty="0">
                    <a:solidFill>
                      <a:srgbClr val="993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</a:t>
                </a:r>
                <a:r>
                  <a:rPr lang="en-GB" altLang="ru-RU" sz="2000" b="1" baseline="-25000" dirty="0">
                    <a:solidFill>
                      <a:srgbClr val="993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en-GB" altLang="ru-RU" sz="2000" b="1" dirty="0">
                    <a:solidFill>
                      <a:srgbClr val="993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COO¯   +    H</a:t>
                </a:r>
                <a:r>
                  <a:rPr lang="en-GB" altLang="ru-RU" sz="2000" b="1" baseline="-25000" dirty="0">
                    <a:solidFill>
                      <a:srgbClr val="993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GB" altLang="ru-RU" sz="2000" b="1" dirty="0">
                    <a:solidFill>
                      <a:srgbClr val="993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                     CH</a:t>
                </a:r>
                <a:r>
                  <a:rPr lang="en-GB" altLang="ru-RU" sz="2000" b="1" baseline="-25000" dirty="0">
                    <a:solidFill>
                      <a:srgbClr val="993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en-GB" altLang="ru-RU" sz="2000" b="1" dirty="0">
                    <a:solidFill>
                      <a:srgbClr val="993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COOH     +     OH¯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	</a:t>
                </a:r>
                <a:endParaRPr lang="kk-KZ" altLang="ru-RU" sz="2000" b="1" dirty="0">
                  <a:solidFill>
                    <a:srgbClr val="CC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            негіз</a:t>
                </a: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қышқыл</a:t>
                </a: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қышқыл</a:t>
                </a: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</a:t>
                </a:r>
                <a:r>
                  <a:rPr lang="kk-KZ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</a:t>
                </a:r>
                <a:r>
                  <a:rPr lang="en-GB" altLang="ru-RU" sz="2000" b="1" dirty="0">
                    <a:solidFill>
                      <a:srgbClr val="CC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217662"/>
                <a:ext cx="9088437" cy="63351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2">
            <a:extLst>
              <a:ext uri="{FF2B5EF4-FFF2-40B4-BE49-F238E27FC236}">
                <a16:creationId xmlns:a16="http://schemas.microsoft.com/office/drawing/2014/main" id="{18049B51-5529-4F6F-80F5-0F56E419A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1874" y="6745498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Group 23">
            <a:extLst>
              <a:ext uri="{FF2B5EF4-FFF2-40B4-BE49-F238E27FC236}">
                <a16:creationId xmlns:a16="http://schemas.microsoft.com/office/drawing/2014/main" id="{970B97BB-3209-4780-A142-7EE3890BB1D7}"/>
              </a:ext>
            </a:extLst>
          </p:cNvPr>
          <p:cNvGrpSpPr>
            <a:grpSpLocks/>
          </p:cNvGrpSpPr>
          <p:nvPr/>
        </p:nvGrpSpPr>
        <p:grpSpPr bwMode="auto">
          <a:xfrm>
            <a:off x="605454" y="4499979"/>
            <a:ext cx="4779476" cy="373048"/>
            <a:chOff x="1511" y="2840"/>
            <a:chExt cx="2482" cy="91"/>
          </a:xfrm>
        </p:grpSpPr>
        <p:sp>
          <p:nvSpPr>
            <p:cNvPr id="38" name="Line 24">
              <a:extLst>
                <a:ext uri="{FF2B5EF4-FFF2-40B4-BE49-F238E27FC236}">
                  <a16:creationId xmlns:a16="http://schemas.microsoft.com/office/drawing/2014/main" id="{231D27F5-31F2-4C3C-950C-44A3D485E4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" y="2840"/>
              <a:ext cx="0" cy="9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9" name="Line 25">
              <a:extLst>
                <a:ext uri="{FF2B5EF4-FFF2-40B4-BE49-F238E27FC236}">
                  <a16:creationId xmlns:a16="http://schemas.microsoft.com/office/drawing/2014/main" id="{5B1CCF11-7D6E-4A51-905F-9916BE28F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1" y="2840"/>
              <a:ext cx="2482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 dirty="0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7A115F55-391E-49E9-80A8-1EF044523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5" y="2840"/>
              <a:ext cx="0" cy="9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41" name="Group 35">
            <a:extLst>
              <a:ext uri="{FF2B5EF4-FFF2-40B4-BE49-F238E27FC236}">
                <a16:creationId xmlns:a16="http://schemas.microsoft.com/office/drawing/2014/main" id="{7A09FA18-CC03-4BC4-8FE3-8BEDA007034C}"/>
              </a:ext>
            </a:extLst>
          </p:cNvPr>
          <p:cNvGrpSpPr>
            <a:grpSpLocks/>
          </p:cNvGrpSpPr>
          <p:nvPr/>
        </p:nvGrpSpPr>
        <p:grpSpPr bwMode="auto">
          <a:xfrm>
            <a:off x="2103362" y="4713896"/>
            <a:ext cx="1807473" cy="211926"/>
            <a:chOff x="1511" y="2840"/>
            <a:chExt cx="2482" cy="91"/>
          </a:xfrm>
        </p:grpSpPr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0E8834D2-84C5-4278-8EFB-82E5949F2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" y="2840"/>
              <a:ext cx="0" cy="9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D6E2AD9F-6C1D-4374-97FD-EB07FDD85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1" y="2840"/>
              <a:ext cx="2482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3DF82B4B-D035-414E-ADF0-FFA968477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5" y="2840"/>
              <a:ext cx="0" cy="9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45" name="Group 27">
            <a:extLst>
              <a:ext uri="{FF2B5EF4-FFF2-40B4-BE49-F238E27FC236}">
                <a16:creationId xmlns:a16="http://schemas.microsoft.com/office/drawing/2014/main" id="{10D1705F-D107-44D2-82F0-0273C2DACA9D}"/>
              </a:ext>
            </a:extLst>
          </p:cNvPr>
          <p:cNvGrpSpPr>
            <a:grpSpLocks/>
          </p:cNvGrpSpPr>
          <p:nvPr/>
        </p:nvGrpSpPr>
        <p:grpSpPr bwMode="auto">
          <a:xfrm>
            <a:off x="2840046" y="6049600"/>
            <a:ext cx="3797417" cy="290672"/>
            <a:chOff x="1511" y="2840"/>
            <a:chExt cx="2482" cy="91"/>
          </a:xfrm>
        </p:grpSpPr>
        <p:sp>
          <p:nvSpPr>
            <p:cNvPr id="46" name="Line 28">
              <a:extLst>
                <a:ext uri="{FF2B5EF4-FFF2-40B4-BE49-F238E27FC236}">
                  <a16:creationId xmlns:a16="http://schemas.microsoft.com/office/drawing/2014/main" id="{BD62CB77-F33E-4E54-93A5-554B90BF0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" y="2840"/>
              <a:ext cx="0" cy="9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7" name="Line 29">
              <a:extLst>
                <a:ext uri="{FF2B5EF4-FFF2-40B4-BE49-F238E27FC236}">
                  <a16:creationId xmlns:a16="http://schemas.microsoft.com/office/drawing/2014/main" id="{BFB1F3AC-14A9-4919-AAA5-6B926402B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1" y="2840"/>
              <a:ext cx="2482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8" name="Line 30">
              <a:extLst>
                <a:ext uri="{FF2B5EF4-FFF2-40B4-BE49-F238E27FC236}">
                  <a16:creationId xmlns:a16="http://schemas.microsoft.com/office/drawing/2014/main" id="{B5DA0D88-B886-4CCA-A954-B7BCC5DF3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5" y="2840"/>
              <a:ext cx="0" cy="9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49" name="Group 31">
            <a:extLst>
              <a:ext uri="{FF2B5EF4-FFF2-40B4-BE49-F238E27FC236}">
                <a16:creationId xmlns:a16="http://schemas.microsoft.com/office/drawing/2014/main" id="{D3AE2504-0CCD-475C-A747-7865F441482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250131" y="6745498"/>
            <a:ext cx="3843737" cy="144462"/>
            <a:chOff x="1511" y="2840"/>
            <a:chExt cx="2482" cy="91"/>
          </a:xfrm>
        </p:grpSpPr>
        <p:sp>
          <p:nvSpPr>
            <p:cNvPr id="50" name="Line 32">
              <a:extLst>
                <a:ext uri="{FF2B5EF4-FFF2-40B4-BE49-F238E27FC236}">
                  <a16:creationId xmlns:a16="http://schemas.microsoft.com/office/drawing/2014/main" id="{34C44BDC-5CF3-4EC5-B189-55AE4DB98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" y="2840"/>
              <a:ext cx="0" cy="9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1" name="Line 33">
              <a:extLst>
                <a:ext uri="{FF2B5EF4-FFF2-40B4-BE49-F238E27FC236}">
                  <a16:creationId xmlns:a16="http://schemas.microsoft.com/office/drawing/2014/main" id="{960AB146-774A-4780-8B79-DE1748D58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1" y="2840"/>
              <a:ext cx="2482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2" name="Line 34">
              <a:extLst>
                <a:ext uri="{FF2B5EF4-FFF2-40B4-BE49-F238E27FC236}">
                  <a16:creationId xmlns:a16="http://schemas.microsoft.com/office/drawing/2014/main" id="{1593A965-A118-40B1-9D67-D591D272B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5" y="2840"/>
              <a:ext cx="0" cy="9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021585F-0A80-4507-95BD-C35ABCC69063}"/>
              </a:ext>
            </a:extLst>
          </p:cNvPr>
          <p:cNvSpPr txBox="1"/>
          <p:nvPr/>
        </p:nvSpPr>
        <p:spPr>
          <a:xfrm>
            <a:off x="6845360" y="4591832"/>
            <a:ext cx="2513236" cy="16031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kk-KZ" altLang="ru-RU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 протонды береді, ал негіз сол протонды өзіне қабылдап алады </a:t>
            </a:r>
            <a:endParaRPr lang="en-GB" altLang="ru-RU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4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9964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Қышқылдар - негіздер теориясы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3" y="1168245"/>
                <a:ext cx="9088437" cy="65993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Льюистің</a:t>
                </a:r>
                <a:r>
                  <a:rPr lang="ru-RU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теориясы</a:t>
                </a:r>
                <a:endParaRPr lang="ru-RU" altLang="ru-RU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kk-KZ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 </a:t>
                </a:r>
                <a:r>
                  <a:rPr lang="en-GB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kk-KZ" altLang="ru-RU" sz="2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</a:t>
                </a:r>
                <a:r>
                  <a:rPr lang="kk-KZ" altLang="ru-RU" sz="2200" dirty="0">
                    <a:solidFill>
                      <a:srgbClr val="00006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жұп электрон акцептор </a:t>
                </a:r>
                <a:r>
                  <a:rPr lang="en-GB" altLang="ru-RU" sz="2200" dirty="0">
                    <a:solidFill>
                      <a:srgbClr val="00006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altLang="ru-RU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𝐵𝐹</m:t>
                    </m:r>
                    <m:r>
                      <a:rPr lang="en-GB" altLang="ru-RU" sz="2200" i="1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</m:t>
                    </m:r>
                    <m:r>
                      <a:rPr lang="en-GB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	</m:t>
                    </m:r>
                    <m:r>
                      <a:rPr lang="kk-KZ" altLang="ru-RU" sz="22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 </m:t>
                    </m:r>
                    <m:r>
                      <a:rPr lang="en-GB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GB" altLang="ru-RU" sz="2200" i="1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GB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	</m:t>
                    </m:r>
                    <m:r>
                      <a:rPr lang="kk-KZ" altLang="ru-RU" sz="22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 </m:t>
                    </m:r>
                    <m:r>
                      <a:rPr lang="en-GB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𝐴𝑙𝐶𝑙</m:t>
                    </m:r>
                    <m:r>
                      <a:rPr lang="en-GB" altLang="ru-RU" sz="2200" i="1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</m:t>
                    </m:r>
                  </m:oMath>
                </a14:m>
                <a:r>
                  <a:rPr lang="en-GB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ru-RU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 </a:t>
                </a:r>
                <a:r>
                  <a:rPr lang="en-GB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kk-KZ" alt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</a:t>
                </a:r>
                <a:r>
                  <a:rPr lang="kk-KZ" altLang="ru-RU" sz="2200" dirty="0">
                    <a:solidFill>
                      <a:srgbClr val="00006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жұп электрон донор</a:t>
                </a:r>
                <a:r>
                  <a:rPr lang="en-GB" altLang="ru-RU" sz="2200" dirty="0">
                    <a:solidFill>
                      <a:srgbClr val="00006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kk-KZ" altLang="ru-RU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:</m:t>
                    </m:r>
                    <m:r>
                      <a:rPr lang="en-GB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𝑁𝐻</m:t>
                    </m:r>
                    <m:r>
                      <a:rPr lang="en-GB" altLang="ru-RU" sz="2200" i="1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</m:t>
                    </m:r>
                    <m:r>
                      <a:rPr lang="en-GB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	</m:t>
                    </m:r>
                    <m:r>
                      <a:rPr lang="kk-KZ" altLang="ru-RU" sz="22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 </m:t>
                    </m:r>
                    <m:r>
                      <a:rPr lang="en-GB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GB" altLang="ru-RU" sz="2200" i="1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r>
                      <a:rPr lang="en-GB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𝑂</m:t>
                    </m:r>
                    <m:r>
                      <a:rPr lang="kk-KZ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:</m:t>
                    </m:r>
                    <m:r>
                      <a:rPr lang="en-GB" altLang="ru-RU" sz="22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	</m:t>
                    </m:r>
                  </m:oMath>
                </a14:m>
                <a:endParaRPr lang="en-GB" altLang="ru-RU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en-GB" altLang="ru-RU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3" y="1168245"/>
                <a:ext cx="9088437" cy="6599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Picture 8" descr="NH4+g">
            <a:extLst>
              <a:ext uri="{FF2B5EF4-FFF2-40B4-BE49-F238E27FC236}">
                <a16:creationId xmlns:a16="http://schemas.microsoft.com/office/drawing/2014/main" id="{82E31FF3-2CA4-4351-814C-2329A5ED6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06" y="2869661"/>
            <a:ext cx="4597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">
            <a:extLst>
              <a:ext uri="{FF2B5EF4-FFF2-40B4-BE49-F238E27FC236}">
                <a16:creationId xmlns:a16="http://schemas.microsoft.com/office/drawing/2014/main" id="{DEA7D15F-B700-4036-B6ED-8A16435D3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86" y="4371176"/>
            <a:ext cx="23592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kk-KZ" altLang="ru-RU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Жұп электрон донор</a:t>
            </a:r>
            <a:endParaRPr lang="en-US" altLang="ru-RU" sz="20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F9FF7C6A-8FB0-458F-8F57-B4411BD6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255" y="4358180"/>
            <a:ext cx="23592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Жұп электрон акцептор</a:t>
            </a:r>
            <a:endParaRPr lang="en-US" altLang="ru-RU" sz="20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9" descr="datcovg">
            <a:extLst>
              <a:ext uri="{FF2B5EF4-FFF2-40B4-BE49-F238E27FC236}">
                <a16:creationId xmlns:a16="http://schemas.microsoft.com/office/drawing/2014/main" id="{868A7F81-D595-41D2-AAEA-69CA3ADE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97" y="5157926"/>
            <a:ext cx="59880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0">
            <a:extLst>
              <a:ext uri="{FF2B5EF4-FFF2-40B4-BE49-F238E27FC236}">
                <a16:creationId xmlns:a16="http://schemas.microsoft.com/office/drawing/2014/main" id="{36425920-0E22-4967-B922-62F209ABA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764" y="6708496"/>
            <a:ext cx="23592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kk-KZ" altLang="ru-RU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Жұп электрон донор</a:t>
            </a:r>
            <a:endParaRPr lang="en-US" altLang="ru-RU" sz="20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18D5C34D-D71F-449C-813D-941D95423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106" y="6762054"/>
            <a:ext cx="23592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Жұп электрон акцептор</a:t>
            </a:r>
            <a:endParaRPr lang="en-US" altLang="ru-RU" sz="20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6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9964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Қышқылдар - негіздер теориясы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3" y="1416219"/>
            <a:ext cx="9088437" cy="10798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Қышқылдар</a:t>
            </a:r>
            <a:r>
              <a:rPr lang="ru-RU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мен </a:t>
            </a: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негіздердің</a:t>
            </a:r>
            <a:r>
              <a:rPr lang="ru-RU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анықтамасын</a:t>
            </a:r>
            <a:r>
              <a:rPr lang="ru-RU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салыстыру</a:t>
            </a:r>
            <a:endParaRPr lang="ru-RU" alt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8684B47-4D67-40C5-870B-B316FD03F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84868"/>
              </p:ext>
            </p:extLst>
          </p:nvPr>
        </p:nvGraphicFramePr>
        <p:xfrm>
          <a:off x="284163" y="2901806"/>
          <a:ext cx="9144000" cy="3657672"/>
        </p:xfrm>
        <a:graphic>
          <a:graphicData uri="http://schemas.openxmlformats.org/drawingml/2006/table">
            <a:tbl>
              <a:tblPr/>
              <a:tblGrid>
                <a:gridCol w="2127441">
                  <a:extLst>
                    <a:ext uri="{9D8B030D-6E8A-4147-A177-3AD203B41FA5}">
                      <a16:colId xmlns:a16="http://schemas.microsoft.com/office/drawing/2014/main" val="1254851972"/>
                    </a:ext>
                  </a:extLst>
                </a:gridCol>
                <a:gridCol w="1838849">
                  <a:extLst>
                    <a:ext uri="{9D8B030D-6E8A-4147-A177-3AD203B41FA5}">
                      <a16:colId xmlns:a16="http://schemas.microsoft.com/office/drawing/2014/main" val="3706820358"/>
                    </a:ext>
                  </a:extLst>
                </a:gridCol>
                <a:gridCol w="2309259">
                  <a:extLst>
                    <a:ext uri="{9D8B030D-6E8A-4147-A177-3AD203B41FA5}">
                      <a16:colId xmlns:a16="http://schemas.microsoft.com/office/drawing/2014/main" val="3503085519"/>
                    </a:ext>
                  </a:extLst>
                </a:gridCol>
                <a:gridCol w="2868451">
                  <a:extLst>
                    <a:ext uri="{9D8B030D-6E8A-4147-A177-3AD203B41FA5}">
                      <a16:colId xmlns:a16="http://schemas.microsoft.com/office/drawing/2014/main" val="3425824717"/>
                    </a:ext>
                  </a:extLst>
                </a:gridCol>
              </a:tblGrid>
              <a:tr h="4429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Заттардың тобы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Қышқылдар мен негіздердің анықтамасы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20BFC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79329"/>
                  </a:ext>
                </a:extLst>
              </a:tr>
              <a:tr h="674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Аррениус бойынша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Бренстед-Лоури  бойынша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Льюис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бойынша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673936"/>
                  </a:ext>
                </a:extLst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Қышқылдар 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</a:t>
                      </a:r>
                      <a:r>
                        <a:rPr kumimoji="0" lang="kk-KZ" altLang="ru-RU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 </a:t>
                      </a: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береді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20BFC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</a:t>
                      </a:r>
                      <a:r>
                        <a:rPr kumimoji="0" lang="kk-KZ" altLang="ru-RU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 </a:t>
                      </a: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береді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20BFC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электрондық жұпты қабылдайды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20BFC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568005"/>
                  </a:ext>
                </a:extLst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Негіздер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ОН</a:t>
                      </a:r>
                      <a:r>
                        <a:rPr kumimoji="0" lang="kk-KZ" altLang="ru-RU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</a:t>
                      </a: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береді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20BFC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</a:t>
                      </a:r>
                      <a:r>
                        <a:rPr kumimoji="0" lang="kk-KZ" altLang="ru-RU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 </a:t>
                      </a: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қабылдайды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20BFC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электрондық жұпты береді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20BFC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453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0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9964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Қышқылдар - негіздер теориясы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847" y="1065873"/>
            <a:ext cx="9088437" cy="12337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kk-KZ" altLang="ru-RU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Тапсырма №1. </a:t>
            </a:r>
            <a:r>
              <a:rPr lang="ru-RU" alt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Төмендегі</a:t>
            </a:r>
            <a:r>
              <a:rPr lang="ru-RU" alt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реакция </a:t>
            </a:r>
            <a:r>
              <a:rPr lang="ru-RU" alt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теңдеулерінен</a:t>
            </a:r>
            <a:r>
              <a:rPr lang="ru-RU" alt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kk-KZ" alt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Бренстед-Лоури теориясы бойынша қышқылдары мен негіздерін көрсетіңіз.</a:t>
            </a:r>
            <a:endParaRPr lang="ru-RU" alt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D56FEE49-78CC-4074-8001-71E4573869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7142805"/>
                  </p:ext>
                </p:extLst>
              </p:nvPr>
            </p:nvGraphicFramePr>
            <p:xfrm>
              <a:off x="291846" y="2396758"/>
              <a:ext cx="9088437" cy="53486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2792">
                      <a:extLst>
                        <a:ext uri="{9D8B030D-6E8A-4147-A177-3AD203B41FA5}">
                          <a16:colId xmlns:a16="http://schemas.microsoft.com/office/drawing/2014/main" val="926811544"/>
                        </a:ext>
                      </a:extLst>
                    </a:gridCol>
                    <a:gridCol w="2086984">
                      <a:extLst>
                        <a:ext uri="{9D8B030D-6E8A-4147-A177-3AD203B41FA5}">
                          <a16:colId xmlns:a16="http://schemas.microsoft.com/office/drawing/2014/main" val="2759838066"/>
                        </a:ext>
                      </a:extLst>
                    </a:gridCol>
                    <a:gridCol w="1708661">
                      <a:extLst>
                        <a:ext uri="{9D8B030D-6E8A-4147-A177-3AD203B41FA5}">
                          <a16:colId xmlns:a16="http://schemas.microsoft.com/office/drawing/2014/main" val="1888306684"/>
                        </a:ext>
                      </a:extLst>
                    </a:gridCol>
                  </a:tblGrid>
                  <a:tr h="594295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Қышқыл </a:t>
                          </a:r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Негіз </a:t>
                          </a:r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243997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pt-BR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𝑁𝐻</m:t>
                                </m:r>
                                <m:r>
                                  <a:rPr lang="pt-BR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→ </m:t>
                                </m:r>
                                <m:sSup>
                                  <m:sSupPr>
                                    <m:ctrlP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𝑂𝐻</m:t>
                                    </m:r>
                                  </m:e>
                                  <m:sup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sSubSup>
                                  <m:sSubSupPr>
                                    <m:ctrlP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𝑁𝐻</m:t>
                                    </m:r>
                                  </m:e>
                                  <m:sub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2037473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𝑖𝑖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pt-BR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𝐻𝐶𝑙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→ </m:t>
                                </m:r>
                                <m:sSup>
                                  <m:sSupPr>
                                    <m:ctrlP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pt-BR" i="1" baseline="-2500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sSup>
                                  <m:sSupPr>
                                    <m:ctrlP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  <m:sup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3921930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𝑖𝑖𝑖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𝐾𝑂𝐻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𝐻𝐶𝑂𝑂𝐻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→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𝐻𝐶𝑂𝑂𝐾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pt-BR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0726866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𝑖𝑣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𝐶𝐻</m:t>
                                </m:r>
                                <m:r>
                                  <a:rPr lang="en-US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𝐶𝑂𝑂𝐻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𝐻𝐶𝑙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→ 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  <m:r>
                                      <a:rPr lang="en-US" i="1" baseline="-2500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𝐶𝑂𝑂𝐻</m:t>
                                    </m:r>
                                    <m:r>
                                      <a:rPr lang="en-US" i="1" baseline="-2500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  <m:sup>
                                    <m:r>
                                      <a:rPr lang="kk-KZ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193802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𝑁𝐻</m:t>
                                </m:r>
                                <m:r>
                                  <a:rPr lang="en-US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𝐻𝐶𝑙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→ 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𝑁𝐻</m:t>
                                </m:r>
                                <m:r>
                                  <a:rPr lang="en-US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𝐶𝑙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9610038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𝑣𝑖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𝐻𝐶𝑂</m:t>
                                    </m:r>
                                    <m:r>
                                      <a:rPr lang="en-US" i="1" baseline="-2500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𝑂𝐻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–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→ 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𝐶𝑂</m:t>
                                    </m:r>
                                    <m:r>
                                      <a:rPr lang="en-US" i="1" baseline="-2500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2–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9057768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𝑣𝑖𝑖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sSup>
                                  <m:sSupPr>
                                    <m:ctrlP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𝐻𝐶𝑂</m:t>
                                    </m:r>
                                    <m:r>
                                      <a:rPr lang="pt-BR" i="1" baseline="-2500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–</m:t>
                                    </m:r>
                                  </m:sup>
                                </m:sSup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sSup>
                                  <m:sSupPr>
                                    <m:ctrlP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→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  <m:r>
                                  <a:rPr lang="pt-BR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pt-BR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9193099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𝑣𝑖𝑖𝑖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pt-BR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𝑆𝑂</m:t>
                                </m:r>
                                <m:r>
                                  <a:rPr lang="pt-BR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𝐻𝑁𝑂</m:t>
                                </m:r>
                                <m:r>
                                  <a:rPr lang="pt-BR" i="1" baseline="-250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→ </m:t>
                                </m:r>
                                <m:sSup>
                                  <m:sSupPr>
                                    <m:ctrlP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𝐻𝑆𝑂</m:t>
                                    </m:r>
                                    <m:r>
                                      <a:rPr lang="pt-BR" i="1" baseline="-2500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–</m:t>
                                    </m:r>
                                  </m:sup>
                                </m:sSup>
                                <m:r>
                                  <a:rPr lang="pt-BR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sSup>
                                  <m:sSupPr>
                                    <m:ctrlP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pt-BR" i="1" baseline="-2500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𝑁𝑂</m:t>
                                    </m:r>
                                    <m:r>
                                      <a:rPr lang="pt-BR" i="1" baseline="-2500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pt-BR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87395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D56FEE49-78CC-4074-8001-71E4573869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7142805"/>
                  </p:ext>
                </p:extLst>
              </p:nvPr>
            </p:nvGraphicFramePr>
            <p:xfrm>
              <a:off x="291846" y="2396758"/>
              <a:ext cx="9088437" cy="53486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2792">
                      <a:extLst>
                        <a:ext uri="{9D8B030D-6E8A-4147-A177-3AD203B41FA5}">
                          <a16:colId xmlns:a16="http://schemas.microsoft.com/office/drawing/2014/main" val="926811544"/>
                        </a:ext>
                      </a:extLst>
                    </a:gridCol>
                    <a:gridCol w="2086984">
                      <a:extLst>
                        <a:ext uri="{9D8B030D-6E8A-4147-A177-3AD203B41FA5}">
                          <a16:colId xmlns:a16="http://schemas.microsoft.com/office/drawing/2014/main" val="2759838066"/>
                        </a:ext>
                      </a:extLst>
                    </a:gridCol>
                    <a:gridCol w="1708661">
                      <a:extLst>
                        <a:ext uri="{9D8B030D-6E8A-4147-A177-3AD203B41FA5}">
                          <a16:colId xmlns:a16="http://schemas.microsoft.com/office/drawing/2014/main" val="1888306684"/>
                        </a:ext>
                      </a:extLst>
                    </a:gridCol>
                  </a:tblGrid>
                  <a:tr h="594295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Қышқыл </a:t>
                          </a:r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Негіз </a:t>
                          </a:r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243997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15" t="-106186" r="-71922" b="-706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2037473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15" t="-204082" r="-71922" b="-598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3921930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15" t="-307216" r="-71922" b="-505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0726866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15" t="-403061" r="-7192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193802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15" t="-508247" r="-71922" b="-304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9610038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15" t="-602041" r="-71922" b="-20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9057768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15" t="-709278" r="-71922" b="-103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9193099"/>
                      </a:ext>
                    </a:extLst>
                  </a:tr>
                  <a:tr h="594295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15" t="-801020" r="-7192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87395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38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9964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Күшті қышқылдар мен негіздер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1941" y="1314102"/>
                <a:ext cx="9088437" cy="620538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8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Күшті</a:t>
                </a:r>
                <a:r>
                  <a:rPr lang="ru-RU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қышқылдар</a:t>
                </a:r>
                <a:r>
                  <a:rPr lang="kk-KZ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r>
                  <a:rPr lang="zh-CN" alt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Иондары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сулы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ерітіндіде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толық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диссоциацияланады</a:t>
                </a:r>
                <a:r>
                  <a:rPr lang="en-US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бөлінеді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). 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Мысалы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ru-RU" alt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HCl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  ⟶   </m:t>
                    </m:r>
                    <m:r>
                      <m:rPr>
                        <m:sty m:val="p"/>
                      </m:rP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altLang="ru-RU" sz="2800" b="0" i="0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k-KZ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ері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)   +   </m:t>
                    </m:r>
                    <m:r>
                      <m:rPr>
                        <m:sty m:val="p"/>
                      </m:rP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Cl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¯(ері)  </m:t>
                    </m:r>
                  </m:oMath>
                </a14:m>
                <a:endParaRPr lang="ru-RU" altLang="ru-RU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Бірнегізді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1</a:t>
                </a:r>
                <a:r>
                  <a:rPr lang="en-US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</a:t>
                </a:r>
                <a:r>
                  <a:rPr lang="kk-KZ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сутегімен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ауыстырылады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</a:t>
                </a:r>
                <a:r>
                  <a:rPr lang="ru-RU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                                                                                </a:t>
                </a:r>
              </a:p>
              <a:p>
                <a:pPr>
                  <a:lnSpc>
                    <a:spcPct val="130000"/>
                  </a:lnSpc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HNO</m:t>
                    </m:r>
                    <m:r>
                      <a:rPr lang="en-GB" altLang="ru-RU" sz="2800" b="0" i="0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altLang="ru-RU" sz="2800" b="0" i="0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k-KZ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ері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)   +   </m:t>
                    </m:r>
                    <m:r>
                      <m:rPr>
                        <m:sty m:val="p"/>
                      </m:rP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NO</m:t>
                    </m:r>
                    <m:r>
                      <a:rPr lang="en-GB" altLang="ru-RU" sz="2800" b="0" i="0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¯(</m:t>
                    </m:r>
                    <m:r>
                      <a:rPr lang="kk-KZ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ері)</m:t>
                    </m:r>
                  </m:oMath>
                </a14:m>
                <a:endParaRPr lang="en-GB" altLang="ru-RU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sty m:val="p"/>
                      </m:rP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altLang="ru-RU" sz="2800" b="0" i="0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SO</m:t>
                    </m:r>
                    <m:r>
                      <a:rPr lang="en-GB" altLang="ru-RU" sz="2800" b="0" i="0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 2</m:t>
                    </m:r>
                    <m:r>
                      <m:rPr>
                        <m:sty m:val="p"/>
                      </m:rP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altLang="ru-RU" sz="2800" b="0" i="0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k-KZ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ері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)   +   </m:t>
                    </m:r>
                    <m:r>
                      <m:rPr>
                        <m:sty m:val="p"/>
                      </m:rP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SO</m:t>
                    </m:r>
                    <m:r>
                      <a:rPr lang="en-GB" altLang="ru-RU" sz="2800" b="0" i="0" baseline="-25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ru-RU" sz="2800" b="0" i="0" baseline="3000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k-KZ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ері</m:t>
                    </m:r>
                    <m:r>
                      <a:rPr lang="en-GB" altLang="ru-RU" sz="2800" b="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   </a:t>
                </a:r>
                <a:endParaRPr lang="kk-KZ" altLang="ru-RU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Екінегізді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2</a:t>
                </a:r>
                <a:r>
                  <a:rPr lang="en-US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 (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сутегімен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ауыстырылады</a:t>
                </a:r>
                <a:endParaRPr lang="ru-RU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ru-RU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Күшті негіздер.</a:t>
                </a:r>
                <a:r>
                  <a:rPr lang="kk-KZ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Иондары сулы ерітіндіде толық диссоциацияланады</a:t>
                </a:r>
                <a:endParaRPr lang="en-GB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en-GB" altLang="ru-RU" sz="2800" b="1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endParaRPr lang="kk-KZ" altLang="ru-RU" sz="28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Мысалы:</a:t>
                </a:r>
                <a:r>
                  <a:rPr lang="en-GB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NaOH</m:t>
                    </m:r>
                    <m: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(қ)    ⟶   </m:t>
                    </m:r>
                    <m:r>
                      <m:rPr>
                        <m:sty m:val="p"/>
                      </m:rP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Na</m:t>
                    </m:r>
                    <m:r>
                      <a:rPr lang="en-GB" altLang="ru-RU" sz="2800" b="0" i="0" baseline="30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kk-KZ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ері</m:t>
                    </m:r>
                    <m: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   +  </m:t>
                    </m:r>
                    <m:r>
                      <m:rPr>
                        <m:sty m:val="p"/>
                      </m:rP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OH</m:t>
                    </m:r>
                    <m:r>
                      <a:rPr lang="en-GB" altLang="ru-RU" sz="28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¯(ері)</m:t>
                    </m:r>
                  </m:oMath>
                </a14:m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                          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1" y="1314102"/>
                <a:ext cx="9088437" cy="6205389"/>
              </a:xfrm>
              <a:prstGeom prst="rect">
                <a:avLst/>
              </a:prstGeom>
              <a:blipFill>
                <a:blip r:embed="rId2"/>
                <a:stretch>
                  <a:fillRect b="-68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6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9964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Әлсіз қышқылдар </a:t>
            </a:r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 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 </a:t>
            </a:r>
            <a:r>
              <a:rPr lang="en-US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pka</a:t>
            </a:r>
            <a:endParaRPr lang="en-US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1" y="1173425"/>
                <a:ext cx="9088437" cy="658671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 </a:t>
                </a:r>
                <a:r>
                  <a:rPr lang="ru-RU" alt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қышқылдар</a:t>
                </a:r>
                <a:r>
                  <a:rPr lang="ru-RU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иондары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сулы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ерітіндіде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аз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мөлшерде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диссоциацияланады</a:t>
                </a:r>
                <a:endParaRPr lang="ru-RU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Мысалы</a:t>
                </a:r>
                <a:r>
                  <a:rPr lang="ru-RU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   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этан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қышқылы</a:t>
                </a:r>
                <a:r>
                  <a:rPr lang="ru-RU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   	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en-US" altLang="ru-RU" sz="21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𝐶𝑂𝑂𝐻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(ері) ⇌ 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en-US" altLang="ru-RU" sz="21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𝐶𝑂𝑂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¯(ері)    +    </m:t>
                      </m:r>
                      <m:sSup>
                        <m:sSupPr>
                          <m:ctrlPr>
                            <a:rPr lang="en-US" altLang="ru-RU" sz="2100" i="1" dirty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ru-RU" sz="2100" b="0" i="1" dirty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ru-RU" sz="2100" b="0" i="1" dirty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kk-KZ" altLang="ru-RU" sz="21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ері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en-US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en-US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суда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еріген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кезде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тепе-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теңдік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орнатылады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	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𝐻𝐴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(ері) +  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altLang="ru-RU" sz="21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(с) ⇌ 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𝐴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¯(ері)   +</m:t>
                      </m:r>
                      <m:sSup>
                        <m:sSupPr>
                          <m:ctrlPr>
                            <a:rPr lang="en-US" altLang="ru-RU" sz="21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ru-RU" sz="21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𝐻</m:t>
                          </m:r>
                          <m:r>
                            <a:rPr lang="en-US" altLang="ru-RU" sz="2100" i="1" baseline="-2500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3</m:t>
                          </m:r>
                          <m:r>
                            <a:rPr lang="en-US" altLang="ru-RU" sz="21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𝑂</m:t>
                          </m:r>
                        </m:e>
                        <m:sup>
                          <m:r>
                            <a:rPr lang="en-US" altLang="ru-RU" sz="21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kk-KZ" altLang="ru-RU" sz="21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ері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en-US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иондарды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тұрақтайды</a:t>
                </a:r>
                <a:endParaRPr lang="ru-RU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Диссоциациялану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теңдеуін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мынадай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жазу</a:t>
                </a:r>
                <a:r>
                  <a:rPr lang="ru-RU" alt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endParaRPr lang="kk-KZ" altLang="ru-RU" sz="2100" i="1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𝐻𝐴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(ері) ⇌ </m:t>
                      </m:r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𝐴</m:t>
                      </m:r>
                      <m:r>
                        <a:rPr lang="en-US" altLang="ru-RU" sz="21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¯(</m:t>
                      </m:r>
                      <m:r>
                        <a:rPr lang="kk-KZ" altLang="ru-RU" sz="21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ері</m:t>
                      </m:r>
                      <m:r>
                        <a:rPr lang="en-US" altLang="ru-RU" sz="21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   +    </m:t>
                      </m:r>
                      <m:sSup>
                        <m:sSupPr>
                          <m:ctrlPr>
                            <a:rPr lang="en-US" altLang="ru-RU" sz="2100" i="1" dirty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ru-RU" sz="21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ru-RU" sz="21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altLang="ru-RU" sz="21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en-US" altLang="ru-RU" sz="21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kk-KZ" altLang="ru-RU" sz="21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ері</m:t>
                      </m:r>
                      <m:r>
                        <a:rPr lang="en-US" altLang="ru-RU" sz="21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ru-RU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есептеу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жолы</a:t>
                </a:r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жеңілдетеді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...	</a:t>
                </a:r>
                <a:endParaRPr lang="en-US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болған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сайын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диссоциациялану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азаяды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тепе-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теңдіктің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көп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бөлігі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солға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бағытталады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Қышқылдардың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салыстырмалы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күшін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Ka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немесе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pKa</a:t>
                </a:r>
                <a:r>
                  <a:rPr lang="en-US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мәндері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ретінде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беріледі</a:t>
                </a:r>
                <a:r>
                  <a:rPr lang="ru-RU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en-GB" altLang="ru-RU" sz="2100" i="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 </a:t>
                </a:r>
                <a:r>
                  <a:rPr lang="kk-KZ" altLang="ru-RU" sz="2100" i="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 қышқылдың диссоциация константасы</a:t>
                </a:r>
                <a:r>
                  <a:rPr lang="en-GB" altLang="ru-RU" sz="2100" i="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</a:t>
                </a:r>
                <a:endParaRPr lang="kk-KZ" altLang="ru-RU" sz="2100" i="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endParaRPr lang="kk-KZ" altLang="ru-RU" sz="2100" i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kk-KZ" altLang="ru-RU" sz="2100" b="0" dirty="0">
                    <a:solidFill>
                      <a:srgbClr val="000066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altLang="ru-RU" sz="21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altLang="ru-RU" sz="2100" b="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altLang="ru-RU" sz="21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=  </m:t>
                    </m:r>
                    <m:f>
                      <m:fPr>
                        <m:ctrlPr>
                          <a:rPr lang="en-GB" altLang="ru-RU" sz="21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GB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altLang="ru-RU" sz="2100" b="0" baseline="3000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k-KZ" altLang="ru-RU" sz="2100" b="0" i="0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ері</m:t>
                        </m:r>
                        <m:r>
                          <a:rPr lang="en-GB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)] [</m:t>
                        </m:r>
                        <m:r>
                          <m:rPr>
                            <m:sty m:val="p"/>
                          </m:rPr>
                          <a:rPr lang="en-GB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¯(ері)]</m:t>
                        </m:r>
                      </m:num>
                      <m:den>
                        <m:r>
                          <a:rPr lang="en-GB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GB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HA</m:t>
                        </m:r>
                        <m:r>
                          <a:rPr lang="en-GB" altLang="ru-RU" sz="2100" b="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(ері)] </m:t>
                        </m:r>
                      </m:den>
                    </m:f>
                    <m:r>
                      <a:rPr lang="kk-KZ" altLang="ru-RU" sz="21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kk-KZ" altLang="ru-RU" sz="21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моль </m:t>
                    </m:r>
                    <m:sSup>
                      <m:sSupPr>
                        <m:ctrlPr>
                          <a:rPr lang="kk-KZ" altLang="ru-RU" sz="21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altLang="ru-RU" sz="2100" b="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GB" altLang="ru-RU" sz="2100" dirty="0">
                            <a:solidFill>
                              <a:srgbClr val="620BFC"/>
                            </a:solidFill>
                            <a:latin typeface="Arial" panose="020B0604020202020204" pitchFamily="34" charset="0"/>
                          </a:rPr>
                          <m:t> </m:t>
                        </m:r>
                        <m:r>
                          <a:rPr lang="kk-KZ" altLang="ru-RU" sz="2100" b="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д</m:t>
                        </m:r>
                        <m:r>
                          <a:rPr lang="en-GB" altLang="ru-RU" sz="2100" b="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kk-KZ" altLang="ru-RU" sz="21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altLang="ru-RU" sz="2100" dirty="0">
                    <a:solidFill>
                      <a:srgbClr val="620BFC"/>
                    </a:solidFill>
                    <a:latin typeface="Arial" panose="020B0604020202020204" pitchFamily="34" charset="0"/>
                  </a:rPr>
                  <a:t>	</a:t>
                </a:r>
                <a:endParaRPr lang="ru-RU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1" y="1173425"/>
                <a:ext cx="9088437" cy="6586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0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9964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Әлсіз негіздер </a:t>
            </a:r>
            <a:r>
              <a:rPr lang="en-GB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GB" altLang="ru-RU" sz="2800" baseline="-250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және pK</a:t>
            </a:r>
            <a:r>
              <a:rPr lang="en-GB" altLang="ru-RU" sz="28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endParaRPr lang="en-US" altLang="ru-RU" sz="2800" dirty="0">
              <a:solidFill>
                <a:srgbClr val="620BF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4163" y="1303462"/>
                <a:ext cx="9088437" cy="549134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негіздер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сумен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әрекеттескенде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сулы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ерітіндіде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аздап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ионданады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Мысалы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аммиак.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суда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ерітілген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кезде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тепе-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теңдік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орнайды</a:t>
                </a:r>
                <a:endParaRPr lang="ru-RU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𝑁𝐻</m:t>
                      </m:r>
                      <m:r>
                        <a:rPr lang="en-US" altLang="ru-RU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en-US" altLang="ru-RU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altLang="ru-RU" sz="2800" b="0" i="1" dirty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kk-KZ" altLang="ru-RU" sz="2800" b="0" i="1" dirty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ері</m:t>
                          </m:r>
                        </m:e>
                      </m:d>
                      <m:r>
                        <a:rPr lang="kk-KZ" altLang="ru-RU" sz="28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US" altLang="ru-RU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en-US" altLang="ru-RU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altLang="ru-RU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altLang="ru-RU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altLang="ru-RU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(с)⇌</m:t>
                      </m:r>
                      <m:sSup>
                        <m:sSupPr>
                          <m:ctrlPr>
                            <a:rPr lang="kk-KZ" altLang="ru-RU" sz="28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ru-RU" sz="28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𝑁𝐻</m:t>
                          </m:r>
                          <m:r>
                            <a:rPr lang="en-US" altLang="ru-RU" sz="2800" i="1" baseline="-25000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4</m:t>
                          </m:r>
                        </m:e>
                        <m:sup>
                          <m:r>
                            <a:rPr lang="en-US" altLang="ru-RU" sz="2800" i="1" dirty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altLang="ru-RU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(</m:t>
                      </m:r>
                      <m:r>
                        <a:rPr lang="kk-KZ" altLang="ru-RU" sz="2800" b="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ері</m:t>
                      </m:r>
                      <m:r>
                        <a:rPr lang="en-US" altLang="ru-RU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)+</m:t>
                      </m:r>
                      <m:r>
                        <a:rPr lang="en-US" altLang="ru-RU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𝑂𝐻</m:t>
                      </m:r>
                      <m:r>
                        <a:rPr lang="en-US" altLang="ru-RU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¯ (ері)</m:t>
                      </m:r>
                    </m:oMath>
                  </m:oMathPara>
                </a14:m>
                <a:endParaRPr lang="en-US" altLang="ru-RU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Қышқылдармен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жәй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ұқсастық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танытады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alt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   </m:t>
                    </m:r>
                    <m:r>
                      <a:rPr lang="en-US" alt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𝑁𝐻</m:t>
                    </m:r>
                    <m:r>
                      <a:rPr lang="en-US" altLang="ru-RU" sz="28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</m:t>
                    </m:r>
                    <m:r>
                      <a:rPr lang="en-US" alt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(</m:t>
                    </m:r>
                    <m:r>
                      <a:rPr lang="kk-KZ" altLang="ru-RU" sz="28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ері</m:t>
                    </m:r>
                    <m:r>
                      <a:rPr lang="en-US" alt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)+</m:t>
                    </m:r>
                    <m:sSup>
                      <m:sSupPr>
                        <m:ctrlPr>
                          <a:rPr lang="en-US" altLang="ru-RU" sz="28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8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ru-RU" sz="28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(</m:t>
                    </m:r>
                    <m:r>
                      <a:rPr lang="kk-KZ" altLang="ru-RU" sz="28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ері</m:t>
                    </m:r>
                    <m:r>
                      <a:rPr lang="en-US" alt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  <m:r>
                      <a:rPr lang="ru-RU" altLang="ru-RU" sz="28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⇌</m:t>
                    </m:r>
                    <m:sSup>
                      <m:sSupPr>
                        <m:ctrlPr>
                          <a:rPr lang="en-US" altLang="ru-RU" sz="28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ru-RU" sz="28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𝑁𝐻</m:t>
                        </m:r>
                        <m:r>
                          <a:rPr lang="en-US" altLang="ru-RU" sz="2800" i="1" baseline="-25000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4</m:t>
                        </m:r>
                      </m:e>
                      <m:sup>
                        <m:r>
                          <a:rPr lang="en-US" altLang="ru-RU" sz="28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(</m:t>
                    </m:r>
                    <m:r>
                      <a:rPr lang="kk-KZ" altLang="ru-RU" sz="28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ері</m:t>
                    </m:r>
                    <m:r>
                      <a:rPr lang="en-US" alt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endParaRPr lang="en-US" altLang="ru-RU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200"/>
                  </a:spcAft>
                  <a:buFontTx/>
                  <a:buNone/>
                </a:pP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әлсіз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болған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сайын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диссоциациялану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азаяды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тепе-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теңдіктің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көп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бөлігі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солға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бағытталады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Негіздердің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салыстырмалы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күшін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ru-RU" sz="28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Kb</a:t>
                </a:r>
                <a:r>
                  <a:rPr lang="en-US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немесе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ru-RU" sz="28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pKb</a:t>
                </a:r>
                <a:r>
                  <a:rPr lang="en-US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мәндері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ретінде</a:t>
                </a:r>
                <a:r>
                  <a:rPr lang="ru-RU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alt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беріледі</a:t>
                </a:r>
                <a:r>
                  <a:rPr lang="kk-KZ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r>
                  <a:rPr lang="zh-CN" altLang="en-US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endParaRPr lang="ru-RU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303462"/>
                <a:ext cx="9088437" cy="5491348"/>
              </a:xfrm>
              <a:prstGeom prst="rect">
                <a:avLst/>
              </a:prstGeom>
              <a:blipFill>
                <a:blip r:embed="rId2"/>
                <a:stretch>
                  <a:fillRect b="-88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4">
            <a:extLst>
              <a:ext uri="{FF2B5EF4-FFF2-40B4-BE49-F238E27FC236}">
                <a16:creationId xmlns:a16="http://schemas.microsoft.com/office/drawing/2014/main" id="{8E7B87A2-834F-4BAC-B542-170EC85F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304926" y="7107237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11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blipFill rotWithShape="1">
          <a:blip xmlns:r="http://schemas.openxmlformats.org/officeDocument/2006/relationships" r:embed="rId1"/>
          <a:stretch>
            <a:fillRect l="-353" t="-348" b="-464"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 algn="ctr">
          <a:defRPr dirty="0"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20828</TotalTime>
  <Words>1617</Words>
  <Application>Microsoft Office PowerPoint</Application>
  <PresentationFormat>Произвольный</PresentationFormat>
  <Paragraphs>278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Open Sans</vt:lpstr>
      <vt:lpstr>Тема Office</vt:lpstr>
      <vt:lpstr>11-сынып</vt:lpstr>
      <vt:lpstr>Сабақтың мақсаты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DO_Edit_1</cp:lastModifiedBy>
  <cp:revision>436</cp:revision>
  <dcterms:created xsi:type="dcterms:W3CDTF">2020-07-01T14:03:46Z</dcterms:created>
  <dcterms:modified xsi:type="dcterms:W3CDTF">2021-01-27T09:23:48Z</dcterms:modified>
</cp:coreProperties>
</file>