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65" r:id="rId2"/>
    <p:sldId id="296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58" r:id="rId22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21"/>
  </p:normalViewPr>
  <p:slideViewPr>
    <p:cSldViewPr snapToGrid="0" snapToObjects="1">
      <p:cViewPr varScale="1">
        <p:scale>
          <a:sx n="73" d="100"/>
          <a:sy n="73" d="100"/>
        </p:scale>
        <p:origin x="66" y="642"/>
      </p:cViewPr>
      <p:guideLst>
        <p:guide orient="horz" pos="184"/>
        <p:guide pos="179"/>
        <p:guide pos="5939"/>
        <p:guide orient="horz" pos="4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16.02.2021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3.emf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12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10" Type="http://schemas.openxmlformats.org/officeDocument/2006/relationships/image" Target="../media/image18.e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9.png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24" y="250536"/>
            <a:ext cx="2132301" cy="4290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258427" y="666078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48366" y="162237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620BF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25842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6" y="4403951"/>
            <a:ext cx="4464276" cy="33065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4502E4-5246-4C3C-9F50-330CFC99D805}"/>
              </a:ext>
            </a:extLst>
          </p:cNvPr>
          <p:cNvSpPr/>
          <p:nvPr/>
        </p:nvSpPr>
        <p:spPr>
          <a:xfrm>
            <a:off x="429254" y="2705767"/>
            <a:ext cx="7870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</a:t>
            </a:r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және </a:t>
            </a:r>
            <a:r>
              <a:rPr lang="kk-KZ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</a:t>
            </a:r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алу. </a:t>
            </a:r>
            <a:endParaRPr lang="ru-KZ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Галогендердің химиялық қасиеттері</a:t>
            </a:r>
            <a:endParaRPr lang="ru-RU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1079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Галогеналкандардың нуклеофилді орынбасу реакциялары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BFA625-92A5-42EB-B662-AC2AA9770379}"/>
                  </a:ext>
                </a:extLst>
              </p:cNvPr>
              <p:cNvSpPr txBox="1"/>
              <p:nvPr/>
            </p:nvSpPr>
            <p:spPr>
              <a:xfrm>
                <a:off x="284163" y="1478708"/>
                <a:ext cx="9144000" cy="280343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Пайда болған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бөлшегі 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нуклеофил (</a:t>
                </a:r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Nu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 аталады. Бұл бөлшектің электрон тығыздығы жоғары. Оларға мынадай бөлшектер жатады: </a:t>
                </a:r>
                <a:endPara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𝐶𝑙</m:t>
                        </m:r>
                      </m:e>
                      <m:sup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𝑅𝐶𝑂𝑂</m:t>
                        </m:r>
                      </m:e>
                      <m:sup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(карбанион). </a:t>
                </a:r>
              </a:p>
              <a:p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Аталған электрофилдер мен нуклеофилдер 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реагенттер 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 аталады. Олар </a:t>
                </a:r>
                <a:r>
                  <a:rPr lang="kk-KZ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субстранттар</a:t>
                </a: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деп аталатын күрделі молекулалармен әрекеттеседі.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BFA625-92A5-42EB-B662-AC2AA9770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478708"/>
                <a:ext cx="9144000" cy="2803433"/>
              </a:xfrm>
              <a:prstGeom prst="rect">
                <a:avLst/>
              </a:prstGeom>
              <a:blipFill>
                <a:blip r:embed="rId2"/>
                <a:stretch>
                  <a:fillRect b="-173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CB7AA9-544C-42C7-849D-FC0EEBE8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  <a14:imgEffect>
                      <a14:brightnessContrast bright="10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269" y="4377760"/>
            <a:ext cx="8050775" cy="32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183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гидроксид иондарымен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18328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73F0BF0-9990-4B3B-9996-8D76197F2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14792"/>
              </p:ext>
            </p:extLst>
          </p:nvPr>
        </p:nvGraphicFramePr>
        <p:xfrm>
          <a:off x="1185705" y="2206038"/>
          <a:ext cx="3278718" cy="222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1295400" imgH="923993" progId="MDLDrawOLE.MDLDrawObject.1">
                  <p:embed/>
                </p:oleObj>
              </mc:Choice>
              <mc:Fallback>
                <p:oleObj name="MDLDrawObject Class" r:id="rId4" imgW="1295400" imgH="923993" progId="MDLDrawOLE.MDLDrawObjec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5705" y="2206038"/>
                        <a:ext cx="3278718" cy="222381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72FCA88D-636A-4195-B0B3-7662ACD79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64260"/>
              </p:ext>
            </p:extLst>
          </p:nvPr>
        </p:nvGraphicFramePr>
        <p:xfrm>
          <a:off x="532301" y="1518621"/>
          <a:ext cx="4746319" cy="47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2924096" imgH="295397" progId="MDLDrawOLE.MDLDrawObject.1">
                  <p:embed/>
                </p:oleObj>
              </mc:Choice>
              <mc:Fallback>
                <p:oleObj name="MDLDrawObject Class" r:id="rId6" imgW="2924096" imgH="295397" progId="MDLDrawOLE.MDLDrawObject.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01" y="1518621"/>
                        <a:ext cx="4746319" cy="47922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CE81F8-3994-4168-83FC-C0208D3AA833}"/>
              </a:ext>
            </a:extLst>
          </p:cNvPr>
          <p:cNvSpPr txBox="1"/>
          <p:nvPr/>
        </p:nvSpPr>
        <p:spPr>
          <a:xfrm>
            <a:off x="5527602" y="3008835"/>
            <a:ext cx="3715889" cy="6182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Жалпы реакциясы</a:t>
            </a: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4FFEE706-C207-4A53-8B92-E8FDEABF9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04234"/>
              </p:ext>
            </p:extLst>
          </p:nvPr>
        </p:nvGraphicFramePr>
        <p:xfrm>
          <a:off x="200025" y="4667250"/>
          <a:ext cx="91440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3952859" imgH="295397" progId="MDLDrawOLE.MDLDrawObject.1">
                  <p:embed/>
                </p:oleObj>
              </mc:Choice>
              <mc:Fallback>
                <p:oleObj name="MDLDrawObject Class" r:id="rId8" imgW="3952859" imgH="295397" progId="MDLDrawOLE.MDLDrawObject.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025" y="4667250"/>
                        <a:ext cx="9144000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F51176A-0ABB-4151-9EDB-E151601BD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24321"/>
              </p:ext>
            </p:extLst>
          </p:nvPr>
        </p:nvGraphicFramePr>
        <p:xfrm>
          <a:off x="1014883" y="5441755"/>
          <a:ext cx="2999018" cy="208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0" imgW="1342898" imgH="933444" progId="MDLDrawOLE.MDLDrawObject.1">
                  <p:embed/>
                </p:oleObj>
              </mc:Choice>
              <mc:Fallback>
                <p:oleObj name="MDLDrawObject Class" r:id="rId10" imgW="1342898" imgH="933444" progId="MDLDrawOLE.MDLDrawObject.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4883" y="5441755"/>
                        <a:ext cx="2999018" cy="2084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0F527-C004-4E17-A54E-62BA52E62D05}"/>
                  </a:ext>
                </a:extLst>
              </p:cNvPr>
              <p:cNvSpPr txBox="1"/>
              <p:nvPr/>
            </p:nvSpPr>
            <p:spPr>
              <a:xfrm>
                <a:off x="5527602" y="5806987"/>
                <a:ext cx="3715889" cy="10183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Бромэтан </a:t>
                </a:r>
                <a14:m>
                  <m:oMath xmlns:m="http://schemas.openxmlformats.org/officeDocument/2006/math">
                    <m:r>
                      <a:rPr lang="kk-KZ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 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𝑁𝑎𝑂𝐻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ерітіндісі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0F527-C004-4E17-A54E-62BA52E62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02" y="5806987"/>
                <a:ext cx="3715889" cy="1018328"/>
              </a:xfrm>
              <a:prstGeom prst="rect">
                <a:avLst/>
              </a:prstGeom>
              <a:blipFill>
                <a:blip r:embed="rId12"/>
                <a:stretch>
                  <a:fillRect b="-710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7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D65D3FE5-2F60-40C5-A2A6-497DC945C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7350"/>
              </p:ext>
            </p:extLst>
          </p:nvPr>
        </p:nvGraphicFramePr>
        <p:xfrm>
          <a:off x="515481" y="1522588"/>
          <a:ext cx="7930751" cy="1127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3952859" imgH="561902" progId="MDLDrawOLE.MDLDrawObject.1">
                  <p:embed/>
                </p:oleObj>
              </mc:Choice>
              <mc:Fallback>
                <p:oleObj name="MDLDrawObject Class" r:id="rId2" imgW="3952859" imgH="561902" progId="MDLDrawOLE.MDLDrawObject.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5481" y="1522588"/>
                        <a:ext cx="7930751" cy="1127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гидроксид иондарымен</a:t>
                </a:r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blipFill>
                <a:blip r:embed="rId5"/>
                <a:stretch>
                  <a:fillRect b="-838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08BE1184-523A-4AD4-9350-9A38ED573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92539"/>
              </p:ext>
            </p:extLst>
          </p:nvPr>
        </p:nvGraphicFramePr>
        <p:xfrm>
          <a:off x="1266093" y="2453594"/>
          <a:ext cx="3048886" cy="228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1247902" imgH="933444" progId="MDLDrawOLE.MDLDrawObject.1">
                  <p:embed/>
                </p:oleObj>
              </mc:Choice>
              <mc:Fallback>
                <p:oleObj name="MDLDrawObject Class" r:id="rId6" imgW="1247902" imgH="933444" progId="MDLDrawOLE.MDLDrawObject.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6093" y="2453594"/>
                        <a:ext cx="3048886" cy="2280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00FA0-FF6F-40A9-A667-DC30D0E45631}"/>
                  </a:ext>
                </a:extLst>
              </p:cNvPr>
              <p:cNvSpPr txBox="1"/>
              <p:nvPr/>
            </p:nvSpPr>
            <p:spPr>
              <a:xfrm>
                <a:off x="5397347" y="3010881"/>
                <a:ext cx="3715889" cy="10183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2-хлорпропан </a:t>
                </a:r>
                <a:endParaRPr lang="en-US" sz="2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kk-KZ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 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𝑁𝑎𝑂𝐻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ерітіндісі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00FA0-FF6F-40A9-A667-DC30D0E4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47" y="3010881"/>
                <a:ext cx="3715889" cy="101832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7924D066-FE1D-4C4B-AF2F-18AE44A73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64474"/>
              </p:ext>
            </p:extLst>
          </p:nvPr>
        </p:nvGraphicFramePr>
        <p:xfrm>
          <a:off x="183480" y="4756367"/>
          <a:ext cx="9267467" cy="74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9" imgW="4610005" imgH="295397" progId="MDLDrawOLE.MDLDrawObject.1">
                  <p:embed/>
                </p:oleObj>
              </mc:Choice>
              <mc:Fallback>
                <p:oleObj name="MDLDrawObject Class" r:id="rId9" imgW="4610005" imgH="295397" progId="MDLDrawOLE.MDLDrawObject.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480" y="4756367"/>
                        <a:ext cx="9267467" cy="743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FEB93F39-5B8A-4E3B-BE6E-D703E6C25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01527"/>
              </p:ext>
            </p:extLst>
          </p:nvPr>
        </p:nvGraphicFramePr>
        <p:xfrm>
          <a:off x="5044274" y="5557506"/>
          <a:ext cx="4157546" cy="20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1" imgW="1762014" imgH="933444" progId="MDLDrawOLE.MDLDrawObject.1">
                  <p:embed/>
                </p:oleObj>
              </mc:Choice>
              <mc:Fallback>
                <p:oleObj name="MDLDrawObject Class" r:id="rId11" imgW="1762014" imgH="933444" progId="MDLDrawOLE.MDLDrawObjec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4274" y="5557506"/>
                        <a:ext cx="4157546" cy="204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2886C0-17B5-4BD6-B254-F07D62B9F1C1}"/>
                  </a:ext>
                </a:extLst>
              </p:cNvPr>
              <p:cNvSpPr txBox="1"/>
              <p:nvPr/>
            </p:nvSpPr>
            <p:spPr>
              <a:xfrm>
                <a:off x="599089" y="5860932"/>
                <a:ext cx="3715889" cy="10183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1-бромпропан </a:t>
                </a:r>
                <a:endParaRPr lang="en-US" sz="2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kk-KZ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 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𝑁𝑎𝑂𝐻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ерітіндісі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2886C0-17B5-4BD6-B254-F07D62B9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89" y="5860932"/>
                <a:ext cx="3715889" cy="1018328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2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гидроксид иондарымен</a:t>
                </a:r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blipFill>
                <a:blip r:embed="rId3"/>
                <a:stretch>
                  <a:fillRect b="-838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4C9BBAC4-1898-440D-B072-1848A3281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52123"/>
              </p:ext>
            </p:extLst>
          </p:nvPr>
        </p:nvGraphicFramePr>
        <p:xfrm>
          <a:off x="194524" y="1627833"/>
          <a:ext cx="9153255" cy="184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4676664" imgH="895371" progId="MDLDrawOLE.MDLDrawObject.1">
                  <p:embed/>
                </p:oleObj>
              </mc:Choice>
              <mc:Fallback>
                <p:oleObj name="MDLDrawObject Class" r:id="rId4" imgW="4676664" imgH="895371" progId="MDLDrawOLE.MDLDrawObject.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524" y="1627833"/>
                        <a:ext cx="9153255" cy="184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93C919EE-3395-446A-8FF4-A1B9F0381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29754"/>
              </p:ext>
            </p:extLst>
          </p:nvPr>
        </p:nvGraphicFramePr>
        <p:xfrm>
          <a:off x="4771151" y="3550920"/>
          <a:ext cx="3929062" cy="227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1609804" imgH="933444" progId="MDLDrawOLE.MDLDrawObject.1">
                  <p:embed/>
                </p:oleObj>
              </mc:Choice>
              <mc:Fallback>
                <p:oleObj name="MDLDrawObject Class" r:id="rId6" imgW="1609804" imgH="933444" progId="MDLDrawOLE.MDLDrawObject.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1151" y="3550920"/>
                        <a:ext cx="3929062" cy="227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/>
              <p:nvPr/>
            </p:nvSpPr>
            <p:spPr>
              <a:xfrm>
                <a:off x="610580" y="4180951"/>
                <a:ext cx="3715889" cy="10183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2-йод 3-метилбутан </a:t>
                </a:r>
                <a14:m>
                  <m:oMath xmlns:m="http://schemas.openxmlformats.org/officeDocument/2006/math">
                    <m:r>
                      <a:rPr lang="kk-KZ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 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𝑁𝑎𝑂𝐻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ерітіндісі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80" y="4180951"/>
                <a:ext cx="3715889" cy="1018328"/>
              </a:xfrm>
              <a:prstGeom prst="rect">
                <a:avLst/>
              </a:prstGeom>
              <a:blipFill>
                <a:blip r:embed="rId8"/>
                <a:stretch>
                  <a:fillRect r="-490" b="-76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6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циян иондарымен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blipFill>
                <a:blip r:embed="rId3"/>
                <a:stretch>
                  <a:fillRect b="-838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777C56C-094F-4030-858F-EE0A24169282}"/>
              </a:ext>
            </a:extLst>
          </p:cNvPr>
          <p:cNvSpPr txBox="1"/>
          <p:nvPr/>
        </p:nvSpPr>
        <p:spPr>
          <a:xfrm>
            <a:off x="524519" y="4449907"/>
            <a:ext cx="3715889" cy="6182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Жалпы реакциясы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CCE829DC-25BC-447C-B353-311C5246C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38330"/>
              </p:ext>
            </p:extLst>
          </p:nvPr>
        </p:nvGraphicFramePr>
        <p:xfrm>
          <a:off x="4534901" y="3339399"/>
          <a:ext cx="4566844" cy="328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1285954" imgH="923993" progId="MDLDrawOLE.MDLDrawObject.1">
                  <p:embed/>
                </p:oleObj>
              </mc:Choice>
              <mc:Fallback>
                <p:oleObj name="MDLDrawObject Class" r:id="rId4" imgW="1285954" imgH="923993" progId="MDLDrawOLE.MDLDrawObject.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4901" y="3339399"/>
                        <a:ext cx="4566844" cy="328136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43CC1B-B6D3-4033-B5FD-55D7414CA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98508"/>
              </p:ext>
            </p:extLst>
          </p:nvPr>
        </p:nvGraphicFramePr>
        <p:xfrm>
          <a:off x="668338" y="1825625"/>
          <a:ext cx="8432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2847991" imgH="295397" progId="MDLDrawOLE.MDLDrawObject.1">
                  <p:embed/>
                </p:oleObj>
              </mc:Choice>
              <mc:Fallback>
                <p:oleObj name="MDLDrawObject Class" r:id="rId6" imgW="2847991" imgH="295397" progId="MDLDrawOLE.MDLDrawObject.1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825625"/>
                        <a:ext cx="8432800" cy="8572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3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циян иондарымен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blipFill>
                <a:blip r:embed="rId3"/>
                <a:stretch>
                  <a:fillRect b="-838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777C56C-094F-4030-858F-EE0A24169282}"/>
              </a:ext>
            </a:extLst>
          </p:cNvPr>
          <p:cNvSpPr txBox="1"/>
          <p:nvPr/>
        </p:nvSpPr>
        <p:spPr>
          <a:xfrm>
            <a:off x="427475" y="2903701"/>
            <a:ext cx="3715889" cy="1418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2-хлорпропан + калий циянитінің спирттегі ерітіндісі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7AC9B62A-51D4-43DE-9FEC-477F4B8CE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528453"/>
              </p:ext>
            </p:extLst>
          </p:nvPr>
        </p:nvGraphicFramePr>
        <p:xfrm>
          <a:off x="492927" y="1587116"/>
          <a:ext cx="8665760" cy="134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3876754" imgH="599974" progId="MDLDrawOLE.MDLDrawObject.1">
                  <p:embed/>
                </p:oleObj>
              </mc:Choice>
              <mc:Fallback>
                <p:oleObj name="MDLDrawObject Class" r:id="rId4" imgW="3876754" imgH="599974" progId="MDLDrawOLE.MDLDrawObject.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927" y="1587116"/>
                        <a:ext cx="8665760" cy="1341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11C70CFC-3B2B-4843-91D4-4D49BA2CC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938673"/>
              </p:ext>
            </p:extLst>
          </p:nvPr>
        </p:nvGraphicFramePr>
        <p:xfrm>
          <a:off x="6260245" y="2587446"/>
          <a:ext cx="2813416" cy="212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1238186" imgH="933444" progId="MDLDrawOLE.MDLDrawObject.1">
                  <p:embed/>
                </p:oleObj>
              </mc:Choice>
              <mc:Fallback>
                <p:oleObj name="MDLDrawObject Class" r:id="rId6" imgW="1238186" imgH="933444" progId="MDLDrawOLE.MDLDrawObject.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0245" y="2587446"/>
                        <a:ext cx="2813416" cy="2120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5D34A9DA-96EA-4BEF-8757-D5430AFCD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886916"/>
              </p:ext>
            </p:extLst>
          </p:nvPr>
        </p:nvGraphicFramePr>
        <p:xfrm>
          <a:off x="378505" y="5895317"/>
          <a:ext cx="4394462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2152523" imgH="933444" progId="MDLDrawOLE.MDLDrawObject.1">
                  <p:embed/>
                </p:oleObj>
              </mc:Choice>
              <mc:Fallback>
                <p:oleObj name="MDLDrawObject Class" r:id="rId8" imgW="2152523" imgH="933444" progId="MDLDrawOLE.MDLDrawObject.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505" y="5895317"/>
                        <a:ext cx="4394462" cy="174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3C2B5007-804A-41D3-B7DA-643D79499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312078"/>
              </p:ext>
            </p:extLst>
          </p:nvPr>
        </p:nvGraphicFramePr>
        <p:xfrm>
          <a:off x="543100" y="4518468"/>
          <a:ext cx="8626124" cy="134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0" imgW="3981466" imgH="619146" progId="MDLDrawOLE.MDLDrawObject.1">
                  <p:embed/>
                </p:oleObj>
              </mc:Choice>
              <mc:Fallback>
                <p:oleObj name="MDLDrawObject Class" r:id="rId10" imgW="3981466" imgH="619146" progId="MDLDrawOLE.MDLDrawObjec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3100" y="4518468"/>
                        <a:ext cx="8626124" cy="1341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017D36B-A9A7-4F8D-804C-1F397545A796}"/>
              </a:ext>
            </a:extLst>
          </p:cNvPr>
          <p:cNvSpPr txBox="1"/>
          <p:nvPr/>
        </p:nvSpPr>
        <p:spPr>
          <a:xfrm>
            <a:off x="5442798" y="6091248"/>
            <a:ext cx="3715889" cy="1418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1-бромбутан + калий циянитінің спирттегі ерітіндісі</a:t>
            </a:r>
          </a:p>
        </p:txBody>
      </p:sp>
    </p:spTree>
    <p:extLst>
      <p:ext uri="{BB962C8B-B14F-4D97-AF65-F5344CB8AC3E}">
        <p14:creationId xmlns:p14="http://schemas.microsoft.com/office/powerpoint/2010/main" val="2418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аммиакпен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blipFill>
                <a:blip r:embed="rId3"/>
                <a:stretch>
                  <a:fillRect b="-838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777C56C-094F-4030-858F-EE0A24169282}"/>
              </a:ext>
            </a:extLst>
          </p:cNvPr>
          <p:cNvSpPr txBox="1"/>
          <p:nvPr/>
        </p:nvSpPr>
        <p:spPr>
          <a:xfrm>
            <a:off x="2998216" y="3212778"/>
            <a:ext cx="3715889" cy="6182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Жалпы реакциясы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BD7DF71-4D69-40C9-9071-02EF499F4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25192"/>
              </p:ext>
            </p:extLst>
          </p:nvPr>
        </p:nvGraphicFramePr>
        <p:xfrm>
          <a:off x="906461" y="2098779"/>
          <a:ext cx="789940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2962148" imgH="285676" progId="MDLDrawOLE.MDLDrawObject.1">
                  <p:embed/>
                </p:oleObj>
              </mc:Choice>
              <mc:Fallback>
                <p:oleObj name="MDLDrawObject Class" r:id="rId4" imgW="2962148" imgH="285676" progId="MDLDrawOLE.MDLDrawObject.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6461" y="2098779"/>
                        <a:ext cx="7899401" cy="76200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40328576-F8B1-41FD-B59B-BF4A4E226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97203"/>
              </p:ext>
            </p:extLst>
          </p:nvPr>
        </p:nvGraphicFramePr>
        <p:xfrm>
          <a:off x="636549" y="4630380"/>
          <a:ext cx="8621362" cy="2418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3429032" imgH="962065" progId="MDLDrawOLE.MDLDrawObject.1">
                  <p:embed/>
                </p:oleObj>
              </mc:Choice>
              <mc:Fallback>
                <p:oleObj name="MDLDrawObject Class" r:id="rId6" imgW="3429032" imgH="962065" progId="MDLDrawOLE.MDLDrawObjec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549" y="4630380"/>
                        <a:ext cx="8621362" cy="241877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4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аммиакпен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79884"/>
              </a:xfrm>
              <a:prstGeom prst="rect">
                <a:avLst/>
              </a:prstGeom>
              <a:blipFill>
                <a:blip r:embed="rId3"/>
                <a:stretch>
                  <a:fillRect b="-838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/>
              <p:nvPr/>
            </p:nvSpPr>
            <p:spPr>
              <a:xfrm>
                <a:off x="1093940" y="6326188"/>
                <a:ext cx="7745505" cy="10183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2-хлорпропан + артық мөлшердегі концентрлі, ыстық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kk-KZ" sz="2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40" y="6326188"/>
                <a:ext cx="7745505" cy="1018328"/>
              </a:xfrm>
              <a:prstGeom prst="rect">
                <a:avLst/>
              </a:prstGeom>
              <a:blipFill>
                <a:blip r:embed="rId4"/>
                <a:stretch>
                  <a:fillRect b="-710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D418F4F-9246-4952-ADB4-0314479AD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65695"/>
              </p:ext>
            </p:extLst>
          </p:nvPr>
        </p:nvGraphicFramePr>
        <p:xfrm>
          <a:off x="211015" y="1829800"/>
          <a:ext cx="9217148" cy="137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4019518" imgH="599974" progId="MDLDrawOLE.MDLDrawObject.1">
                  <p:embed/>
                </p:oleObj>
              </mc:Choice>
              <mc:Fallback>
                <p:oleObj name="MDLDrawObject Class" r:id="rId5" imgW="4019518" imgH="599974" progId="MDLDrawOLE.MDLDrawObject.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015" y="1829800"/>
                        <a:ext cx="9217148" cy="1376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4A20CDC0-6470-4FF0-BFBC-24FE420FA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03202"/>
              </p:ext>
            </p:extLst>
          </p:nvPr>
        </p:nvGraphicFramePr>
        <p:xfrm>
          <a:off x="1298537" y="3303531"/>
          <a:ext cx="6974569" cy="256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7" imgW="2952702" imgH="1085732" progId="MDLDrawOLE.MDLDrawObject.1">
                  <p:embed/>
                </p:oleObj>
              </mc:Choice>
              <mc:Fallback>
                <p:oleObj name="MDLDrawObject Class" r:id="rId7" imgW="2952702" imgH="1085732" progId="MDLDrawOLE.MDLDrawObjec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8537" y="3303531"/>
                        <a:ext cx="6974569" cy="2564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1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163" y="292100"/>
                <a:ext cx="9144000" cy="105256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Галогеналкандардың аммиакпен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нуклеофилді орынбасу реакциялары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1052569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/>
              <p:nvPr/>
            </p:nvSpPr>
            <p:spPr>
              <a:xfrm>
                <a:off x="983409" y="6260257"/>
                <a:ext cx="7745505" cy="101832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2-бром-3-метилбутан + артық мөлшердегі концентрлі, ыстық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kk-KZ" sz="2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09" y="6260257"/>
                <a:ext cx="7745505" cy="1018328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D59D8401-2B52-4899-B1D0-815498071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156718"/>
              </p:ext>
            </p:extLst>
          </p:nvPr>
        </p:nvGraphicFramePr>
        <p:xfrm>
          <a:off x="284163" y="1616057"/>
          <a:ext cx="9144000" cy="167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4724432" imgH="866750" progId="MDLDrawOLE.MDLDrawObject.1">
                  <p:embed/>
                </p:oleObj>
              </mc:Choice>
              <mc:Fallback>
                <p:oleObj name="MDLDrawObject Class" r:id="rId5" imgW="4724432" imgH="866750" progId="MDLDrawOLE.MDLDrawObject.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63" y="1616057"/>
                        <a:ext cx="9144000" cy="1677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9A1CA472-96FE-4BA8-8877-51B8A525F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08880"/>
              </p:ext>
            </p:extLst>
          </p:nvPr>
        </p:nvGraphicFramePr>
        <p:xfrm>
          <a:off x="1304956" y="3353788"/>
          <a:ext cx="7299371" cy="2345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7" imgW="3733721" imgH="1200219" progId="MDLDrawOLE.MDLDrawObject.1">
                  <p:embed/>
                </p:oleObj>
              </mc:Choice>
              <mc:Fallback>
                <p:oleObj name="MDLDrawObject Class" r:id="rId7" imgW="3733721" imgH="1200219" progId="MDLDrawOLE.MDLDrawObject.1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4956" y="3353788"/>
                        <a:ext cx="7299371" cy="2345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0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Галогендердің элиминирлеу реакциялары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/>
              <p:nvPr/>
            </p:nvSpPr>
            <p:spPr>
              <a:xfrm>
                <a:off x="284162" y="2764814"/>
                <a:ext cx="5594123" cy="501942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Ыстық калий гидрокситінің этил спиртіндегі ерітіндісі;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 атомының әсерінде көршілес көміртекке жалғанған сутек атомы түзіледі;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Реакция өнімінде алкен түзіледі;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Көрші көміртек атомында сутек атомы жалғанбаса элиминирлену реакциясы болмайды;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kk-KZ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нукеофил емес, негіз ретінде қызмет атқарады.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77C56C-094F-4030-858F-EE0A2416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2764814"/>
                <a:ext cx="5594123" cy="5019424"/>
              </a:xfrm>
              <a:prstGeom prst="rect">
                <a:avLst/>
              </a:prstGeom>
              <a:blipFill>
                <a:blip r:embed="rId2"/>
                <a:stretch>
                  <a:fillRect b="-48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5AC7FEB8-F137-413C-95A8-35AD4F414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472706"/>
              </p:ext>
            </p:extLst>
          </p:nvPr>
        </p:nvGraphicFramePr>
        <p:xfrm>
          <a:off x="5937233" y="3498876"/>
          <a:ext cx="3490930" cy="325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1276239" imgH="1190498" progId="MDLDrawOLE.MDLDrawObject.1">
                  <p:embed/>
                </p:oleObj>
              </mc:Choice>
              <mc:Fallback>
                <p:oleObj name="MDLDrawObject Class" r:id="rId3" imgW="1276239" imgH="1190498" progId="MDLDrawOLE.MDLDrawObject.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33" y="3498876"/>
                        <a:ext cx="3490930" cy="325593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B394208B-2940-46DF-990A-50685F07D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55094"/>
              </p:ext>
            </p:extLst>
          </p:nvPr>
        </p:nvGraphicFramePr>
        <p:xfrm>
          <a:off x="284163" y="1018569"/>
          <a:ext cx="9108707" cy="157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4524454" imgH="781155" progId="MDLDrawOLE.MDLDrawObject.1">
                  <p:embed/>
                </p:oleObj>
              </mc:Choice>
              <mc:Fallback>
                <p:oleObj name="MDLDrawObject Class" r:id="rId5" imgW="4524454" imgH="781155" progId="MDLDrawOLE.MDLDrawObjec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63" y="1018569"/>
                        <a:ext cx="9108707" cy="15724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B0BD-7B70-4C7B-8CF8-63F9AF14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92100"/>
            <a:ext cx="9144000" cy="752929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7E42E1-BD63-4D93-AAF2-6279B83898FF}"/>
              </a:ext>
            </a:extLst>
          </p:cNvPr>
          <p:cNvSpPr txBox="1">
            <a:spLocks/>
          </p:cNvSpPr>
          <p:nvPr/>
        </p:nvSpPr>
        <p:spPr>
          <a:xfrm>
            <a:off x="284163" y="1417515"/>
            <a:ext cx="9144000" cy="26822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252000" tIns="108000" rIns="252000" bIns="108000" rtlCol="0" anchor="ctr">
            <a:noAutofit/>
          </a:bodyPr>
          <a:lstStyle>
            <a:lvl1pPr algn="l" defTabSz="9712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 алу;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Галогендердің нуклеофильді орынбасу реакциялары;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Галогендердің элиминирлеу реакциялары.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8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Галогендердің элиминирлеу реакциялары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7C56C-094F-4030-858F-EE0A24169282}"/>
              </a:ext>
            </a:extLst>
          </p:cNvPr>
          <p:cNvSpPr txBox="1"/>
          <p:nvPr/>
        </p:nvSpPr>
        <p:spPr>
          <a:xfrm>
            <a:off x="284164" y="2524653"/>
            <a:ext cx="5182983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2-хлорпропан + калий гидроксидінің этил спиртіндегі ерітіндісі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2FD826C-DFAD-4CF4-B759-B143173DD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2324"/>
              </p:ext>
            </p:extLst>
          </p:nvPr>
        </p:nvGraphicFramePr>
        <p:xfrm>
          <a:off x="284164" y="1106637"/>
          <a:ext cx="9120392" cy="116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4476686" imgH="571623" progId="MDLDrawOLE.MDLDrawObject.1">
                  <p:embed/>
                </p:oleObj>
              </mc:Choice>
              <mc:Fallback>
                <p:oleObj name="MDLDrawObject Class" r:id="rId2" imgW="4476686" imgH="571623" progId="MDLDrawOLE.MDLDrawObject.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164" y="1106637"/>
                        <a:ext cx="9120392" cy="1164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A5CF4151-5A67-40D7-A337-BCA291902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33806"/>
              </p:ext>
            </p:extLst>
          </p:nvPr>
        </p:nvGraphicFramePr>
        <p:xfrm>
          <a:off x="6142837" y="1688789"/>
          <a:ext cx="3115462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1457325" imgH="1209669" progId="MDLDrawOLE.MDLDrawObject.1">
                  <p:embed/>
                </p:oleObj>
              </mc:Choice>
              <mc:Fallback>
                <p:oleObj name="MDLDrawObject Class" r:id="rId4" imgW="1457325" imgH="1209669" progId="MDLDrawOLE.MDLDrawObject.1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2837" y="1688789"/>
                        <a:ext cx="3115462" cy="258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127FC58-059B-4E3B-8E61-601ECBCC9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26052"/>
              </p:ext>
            </p:extLst>
          </p:nvPr>
        </p:nvGraphicFramePr>
        <p:xfrm>
          <a:off x="278090" y="4265254"/>
          <a:ext cx="9156144" cy="97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5352971" imgH="571623" progId="MDLDrawOLE.MDLDrawObject.1">
                  <p:embed/>
                </p:oleObj>
              </mc:Choice>
              <mc:Fallback>
                <p:oleObj name="MDLDrawObject Class" r:id="rId6" imgW="5352971" imgH="571623" progId="MDLDrawOLE.MDLDrawObject.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090" y="4265254"/>
                        <a:ext cx="9156144" cy="977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92CAD77D-776F-4D18-A5C1-715904A12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96520"/>
              </p:ext>
            </p:extLst>
          </p:nvPr>
        </p:nvGraphicFramePr>
        <p:xfrm>
          <a:off x="595297" y="5242704"/>
          <a:ext cx="2973102" cy="237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1504823" imgH="1200219" progId="MDLDrawOLE.MDLDrawObject.1">
                  <p:embed/>
                </p:oleObj>
              </mc:Choice>
              <mc:Fallback>
                <p:oleObj name="MDLDrawObject Class" r:id="rId8" imgW="1504823" imgH="1200219" progId="MDLDrawOLE.MDLDrawObjec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297" y="5242704"/>
                        <a:ext cx="2973102" cy="2370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A5EA61D-F780-4835-9EC2-A3AD68AC24D2}"/>
              </a:ext>
            </a:extLst>
          </p:cNvPr>
          <p:cNvSpPr txBox="1"/>
          <p:nvPr/>
        </p:nvSpPr>
        <p:spPr>
          <a:xfrm>
            <a:off x="4020874" y="5595099"/>
            <a:ext cx="5182983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2-бромбутан + калий гидроксидінің этил спиртіндегі ерітіндісі</a:t>
            </a:r>
          </a:p>
        </p:txBody>
      </p:sp>
    </p:spTree>
    <p:extLst>
      <p:ext uri="{BB962C8B-B14F-4D97-AF65-F5344CB8AC3E}">
        <p14:creationId xmlns:p14="http://schemas.microsoft.com/office/powerpoint/2010/main" val="7489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403482" y="458212"/>
            <a:ext cx="526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6" y="2913524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 алу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63" y="1415226"/>
            <a:ext cx="9144000" cy="46500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 алкандар мен галогендердің </a:t>
            </a:r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радикалды орынбасу реакциясы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нәтижесінде алынады. Сондай-ақ галогеналкандарды галогенсутектермен алкендерге әсер еткізіп те алуға болады. Сондай ақ реакциялық қабілеті жоғары галогенмен белсенділігі төмен галогенді ығыстыру жолымен де галогеналкандар алынады. </a:t>
            </a:r>
          </a:p>
        </p:txBody>
      </p:sp>
    </p:spTree>
    <p:extLst>
      <p:ext uri="{BB962C8B-B14F-4D97-AF65-F5344CB8AC3E}">
        <p14:creationId xmlns:p14="http://schemas.microsoft.com/office/powerpoint/2010/main" val="398006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 алу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306916"/>
                <a:ext cx="9144000" cy="603508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KZ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1. </a:t>
                </a:r>
                <a:r>
                  <a:rPr lang="kk-KZ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Орынбасу</a:t>
                </a:r>
              </a:p>
              <a:p>
                <a:r>
                  <a:rPr lang="kk-KZ" sz="27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Галогенденудің негізгі нысаны алкандар болуы мүмкін. Алкандардың галогенденуін жалпы түрде былай көрсетуге болады: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𝑅𝐻</m:t>
                    </m:r>
                    <m:r>
                      <a:rPr lang="en-US" sz="27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7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𝐻𝑎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𝑅𝐻𝑎𝐿</m:t>
                    </m:r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𝐻𝐻𝑎𝐿</m:t>
                    </m:r>
                  </m:oMath>
                </a14:m>
                <a:endParaRPr lang="en-US" sz="27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7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Алканның </a:t>
                </a:r>
                <a:r>
                  <a:rPr lang="kk-KZ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хлор немесе бром </a:t>
                </a:r>
                <a:r>
                  <a:rPr lang="kk-KZ" sz="27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туындаларын алғанда радикалды орынбасу механизмі қолданылады. Ал </a:t>
                </a:r>
                <a:r>
                  <a:rPr lang="kk-KZ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йодпен</a:t>
                </a:r>
                <a:r>
                  <a:rPr lang="kk-KZ" sz="27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бұл реакциялар жүрмейді. </a:t>
                </a:r>
              </a:p>
              <a:p>
                <a:r>
                  <a:rPr lang="kk-KZ" sz="27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Көмірсутектерді фторлау кезінде күшті жылу бөлінетіндіктен С-С байланыстары үзіледі де көміртек тізбектері деструкцияға ұшырайды. Сөйтіп барлық жағдайда реакция өнімдері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7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𝐶𝐹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7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𝐻𝐹</m:t>
                    </m:r>
                    <m:r>
                      <a:rPr lang="en-US" sz="27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kk-KZ" sz="27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болып табылады.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7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kk-KZ" sz="27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  <m:r>
                          <a:rPr lang="en-US" sz="27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(3</m:t>
                    </m:r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𝑛</m:t>
                    </m:r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+1)</m:t>
                    </m:r>
                    <m:sSub>
                      <m:sSubPr>
                        <m:ctrlPr>
                          <a:rPr lang="en-US" sz="27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𝑛</m:t>
                    </m:r>
                  </m:oMath>
                </a14:m>
                <a:r>
                  <a:rPr lang="kk-KZ" sz="2700" dirty="0">
                    <a:solidFill>
                      <a:srgbClr val="620BFC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7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𝐶𝐹</m:t>
                        </m:r>
                      </m:e>
                      <m:sub>
                        <m:r>
                          <a:rPr lang="en-US" sz="27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sz="27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sz="27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  <m:r>
                      <a:rPr lang="en-US" sz="27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𝑛</m:t>
                    </m:r>
                    <m:r>
                      <a:rPr lang="en-US" sz="27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+1)</m:t>
                    </m:r>
                    <m:r>
                      <a:rPr lang="en-US" sz="27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𝐻𝐹</m:t>
                    </m:r>
                  </m:oMath>
                </a14:m>
                <a:endParaRPr lang="kk-KZ" sz="27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306916"/>
                <a:ext cx="9144000" cy="6035086"/>
              </a:xfrm>
              <a:prstGeom prst="rect">
                <a:avLst/>
              </a:prstGeom>
              <a:blipFill>
                <a:blip r:embed="rId2"/>
                <a:stretch>
                  <a:fillRect r="-2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35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182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 алу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2" y="1047403"/>
                <a:ext cx="9144000" cy="676541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Алкендердің немесе алкиндердің галогенсутектермен қосылу реакциясы.</a:t>
                </a:r>
              </a:p>
              <a:p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 реакциялар ионды электрофильді механизммен жүреді. Мысалы,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𝐻𝐵𝑟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6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𝐵𝑟</m:t>
                    </m:r>
                  </m:oMath>
                </a14:m>
                <a:endParaRPr lang="en-US" sz="2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Хлорсутек пропенге Марковников ережесіне сай қосылады.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𝐻𝐶𝑙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sz="26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𝐶𝐻𝐶𝑙</m:t>
                    </m:r>
                    <m:sSub>
                      <m:sSubPr>
                        <m:ctrlPr>
                          <a:rPr lang="en-US" sz="26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−</m:t>
                        </m:r>
                        <m:r>
                          <a:rPr lang="en-US" sz="26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kk-KZ" sz="26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3. Басқа топтарды галогендермен алмастыру. </a:t>
                </a:r>
              </a:p>
              <a:p>
                <a:pPr marL="457200" indent="-457200">
                  <a:buAutoNum type="arabicParenR"/>
                </a:pP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 атомдарының спирттердегі гидроксид топтарының орнын басуы.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𝑅𝑂𝐻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𝑍</m:t>
                        </m:r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𝑛𝐶𝑙</m:t>
                        </m:r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e>
                    </m:groupChr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𝑅𝐶𝑙</m:t>
                    </m:r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𝑂</m:t>
                    </m:r>
                  </m:oMath>
                </a14:m>
                <a:endParaRPr lang="en-US" sz="2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Қышқылдардың галогенангидридтерінің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𝑃𝐶𝑙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𝑃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𝐵𝑟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𝑃𝐶𝑙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𝑆𝑂</m:t>
                        </m:r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𝐶𝑙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𝑃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және т.б.) спирттермен әрекеттесуі.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𝑂𝐻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 + </m:t>
                    </m:r>
                    <m:sSub>
                      <m:sSubPr>
                        <m:ctrlPr>
                          <a:rPr lang="kk-KZ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𝑃𝐶𝑙</m:t>
                        </m:r>
                      </m:e>
                      <m:sub>
                        <m:r>
                          <a:rPr lang="en-US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620BFC"/>
                    </a:solidFill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kk-KZ" sz="26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kk-KZ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kk-KZ" sz="26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 +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𝑃</m:t>
                        </m:r>
                        <m:r>
                          <a:rPr lang="en-US" sz="26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𝑂𝐶𝑙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𝐻𝐶𝑙</m:t>
                    </m:r>
                  </m:oMath>
                </a14:m>
                <a:endParaRPr lang="kk-KZ" sz="2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047403"/>
                <a:ext cx="9144000" cy="67654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09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 алу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220524"/>
                <a:ext cx="9144000" cy="625053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Галогеннің галогенмен орынбасу реакциясы.</a:t>
                </a:r>
              </a:p>
              <a:p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Галогенкөмірсутектердегі жеңілдеу галогеннің ауырлау галогендермен алмасуы:</a:t>
                </a:r>
              </a:p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𝑅𝐶𝑙</m:t>
                    </m:r>
                    <m:r>
                      <a:rPr lang="en-US" sz="28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𝐾𝐵𝑟</m:t>
                    </m:r>
                    <m:r>
                      <a:rPr lang="en-US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𝑅𝐵𝑟</m:t>
                    </m:r>
                    <m:r>
                      <a:rPr lang="en-US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𝐾𝐶𝑙</m:t>
                    </m:r>
                  </m:oMath>
                </a14:m>
                <a:endParaRPr lang="en-US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 реакция төмен температурада, полюссіз еріткіштерде галогендеуші реагенттердің артық мөлшерімен жүргізіледі. </a:t>
                </a:r>
              </a:p>
              <a:p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Галогенкөмірсутектердегі ауырлау галогеннің жеңілдеу галогендермен алмасуы:</a:t>
                </a:r>
              </a:p>
              <a:p>
                <a:pPr algn="ctr"/>
                <a:r>
                  <a:rPr lang="kk-KZ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𝐼</m:t>
                    </m:r>
                    <m:r>
                      <a:rPr lang="en-US" sz="2800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𝐾𝐶𝑙</m:t>
                    </m:r>
                    <m:r>
                      <a:rPr lang="en-US" sz="280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𝑅𝐶𝑙</m:t>
                    </m:r>
                    <m:r>
                      <a:rPr lang="en-US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𝐾𝐼</m:t>
                    </m:r>
                  </m:oMath>
                </a14:m>
                <a:endParaRPr lang="en-US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Бұл реакция жоғары температурада, полюсті еріткіштерде галогендеуші реагенттердің артық мөлшерімен және Льюис қышқылдарының қатысында жүргізіледі.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220524"/>
                <a:ext cx="9144000" cy="6250530"/>
              </a:xfrm>
              <a:prstGeom prst="rect">
                <a:avLst/>
              </a:prstGeom>
              <a:blipFill>
                <a:blip r:embed="rId2"/>
                <a:stretch>
                  <a:fillRect b="-58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5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Галогеналкандардың қолданылуы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321007"/>
                <a:ext cx="9144000" cy="62197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Хлороформ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𝐶𝐻𝐶𝑙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– </a:t>
                </a: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салыстырмалы түрде уыттылығы төмен, наркоз үшін қолданылады. Алайда хлороформның артық мөлшері тыныс алуды тоқтатады.</a:t>
                </a:r>
              </a:p>
              <a:p>
                <a:pPr marL="457200" indent="-457200">
                  <a:buAutoNum type="arabicPeriod"/>
                </a:pP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Йодоформ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𝐶𝐻𝐼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– </a:t>
                </a: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антисептикалық зат. Сыртқа пайдаланылатын дәрі немесе жақпа май ретінде қолданылады. </a:t>
                </a:r>
              </a:p>
              <a:p>
                <a:pPr marL="457200" indent="-457200">
                  <a:buAutoNum type="arabicPeriod"/>
                </a:pP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Фторотан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𝐶𝐹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kk-KZ" sz="26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𝐶𝐻𝐵𝑟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𝐶𝑙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)</m:t>
                    </m:r>
                    <m:r>
                      <a:rPr lang="kk-KZ" sz="26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– </a:t>
                </a: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наркоз үшін пайдаланылады. </a:t>
                </a:r>
              </a:p>
              <a:p>
                <a:pPr marL="457200" indent="-457200">
                  <a:buClr>
                    <a:srgbClr val="620BFC"/>
                  </a:buClr>
                  <a:buAutoNum type="arabicPeriod"/>
                </a:pP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Алкендердің туындысы – </a:t>
                </a: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трихлорэтилен </a:t>
                </a:r>
                <a:r>
                  <a:rPr lang="ru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</a:t>
                </a: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𝐶𝑙𝐶𝐻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𝐶𝑙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қысқа мерзімді наркоз беру үшін қолданылады. </a:t>
                </a:r>
              </a:p>
              <a:p>
                <a:pPr marL="457200" indent="-457200">
                  <a:buAutoNum type="arabicPeriod"/>
                </a:pPr>
                <a:r>
                  <a:rPr lang="kk-KZ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Тетрафторэтилен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6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𝐶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– </a:t>
                </a:r>
                <a:r>
                  <a:rPr lang="kk-KZ" sz="26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тефлонды полимерлеуде қолданылады. Тефлоннан медициналық техникалық бұйымдар жасалады.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321007"/>
                <a:ext cx="9144000" cy="6219752"/>
              </a:xfrm>
              <a:prstGeom prst="rect">
                <a:avLst/>
              </a:prstGeom>
              <a:blipFill>
                <a:blip r:embed="rId2"/>
                <a:stretch>
                  <a:fillRect t="-783" b="-39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kk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45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Галогеналкандардың қоршаған ортаға әсері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C712BCF-FCC4-460E-976A-6E519E78F1CE}"/>
              </a:ext>
            </a:extLst>
          </p:cNvPr>
          <p:cNvGrpSpPr/>
          <p:nvPr/>
        </p:nvGrpSpPr>
        <p:grpSpPr>
          <a:xfrm>
            <a:off x="364142" y="1070551"/>
            <a:ext cx="9098873" cy="6692859"/>
            <a:chOff x="364142" y="1070551"/>
            <a:chExt cx="9098873" cy="669285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D237D8C-7A05-4E9B-93A5-59E814AA7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73000"/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1749" y="1113887"/>
              <a:ext cx="7314050" cy="664952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BBB968-FA5B-4224-B073-24F0204DEB3D}"/>
                </a:ext>
              </a:extLst>
            </p:cNvPr>
            <p:cNvSpPr txBox="1"/>
            <p:nvPr/>
          </p:nvSpPr>
          <p:spPr>
            <a:xfrm>
              <a:off x="3813915" y="1845892"/>
              <a:ext cx="1863403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pPr algn="ctr"/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УК-сәулелену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6E83C-C7DD-40E9-BDB7-2F5E19DE5D12}"/>
                </a:ext>
              </a:extLst>
            </p:cNvPr>
            <p:cNvSpPr txBox="1"/>
            <p:nvPr/>
          </p:nvSpPr>
          <p:spPr>
            <a:xfrm>
              <a:off x="779867" y="2901458"/>
              <a:ext cx="2951409" cy="710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5. Бос хлор озонды бұзуды жалғастырады.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90209E-6B98-4CBF-9CF0-24854CABC777}"/>
                </a:ext>
              </a:extLst>
            </p:cNvPr>
            <p:cNvSpPr txBox="1"/>
            <p:nvPr/>
          </p:nvSpPr>
          <p:spPr>
            <a:xfrm>
              <a:off x="5917311" y="1070551"/>
              <a:ext cx="3510852" cy="1202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 Атмосфераның жоғары қабатында сәулелену әсерінен хлор атомы ХФК-дан бөлінеді.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2443A-38EB-4551-ACF0-03E83C3D82D8}"/>
                </a:ext>
              </a:extLst>
            </p:cNvPr>
            <p:cNvSpPr txBox="1"/>
            <p:nvPr/>
          </p:nvSpPr>
          <p:spPr>
            <a:xfrm>
              <a:off x="1412074" y="2373278"/>
              <a:ext cx="2162065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ХФК молекуласы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C8EBDA-A618-4FDF-B278-57BEA0FFA06A}"/>
                </a:ext>
              </a:extLst>
            </p:cNvPr>
            <p:cNvSpPr txBox="1"/>
            <p:nvPr/>
          </p:nvSpPr>
          <p:spPr>
            <a:xfrm>
              <a:off x="364142" y="4574680"/>
              <a:ext cx="2751897" cy="1695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4. Оттектің бос атомы хлордың монооксидімен реакцияласып, хлор атомын және оттек молекуласын түзеді.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11AA77-2997-4648-BDCA-D4F60C0ABB5C}"/>
                </a:ext>
              </a:extLst>
            </p:cNvPr>
            <p:cNvSpPr txBox="1"/>
            <p:nvPr/>
          </p:nvSpPr>
          <p:spPr>
            <a:xfrm>
              <a:off x="1081591" y="6867124"/>
              <a:ext cx="1799355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Оттек атомы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8B3556-E82F-4D7A-99A3-C19DADB34764}"/>
                </a:ext>
              </a:extLst>
            </p:cNvPr>
            <p:cNvSpPr txBox="1"/>
            <p:nvPr/>
          </p:nvSpPr>
          <p:spPr>
            <a:xfrm>
              <a:off x="6274739" y="2475438"/>
              <a:ext cx="1834828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Хлор атомы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81E53D-B215-439E-9572-731295D5AD77}"/>
                </a:ext>
              </a:extLst>
            </p:cNvPr>
            <p:cNvSpPr txBox="1"/>
            <p:nvPr/>
          </p:nvSpPr>
          <p:spPr>
            <a:xfrm>
              <a:off x="3116039" y="7179289"/>
              <a:ext cx="4384713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 Оттек және хлор монооксиді түзіледі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1EECAD-C8C5-45EA-9523-ECC28B7B3F2A}"/>
                </a:ext>
              </a:extLst>
            </p:cNvPr>
            <p:cNvSpPr txBox="1"/>
            <p:nvPr/>
          </p:nvSpPr>
          <p:spPr>
            <a:xfrm>
              <a:off x="6845239" y="6692817"/>
              <a:ext cx="2312442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Оттек </a:t>
              </a:r>
              <a:r>
                <a:rPr lang="kk-KZ" sz="1600" dirty="0" err="1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монооксиді</a:t>
              </a:r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7B5B20-9803-4930-AB6D-433144BE88C5}"/>
                </a:ext>
              </a:extLst>
            </p:cNvPr>
            <p:cNvSpPr txBox="1"/>
            <p:nvPr/>
          </p:nvSpPr>
          <p:spPr>
            <a:xfrm>
              <a:off x="6845239" y="6124158"/>
              <a:ext cx="2312442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Хлор </a:t>
              </a:r>
              <a:r>
                <a:rPr lang="kk-KZ" sz="1600" dirty="0" err="1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монооксиді</a:t>
              </a:r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F29EEA-804E-41CC-9549-51464D1E442E}"/>
                </a:ext>
              </a:extLst>
            </p:cNvPr>
            <p:cNvSpPr txBox="1"/>
            <p:nvPr/>
          </p:nvSpPr>
          <p:spPr>
            <a:xfrm>
              <a:off x="6201870" y="4762518"/>
              <a:ext cx="3261145" cy="710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 Хлор атомы молекуланы шабуылдайды.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11E707-0516-493C-8C19-B7C7826E447C}"/>
                </a:ext>
              </a:extLst>
            </p:cNvPr>
            <p:cNvSpPr txBox="1"/>
            <p:nvPr/>
          </p:nvSpPr>
          <p:spPr>
            <a:xfrm>
              <a:off x="6567434" y="3328727"/>
              <a:ext cx="2288523" cy="464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Озон молекуласы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F22556-577B-4356-BE42-49766D168F6B}"/>
                </a:ext>
              </a:extLst>
            </p:cNvPr>
            <p:cNvSpPr txBox="1"/>
            <p:nvPr/>
          </p:nvSpPr>
          <p:spPr>
            <a:xfrm>
              <a:off x="4893845" y="4287116"/>
              <a:ext cx="1213042" cy="710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52000" tIns="108000" rIns="252000" bIns="108000" rtlCol="0">
              <a:spAutoFit/>
            </a:bodyPr>
            <a:lstStyle/>
            <a:p>
              <a:pPr algn="ctr"/>
              <a:r>
                <a:rPr lang="kk-KZ" sz="16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Хлор атомы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93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1079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Галогеналкандардың нуклеофилді орынбасу реакциялары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F03FA0-E1D0-4710-9366-384FC0057E82}"/>
              </a:ext>
            </a:extLst>
          </p:cNvPr>
          <p:cNvGrpSpPr/>
          <p:nvPr/>
        </p:nvGrpSpPr>
        <p:grpSpPr>
          <a:xfrm>
            <a:off x="284163" y="1631269"/>
            <a:ext cx="9144000" cy="5985201"/>
            <a:chOff x="284163" y="1631269"/>
            <a:chExt cx="9144000" cy="5985201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098EB901-0CAF-4DA1-94C7-5F4D9EE66535}"/>
                </a:ext>
              </a:extLst>
            </p:cNvPr>
            <p:cNvGrpSpPr/>
            <p:nvPr/>
          </p:nvGrpSpPr>
          <p:grpSpPr>
            <a:xfrm>
              <a:off x="284163" y="1631269"/>
              <a:ext cx="9144000" cy="5985201"/>
              <a:chOff x="4028215" y="1631269"/>
              <a:chExt cx="9144000" cy="598520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1BFA625-92A5-42EB-B662-AC2AA977037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8215" y="1631269"/>
                    <a:ext cx="9144000" cy="5985201"/>
                  </a:xfrm>
                  <a:prstGeom prst="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txBody>
                  <a:bodyPr wrap="square" lIns="252000" tIns="108000" rIns="252000" bIns="108000" rtlCol="0">
                    <a:spAutoFit/>
                  </a:bodyPr>
                  <a:lstStyle/>
                  <a:p>
                    <a:r>
                      <a:rPr lang="kk-KZ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Органикалық реакцияларда байланыстар әр түрлі жолмен түзіледі. </a:t>
                    </a:r>
                  </a:p>
                  <a:p>
                    <a:r>
                      <a:rPr lang="kk-KZ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Гомолиттік ыдырау - электронды құрылысы бірдей бөлшектерге ыдырау. 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      </m:t>
                          </m:r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→</m:t>
                          </m:r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  <m:t>∙+</m:t>
                          </m:r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  <m:t>∙</m:t>
                          </m:r>
                        </m:oMath>
                      </m:oMathPara>
                    </a14:m>
                    <a:endParaRPr lang="kk-KZ" sz="2800" dirty="0">
                      <a:solidFill>
                        <a:srgbClr val="620BFC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  <a:p>
                    <a:endParaRPr lang="kk-KZ" sz="2400" dirty="0">
                      <a:solidFill>
                        <a:srgbClr val="0020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  <a:p>
                    <a:r>
                      <a:rPr lang="kk-KZ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Пайда болған бөлшектер радикалдар деп аталады. </a:t>
                    </a:r>
                  </a:p>
                  <a:p>
                    <a:r>
                      <a:rPr lang="kk-KZ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Гетеролиттік ыдырау – электрондық құрылысы әр түрлі бөлшектердің түзілуі. 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      </m:t>
                          </m:r>
                          <m:r>
                            <a:rPr lang="en-US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→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Open Sans" panose="020B0606030504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>
                      <a:solidFill>
                        <a:srgbClr val="0020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  <a:p>
                    <a:endParaRPr lang="kk-KZ" sz="2400" dirty="0">
                      <a:solidFill>
                        <a:srgbClr val="0020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  <a:p>
                    <a:r>
                      <a:rPr lang="kk-KZ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Пайда болған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kk-KZ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r>
                      <a:rPr lang="en-US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</a:t>
                    </a:r>
                    <a:r>
                      <a:rPr lang="kk-KZ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бөлшегі </a:t>
                    </a:r>
                    <a:r>
                      <a:rPr lang="kk-KZ" sz="24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электрофил </a:t>
                    </a:r>
                    <a:r>
                      <a:rPr lang="kk-KZ" sz="24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деп аталады. Бұл бөлшектерде электрон тапшы. Электрофилдерге мына бөлшектер мысал бола алады: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kk-KZ" sz="240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r>
                      <a:rPr lang="en-US" sz="24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sup>
                        </m:sSubSup>
                      </m:oMath>
                    </a14:m>
                    <a:r>
                      <a:rPr lang="en-US" sz="24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𝑁𝑂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SupPr>
                          <m:e>
                            <m:r>
                              <a:rPr lang="kk-KZ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  </m:t>
                            </m:r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620BFC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</m:sup>
                        </m:sSubSup>
                      </m:oMath>
                    </a14:m>
                    <a:r>
                      <a:rPr lang="kk-KZ" sz="24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(карбкатион).</a:t>
                    </a:r>
                    <a:r>
                      <a:rPr lang="en-US" sz="2400" dirty="0">
                        <a:solidFill>
                          <a:srgbClr val="620BFC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</a:t>
                    </a:r>
                    <a:endParaRPr lang="kk-KZ" sz="2400" dirty="0">
                      <a:solidFill>
                        <a:srgbClr val="0020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1BFA625-92A5-42EB-B662-AC2AA97703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8215" y="1631269"/>
                    <a:ext cx="9144000" cy="598520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2"/>
                    </a:solidFill>
                  </a:ln>
                </p:spPr>
                <p:txBody>
                  <a:bodyPr/>
                  <a:lstStyle/>
                  <a:p>
                    <a:r>
                      <a:rPr lang="kk-K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9CA8E50A-5A2D-4880-9451-D58703C03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5771" y="3093935"/>
                <a:ext cx="712417" cy="728608"/>
              </a:xfrm>
              <a:prstGeom prst="rect">
                <a:avLst/>
              </a:prstGeom>
            </p:spPr>
          </p:pic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A1632E0-08F4-4718-AB07-3BEAD859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1815" y="4837586"/>
              <a:ext cx="567364" cy="105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484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18060</TotalTime>
  <Words>823</Words>
  <Application>Microsoft Office PowerPoint</Application>
  <PresentationFormat>Произвольный</PresentationFormat>
  <Paragraphs>104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Open Sans</vt:lpstr>
      <vt:lpstr>Тема Office</vt:lpstr>
      <vt:lpstr>MDLDrawObject Class</vt:lpstr>
      <vt:lpstr>10-сынып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DO_Edit_1</cp:lastModifiedBy>
  <cp:revision>448</cp:revision>
  <dcterms:created xsi:type="dcterms:W3CDTF">2020-07-01T14:03:46Z</dcterms:created>
  <dcterms:modified xsi:type="dcterms:W3CDTF">2021-02-16T05:48:41Z</dcterms:modified>
</cp:coreProperties>
</file>