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sldIdLst>
    <p:sldId id="265" r:id="rId2"/>
    <p:sldId id="296"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258" r:id="rId19"/>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21"/>
  </p:normalViewPr>
  <p:slideViewPr>
    <p:cSldViewPr snapToGrid="0" snapToObjects="1">
      <p:cViewPr varScale="1">
        <p:scale>
          <a:sx n="73" d="100"/>
          <a:sy n="73" d="100"/>
        </p:scale>
        <p:origin x="66" y="642"/>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19.02.2021</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19.02.2021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19.02.2021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19.02.2021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19.02.2021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19.02.2021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19.02.2021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19.02.2021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19.02.2021</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10" Type="http://schemas.openxmlformats.org/officeDocument/2006/relationships/image" Target="../media/image15.png"/><Relationship Id="rId9" Type="http://schemas.openxmlformats.org/officeDocument/2006/relationships/image" Target="../media/image14.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7.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30.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34.pn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13.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55024" y="250536"/>
            <a:ext cx="2132301" cy="429082"/>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10-</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258427" y="6610541"/>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48366" y="162237"/>
            <a:ext cx="1309974" cy="523220"/>
          </a:xfrm>
          <a:prstGeom prst="rect">
            <a:avLst/>
          </a:prstGeom>
        </p:spPr>
        <p:txBody>
          <a:bodyPr wrap="none">
            <a:spAutoFit/>
          </a:bodyPr>
          <a:lstStyle/>
          <a:p>
            <a: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620BFC"/>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25842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5081456" y="4501662"/>
            <a:ext cx="4332352" cy="3208826"/>
          </a:xfrm>
          <a:prstGeom prst="rect">
            <a:avLst/>
          </a:prstGeom>
        </p:spPr>
      </p:pic>
      <p:sp>
        <p:nvSpPr>
          <p:cNvPr id="10" name="Прямоугольник 9">
            <a:extLst>
              <a:ext uri="{FF2B5EF4-FFF2-40B4-BE49-F238E27FC236}">
                <a16:creationId xmlns:a16="http://schemas.microsoft.com/office/drawing/2014/main" id="{27ADB388-707B-4F65-892F-EE0AAE22EBDD}"/>
              </a:ext>
            </a:extLst>
          </p:cNvPr>
          <p:cNvSpPr/>
          <p:nvPr/>
        </p:nvSpPr>
        <p:spPr>
          <a:xfrm>
            <a:off x="449351" y="2757755"/>
            <a:ext cx="9058749" cy="1077218"/>
          </a:xfrm>
          <a:prstGeom prst="rect">
            <a:avLst/>
          </a:prstGeom>
        </p:spPr>
        <p:txBody>
          <a:bodyPr wrap="square">
            <a:spAutoFit/>
          </a:bodyPr>
          <a:lstStyle/>
          <a:p>
            <a:r>
              <a:rPr lang="kk-KZ"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Спирттер және фенолдар. </a:t>
            </a:r>
            <a:endParaRPr lang="en-US"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Алыну жолдары және химиялық қасиеттері</a:t>
            </a:r>
            <a:endPar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Көпатомды спирттердің химиялық қасиеттері</a:t>
            </a:r>
          </a:p>
        </p:txBody>
      </p:sp>
      <p:sp>
        <p:nvSpPr>
          <p:cNvPr id="7" name="TextBox 6"/>
          <p:cNvSpPr txBox="1"/>
          <p:nvPr/>
        </p:nvSpPr>
        <p:spPr>
          <a:xfrm>
            <a:off x="284162" y="1133212"/>
            <a:ext cx="9144000" cy="3542096"/>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Этиленгликоль мен глицеринге біратомды қаныққан спирттердің қасиеттері тән. </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Айырмашылығы –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реакцияға этиленгликольдің бір гидроксотобы немесе қатарынан екі гидроксотобы да қатыса алады. Глицериннің қасиеттері этиленгликольдікіне ұқсас.</a:t>
            </a: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1. Этиленгликольге натриймен әсер еткенде, гликоляттар түзіледі. Егер натрий бір сутектің орнын басса, толық емес натрий гликоляты түзіледі. Егер натрий екі сутектің орнын басса, толық натрий гликоляты түзіледі:</a:t>
            </a:r>
          </a:p>
        </p:txBody>
      </p:sp>
      <p:sp>
        <p:nvSpPr>
          <p:cNvPr id="12" name="TextBox 11">
            <a:extLst>
              <a:ext uri="{FF2B5EF4-FFF2-40B4-BE49-F238E27FC236}">
                <a16:creationId xmlns:a16="http://schemas.microsoft.com/office/drawing/2014/main" id="{B2DE6DEC-7B97-4456-9A26-A2905D83B2B7}"/>
              </a:ext>
            </a:extLst>
          </p:cNvPr>
          <p:cNvSpPr txBox="1"/>
          <p:nvPr/>
        </p:nvSpPr>
        <p:spPr>
          <a:xfrm>
            <a:off x="6812782" y="5008156"/>
            <a:ext cx="2615381" cy="1233772"/>
          </a:xfrm>
          <a:prstGeom prst="rect">
            <a:avLst/>
          </a:prstGeom>
          <a:noFill/>
          <a:ln>
            <a:solidFill>
              <a:schemeClr val="tx2"/>
            </a:solidFill>
          </a:ln>
        </p:spPr>
        <p:txBody>
          <a:bodyPr wrap="square" lIns="252000" tIns="108000" rIns="252000" bIns="108000" rtlCol="0">
            <a:spAutoFit/>
          </a:bodyPr>
          <a:lstStyle/>
          <a:p>
            <a:pPr algn="ct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толық емес</a:t>
            </a:r>
          </a:p>
          <a:p>
            <a:pPr algn="ct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натрий гликоляты</a:t>
            </a:r>
          </a:p>
        </p:txBody>
      </p:sp>
      <p:sp>
        <p:nvSpPr>
          <p:cNvPr id="13" name="TextBox 12">
            <a:extLst>
              <a:ext uri="{FF2B5EF4-FFF2-40B4-BE49-F238E27FC236}">
                <a16:creationId xmlns:a16="http://schemas.microsoft.com/office/drawing/2014/main" id="{A75234B1-2E25-4BB3-BD88-3AAE53DC06E1}"/>
              </a:ext>
            </a:extLst>
          </p:cNvPr>
          <p:cNvSpPr txBox="1"/>
          <p:nvPr/>
        </p:nvSpPr>
        <p:spPr>
          <a:xfrm>
            <a:off x="6812782" y="6426367"/>
            <a:ext cx="2615381" cy="1233772"/>
          </a:xfrm>
          <a:prstGeom prst="rect">
            <a:avLst/>
          </a:prstGeom>
          <a:noFill/>
          <a:ln>
            <a:solidFill>
              <a:schemeClr val="tx2"/>
            </a:solidFill>
          </a:ln>
        </p:spPr>
        <p:txBody>
          <a:bodyPr wrap="square" lIns="252000" tIns="108000" rIns="252000" bIns="108000" rtlCol="0">
            <a:spAutoFit/>
          </a:bodyPr>
          <a:lstStyle/>
          <a:p>
            <a:pPr algn="ct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толық</a:t>
            </a:r>
          </a:p>
          <a:p>
            <a:pPr algn="ct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натрий гликоляты</a:t>
            </a:r>
          </a:p>
        </p:txBody>
      </p:sp>
      <p:grpSp>
        <p:nvGrpSpPr>
          <p:cNvPr id="8" name="Группа 7">
            <a:extLst>
              <a:ext uri="{FF2B5EF4-FFF2-40B4-BE49-F238E27FC236}">
                <a16:creationId xmlns:a16="http://schemas.microsoft.com/office/drawing/2014/main" id="{14BDB706-3A9F-4364-B541-B958C321C57A}"/>
              </a:ext>
            </a:extLst>
          </p:cNvPr>
          <p:cNvGrpSpPr/>
          <p:nvPr/>
        </p:nvGrpSpPr>
        <p:grpSpPr>
          <a:xfrm>
            <a:off x="358563" y="5008156"/>
            <a:ext cx="6062237" cy="1205339"/>
            <a:chOff x="1262177" y="5312997"/>
            <a:chExt cx="6062237" cy="1205339"/>
          </a:xfrm>
        </p:grpSpPr>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09FAF69A-7E4E-44B0-B62C-7005A0FD1F70}"/>
                    </a:ext>
                  </a:extLst>
                </p:cNvPr>
                <p:cNvSpPr/>
                <p:nvPr/>
              </p:nvSpPr>
              <p:spPr>
                <a:xfrm>
                  <a:off x="4495328" y="5740238"/>
                  <a:ext cx="923779"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𝑂𝑁𝑎</m:t>
                              </m:r>
                            </m:e>
                          </m:mr>
                        </m:m>
                      </m:oMath>
                    </m:oMathPara>
                  </a14:m>
                  <a:endParaRPr lang="ru-KZ" sz="2600" dirty="0"/>
                </a:p>
              </p:txBody>
            </p:sp>
          </mc:Choice>
          <mc:Fallback xmlns="">
            <p:sp>
              <p:nvSpPr>
                <p:cNvPr id="9" name="Прямоугольник 8">
                  <a:extLst>
                    <a:ext uri="{FF2B5EF4-FFF2-40B4-BE49-F238E27FC236}">
                      <a16:creationId xmlns:a16="http://schemas.microsoft.com/office/drawing/2014/main" id="{09FAF69A-7E4E-44B0-B62C-7005A0FD1F70}"/>
                    </a:ext>
                  </a:extLst>
                </p:cNvPr>
                <p:cNvSpPr>
                  <a:spLocks noRot="1" noChangeAspect="1" noMove="1" noResize="1" noEditPoints="1" noAdjustHandles="1" noChangeArrowheads="1" noChangeShapeType="1" noTextEdit="1"/>
                </p:cNvSpPr>
                <p:nvPr/>
              </p:nvSpPr>
              <p:spPr>
                <a:xfrm>
                  <a:off x="4495328" y="5740238"/>
                  <a:ext cx="923779" cy="778098"/>
                </a:xfrm>
                <a:prstGeom prst="rect">
                  <a:avLst/>
                </a:prstGeom>
                <a:blipFill>
                  <a:blip r:embed="rId2"/>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EA32A056-D30D-480C-9037-C13F5F714D52}"/>
                    </a:ext>
                  </a:extLst>
                </p:cNvPr>
                <p:cNvSpPr/>
                <p:nvPr/>
              </p:nvSpPr>
              <p:spPr>
                <a:xfrm>
                  <a:off x="1340533" y="5312997"/>
                  <a:ext cx="5983881"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kk-KZ"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kk-KZ"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600" i="1">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kk-KZ"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kk-KZ"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m:t>
                        </m:r>
                        <m:r>
                          <a:rPr lang="en-US" sz="2600" b="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kk-KZ"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kk-KZ"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600" i="1">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kk-KZ"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KZ" sz="2600" dirty="0"/>
                </a:p>
              </p:txBody>
            </p:sp>
          </mc:Choice>
          <mc:Fallback xmlns="">
            <p:sp>
              <p:nvSpPr>
                <p:cNvPr id="10" name="Прямоугольник 9">
                  <a:extLst>
                    <a:ext uri="{FF2B5EF4-FFF2-40B4-BE49-F238E27FC236}">
                      <a16:creationId xmlns:a16="http://schemas.microsoft.com/office/drawing/2014/main" id="{EA32A056-D30D-480C-9037-C13F5F714D52}"/>
                    </a:ext>
                  </a:extLst>
                </p:cNvPr>
                <p:cNvSpPr>
                  <a:spLocks noRot="1" noChangeAspect="1" noMove="1" noResize="1" noEditPoints="1" noAdjustHandles="1" noChangeArrowheads="1" noChangeShapeType="1" noTextEdit="1"/>
                </p:cNvSpPr>
                <p:nvPr/>
              </p:nvSpPr>
              <p:spPr>
                <a:xfrm>
                  <a:off x="1340533" y="5312997"/>
                  <a:ext cx="5983881" cy="492443"/>
                </a:xfrm>
                <a:prstGeom prst="rect">
                  <a:avLst/>
                </a:prstGeom>
                <a:blipFill>
                  <a:blip r:embed="rId6"/>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40CD37EB-0C59-4AD7-BE9F-19C6B350C785}"/>
                    </a:ext>
                  </a:extLst>
                </p:cNvPr>
                <p:cNvSpPr/>
                <p:nvPr/>
              </p:nvSpPr>
              <p:spPr>
                <a:xfrm>
                  <a:off x="1262177" y="5701728"/>
                  <a:ext cx="737831"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e>
                          </m:mr>
                        </m:m>
                      </m:oMath>
                    </m:oMathPara>
                  </a14:m>
                  <a:endParaRPr lang="ru-KZ" sz="2600" dirty="0"/>
                </a:p>
              </p:txBody>
            </p:sp>
          </mc:Choice>
          <mc:Fallback xmlns="">
            <p:sp>
              <p:nvSpPr>
                <p:cNvPr id="14" name="Прямоугольник 13">
                  <a:extLst>
                    <a:ext uri="{FF2B5EF4-FFF2-40B4-BE49-F238E27FC236}">
                      <a16:creationId xmlns:a16="http://schemas.microsoft.com/office/drawing/2014/main" id="{40CD37EB-0C59-4AD7-BE9F-19C6B350C785}"/>
                    </a:ext>
                  </a:extLst>
                </p:cNvPr>
                <p:cNvSpPr>
                  <a:spLocks noRot="1" noChangeAspect="1" noMove="1" noResize="1" noEditPoints="1" noAdjustHandles="1" noChangeArrowheads="1" noChangeShapeType="1" noTextEdit="1"/>
                </p:cNvSpPr>
                <p:nvPr/>
              </p:nvSpPr>
              <p:spPr>
                <a:xfrm>
                  <a:off x="1262177" y="5701728"/>
                  <a:ext cx="737831" cy="778098"/>
                </a:xfrm>
                <a:prstGeom prst="rect">
                  <a:avLst/>
                </a:prstGeom>
                <a:blipFill>
                  <a:blip r:embed="rId7"/>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D38BFF55-FF11-40F5-8189-26D7EED8FDD2}"/>
                    </a:ext>
                  </a:extLst>
                </p:cNvPr>
                <p:cNvSpPr/>
                <p:nvPr/>
              </p:nvSpPr>
              <p:spPr>
                <a:xfrm>
                  <a:off x="2366261" y="5715285"/>
                  <a:ext cx="737831"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e>
                          </m:mr>
                        </m:m>
                      </m:oMath>
                    </m:oMathPara>
                  </a14:m>
                  <a:endParaRPr lang="ru-KZ" sz="2600" dirty="0"/>
                </a:p>
              </p:txBody>
            </p:sp>
          </mc:Choice>
          <mc:Fallback xmlns="">
            <p:sp>
              <p:nvSpPr>
                <p:cNvPr id="15" name="Прямоугольник 14">
                  <a:extLst>
                    <a:ext uri="{FF2B5EF4-FFF2-40B4-BE49-F238E27FC236}">
                      <a16:creationId xmlns:a16="http://schemas.microsoft.com/office/drawing/2014/main" id="{D38BFF55-FF11-40F5-8189-26D7EED8FDD2}"/>
                    </a:ext>
                  </a:extLst>
                </p:cNvPr>
                <p:cNvSpPr>
                  <a:spLocks noRot="1" noChangeAspect="1" noMove="1" noResize="1" noEditPoints="1" noAdjustHandles="1" noChangeArrowheads="1" noChangeShapeType="1" noTextEdit="1"/>
                </p:cNvSpPr>
                <p:nvPr/>
              </p:nvSpPr>
              <p:spPr>
                <a:xfrm>
                  <a:off x="2366261" y="5715285"/>
                  <a:ext cx="737831" cy="778098"/>
                </a:xfrm>
                <a:prstGeom prst="rect">
                  <a:avLst/>
                </a:prstGeom>
                <a:blipFill>
                  <a:blip r:embed="rId8"/>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7562520E-7315-460A-857B-7CB72C865766}"/>
                    </a:ext>
                  </a:extLst>
                </p:cNvPr>
                <p:cNvSpPr/>
                <p:nvPr/>
              </p:nvSpPr>
              <p:spPr>
                <a:xfrm>
                  <a:off x="5545561" y="5725333"/>
                  <a:ext cx="737831"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e>
                          </m:mr>
                        </m:m>
                      </m:oMath>
                    </m:oMathPara>
                  </a14:m>
                  <a:endParaRPr lang="ru-KZ" sz="2600" dirty="0"/>
                </a:p>
              </p:txBody>
            </p:sp>
          </mc:Choice>
          <mc:Fallback xmlns="">
            <p:sp>
              <p:nvSpPr>
                <p:cNvPr id="16" name="Прямоугольник 15">
                  <a:extLst>
                    <a:ext uri="{FF2B5EF4-FFF2-40B4-BE49-F238E27FC236}">
                      <a16:creationId xmlns:a16="http://schemas.microsoft.com/office/drawing/2014/main" id="{7562520E-7315-460A-857B-7CB72C865766}"/>
                    </a:ext>
                  </a:extLst>
                </p:cNvPr>
                <p:cNvSpPr>
                  <a:spLocks noRot="1" noChangeAspect="1" noMove="1" noResize="1" noEditPoints="1" noAdjustHandles="1" noChangeArrowheads="1" noChangeShapeType="1" noTextEdit="1"/>
                </p:cNvSpPr>
                <p:nvPr/>
              </p:nvSpPr>
              <p:spPr>
                <a:xfrm>
                  <a:off x="5545561" y="5725333"/>
                  <a:ext cx="737831" cy="778098"/>
                </a:xfrm>
                <a:prstGeom prst="rect">
                  <a:avLst/>
                </a:prstGeom>
                <a:blipFill>
                  <a:blip r:embed="rId9"/>
                  <a:stretch>
                    <a:fillRect/>
                  </a:stretch>
                </a:blipFill>
              </p:spPr>
              <p:txBody>
                <a:bodyPr/>
                <a:lstStyle/>
                <a:p>
                  <a:r>
                    <a:rPr lang="ru-KZ">
                      <a:noFill/>
                    </a:rPr>
                    <a:t> </a:t>
                  </a:r>
                </a:p>
              </p:txBody>
            </p:sp>
          </mc:Fallback>
        </mc:AlternateContent>
      </p:grpSp>
      <p:grpSp>
        <p:nvGrpSpPr>
          <p:cNvPr id="17" name="Группа 16">
            <a:extLst>
              <a:ext uri="{FF2B5EF4-FFF2-40B4-BE49-F238E27FC236}">
                <a16:creationId xmlns:a16="http://schemas.microsoft.com/office/drawing/2014/main" id="{CF297072-6B3A-431A-B8EF-7FFC8A63DE9C}"/>
              </a:ext>
            </a:extLst>
          </p:cNvPr>
          <p:cNvGrpSpPr/>
          <p:nvPr/>
        </p:nvGrpSpPr>
        <p:grpSpPr>
          <a:xfrm>
            <a:off x="246004" y="6466559"/>
            <a:ext cx="5748755" cy="1180386"/>
            <a:chOff x="1206970" y="5312997"/>
            <a:chExt cx="5748755" cy="1180386"/>
          </a:xfrm>
        </p:grpSpPr>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D690563B-9942-4A1B-AAB9-278A6AC3470C}"/>
                    </a:ext>
                  </a:extLst>
                </p:cNvPr>
                <p:cNvSpPr/>
                <p:nvPr/>
              </p:nvSpPr>
              <p:spPr>
                <a:xfrm>
                  <a:off x="4110886" y="5715285"/>
                  <a:ext cx="923779"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𝑂𝑁𝑎</m:t>
                              </m:r>
                            </m:e>
                          </m:mr>
                        </m:m>
                      </m:oMath>
                    </m:oMathPara>
                  </a14:m>
                  <a:endParaRPr lang="ru-KZ" sz="2600" dirty="0"/>
                </a:p>
              </p:txBody>
            </p:sp>
          </mc:Choice>
          <mc:Fallback xmlns="">
            <p:sp>
              <p:nvSpPr>
                <p:cNvPr id="18" name="Прямоугольник 17">
                  <a:extLst>
                    <a:ext uri="{FF2B5EF4-FFF2-40B4-BE49-F238E27FC236}">
                      <a16:creationId xmlns:a16="http://schemas.microsoft.com/office/drawing/2014/main" id="{D690563B-9942-4A1B-AAB9-278A6AC3470C}"/>
                    </a:ext>
                  </a:extLst>
                </p:cNvPr>
                <p:cNvSpPr>
                  <a:spLocks noRot="1" noChangeAspect="1" noMove="1" noResize="1" noEditPoints="1" noAdjustHandles="1" noChangeArrowheads="1" noChangeShapeType="1" noTextEdit="1"/>
                </p:cNvSpPr>
                <p:nvPr/>
              </p:nvSpPr>
              <p:spPr>
                <a:xfrm>
                  <a:off x="4110886" y="5715285"/>
                  <a:ext cx="923779" cy="778098"/>
                </a:xfrm>
                <a:prstGeom prst="rect">
                  <a:avLst/>
                </a:prstGeom>
                <a:blipFill>
                  <a:blip r:embed="rId10"/>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0F0AE927-BADD-4659-A015-5C1B2673D6C5}"/>
                    </a:ext>
                  </a:extLst>
                </p:cNvPr>
                <p:cNvSpPr/>
                <p:nvPr/>
              </p:nvSpPr>
              <p:spPr>
                <a:xfrm>
                  <a:off x="1340533" y="5312997"/>
                  <a:ext cx="5615192"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kk-KZ"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600" i="1">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kk-KZ"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kk-KZ"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m:t>
                        </m:r>
                        <m:r>
                          <a:rPr lang="en-US" sz="2600" b="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kk-KZ"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600" i="1">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kk-KZ" sz="2600" i="1">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KZ" sz="2600" dirty="0"/>
                </a:p>
              </p:txBody>
            </p:sp>
          </mc:Choice>
          <mc:Fallback xmlns="">
            <p:sp>
              <p:nvSpPr>
                <p:cNvPr id="19" name="Прямоугольник 18">
                  <a:extLst>
                    <a:ext uri="{FF2B5EF4-FFF2-40B4-BE49-F238E27FC236}">
                      <a16:creationId xmlns:a16="http://schemas.microsoft.com/office/drawing/2014/main" id="{0F0AE927-BADD-4659-A015-5C1B2673D6C5}"/>
                    </a:ext>
                  </a:extLst>
                </p:cNvPr>
                <p:cNvSpPr>
                  <a:spLocks noRot="1" noChangeAspect="1" noMove="1" noResize="1" noEditPoints="1" noAdjustHandles="1" noChangeArrowheads="1" noChangeShapeType="1" noTextEdit="1"/>
                </p:cNvSpPr>
                <p:nvPr/>
              </p:nvSpPr>
              <p:spPr>
                <a:xfrm>
                  <a:off x="1340533" y="5312997"/>
                  <a:ext cx="5615192" cy="492443"/>
                </a:xfrm>
                <a:prstGeom prst="rect">
                  <a:avLst/>
                </a:prstGeom>
                <a:blipFill>
                  <a:blip r:embed="rId11"/>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0" name="Прямоугольник 19">
                  <a:extLst>
                    <a:ext uri="{FF2B5EF4-FFF2-40B4-BE49-F238E27FC236}">
                      <a16:creationId xmlns:a16="http://schemas.microsoft.com/office/drawing/2014/main" id="{7AFD8A55-8F9E-40A6-B6DA-529BE914F1FB}"/>
                    </a:ext>
                  </a:extLst>
                </p:cNvPr>
                <p:cNvSpPr/>
                <p:nvPr/>
              </p:nvSpPr>
              <p:spPr>
                <a:xfrm>
                  <a:off x="1206970" y="5701728"/>
                  <a:ext cx="737831"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e>
                          </m:mr>
                        </m:m>
                      </m:oMath>
                    </m:oMathPara>
                  </a14:m>
                  <a:endParaRPr lang="ru-KZ" sz="2600" dirty="0"/>
                </a:p>
              </p:txBody>
            </p:sp>
          </mc:Choice>
          <mc:Fallback xmlns="">
            <p:sp>
              <p:nvSpPr>
                <p:cNvPr id="20" name="Прямоугольник 19">
                  <a:extLst>
                    <a:ext uri="{FF2B5EF4-FFF2-40B4-BE49-F238E27FC236}">
                      <a16:creationId xmlns:a16="http://schemas.microsoft.com/office/drawing/2014/main" id="{7AFD8A55-8F9E-40A6-B6DA-529BE914F1FB}"/>
                    </a:ext>
                  </a:extLst>
                </p:cNvPr>
                <p:cNvSpPr>
                  <a:spLocks noRot="1" noChangeAspect="1" noMove="1" noResize="1" noEditPoints="1" noAdjustHandles="1" noChangeArrowheads="1" noChangeShapeType="1" noTextEdit="1"/>
                </p:cNvSpPr>
                <p:nvPr/>
              </p:nvSpPr>
              <p:spPr>
                <a:xfrm>
                  <a:off x="1206970" y="5701728"/>
                  <a:ext cx="737831" cy="778098"/>
                </a:xfrm>
                <a:prstGeom prst="rect">
                  <a:avLst/>
                </a:prstGeom>
                <a:blipFill>
                  <a:blip r:embed="rId12"/>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1" name="Прямоугольник 20">
                  <a:extLst>
                    <a:ext uri="{FF2B5EF4-FFF2-40B4-BE49-F238E27FC236}">
                      <a16:creationId xmlns:a16="http://schemas.microsoft.com/office/drawing/2014/main" id="{1848E953-0B02-49CB-853A-A382D817BC8D}"/>
                    </a:ext>
                  </a:extLst>
                </p:cNvPr>
                <p:cNvSpPr/>
                <p:nvPr/>
              </p:nvSpPr>
              <p:spPr>
                <a:xfrm>
                  <a:off x="2155253" y="5715285"/>
                  <a:ext cx="737831"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e>
                          </m:mr>
                        </m:m>
                      </m:oMath>
                    </m:oMathPara>
                  </a14:m>
                  <a:endParaRPr lang="ru-KZ" sz="2600" dirty="0"/>
                </a:p>
              </p:txBody>
            </p:sp>
          </mc:Choice>
          <mc:Fallback xmlns="">
            <p:sp>
              <p:nvSpPr>
                <p:cNvPr id="21" name="Прямоугольник 20">
                  <a:extLst>
                    <a:ext uri="{FF2B5EF4-FFF2-40B4-BE49-F238E27FC236}">
                      <a16:creationId xmlns:a16="http://schemas.microsoft.com/office/drawing/2014/main" id="{1848E953-0B02-49CB-853A-A382D817BC8D}"/>
                    </a:ext>
                  </a:extLst>
                </p:cNvPr>
                <p:cNvSpPr>
                  <a:spLocks noRot="1" noChangeAspect="1" noMove="1" noResize="1" noEditPoints="1" noAdjustHandles="1" noChangeArrowheads="1" noChangeShapeType="1" noTextEdit="1"/>
                </p:cNvSpPr>
                <p:nvPr/>
              </p:nvSpPr>
              <p:spPr>
                <a:xfrm>
                  <a:off x="2155253" y="5715285"/>
                  <a:ext cx="737831" cy="778098"/>
                </a:xfrm>
                <a:prstGeom prst="rect">
                  <a:avLst/>
                </a:prstGeom>
                <a:blipFill>
                  <a:blip r:embed="rId13"/>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05252AEF-1FD5-4CE8-B026-11D69C9CBD01}"/>
                    </a:ext>
                  </a:extLst>
                </p:cNvPr>
                <p:cNvSpPr/>
                <p:nvPr/>
              </p:nvSpPr>
              <p:spPr>
                <a:xfrm>
                  <a:off x="5101673" y="5694408"/>
                  <a:ext cx="923779" cy="7780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6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mPr>
                          <m:mr>
                            <m:e>
                              <m:r>
                                <m:rPr>
                                  <m:brk m:alnAt="7"/>
                                </m:rP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e>
                          </m:mr>
                          <m:mr>
                            <m:e>
                              <m:r>
                                <a:rPr lang="en-US" sz="26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𝑂𝑁𝑎</m:t>
                              </m:r>
                            </m:e>
                          </m:mr>
                        </m:m>
                      </m:oMath>
                    </m:oMathPara>
                  </a14:m>
                  <a:endParaRPr lang="ru-KZ" sz="2600" dirty="0"/>
                </a:p>
              </p:txBody>
            </p:sp>
          </mc:Choice>
          <mc:Fallback xmlns="">
            <p:sp>
              <p:nvSpPr>
                <p:cNvPr id="22" name="Прямоугольник 21">
                  <a:extLst>
                    <a:ext uri="{FF2B5EF4-FFF2-40B4-BE49-F238E27FC236}">
                      <a16:creationId xmlns:a16="http://schemas.microsoft.com/office/drawing/2014/main" id="{05252AEF-1FD5-4CE8-B026-11D69C9CBD01}"/>
                    </a:ext>
                  </a:extLst>
                </p:cNvPr>
                <p:cNvSpPr>
                  <a:spLocks noRot="1" noChangeAspect="1" noMove="1" noResize="1" noEditPoints="1" noAdjustHandles="1" noChangeArrowheads="1" noChangeShapeType="1" noTextEdit="1"/>
                </p:cNvSpPr>
                <p:nvPr/>
              </p:nvSpPr>
              <p:spPr>
                <a:xfrm>
                  <a:off x="5101673" y="5694408"/>
                  <a:ext cx="923779" cy="778098"/>
                </a:xfrm>
                <a:prstGeom prst="rect">
                  <a:avLst/>
                </a:prstGeom>
                <a:blipFill>
                  <a:blip r:embed="rId14"/>
                  <a:stretch>
                    <a:fillRect/>
                  </a:stretch>
                </a:blipFill>
              </p:spPr>
              <p:txBody>
                <a:bodyPr/>
                <a:lstStyle/>
                <a:p>
                  <a:r>
                    <a:rPr lang="ru-KZ">
                      <a:noFill/>
                    </a:rPr>
                    <a:t> </a:t>
                  </a:r>
                </a:p>
              </p:txBody>
            </p:sp>
          </mc:Fallback>
        </mc:AlternateContent>
      </p:grpSp>
    </p:spTree>
    <p:extLst>
      <p:ext uri="{BB962C8B-B14F-4D97-AF65-F5344CB8AC3E}">
        <p14:creationId xmlns:p14="http://schemas.microsoft.com/office/powerpoint/2010/main" val="313475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56664"/>
          </a:xfrm>
          <a:prstGeom prst="rect">
            <a:avLst/>
          </a:prstGeom>
          <a:noFill/>
          <a:ln>
            <a:solidFill>
              <a:schemeClr val="tx2"/>
            </a:solidFill>
          </a:ln>
        </p:spPr>
        <p:txBody>
          <a:bodyPr wrap="square" lIns="252000" tIns="108000" rIns="252000" bIns="108000" rtlCol="0">
            <a:spAutoFit/>
          </a:bodyPr>
          <a:lstStyle/>
          <a:p>
            <a:pPr algn="ct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Көпатомды спирттердің химиялық қасиеттері</a:t>
            </a:r>
          </a:p>
        </p:txBody>
      </p:sp>
      <mc:AlternateContent xmlns:mc="http://schemas.openxmlformats.org/markup-compatibility/2006" xmlns:a14="http://schemas.microsoft.com/office/drawing/2010/main">
        <mc:Choice Requires="a14">
          <p:sp>
            <p:nvSpPr>
              <p:cNvPr id="7" name="TextBox 6"/>
              <p:cNvSpPr txBox="1"/>
              <p:nvPr/>
            </p:nvSpPr>
            <p:spPr>
              <a:xfrm>
                <a:off x="284163" y="999582"/>
                <a:ext cx="9144000" cy="6650640"/>
              </a:xfrm>
              <a:prstGeom prst="rect">
                <a:avLst/>
              </a:prstGeom>
              <a:noFill/>
              <a:ln>
                <a:solidFill>
                  <a:schemeClr val="tx2"/>
                </a:solidFill>
              </a:ln>
            </p:spPr>
            <p:txBody>
              <a:bodyPr wrap="square" lIns="252000" tIns="108000" rIns="252000" bIns="108000" rtlCol="0">
                <a:spAutoFit/>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Глицерин натриймен дәл осыған ұқсас реакция арқылы глицераттар түзеді. Біратомды спирттерге қарағанда этиленгликоль мен глицериндегі сутектің орнын оңай басатынын айта кету керек. Бұл көпатомды спирттердің қышқылдық қасиеттерінің біратомды спирттерден көбірек екендігін көрсетеді.</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Біратомды спирттер сияқты көпатомды спирттер де галогенсутектермен әрекеттеседі:</a:t>
                </a:r>
              </a:p>
              <a:p>
                <a:pPr/>
                <a14:m>
                  <m:oMathPara xmlns:m="http://schemas.openxmlformats.org/officeDocument/2006/math">
                    <m:oMathParaPr>
                      <m:jc m:val="centerGroup"/>
                    </m:oMathParaPr>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𝐻𝐶𝑙</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Глицериндегі гидроксил тобының сутек атомдары сілтілік металдарға</a:t>
                </a:r>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металл гидроксидтеріне оңай алмаса алады. Глицерин жаңа дайындалған</a:t>
                </a:r>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 (ІІ) гидроксидімен сілтілік ортада әрекеттесіп, кешенді қосылыс мыс (ІІ)</a:t>
                </a:r>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глицератының ашық көк түсті тұнбасы түзіледі:</a:t>
                </a:r>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ru-KZ" sz="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ru-KZ" sz="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ru-KZ" sz="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Бұл – көпатомды спирттердің сапалық реакциясы болып табылады. </a:t>
                </a:r>
              </a:p>
            </p:txBody>
          </p:sp>
        </mc:Choice>
        <mc:Fallback xmlns="">
          <p:sp>
            <p:nvSpPr>
              <p:cNvPr id="7" name="TextBox 6"/>
              <p:cNvSpPr txBox="1">
                <a:spLocks noRot="1" noChangeAspect="1" noMove="1" noResize="1" noEditPoints="1" noAdjustHandles="1" noChangeArrowheads="1" noChangeShapeType="1" noTextEdit="1"/>
              </p:cNvSpPr>
              <p:nvPr/>
            </p:nvSpPr>
            <p:spPr>
              <a:xfrm>
                <a:off x="284163" y="999582"/>
                <a:ext cx="9144000" cy="6650640"/>
              </a:xfrm>
              <a:prstGeom prst="rect">
                <a:avLst/>
              </a:prstGeom>
              <a:blipFill>
                <a:blip r:embed="rId2"/>
                <a:stretch>
                  <a:fillRect/>
                </a:stretch>
              </a:blipFill>
              <a:ln>
                <a:solidFill>
                  <a:schemeClr val="tx2"/>
                </a:solidFill>
              </a:ln>
            </p:spPr>
            <p:txBody>
              <a:bodyPr/>
              <a:lstStyle/>
              <a:p>
                <a:r>
                  <a:rPr lang="ru-KZ">
                    <a:noFill/>
                  </a:rPr>
                  <a:t> </a:t>
                </a:r>
              </a:p>
            </p:txBody>
          </p:sp>
        </mc:Fallback>
      </mc:AlternateContent>
      <p:pic>
        <p:nvPicPr>
          <p:cNvPr id="4" name="Рисунок 3">
            <a:extLst>
              <a:ext uri="{FF2B5EF4-FFF2-40B4-BE49-F238E27FC236}">
                <a16:creationId xmlns:a16="http://schemas.microsoft.com/office/drawing/2014/main" id="{C0C40436-DC53-44A5-B0D2-80BDEF723DF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68105" y="5409379"/>
            <a:ext cx="7032802" cy="1734303"/>
          </a:xfrm>
          <a:prstGeom prst="rect">
            <a:avLst/>
          </a:prstGeom>
        </p:spPr>
      </p:pic>
    </p:spTree>
    <p:extLst>
      <p:ext uri="{BB962C8B-B14F-4D97-AF65-F5344CB8AC3E}">
        <p14:creationId xmlns:p14="http://schemas.microsoft.com/office/powerpoint/2010/main" val="9832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Көпатомды спирттердің химиялық қасиеттері</a:t>
            </a:r>
          </a:p>
        </p:txBody>
      </p:sp>
      <p:sp>
        <p:nvSpPr>
          <p:cNvPr id="7" name="TextBox 6"/>
          <p:cNvSpPr txBox="1"/>
          <p:nvPr/>
        </p:nvSpPr>
        <p:spPr>
          <a:xfrm>
            <a:off x="284161" y="1150307"/>
            <a:ext cx="9144000" cy="6496751"/>
          </a:xfrm>
          <a:prstGeom prst="rect">
            <a:avLst/>
          </a:prstGeom>
          <a:noFill/>
          <a:ln>
            <a:solidFill>
              <a:schemeClr val="tx2"/>
            </a:solidFill>
          </a:ln>
        </p:spPr>
        <p:txBody>
          <a:bodyPr wrap="square" lIns="252000" tIns="108000" rIns="252000" bIns="108000" rtlCol="0">
            <a:spAutoFit/>
          </a:bodyPr>
          <a:lstStyle/>
          <a:p>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4.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Екіатомды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спирттердегі</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гидроксил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тобы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галогендермен</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алмасады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5.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Екіатомды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спирттер</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алканолдармен</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әрекеттесіп</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жай</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эфир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түзеді</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6.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Көпатомды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спирттер</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минералды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қышқылдармен</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әрекеттесіп</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эфирлер</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түзіледі</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Рисунок 4">
            <a:extLst>
              <a:ext uri="{FF2B5EF4-FFF2-40B4-BE49-F238E27FC236}">
                <a16:creationId xmlns:a16="http://schemas.microsoft.com/office/drawing/2014/main" id="{EF86CD8B-B1C8-4491-B475-207870AF7BC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83653" y="2140697"/>
            <a:ext cx="3681959" cy="1082929"/>
          </a:xfrm>
          <a:prstGeom prst="rect">
            <a:avLst/>
          </a:prstGeom>
        </p:spPr>
      </p:pic>
      <p:pic>
        <p:nvPicPr>
          <p:cNvPr id="10" name="Рисунок 9">
            <a:extLst>
              <a:ext uri="{FF2B5EF4-FFF2-40B4-BE49-F238E27FC236}">
                <a16:creationId xmlns:a16="http://schemas.microsoft.com/office/drawing/2014/main" id="{F00BAAE8-D163-43A3-9B62-F65DB143DD0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8000"/>
                    </a14:imgEffect>
                  </a14:imgLayer>
                </a14:imgProps>
              </a:ext>
            </a:extLst>
          </a:blip>
          <a:stretch>
            <a:fillRect/>
          </a:stretch>
        </p:blipFill>
        <p:spPr>
          <a:xfrm>
            <a:off x="2732930" y="6216244"/>
            <a:ext cx="5034165" cy="1272074"/>
          </a:xfrm>
          <a:prstGeom prst="rect">
            <a:avLst/>
          </a:prstGeom>
        </p:spPr>
      </p:pic>
      <p:pic>
        <p:nvPicPr>
          <p:cNvPr id="4" name="Рисунок 3">
            <a:extLst>
              <a:ext uri="{FF2B5EF4-FFF2-40B4-BE49-F238E27FC236}">
                <a16:creationId xmlns:a16="http://schemas.microsoft.com/office/drawing/2014/main" id="{ECF2C252-08E3-460D-A5B7-471F43086AB3}"/>
              </a:ext>
            </a:extLst>
          </p:cNvPr>
          <p:cNvPicPr>
            <a:picLocks noChangeAspect="1"/>
          </p:cNvPicPr>
          <p:nvPr/>
        </p:nvPicPr>
        <p:blipFill>
          <a:blip r:embed="rId6"/>
          <a:stretch>
            <a:fillRect/>
          </a:stretch>
        </p:blipFill>
        <p:spPr>
          <a:xfrm>
            <a:off x="2880886" y="4038991"/>
            <a:ext cx="3950550" cy="999831"/>
          </a:xfrm>
          <a:prstGeom prst="rect">
            <a:avLst/>
          </a:prstGeom>
        </p:spPr>
      </p:pic>
    </p:spTree>
    <p:extLst>
      <p:ext uri="{BB962C8B-B14F-4D97-AF65-F5344CB8AC3E}">
        <p14:creationId xmlns:p14="http://schemas.microsoft.com/office/powerpoint/2010/main" val="217947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Фенолдың алынуы</a:t>
            </a:r>
          </a:p>
        </p:txBody>
      </p:sp>
      <mc:AlternateContent xmlns:mc="http://schemas.openxmlformats.org/markup-compatibility/2006">
        <mc:Choice xmlns:a14="http://schemas.microsoft.com/office/drawing/2010/main" Requires="a14">
          <p:sp>
            <p:nvSpPr>
              <p:cNvPr id="7" name="TextBox 6"/>
              <p:cNvSpPr txBox="1"/>
              <p:nvPr/>
            </p:nvSpPr>
            <p:spPr>
              <a:xfrm>
                <a:off x="284163" y="1100066"/>
                <a:ext cx="9144000" cy="6681417"/>
              </a:xfrm>
              <a:prstGeom prst="rect">
                <a:avLst/>
              </a:prstGeom>
              <a:noFill/>
              <a:ln>
                <a:solidFill>
                  <a:schemeClr val="tx2"/>
                </a:solidFill>
              </a:ln>
            </p:spPr>
            <p:txBody>
              <a:bodyPr wrap="square" lIns="252000" tIns="108000" rIns="252000" bIns="108000" rtlCol="0">
                <a:spAutoFit/>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Фенолды алудың көптеген әдістері бар. Төменде солардың бірнеше түрлі әдісімен танысамыз.</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1. Фенолды бензолдың галогентуындыларын сілті ерітіндісімен гидролиздеу арқылы алуға болады. Реакция жоғары температурада (300</a:t>
                </a:r>
                <a14:m>
                  <m:oMath xmlns:m="http://schemas.openxmlformats.org/officeDocument/2006/math">
                    <m:r>
                      <a:rPr lang="kk-KZ" sz="200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та ) жүреді:</a:t>
                </a: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2. Сілті қолданбай өршіткі қатысында жоғары температура (450</a:t>
                </a:r>
                <a14:m>
                  <m:oMath xmlns:m="http://schemas.openxmlformats.org/officeDocument/2006/math">
                    <m:r>
                      <a:rPr lang="kk-KZ" sz="200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та) және жоғары қысымда хлорбензолды гидролиздеу арқылы фенол алуға болады:</a:t>
                </a: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3. Фенолды органикалық заттардың күрделі қоспасынан тұратын тас көмір шайырынан алуға болады. Ол үшін алдымен қоспаны сілтімен өңдеу керек:</a:t>
                </a: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84163" y="1100066"/>
                <a:ext cx="9144000" cy="6681417"/>
              </a:xfrm>
              <a:prstGeom prst="rect">
                <a:avLst/>
              </a:prstGeom>
              <a:blipFill>
                <a:blip r:embed="rId2"/>
                <a:stretch>
                  <a:fillRect/>
                </a:stretch>
              </a:blipFill>
              <a:ln>
                <a:solidFill>
                  <a:schemeClr val="tx2"/>
                </a:solidFill>
              </a:ln>
            </p:spPr>
            <p:txBody>
              <a:bodyPr/>
              <a:lstStyle/>
              <a:p>
                <a:r>
                  <a:rPr lang="kk-KZ">
                    <a:noFill/>
                  </a:rPr>
                  <a:t> </a:t>
                </a:r>
              </a:p>
            </p:txBody>
          </p:sp>
        </mc:Fallback>
      </mc:AlternateContent>
      <p:pic>
        <p:nvPicPr>
          <p:cNvPr id="8" name="Рисунок 7">
            <a:extLst>
              <a:ext uri="{FF2B5EF4-FFF2-40B4-BE49-F238E27FC236}">
                <a16:creationId xmlns:a16="http://schemas.microsoft.com/office/drawing/2014/main" id="{52671227-437C-4B05-9BBC-0B9AF27EBCB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0000"/>
                    </a14:imgEffect>
                  </a14:imgLayer>
                </a14:imgProps>
              </a:ext>
            </a:extLst>
          </a:blip>
          <a:stretch>
            <a:fillRect/>
          </a:stretch>
        </p:blipFill>
        <p:spPr>
          <a:xfrm>
            <a:off x="2798197" y="4348956"/>
            <a:ext cx="4072409" cy="764231"/>
          </a:xfrm>
          <a:prstGeom prst="rect">
            <a:avLst/>
          </a:prstGeom>
        </p:spPr>
      </p:pic>
      <p:pic>
        <p:nvPicPr>
          <p:cNvPr id="10" name="Рисунок 9">
            <a:extLst>
              <a:ext uri="{FF2B5EF4-FFF2-40B4-BE49-F238E27FC236}">
                <a16:creationId xmlns:a16="http://schemas.microsoft.com/office/drawing/2014/main" id="{CE94085E-EE6D-4076-9DC3-ABF66EEFDBB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60000"/>
                    </a14:imgEffect>
                  </a14:imgLayer>
                </a14:imgProps>
              </a:ext>
            </a:extLst>
          </a:blip>
          <a:stretch>
            <a:fillRect/>
          </a:stretch>
        </p:blipFill>
        <p:spPr>
          <a:xfrm>
            <a:off x="2582426" y="6251691"/>
            <a:ext cx="4268761" cy="1254497"/>
          </a:xfrm>
          <a:prstGeom prst="rect">
            <a:avLst/>
          </a:prstGeom>
        </p:spPr>
      </p:pic>
      <p:pic>
        <p:nvPicPr>
          <p:cNvPr id="4" name="Рисунок 3">
            <a:extLst>
              <a:ext uri="{FF2B5EF4-FFF2-40B4-BE49-F238E27FC236}">
                <a16:creationId xmlns:a16="http://schemas.microsoft.com/office/drawing/2014/main" id="{5E49A217-F65B-4677-8223-89F8AC940942}"/>
              </a:ext>
            </a:extLst>
          </p:cNvPr>
          <p:cNvPicPr>
            <a:picLocks noChangeAspect="1"/>
          </p:cNvPicPr>
          <p:nvPr/>
        </p:nvPicPr>
        <p:blipFill>
          <a:blip r:embed="rId7"/>
          <a:stretch>
            <a:fillRect/>
          </a:stretch>
        </p:blipFill>
        <p:spPr>
          <a:xfrm>
            <a:off x="2889018" y="2596664"/>
            <a:ext cx="4115157" cy="847417"/>
          </a:xfrm>
          <a:prstGeom prst="rect">
            <a:avLst/>
          </a:prstGeom>
        </p:spPr>
      </p:pic>
    </p:spTree>
    <p:extLst>
      <p:ext uri="{BB962C8B-B14F-4D97-AF65-F5344CB8AC3E}">
        <p14:creationId xmlns:p14="http://schemas.microsoft.com/office/powerpoint/2010/main" val="87574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Фенолдың алынуы</a:t>
            </a:r>
          </a:p>
        </p:txBody>
      </p:sp>
      <mc:AlternateContent xmlns:mc="http://schemas.openxmlformats.org/markup-compatibility/2006">
        <mc:Choice xmlns:a14="http://schemas.microsoft.com/office/drawing/2010/main" Requires="a14">
          <p:sp>
            <p:nvSpPr>
              <p:cNvPr id="7" name="TextBox 6"/>
              <p:cNvSpPr txBox="1"/>
              <p:nvPr/>
            </p:nvSpPr>
            <p:spPr>
              <a:xfrm>
                <a:off x="284163" y="1194447"/>
                <a:ext cx="9144000" cy="6373641"/>
              </a:xfrm>
              <a:prstGeom prst="rect">
                <a:avLst/>
              </a:prstGeom>
              <a:noFill/>
              <a:ln>
                <a:solidFill>
                  <a:schemeClr val="tx2"/>
                </a:solidFill>
              </a:ln>
            </p:spPr>
            <p:txBody>
              <a:bodyPr wrap="square" lIns="252000" tIns="108000" rIns="252000" bIns="108000" rtlCol="0">
                <a:spAutoFit/>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Алынған фенолятты көмір қышқылымен өңдеп фенол алуға болады:</a:t>
                </a:r>
              </a:p>
              <a:p>
                <a:endPar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4. Фенолды алудың негізгі өнеркәсіптік әдісі – кумолдық әдіс. Бұл өте күрделі процесс. Кумол ауадағы оттекпен оңай тотығып, кумолгидропероксидін түзеді. Түзілген қосылысты күкірт қышқылымен өңдегенде, фенол және ацетон түзіледі:</a:t>
                </a: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Фенолдың физикалық қасиеттері: </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Фенол – суда нашар еритін түссіз кристалдық зат. Өзіне тән иісі бар, оңай балқиды, улы зат, теріні күйдіреді және антисептик қасиеті бар. Бөлме температурасында суда нашар ерігенімен, 70</a:t>
                </a:r>
                <a14:m>
                  <m:oMath xmlns:m="http://schemas.openxmlformats.org/officeDocument/2006/math">
                    <m:r>
                      <a:rPr lang="kk-KZ" sz="2000" i="1" dirty="0"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-та суда жақсы ериді. </a:t>
                </a:r>
              </a:p>
            </p:txBody>
          </p:sp>
        </mc:Choice>
        <mc:Fallback>
          <p:sp>
            <p:nvSpPr>
              <p:cNvPr id="7" name="TextBox 6"/>
              <p:cNvSpPr txBox="1">
                <a:spLocks noRot="1" noChangeAspect="1" noMove="1" noResize="1" noEditPoints="1" noAdjustHandles="1" noChangeArrowheads="1" noChangeShapeType="1" noTextEdit="1"/>
              </p:cNvSpPr>
              <p:nvPr/>
            </p:nvSpPr>
            <p:spPr>
              <a:xfrm>
                <a:off x="284163" y="1194447"/>
                <a:ext cx="9144000" cy="6373641"/>
              </a:xfrm>
              <a:prstGeom prst="rect">
                <a:avLst/>
              </a:prstGeom>
              <a:blipFill>
                <a:blip r:embed="rId2"/>
                <a:stretch>
                  <a:fillRect/>
                </a:stretch>
              </a:blipFill>
              <a:ln>
                <a:solidFill>
                  <a:schemeClr val="tx2"/>
                </a:solidFill>
              </a:ln>
            </p:spPr>
            <p:txBody>
              <a:bodyPr/>
              <a:lstStyle/>
              <a:p>
                <a:r>
                  <a:rPr lang="kk-KZ">
                    <a:noFill/>
                  </a:rPr>
                  <a:t> </a:t>
                </a:r>
              </a:p>
            </p:txBody>
          </p:sp>
        </mc:Fallback>
      </mc:AlternateContent>
      <p:pic>
        <p:nvPicPr>
          <p:cNvPr id="4" name="Рисунок 3">
            <a:extLst>
              <a:ext uri="{FF2B5EF4-FFF2-40B4-BE49-F238E27FC236}">
                <a16:creationId xmlns:a16="http://schemas.microsoft.com/office/drawing/2014/main" id="{926F25EF-B849-45C3-85D5-85888E2DC4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2000"/>
                    </a14:imgEffect>
                  </a14:imgLayer>
                </a14:imgProps>
              </a:ext>
            </a:extLst>
          </a:blip>
          <a:stretch>
            <a:fillRect/>
          </a:stretch>
        </p:blipFill>
        <p:spPr>
          <a:xfrm>
            <a:off x="2206113" y="1828800"/>
            <a:ext cx="5382464" cy="1170101"/>
          </a:xfrm>
          <a:prstGeom prst="rect">
            <a:avLst/>
          </a:prstGeom>
        </p:spPr>
      </p:pic>
      <p:pic>
        <p:nvPicPr>
          <p:cNvPr id="9" name="Рисунок 8">
            <a:extLst>
              <a:ext uri="{FF2B5EF4-FFF2-40B4-BE49-F238E27FC236}">
                <a16:creationId xmlns:a16="http://schemas.microsoft.com/office/drawing/2014/main" id="{4FF3EE2D-87CE-4C0D-A00A-F6ED9C273EC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76000"/>
                    </a14:imgEffect>
                  </a14:imgLayer>
                </a14:imgProps>
              </a:ext>
            </a:extLst>
          </a:blip>
          <a:stretch>
            <a:fillRect/>
          </a:stretch>
        </p:blipFill>
        <p:spPr>
          <a:xfrm>
            <a:off x="2370110" y="4682367"/>
            <a:ext cx="4808106" cy="1080892"/>
          </a:xfrm>
          <a:prstGeom prst="rect">
            <a:avLst/>
          </a:prstGeom>
        </p:spPr>
      </p:pic>
    </p:spTree>
    <p:extLst>
      <p:ext uri="{BB962C8B-B14F-4D97-AF65-F5344CB8AC3E}">
        <p14:creationId xmlns:p14="http://schemas.microsoft.com/office/powerpoint/2010/main" val="3985233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 Фенолдың химиялық қасиеттері</a:t>
            </a:r>
          </a:p>
        </p:txBody>
      </p:sp>
      <mc:AlternateContent xmlns:mc="http://schemas.openxmlformats.org/markup-compatibility/2006">
        <mc:Choice xmlns:a14="http://schemas.microsoft.com/office/drawing/2010/main" Requires="a14">
          <p:sp>
            <p:nvSpPr>
              <p:cNvPr id="7" name="TextBox 6"/>
              <p:cNvSpPr txBox="1"/>
              <p:nvPr/>
            </p:nvSpPr>
            <p:spPr>
              <a:xfrm>
                <a:off x="284162" y="1159982"/>
                <a:ext cx="9144000" cy="6429105"/>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Фенолдың химиялық қасиеттері гидроксил тобына және бензол сақинасына байланысты болғандықтан, төмендегідей екі топқа бөліп</a:t>
                </a:r>
                <a:r>
                  <a:rPr lang="en-US"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қарастырамыз.</a:t>
                </a: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1. Гидроксил тобының реакциялары.</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Фенолдың қышқылдық қасиеті спирттерден басым болғанымен, әлсіз қышқыл. Спирттен өзгешелігі – фенол қышқылдармен әрекеттеспейді.</a:t>
                </a:r>
              </a:p>
              <a:p>
                <a:pPr marL="457200" indent="-457200">
                  <a:buAutoNum type="arabicParenR"/>
                </a:pP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Фенолды балқу температурасына дейін қыздырып, оған металл натрий қосса, реакция нәтижесінде сутек бөлінеді. Фенолдың бұл қасиеті спирттерге ұқсас:</a:t>
                </a: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𝑁𝑎</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groupChr>
                        <m:groupChrPr>
                          <m:chr m:val="→"/>
                          <m:vertJc m:val="bot"/>
                          <m:ctrlP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a:rPr lang="kk-KZ" sz="22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𝑡</m:t>
                          </m:r>
                          <m:r>
                            <a:rPr lang="kk-KZ" sz="22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e>
                      </m:groupCh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𝑂𝑁𝑎</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m:oMathPara>
                </a14:m>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2) Спирттерден ерекшелігі – фенол қышқылдық қасиет көрсеткендіктен, сілтілердің судағы ерітіндісімен әрекеттесіп, реакция нәтижесінде тұздар түзіледі:</a:t>
                </a: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𝑁𝑎𝑂𝐻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𝑂𝑁𝑎</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Фенолдың қышқылдығы төмен болғандықтан, фенолят әлсіз көмір</a:t>
                </a:r>
                <a:r>
                  <a:rPr lang="en-US"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қышқылының әсерінен-ақ ыдырап кетеді:</a:t>
                </a: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𝑂𝑁𝑎</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𝑁𝑎𝐻𝐶𝑂</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oMath>
                  </m:oMathPara>
                </a14:m>
                <a:endParaRPr lang="kk-KZ" sz="22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84162" y="1159982"/>
                <a:ext cx="9144000" cy="6429105"/>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138989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Фенолдың химиялық қасиеттері</a:t>
            </a:r>
          </a:p>
        </p:txBody>
      </p:sp>
      <p:sp>
        <p:nvSpPr>
          <p:cNvPr id="7" name="TextBox 6"/>
          <p:cNvSpPr txBox="1"/>
          <p:nvPr/>
        </p:nvSpPr>
        <p:spPr>
          <a:xfrm>
            <a:off x="284163" y="1112883"/>
            <a:ext cx="9144000" cy="6589084"/>
          </a:xfrm>
          <a:prstGeom prst="rect">
            <a:avLst/>
          </a:prstGeom>
          <a:noFill/>
          <a:ln>
            <a:solidFill>
              <a:schemeClr val="tx2"/>
            </a:solidFill>
          </a:ln>
        </p:spPr>
        <p:txBody>
          <a:bodyPr wrap="square" lIns="252000" tIns="108000" rIns="252000" bIns="108000" rtlCol="0">
            <a:spAutoFit/>
          </a:bodyPr>
          <a:lstStyle/>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2. Бензол сақинасының реакциялары.</a:t>
            </a:r>
          </a:p>
          <a:p>
            <a:pPr marL="457200" indent="-457200">
              <a:buAutoNum type="arabicParenR"/>
            </a:pP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Фенол бром суымен оңай әрекеттеседі. Бромның қызыл қоңыр түсі жойылып, ақ түсті 2,4,6-трибромфенол тұнбаға түседі. Бұл – фенолдың сапалық реакциясы болып табылады:</a:t>
            </a:r>
          </a:p>
          <a:p>
            <a:pPr marL="457200" indent="-457200">
              <a:buAutoNum type="arabicParenR"/>
            </a:pPr>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2) Фенол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темір</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(ІІІ)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хлоридімен</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күлгін</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түсті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кешенді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қосылыс</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түзеді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Бұл</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реакцияны</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да фенол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үшін</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сапалық</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ретінде</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пайдалануға</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болады</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a:extLst>
              <a:ext uri="{FF2B5EF4-FFF2-40B4-BE49-F238E27FC236}">
                <a16:creationId xmlns:a16="http://schemas.microsoft.com/office/drawing/2014/main" id="{8DA0DD77-C8D9-4C58-B9B8-C1F93E8491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0000"/>
                    </a14:imgEffect>
                    <a14:imgEffect>
                      <a14:brightnessContrast bright="12000" contrast="30000"/>
                    </a14:imgEffect>
                  </a14:imgLayer>
                </a14:imgProps>
              </a:ext>
            </a:extLst>
          </a:blip>
          <a:stretch>
            <a:fillRect/>
          </a:stretch>
        </p:blipFill>
        <p:spPr>
          <a:xfrm>
            <a:off x="2906310" y="3054380"/>
            <a:ext cx="3834124" cy="1531537"/>
          </a:xfrm>
          <a:prstGeom prst="rect">
            <a:avLst/>
          </a:prstGeom>
        </p:spPr>
      </p:pic>
      <p:pic>
        <p:nvPicPr>
          <p:cNvPr id="6" name="Рисунок 5">
            <a:extLst>
              <a:ext uri="{FF2B5EF4-FFF2-40B4-BE49-F238E27FC236}">
                <a16:creationId xmlns:a16="http://schemas.microsoft.com/office/drawing/2014/main" id="{FFDC66C3-954F-4BC2-B7DE-57A56079536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8000"/>
                    </a14:imgEffect>
                  </a14:imgLayer>
                </a14:imgProps>
              </a:ext>
            </a:extLst>
          </a:blip>
          <a:stretch>
            <a:fillRect/>
          </a:stretch>
        </p:blipFill>
        <p:spPr>
          <a:xfrm>
            <a:off x="2422524" y="5801914"/>
            <a:ext cx="4867275" cy="1666875"/>
          </a:xfrm>
          <a:prstGeom prst="rect">
            <a:avLst/>
          </a:prstGeom>
        </p:spPr>
      </p:pic>
    </p:spTree>
    <p:extLst>
      <p:ext uri="{BB962C8B-B14F-4D97-AF65-F5344CB8AC3E}">
        <p14:creationId xmlns:p14="http://schemas.microsoft.com/office/powerpoint/2010/main" val="88877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Фенолдың химиялық қасиеттері</a:t>
            </a:r>
          </a:p>
        </p:txBody>
      </p:sp>
      <p:sp>
        <p:nvSpPr>
          <p:cNvPr id="7" name="TextBox 6"/>
          <p:cNvSpPr txBox="1"/>
          <p:nvPr/>
        </p:nvSpPr>
        <p:spPr>
          <a:xfrm>
            <a:off x="284162" y="1310686"/>
            <a:ext cx="9144000" cy="6117160"/>
          </a:xfrm>
          <a:prstGeom prst="rect">
            <a:avLst/>
          </a:prstGeom>
          <a:noFill/>
          <a:ln>
            <a:solidFill>
              <a:schemeClr val="tx2"/>
            </a:solidFill>
          </a:ln>
        </p:spPr>
        <p:txBody>
          <a:bodyPr wrap="square" lIns="252000" tIns="108000" rIns="252000" bIns="108000" rtlCol="0">
            <a:spAutoFit/>
          </a:bodyPr>
          <a:lstStyle/>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3) Фенол азот қышқылымен әрекеттескенде, 2,4,6-тринитрофенол алынады. Бұл қосылысты пикрин қышқылы деп те атайды. Ол – сары түсті</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қопарғыш зат:</a:t>
            </a: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4) Фенол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формальдегидпен</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оңай</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әрекеттеседі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қышқыл</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немесе</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негіз</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қатысында</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жүреді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нәтижесінде</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молекулалы</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қосылыс</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фенолформальдегид</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шайыры</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алынады</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Рисунок 8">
            <a:extLst>
              <a:ext uri="{FF2B5EF4-FFF2-40B4-BE49-F238E27FC236}">
                <a16:creationId xmlns:a16="http://schemas.microsoft.com/office/drawing/2014/main" id="{005BDEE8-5803-46A6-8871-35E5B2BA45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2000"/>
                    </a14:imgEffect>
                    <a14:imgEffect>
                      <a14:brightnessContrast bright="10000"/>
                    </a14:imgEffect>
                  </a14:imgLayer>
                </a14:imgProps>
              </a:ext>
            </a:extLst>
          </a:blip>
          <a:stretch>
            <a:fillRect/>
          </a:stretch>
        </p:blipFill>
        <p:spPr>
          <a:xfrm>
            <a:off x="559794" y="6211651"/>
            <a:ext cx="8384107" cy="1389631"/>
          </a:xfrm>
          <a:prstGeom prst="rect">
            <a:avLst/>
          </a:prstGeom>
        </p:spPr>
      </p:pic>
      <p:pic>
        <p:nvPicPr>
          <p:cNvPr id="6" name="Рисунок 5">
            <a:extLst>
              <a:ext uri="{FF2B5EF4-FFF2-40B4-BE49-F238E27FC236}">
                <a16:creationId xmlns:a16="http://schemas.microsoft.com/office/drawing/2014/main" id="{BA33209E-B448-4929-B3DF-0313028A7C2A}"/>
              </a:ext>
            </a:extLst>
          </p:cNvPr>
          <p:cNvPicPr>
            <a:picLocks noChangeAspect="1"/>
          </p:cNvPicPr>
          <p:nvPr/>
        </p:nvPicPr>
        <p:blipFill>
          <a:blip r:embed="rId4"/>
          <a:stretch>
            <a:fillRect/>
          </a:stretch>
        </p:blipFill>
        <p:spPr>
          <a:xfrm>
            <a:off x="1899673" y="2505132"/>
            <a:ext cx="5310076" cy="1749704"/>
          </a:xfrm>
          <a:prstGeom prst="rect">
            <a:avLst/>
          </a:prstGeom>
        </p:spPr>
      </p:pic>
    </p:spTree>
    <p:extLst>
      <p:ext uri="{BB962C8B-B14F-4D97-AF65-F5344CB8AC3E}">
        <p14:creationId xmlns:p14="http://schemas.microsoft.com/office/powerpoint/2010/main" val="203042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637072"/>
            <a:ext cx="5267102" cy="1200329"/>
          </a:xfrm>
          <a:prstGeom prst="rect">
            <a:avLst/>
          </a:prstGeom>
          <a:noFill/>
        </p:spPr>
        <p:txBody>
          <a:bodyPr wrap="square" rtlCol="0">
            <a:spAutoFit/>
          </a:bodyPr>
          <a:lstStyle/>
          <a:p>
            <a:pPr algn="ctr"/>
            <a:r>
              <a:rPr lang="kk-KZ"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913524"/>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EB0BD-7B70-4C7B-8CF8-63F9AF140AE1}"/>
              </a:ext>
            </a:extLst>
          </p:cNvPr>
          <p:cNvSpPr>
            <a:spLocks noGrp="1"/>
          </p:cNvSpPr>
          <p:nvPr>
            <p:ph type="title"/>
          </p:nvPr>
        </p:nvSpPr>
        <p:spPr>
          <a:xfrm>
            <a:off x="284163" y="292100"/>
            <a:ext cx="9144000" cy="752929"/>
          </a:xfrm>
          <a:ln>
            <a:solidFill>
              <a:srgbClr val="002060"/>
            </a:solidFill>
          </a:ln>
        </p:spPr>
        <p:txBody>
          <a:bodyPr lIns="252000" tIns="108000" rIns="252000" bIns="108000">
            <a:norm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Сабақтың мақсаты</a:t>
            </a:r>
            <a:endParaRPr 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81316FAB-D61C-41B8-B24E-434F12C10C1F}"/>
              </a:ext>
            </a:extLst>
          </p:cNvPr>
          <p:cNvSpPr/>
          <p:nvPr/>
        </p:nvSpPr>
        <p:spPr>
          <a:xfrm>
            <a:off x="284162" y="1426004"/>
            <a:ext cx="9144000" cy="5634977"/>
          </a:xfrm>
          <a:prstGeom prst="rect">
            <a:avLst/>
          </a:prstGeom>
          <a:ln>
            <a:solidFill>
              <a:srgbClr val="002060"/>
            </a:solidFill>
          </a:ln>
        </p:spPr>
        <p:txBody>
          <a:bodyPr wrap="square" lIns="252000" tIns="108000" rIns="252000" bIns="108000">
            <a:spAutoFit/>
          </a:bodyPr>
          <a:lstStyle/>
          <a:p>
            <a:pPr marL="361950" indent="-361950">
              <a:buFont typeface="Arial" panose="020B0604020202020204" pitchFamily="34" charset="0"/>
              <a:buChar char="•"/>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Молекуладағы атомдардың өзара әсері негізінде спирттердің химиялық қасиеттерін түсіндіру;</a:t>
            </a:r>
          </a:p>
          <a:p>
            <a:pPr marL="361950" indent="-361950">
              <a:buFont typeface="Arial" panose="020B0604020202020204" pitchFamily="34" charset="0"/>
              <a:buChar char="•"/>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Біратомды және көпатомды спирттерге сапалық реакция жүргізу;</a:t>
            </a:r>
          </a:p>
          <a:p>
            <a:pPr marL="361950" indent="-361950">
              <a:buFont typeface="Arial" panose="020B0604020202020204" pitchFamily="34" charset="0"/>
              <a:buChar char="•"/>
            </a:pPr>
            <a:r>
              <a:rPr lang="kk-KZ"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Этанолды</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этиленді </a:t>
            </a:r>
            <a:r>
              <a:rPr lang="kk-KZ"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гидратациялау</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глюкозаны ашыту арқылы алу реакциясының теңдеулерін құрастыру;</a:t>
            </a:r>
          </a:p>
          <a:p>
            <a:pPr marL="361950" indent="-361950">
              <a:buFont typeface="Arial" panose="020B0604020202020204" pitchFamily="34" charset="0"/>
              <a:buChar char="•"/>
            </a:pPr>
            <a:r>
              <a:rPr lang="kk-KZ"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Этанолды</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алу әдістерінің артықшылықтары мен кемшіліктерін бағалау.</a:t>
            </a:r>
          </a:p>
        </p:txBody>
      </p:sp>
    </p:spTree>
    <p:extLst>
      <p:ext uri="{BB962C8B-B14F-4D97-AF65-F5344CB8AC3E}">
        <p14:creationId xmlns:p14="http://schemas.microsoft.com/office/powerpoint/2010/main" val="428088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Қаныққан біратомды спирттердің алыну жолдары</a:t>
            </a:r>
          </a:p>
        </p:txBody>
      </p:sp>
      <mc:AlternateContent xmlns:mc="http://schemas.openxmlformats.org/markup-compatibility/2006">
        <mc:Choice xmlns:a14="http://schemas.microsoft.com/office/drawing/2010/main" Requires="a14">
          <p:sp>
            <p:nvSpPr>
              <p:cNvPr id="7" name="TextBox 6"/>
              <p:cNvSpPr txBox="1"/>
              <p:nvPr/>
            </p:nvSpPr>
            <p:spPr>
              <a:xfrm>
                <a:off x="269684" y="1668580"/>
                <a:ext cx="9144000" cy="5706728"/>
              </a:xfrm>
              <a:prstGeom prst="rect">
                <a:avLst/>
              </a:prstGeom>
              <a:noFill/>
              <a:ln>
                <a:solidFill>
                  <a:schemeClr val="tx2"/>
                </a:solidFill>
              </a:ln>
            </p:spPr>
            <p:txBody>
              <a:bodyPr wrap="square" lIns="252000" tIns="108000" rIns="252000" bIns="108000" rtlCol="0">
                <a:spAutoFit/>
              </a:bodyPr>
              <a:lstStyle/>
              <a:p>
                <a:pPr>
                  <a:buAutoNum type="arabicParenR"/>
                </a:pPr>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Қаныққан біратомды спирттерді өнеркәсіпте көмірсутектердің моногалогентуындыларын сілті қатысында гидролиздеп алады:</a:t>
                </a:r>
              </a:p>
              <a:p>
                <a:pPr algn="just"/>
                <a14:m>
                  <m:oMathPara xmlns:m="http://schemas.openxmlformats.org/officeDocument/2006/math">
                    <m:oMathParaPr>
                      <m:jc m:val="centerGroup"/>
                    </m:oMathParaPr>
                    <m:oMath xmlns:m="http://schemas.openxmlformats.org/officeDocument/2006/math">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𝑁𝑎𝑂𝐻</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6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6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6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𝑁𝑎𝐶𝑙</m:t>
                      </m:r>
                    </m:oMath>
                  </m:oMathPara>
                </a14:m>
                <a:endParaRPr lang="en-US" sz="26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Метил спирті осы уақытқа дейін тек ағашты құрғақ айдау арқылы</a:t>
                </a:r>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алынып келді. Сондықтан оны </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ағаш спирті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атады. Қазіргі кезде ірі өндіріс</a:t>
                </a:r>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ауқымында метанол тек көміртек (ІІ)</a:t>
                </a:r>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оксиді мен сутектің қоспасынан тұратын</a:t>
                </a:r>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синтез газдан алынады:</a:t>
                </a:r>
              </a:p>
              <a:p>
                <a:pPr algn="just"/>
                <a14:m>
                  <m:oMathPara xmlns:m="http://schemas.openxmlformats.org/officeDocument/2006/math">
                    <m:oMathParaPr>
                      <m:jc m:val="centerGroup"/>
                    </m:oMathParaPr>
                    <m:oMath xmlns:m="http://schemas.openxmlformats.org/officeDocument/2006/math">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groupChr>
                        <m:groupChrPr>
                          <m:chr m:val="→"/>
                          <m:vertJc m:val="bot"/>
                          <m:ctrlPr>
                            <a:rPr lang="kk-KZ" sz="26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a:rPr lang="kk-KZ" sz="26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250−300℃,5−10</m:t>
                          </m:r>
                          <m:r>
                            <a:rPr lang="kk-KZ" sz="26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𝑀</m:t>
                          </m:r>
                          <m:r>
                            <a:rPr lang="kk-KZ" sz="26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Па,</m:t>
                          </m:r>
                          <m:r>
                            <a:rPr lang="kk-KZ" sz="26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𝑍𝑛𝑂</m:t>
                          </m:r>
                          <m:r>
                            <a:rPr lang="kk-KZ" sz="26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𝐶𝑢𝑂</m:t>
                          </m:r>
                        </m:e>
                      </m:groupCh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m:rPr>
                          <m:sty m:val="p"/>
                        </m:rPr>
                        <a:rPr lang="en-US"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oMath>
                  </m:oMathPara>
                </a14:m>
                <a:endParaRPr lang="en-US" sz="26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3) Спирттерді күкірт қышқылы қатысында этилен көмірсутектеріне су</a:t>
                </a:r>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қосып (гидратациялап) алады:</a:t>
                </a:r>
                <a:endPar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14:m>
                  <m:oMathPara xmlns:m="http://schemas.openxmlformats.org/officeDocument/2006/math">
                    <m:oMathParaPr>
                      <m:jc m:val="centerGroup"/>
                    </m:oMathParaPr>
                    <m:oMath xmlns:m="http://schemas.openxmlformats.org/officeDocument/2006/math">
                      <m:r>
                        <a:rPr lang="ru-RU" sz="2600" i="1" dirty="0" smtClean="0">
                          <a:solidFill>
                            <a:srgbClr val="620BFC"/>
                          </a:solidFill>
                          <a:latin typeface="Cambria Math" panose="02040503050406030204" pitchFamily="18" charset="0"/>
                        </a:rPr>
                        <m:t>𝐶𝐻</m:t>
                      </m:r>
                      <m:r>
                        <a:rPr lang="ru-RU" sz="2600" i="1" baseline="-25000" dirty="0" smtClean="0">
                          <a:solidFill>
                            <a:srgbClr val="620BFC"/>
                          </a:solidFill>
                          <a:latin typeface="Cambria Math" panose="02040503050406030204" pitchFamily="18" charset="0"/>
                        </a:rPr>
                        <m:t>2 </m:t>
                      </m:r>
                      <m:r>
                        <a:rPr lang="ru-RU" sz="2600" i="1" dirty="0" smtClean="0">
                          <a:solidFill>
                            <a:srgbClr val="620BFC"/>
                          </a:solidFill>
                          <a:latin typeface="Cambria Math" panose="02040503050406030204" pitchFamily="18" charset="0"/>
                        </a:rPr>
                        <m:t>= </m:t>
                      </m:r>
                      <m:r>
                        <a:rPr lang="ru-RU" sz="2600" i="1" dirty="0" smtClean="0">
                          <a:solidFill>
                            <a:srgbClr val="620BFC"/>
                          </a:solidFill>
                          <a:latin typeface="Cambria Math" panose="02040503050406030204" pitchFamily="18" charset="0"/>
                        </a:rPr>
                        <m:t>𝐶𝐻</m:t>
                      </m:r>
                      <m:r>
                        <a:rPr lang="ru-RU" sz="2600" i="1" baseline="-25000" dirty="0" smtClean="0">
                          <a:solidFill>
                            <a:srgbClr val="620BFC"/>
                          </a:solidFill>
                          <a:latin typeface="Cambria Math" panose="02040503050406030204" pitchFamily="18" charset="0"/>
                        </a:rPr>
                        <m:t>2</m:t>
                      </m:r>
                      <m:r>
                        <a:rPr lang="ru-RU" sz="2600" i="1" dirty="0" smtClean="0">
                          <a:solidFill>
                            <a:srgbClr val="620BFC"/>
                          </a:solidFill>
                          <a:latin typeface="Cambria Math" panose="02040503050406030204" pitchFamily="18" charset="0"/>
                        </a:rPr>
                        <m:t> + </m:t>
                      </m:r>
                      <m:r>
                        <a:rPr lang="ru-RU" sz="2600" i="1" dirty="0" smtClean="0">
                          <a:solidFill>
                            <a:srgbClr val="620BFC"/>
                          </a:solidFill>
                          <a:latin typeface="Cambria Math" panose="02040503050406030204" pitchFamily="18" charset="0"/>
                        </a:rPr>
                        <m:t>𝐻𝑂𝐻</m:t>
                      </m:r>
                      <m:r>
                        <a:rPr lang="ru-RU" sz="2600" i="1" dirty="0" smtClean="0">
                          <a:solidFill>
                            <a:srgbClr val="620BFC"/>
                          </a:solidFill>
                          <a:latin typeface="Cambria Math" panose="02040503050406030204" pitchFamily="18" charset="0"/>
                        </a:rPr>
                        <m:t> </m:t>
                      </m:r>
                      <m:groupChr>
                        <m:groupChrPr>
                          <m:chr m:val="→"/>
                          <m:vertJc m:val="bot"/>
                          <m:ctrlPr>
                            <a:rPr lang="ru-RU" sz="2600" i="1" dirty="0" smtClean="0">
                              <a:solidFill>
                                <a:srgbClr val="620BFC"/>
                              </a:solidFill>
                              <a:latin typeface="Cambria Math" panose="02040503050406030204" pitchFamily="18" charset="0"/>
                            </a:rPr>
                          </m:ctrlPr>
                        </m:groupChrPr>
                        <m:e>
                          <m:r>
                            <a:rPr lang="ru-RU" sz="2600" i="1" dirty="0">
                              <a:solidFill>
                                <a:srgbClr val="620BFC"/>
                              </a:solidFill>
                              <a:latin typeface="Cambria Math" panose="02040503050406030204" pitchFamily="18" charset="0"/>
                            </a:rPr>
                            <m:t>𝐻</m:t>
                          </m:r>
                          <m:r>
                            <a:rPr lang="ru-RU" sz="2600" i="1" baseline="-25000" dirty="0">
                              <a:solidFill>
                                <a:srgbClr val="620BFC"/>
                              </a:solidFill>
                              <a:latin typeface="Cambria Math" panose="02040503050406030204" pitchFamily="18" charset="0"/>
                            </a:rPr>
                            <m:t>2</m:t>
                          </m:r>
                          <m:r>
                            <a:rPr lang="ru-RU" sz="2600" i="1" dirty="0">
                              <a:solidFill>
                                <a:srgbClr val="620BFC"/>
                              </a:solidFill>
                              <a:latin typeface="Cambria Math" panose="02040503050406030204" pitchFamily="18" charset="0"/>
                            </a:rPr>
                            <m:t>𝑆𝑂</m:t>
                          </m:r>
                          <m:r>
                            <a:rPr lang="ru-RU" sz="2600" i="1" baseline="-25000" dirty="0">
                              <a:solidFill>
                                <a:srgbClr val="620BFC"/>
                              </a:solidFill>
                              <a:latin typeface="Cambria Math" panose="02040503050406030204" pitchFamily="18" charset="0"/>
                            </a:rPr>
                            <m:t>4</m:t>
                          </m:r>
                        </m:e>
                      </m:groupChr>
                      <m:r>
                        <a:rPr lang="ru-RU" sz="2600" i="1" dirty="0" smtClean="0">
                          <a:solidFill>
                            <a:srgbClr val="620BFC"/>
                          </a:solidFill>
                          <a:latin typeface="Cambria Math" panose="02040503050406030204" pitchFamily="18" charset="0"/>
                        </a:rPr>
                        <m:t>𝐶𝐻</m:t>
                      </m:r>
                      <m:r>
                        <a:rPr lang="ru-RU" sz="2600" i="1" baseline="-25000" dirty="0" smtClean="0">
                          <a:solidFill>
                            <a:srgbClr val="620BFC"/>
                          </a:solidFill>
                          <a:latin typeface="Cambria Math" panose="02040503050406030204" pitchFamily="18" charset="0"/>
                        </a:rPr>
                        <m:t>3</m:t>
                      </m:r>
                      <m:r>
                        <a:rPr lang="ru-RU" sz="2600" i="1" dirty="0" smtClean="0">
                          <a:solidFill>
                            <a:srgbClr val="620BFC"/>
                          </a:solidFill>
                          <a:latin typeface="Cambria Math" panose="02040503050406030204" pitchFamily="18" charset="0"/>
                        </a:rPr>
                        <m:t> − </m:t>
                      </m:r>
                      <m:r>
                        <a:rPr lang="ru-RU" sz="2600" i="1" dirty="0" smtClean="0">
                          <a:solidFill>
                            <a:srgbClr val="620BFC"/>
                          </a:solidFill>
                          <a:latin typeface="Cambria Math" panose="02040503050406030204" pitchFamily="18" charset="0"/>
                        </a:rPr>
                        <m:t>𝐶𝐻</m:t>
                      </m:r>
                      <m:r>
                        <a:rPr lang="ru-RU" sz="2600" i="1" baseline="-25000" dirty="0" smtClean="0">
                          <a:solidFill>
                            <a:srgbClr val="620BFC"/>
                          </a:solidFill>
                          <a:latin typeface="Cambria Math" panose="02040503050406030204" pitchFamily="18" charset="0"/>
                        </a:rPr>
                        <m:t>2</m:t>
                      </m:r>
                      <m:r>
                        <a:rPr lang="ru-RU" sz="2600" i="1" dirty="0" smtClean="0">
                          <a:solidFill>
                            <a:srgbClr val="620BFC"/>
                          </a:solidFill>
                          <a:latin typeface="Cambria Math" panose="02040503050406030204" pitchFamily="18" charset="0"/>
                        </a:rPr>
                        <m:t>𝑂</m:t>
                      </m:r>
                      <m:r>
                        <a:rPr lang="en-US" sz="2600" b="0" i="1" dirty="0" smtClean="0">
                          <a:solidFill>
                            <a:srgbClr val="620BFC"/>
                          </a:solidFill>
                          <a:latin typeface="Cambria Math" panose="02040503050406030204" pitchFamily="18" charset="0"/>
                        </a:rPr>
                        <m:t>𝐻</m:t>
                      </m:r>
                    </m:oMath>
                  </m:oMathPara>
                </a14:m>
                <a:endParaRPr lang="en-US" sz="26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69684" y="1668580"/>
                <a:ext cx="9144000" cy="5706728"/>
              </a:xfrm>
              <a:prstGeom prst="rect">
                <a:avLst/>
              </a:prstGeom>
              <a:blipFill>
                <a:blip r:embed="rId2"/>
                <a:stretch>
                  <a:fillRect t="-853"/>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398006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202994"/>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Қаныққан біратомды спирттердің алыну жолдары</a:t>
            </a:r>
          </a:p>
        </p:txBody>
      </p:sp>
      <mc:AlternateContent xmlns:mc="http://schemas.openxmlformats.org/markup-compatibility/2006" xmlns:a14="http://schemas.microsoft.com/office/drawing/2010/main">
        <mc:Choice Requires="a14">
          <p:sp>
            <p:nvSpPr>
              <p:cNvPr id="7" name="TextBox 6"/>
              <p:cNvSpPr txBox="1"/>
              <p:nvPr/>
            </p:nvSpPr>
            <p:spPr>
              <a:xfrm>
                <a:off x="284163" y="1909167"/>
                <a:ext cx="9144000" cy="4947930"/>
              </a:xfrm>
              <a:prstGeom prst="rect">
                <a:avLst/>
              </a:prstGeom>
              <a:noFill/>
              <a:ln>
                <a:solidFill>
                  <a:schemeClr val="tx2"/>
                </a:solidFill>
              </a:ln>
            </p:spPr>
            <p:txBody>
              <a:bodyPr wrap="square" lIns="252000" tIns="108000" rIns="252000" bIns="108000" rtlCol="0">
                <a:spAutoFit/>
              </a:bodyPr>
              <a:lstStyle/>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4) Глюкозаның спирттік ашуы. Құрамында қанты бар заттарды спирттік</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ашыту арқылы біратомды қаныққан спирттер алуға болады. Бұл процеске</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ашытқы ретінде ферменттер қолданылады:</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m:oMathPara>
                </a14:m>
                <a:endPar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5) Альдегидтерді сутекпен тотықсыздандыру арқылы біріншілік спирттер</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алуға болады:</a:t>
                </a:r>
              </a:p>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3</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𝐶𝑂𝐻 + 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2</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 𝐶𝐻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3</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2</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𝑂𝐻</a:t>
                </a:r>
              </a:p>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6) Кетондарды сутекпен тотықсыздандырып, екіншілік спирттерді алуға</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болады:</a:t>
                </a:r>
              </a:p>
              <a:p>
                <a:pPr/>
                <a14:m>
                  <m:oMathPara xmlns:m="http://schemas.openxmlformats.org/officeDocument/2006/math">
                    <m:oMathParaPr>
                      <m:jc m:val="centerGroup"/>
                    </m:oMathParaPr>
                    <m:oMath xmlns:m="http://schemas.openxmlformats.org/officeDocument/2006/math">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𝐶𝑂𝐶𝐻</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8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oMath>
                  </m:oMathPara>
                </a14:m>
                <a:endPar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909167"/>
                <a:ext cx="9144000" cy="4947930"/>
              </a:xfrm>
              <a:prstGeom prst="rect">
                <a:avLst/>
              </a:prstGeom>
              <a:blipFill>
                <a:blip r:embed="rId2"/>
                <a:stretch>
                  <a:fillRect/>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10009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Қаныққан біратомды спирттердің химиялық қасиеттері</a:t>
            </a:r>
          </a:p>
        </p:txBody>
      </p:sp>
      <mc:AlternateContent xmlns:mc="http://schemas.openxmlformats.org/markup-compatibility/2006">
        <mc:Choice xmlns:a14="http://schemas.microsoft.com/office/drawing/2010/main" Requires="a14">
          <p:sp>
            <p:nvSpPr>
              <p:cNvPr id="7" name="TextBox 6"/>
              <p:cNvSpPr txBox="1"/>
              <p:nvPr/>
            </p:nvSpPr>
            <p:spPr>
              <a:xfrm>
                <a:off x="276923" y="1096953"/>
                <a:ext cx="9144000" cy="6589084"/>
              </a:xfrm>
              <a:prstGeom prst="rect">
                <a:avLst/>
              </a:prstGeom>
              <a:noFill/>
              <a:ln>
                <a:solidFill>
                  <a:schemeClr val="tx2"/>
                </a:solidFill>
              </a:ln>
            </p:spPr>
            <p:txBody>
              <a:bodyPr wrap="square" lIns="252000" tIns="108000" rIns="252000" bIns="108000" rtlCol="0">
                <a:spAutoFit/>
              </a:bodyPr>
              <a:lstStyle/>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Спирттердің химиялық қасиетін негізінен гидроксил тобы және ол</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байланысқан радикалдың құрылысы анықтайды. Сондықтан қаныққан</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біратомды спирттердің химиялық қасиеттерін төмендегідей екі түрлі жағдайда</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қарастырамыз.</a:t>
                </a:r>
              </a:p>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1. Гидроксил тобындағы сутек арқылы жүретін реакциялар.</a:t>
                </a:r>
                <a:r>
                  <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Гидроксил тобындағы оттек атомының электр терістілігі жоғары болғандықтан,</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электрон тығыздық оттек атомына қарай ауытқыған күйде болады. Соның</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әсерінен гидроксил тобындағы сутек атомының байланысы әлсіреп, қозғалғыш</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келеді. Химиялық реакцияға түсуге бейім болады.</a:t>
                </a:r>
              </a:p>
              <a:p>
                <a:pPr marL="457200" indent="-457200">
                  <a:buAutoNum type="arabicParenR"/>
                </a:pP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Спирттер металдармен әрекеттесіп, спирттің металл туындылары</a:t>
                </a:r>
                <a:r>
                  <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алкоголяттар түзіледі.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Мұнда натрий гидроксил тобындағы сутектің орнын</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басады. Мысалы, этанол натриймен әрекеттескенде, натрий этилаты және</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сутек</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түзіледі:</a:t>
                </a:r>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𝑁𝑎</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𝑂𝑁𝑎</m:t>
                      </m:r>
                      <m:r>
                        <a:rPr lang="en-US" sz="23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b="0" i="1" dirty="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m:oMathPara>
                </a14:m>
                <a:endPar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Алкоголяттар қатты заттар, гидролизге оңай ұшырайды:</a:t>
                </a: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𝑂𝑁𝑎</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𝑁𝑎𝑂𝐻</m:t>
                      </m:r>
                    </m:oMath>
                  </m:oMathPara>
                </a14:m>
                <a:endPar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76923" y="1096953"/>
                <a:ext cx="9144000" cy="6589084"/>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3822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Қаныққан біратомды спирттердің химиялық қасиеттері</a:t>
            </a:r>
          </a:p>
        </p:txBody>
      </p:sp>
      <mc:AlternateContent xmlns:mc="http://schemas.openxmlformats.org/markup-compatibility/2006" xmlns:a14="http://schemas.microsoft.com/office/drawing/2010/main">
        <mc:Choice Requires="a14">
          <p:sp>
            <p:nvSpPr>
              <p:cNvPr id="7" name="TextBox 6"/>
              <p:cNvSpPr txBox="1"/>
              <p:nvPr/>
            </p:nvSpPr>
            <p:spPr>
              <a:xfrm>
                <a:off x="284163" y="1709268"/>
                <a:ext cx="9144000" cy="3439184"/>
              </a:xfrm>
              <a:prstGeom prst="rect">
                <a:avLst/>
              </a:prstGeom>
              <a:noFill/>
              <a:ln>
                <a:solidFill>
                  <a:schemeClr val="tx2"/>
                </a:solidFill>
              </a:ln>
            </p:spPr>
            <p:txBody>
              <a:bodyPr wrap="square" lIns="252000" tIns="108000" rIns="252000" bIns="108000" rtlCol="0">
                <a:spAutoFit/>
              </a:bodyPr>
              <a:lstStyle/>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Карбон қышқылы мен спирттер өзара әрекеттесіп, күрделі эфирлер түзіледі. Спирттің гидроксил тобындағы сутек атомының орнын карбон қышқылындағы ацил тобы басады. Нәтижесінде, күрделі эфир және су түзіледі. Реакция қайтымды:</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kk-KZ" sz="2800" i="1" dirty="0">
                  <a:solidFill>
                    <a:srgbClr val="620BFC"/>
                  </a:solidFill>
                  <a:latin typeface="Cambria Math" panose="02040503050406030204" pitchFamily="18" charset="0"/>
                  <a:ea typeface="Open Sans" panose="020B0606030504020204" pitchFamily="34" charset="0"/>
                  <a:cs typeface="Open Sans" panose="020B0606030504020204" pitchFamily="34" charset="0"/>
                </a:endParaRPr>
              </a:p>
              <a:p>
                <a:pPr algn="ctr"/>
                <a14:m>
                  <m:oMath xmlns:m="http://schemas.openxmlformats.org/officeDocument/2006/math">
                    <m:sSub>
                      <m:sSubPr>
                        <m:ctrlPr>
                          <a:rPr lang="kk-KZ" sz="28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en-US" sz="28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sSub>
                      <m:sSubPr>
                        <m:ctrlPr>
                          <a:rPr lang="kk-KZ" sz="28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sub>
                    </m:sSub>
                    <m:r>
                      <a:rPr lang="en-US" sz="28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en-US" sz="28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𝐻𝐶𝑂𝑂𝐶</m:t>
                    </m:r>
                    <m:sSub>
                      <m:sSubPr>
                        <m:ctrlP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sub>
                    </m:sSub>
                  </m:oMath>
                </a14:m>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groupChr>
                      <m:groupChrPr>
                        <m:chr m:val="→"/>
                        <m:vertJc m:val="bot"/>
                        <m:ctrlPr>
                          <a:rPr lang="en-US"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sSup>
                          <m:sSupPr>
                            <m:ctrlPr>
                              <a:rPr lang="en-US"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pPr>
                          <m:e>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p>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sup>
                        </m:sSup>
                        <m:r>
                          <m:rPr>
                            <m:brk m:alnAt="2"/>
                          </m:rP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𝑡</m:t>
                        </m:r>
                      </m:e>
                    </m:groupChr>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sSub>
                      <m:sSubPr>
                        <m:ctrlP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sSub>
                      <m:sSubPr>
                        <m:ctrlP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sub>
                    </m:sSub>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𝑂𝑂𝐶𝐶</m:t>
                    </m:r>
                    <m:sSub>
                      <m:sSubPr>
                        <m:ctrlP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sub>
                    </m:sSub>
                  </m:oMath>
                </a14:m>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800" i="1" dirty="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US" sz="28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a14:m>
                <a:endPar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709268"/>
                <a:ext cx="9144000" cy="3439184"/>
              </a:xfrm>
              <a:prstGeom prst="rect">
                <a:avLst/>
              </a:prstGeom>
              <a:blipFill>
                <a:blip r:embed="rId2"/>
                <a:stretch>
                  <a:fillRect/>
                </a:stretch>
              </a:blipFill>
              <a:ln>
                <a:solidFill>
                  <a:schemeClr val="tx2"/>
                </a:solidFill>
              </a:ln>
            </p:spPr>
            <p:txBody>
              <a:bodyPr/>
              <a:lstStyle/>
              <a:p>
                <a:r>
                  <a:rPr lang="ru-KZ">
                    <a:noFill/>
                  </a:rPr>
                  <a:t> </a:t>
                </a:r>
              </a:p>
            </p:txBody>
          </p:sp>
        </mc:Fallback>
      </mc:AlternateContent>
      <p:pic>
        <p:nvPicPr>
          <p:cNvPr id="4" name="Рисунок 3">
            <a:extLst>
              <a:ext uri="{FF2B5EF4-FFF2-40B4-BE49-F238E27FC236}">
                <a16:creationId xmlns:a16="http://schemas.microsoft.com/office/drawing/2014/main" id="{297EC13D-0D8C-4D61-948E-BCC37137A92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70000"/>
                    </a14:imgEffect>
                    <a14:imgEffect>
                      <a14:brightnessContrast bright="56000" contrast="18000"/>
                    </a14:imgEffect>
                  </a14:imgLayer>
                </a14:imgProps>
              </a:ext>
            </a:extLst>
          </a:blip>
          <a:srcRect b="34223"/>
          <a:stretch/>
        </p:blipFill>
        <p:spPr>
          <a:xfrm>
            <a:off x="991897" y="5631928"/>
            <a:ext cx="7566701" cy="1004361"/>
          </a:xfrm>
          <a:prstGeom prst="rect">
            <a:avLst/>
          </a:prstGeom>
        </p:spPr>
      </p:pic>
      <p:sp>
        <p:nvSpPr>
          <p:cNvPr id="3" name="Прямоугольник 2">
            <a:extLst>
              <a:ext uri="{FF2B5EF4-FFF2-40B4-BE49-F238E27FC236}">
                <a16:creationId xmlns:a16="http://schemas.microsoft.com/office/drawing/2014/main" id="{8A1BABA4-3D59-425A-AD16-5D8DD93C9480}"/>
              </a:ext>
            </a:extLst>
          </p:cNvPr>
          <p:cNvSpPr/>
          <p:nvPr/>
        </p:nvSpPr>
        <p:spPr>
          <a:xfrm>
            <a:off x="528941" y="6946055"/>
            <a:ext cx="1770485" cy="587441"/>
          </a:xfrm>
          <a:prstGeom prst="rect">
            <a:avLst/>
          </a:prstGeom>
          <a:ln>
            <a:solidFill>
              <a:srgbClr val="002060"/>
            </a:solidFill>
          </a:ln>
        </p:spPr>
        <p:txBody>
          <a:bodyPr wrap="square" lIns="252000" tIns="108000" rIns="252000" bIns="10800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спирт</a:t>
            </a:r>
          </a:p>
        </p:txBody>
      </p:sp>
      <p:sp>
        <p:nvSpPr>
          <p:cNvPr id="6" name="Прямоугольник 5">
            <a:extLst>
              <a:ext uri="{FF2B5EF4-FFF2-40B4-BE49-F238E27FC236}">
                <a16:creationId xmlns:a16="http://schemas.microsoft.com/office/drawing/2014/main" id="{CC3AD434-037F-4A16-8A1D-58778A0CD10B}"/>
              </a:ext>
            </a:extLst>
          </p:cNvPr>
          <p:cNvSpPr/>
          <p:nvPr/>
        </p:nvSpPr>
        <p:spPr>
          <a:xfrm>
            <a:off x="3216304" y="6973573"/>
            <a:ext cx="2453365" cy="587441"/>
          </a:xfrm>
          <a:prstGeom prst="rect">
            <a:avLst/>
          </a:prstGeom>
          <a:ln>
            <a:solidFill>
              <a:srgbClr val="002060"/>
            </a:solidFill>
          </a:ln>
        </p:spPr>
        <p:txBody>
          <a:bodyPr wrap="square" lIns="252000" tIns="108000" rIns="252000" bIns="10800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қышқыл</a:t>
            </a:r>
          </a:p>
        </p:txBody>
      </p:sp>
      <p:sp>
        <p:nvSpPr>
          <p:cNvPr id="8" name="Прямоугольник 7">
            <a:extLst>
              <a:ext uri="{FF2B5EF4-FFF2-40B4-BE49-F238E27FC236}">
                <a16:creationId xmlns:a16="http://schemas.microsoft.com/office/drawing/2014/main" id="{50A030FC-6070-4E37-BF4A-A378A7A4F62C}"/>
              </a:ext>
            </a:extLst>
          </p:cNvPr>
          <p:cNvSpPr/>
          <p:nvPr/>
        </p:nvSpPr>
        <p:spPr>
          <a:xfrm>
            <a:off x="6730019" y="6983613"/>
            <a:ext cx="2453365" cy="587441"/>
          </a:xfrm>
          <a:prstGeom prst="rect">
            <a:avLst/>
          </a:prstGeom>
          <a:ln>
            <a:solidFill>
              <a:srgbClr val="002060"/>
            </a:solidFill>
          </a:ln>
        </p:spPr>
        <p:txBody>
          <a:bodyPr wrap="none" lIns="252000" tIns="108000" rIns="252000" bIns="108000">
            <a:spAutoFit/>
          </a:bodyPr>
          <a:lstStyle/>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a:t>
            </a:r>
          </a:p>
        </p:txBody>
      </p:sp>
    </p:spTree>
    <p:extLst>
      <p:ext uri="{BB962C8B-B14F-4D97-AF65-F5344CB8AC3E}">
        <p14:creationId xmlns:p14="http://schemas.microsoft.com/office/powerpoint/2010/main" val="120812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Қаныққан біратомды спирттердің химиялық қасиеттері</a:t>
            </a:r>
          </a:p>
        </p:txBody>
      </p:sp>
      <mc:AlternateContent xmlns:mc="http://schemas.openxmlformats.org/markup-compatibility/2006">
        <mc:Choice xmlns:a14="http://schemas.microsoft.com/office/drawing/2010/main" Requires="a14">
          <p:sp>
            <p:nvSpPr>
              <p:cNvPr id="7" name="TextBox 6"/>
              <p:cNvSpPr txBox="1"/>
              <p:nvPr/>
            </p:nvSpPr>
            <p:spPr>
              <a:xfrm>
                <a:off x="284163" y="1097679"/>
                <a:ext cx="9144000" cy="6258866"/>
              </a:xfrm>
              <a:prstGeom prst="rect">
                <a:avLst/>
              </a:prstGeom>
              <a:noFill/>
              <a:ln>
                <a:solidFill>
                  <a:schemeClr val="tx2"/>
                </a:solidFill>
              </a:ln>
            </p:spPr>
            <p:txBody>
              <a:bodyPr wrap="square" lIns="252000" tIns="108000" rIns="252000" bIns="108000" rtlCol="0">
                <a:spAutoFit/>
              </a:bodyPr>
              <a:lstStyle/>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2. Гидроксил тобында жүретін реакциялар.</a:t>
                </a: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1) Спирттер гидроксил тобының орнын галоген басу арқылы галогенсутектермен әрекеттеседі. Реакция күкірт қышқылы қатысында жүреді:</a:t>
                </a:r>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𝑅</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𝐻𝐵𝑟</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groupChr>
                        <m:groupChrPr>
                          <m:chr m:val="→"/>
                          <m:vertJc m:val="bot"/>
                          <m:ctrlP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a:rPr lang="kk-KZ"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𝑆𝑂</m:t>
                          </m:r>
                          <m:r>
                            <a:rPr lang="kk-KZ"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e>
                      </m:groupCh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𝑅</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𝐵𝑟</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2) Спирттердің дегидратация реакциясы екі түрлі жағдайда жүреді.</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Реакцияға су тартқыш зат ретінде концентрлі күкірт қышқылы, фосфор</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қышқылы және т.б. заттар қолданылады.</a:t>
                </a:r>
              </a:p>
              <a:p>
                <a:pPr marL="457200" indent="-457200">
                  <a:buAutoNum type="alphaLcParenR"/>
                </a:pP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Егер дегидратация реакциясын төменірек температурада жүргізсе, онда</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 молекулааралық өтеді де, жай эфир түзіледі:</a:t>
                </a: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𝐻𝑂</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groupChr>
                        <m:groupChrPr>
                          <m:chr m:val="→"/>
                          <m:vertJc m:val="bot"/>
                          <m:ctrlPr>
                            <a:rPr lang="kk-KZ" sz="23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a:rPr lang="kk-KZ" sz="23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𝑡</m:t>
                          </m:r>
                          <m:r>
                            <a:rPr lang="kk-KZ" sz="23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e>
                      </m:groupCh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b)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температурада</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дегидратациялағанда</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p>
                      <m:sSupPr>
                        <m:ctrlPr>
                          <a:rPr lang="ru-RU" sz="23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pPr>
                      <m:e>
                        <m:r>
                          <a:rPr lang="en-US" sz="23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𝑡</m:t>
                        </m:r>
                      </m:e>
                      <m:sup>
                        <m:r>
                          <a:rPr lang="en-US" sz="23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0</m:t>
                        </m:r>
                      </m:sup>
                    </m:sSup>
                  </m:oMath>
                </a14:m>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&gt;140</a:t>
                </a:r>
                <a14:m>
                  <m:oMath xmlns:m="http://schemas.openxmlformats.org/officeDocument/2006/math">
                    <m:r>
                      <a:rPr lang="en-US" sz="230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ішінде</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ө</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теді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нәтижесінде</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алкен</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түзіледі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groupChr>
                        <m:groupChrPr>
                          <m:chr m:val="→"/>
                          <m:vertJc m:val="bot"/>
                          <m:ctrlPr>
                            <a:rPr lang="en-US" sz="23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a:rPr lang="en-US"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𝑆𝑂</m:t>
                          </m:r>
                          <m:r>
                            <a:rPr lang="en-US"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e>
                      </m:groupCh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Екіншілік</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үшіншілік</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спирттер</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суды </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жеңіл</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ө</a:t>
                </a:r>
                <a:r>
                  <a:rPr lang="ru-RU" sz="2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леді</a:t>
                </a:r>
                <a:r>
                  <a:rPr 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84163" y="1097679"/>
                <a:ext cx="9144000" cy="6258866"/>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272389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Қаныққан біратомды спирттердің химиялық қасиеттері</a:t>
            </a:r>
          </a:p>
        </p:txBody>
      </p:sp>
      <mc:AlternateContent xmlns:mc="http://schemas.openxmlformats.org/markup-compatibility/2006">
        <mc:Choice xmlns:a14="http://schemas.microsoft.com/office/drawing/2010/main" Requires="a14">
          <p:sp>
            <p:nvSpPr>
              <p:cNvPr id="7" name="TextBox 6"/>
              <p:cNvSpPr txBox="1"/>
              <p:nvPr/>
            </p:nvSpPr>
            <p:spPr>
              <a:xfrm>
                <a:off x="284162" y="1189438"/>
                <a:ext cx="9144000" cy="6487070"/>
              </a:xfrm>
              <a:prstGeom prst="rect">
                <a:avLst/>
              </a:prstGeom>
              <a:noFill/>
              <a:ln>
                <a:solidFill>
                  <a:schemeClr val="tx2"/>
                </a:solidFill>
              </a:ln>
            </p:spPr>
            <p:txBody>
              <a:bodyPr wrap="square" lIns="252000" tIns="108000" rIns="252000" bIns="108000" rtlCol="0">
                <a:spAutoFit/>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Біріншілік спирттер тотыққанда, альдегидтер түзіледі. Тотықтырғыш ретінде </a:t>
                </a:r>
                <a14:m>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𝐶𝑢𝑂</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𝐾</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𝐶𝑟</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7</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𝑆𝑂</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қолданылады. Мыс оксидімен тотығып, альдегид түзілуі, біріншілік спирттердің сапалық реакциясы болып табылады:</a:t>
                </a:r>
              </a:p>
              <a:p>
                <a:pPr/>
                <a14:m>
                  <m:oMathPara xmlns:m="http://schemas.openxmlformats.org/officeDocument/2006/math">
                    <m:oMathParaPr>
                      <m:jc m:val="centerGroup"/>
                    </m:oMathParaPr>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𝐶𝑢𝑂</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groupChr>
                        <m:groupChrPr>
                          <m:chr m:val="→"/>
                          <m:vertJc m:val="bot"/>
                          <m:ctrlP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a:rPr lang="kk-KZ" sz="20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𝑡</m:t>
                          </m:r>
                          <m:r>
                            <a:rPr lang="kk-KZ" sz="20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e>
                      </m:groupCh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𝐶𝐻𝑂</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m:rPr>
                          <m:sty m:val="p"/>
                        </m:rPr>
                        <a:rPr lang="en-US"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r>
                        <a:rPr lang="en-US"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𝑢</m:t>
                      </m:r>
                    </m:oMath>
                  </m:oMathPara>
                </a14:m>
                <a:endPar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4)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Екіншілік спирттер тотығып, кетондар түзіледі:</a:t>
                </a:r>
              </a:p>
              <a:p>
                <a:pPr/>
                <a14:m>
                  <m:oMathPara xmlns:m="http://schemas.openxmlformats.org/officeDocument/2006/math">
                    <m:oMathParaPr>
                      <m:jc m:val="center"/>
                    </m:oMathParaPr>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5) Спирттер оттегіде жанып, энергия бөледі. Құрамында көміртек атомы көп спирттер жарқырап, күйеленіп жанады. Мысалы, этанол көгілдір жалынмен жанады:</a:t>
                </a:r>
              </a:p>
              <a:p>
                <a:pPr/>
                <a14:m>
                  <m:oMathPara xmlns:m="http://schemas.openxmlformats.org/officeDocument/2006/math">
                    <m:oMathParaPr>
                      <m:jc m:val="centerGroup"/>
                    </m:oMathParaPr>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𝑄</m:t>
                      </m:r>
                    </m:oMath>
                  </m:oMathPara>
                </a14:m>
                <a:endPar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Қаныққан біратомды спирттердің жеке өкілдері және олардың</a:t>
                </a:r>
              </a:p>
              <a:p>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қолданылуы.</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Метанол (</a:t>
                </a:r>
                <a14:m>
                  <m:oMath xmlns:m="http://schemas.openxmlformats.org/officeDocument/2006/math">
                    <m:r>
                      <a:rPr lang="kk-KZ"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r>
                      <a:rPr lang="kk-KZ" sz="2000" b="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 түссіз, спиртке тән иісі бар сұйықтық. Қайнау </a:t>
                </a:r>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t-</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сы 64,7℃.</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Алынуы: 1. </a:t>
                </a:r>
                <a14:m>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a14:m>
                <a:endPar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2. </a:t>
                </a:r>
                <a14:m>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(өнеркәсіпте, </a:t>
                </a:r>
                <a14:m>
                  <m:oMath xmlns:m="http://schemas.openxmlformats.org/officeDocument/2006/math">
                    <m:r>
                      <a:rPr lang="en-US" sz="20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𝐶𝑢</m:t>
                    </m:r>
                    <m:r>
                      <a:rPr lang="en-US" sz="20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r>
                      <a:rPr lang="en-US" sz="2000" i="1" dirty="0" err="1">
                        <a:solidFill>
                          <a:srgbClr val="002060"/>
                        </a:solidFill>
                        <a:latin typeface="Cambria Math" panose="02040503050406030204" pitchFamily="18" charset="0"/>
                        <a:ea typeface="Open Sans" panose="020B0606030504020204" pitchFamily="34" charset="0"/>
                        <a:cs typeface="Open Sans" panose="020B0606030504020204" pitchFamily="34" charset="0"/>
                      </a:rPr>
                      <m:t>𝑍𝑛𝑂</m:t>
                    </m:r>
                    <m:r>
                      <a:rPr lang="en-US"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r>
                      <a:rPr lang="en-US"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𝑃</m:t>
                    </m:r>
                    <m:r>
                      <a:rPr lang="en-US"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r>
                      <a:rPr lang="en-US"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𝑡</m:t>
                    </m:r>
                    <m:r>
                      <a:rPr lang="en-US"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m:t>
                    </m:r>
                  </m:oMath>
                </a14:m>
                <a:endPar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Этанол (</a:t>
                </a:r>
                <a14:m>
                  <m:oMath xmlns:m="http://schemas.openxmlformats.org/officeDocument/2006/math">
                    <m:r>
                      <a:rPr lang="kk-KZ"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r>
                      <a:rPr lang="kk-KZ" sz="20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5</m:t>
                    </m:r>
                    <m:r>
                      <a:rPr lang="kk-KZ"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 өзіне тән иісі бар, түссіз сұйықтық. Қайнау</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температурасы 78,3℃.</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Алынуы: </a:t>
                </a:r>
                <a14:m>
                  <m:oMath xmlns:m="http://schemas.openxmlformats.org/officeDocument/2006/math">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0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0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oMath>
                </a14:m>
                <a:endParaRPr lang="kk-KZ" sz="20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84162" y="1189438"/>
                <a:ext cx="9144000" cy="6487070"/>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366449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EDA8F5F0-4077-4CFD-A89E-3C6F1BA2024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2000"/>
                    </a14:imgEffect>
                  </a14:imgLayer>
                </a14:imgProps>
              </a:ext>
            </a:extLst>
          </a:blip>
          <a:stretch>
            <a:fillRect/>
          </a:stretch>
        </p:blipFill>
        <p:spPr>
          <a:xfrm>
            <a:off x="2546141" y="6560024"/>
            <a:ext cx="6153608" cy="1200704"/>
          </a:xfrm>
          <a:prstGeom prst="rect">
            <a:avLst/>
          </a:prstGeom>
        </p:spPr>
      </p:pic>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 Көпатомды спирттердің алынуы</a:t>
            </a:r>
          </a:p>
        </p:txBody>
      </p:sp>
      <p:sp>
        <p:nvSpPr>
          <p:cNvPr id="7" name="TextBox 6"/>
          <p:cNvSpPr txBox="1"/>
          <p:nvPr/>
        </p:nvSpPr>
        <p:spPr>
          <a:xfrm>
            <a:off x="284163" y="999582"/>
            <a:ext cx="9144000" cy="1572326"/>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Көпатомды спирттерді алудың төмендегідей бірнеше түрлі әдісі бар.</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1) Көмірсутектердің дигалогентуындыларын гидролиздеу арқылы екіатомды спирттерді алуға болады:</a:t>
            </a:r>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a:extLst>
              <a:ext uri="{FF2B5EF4-FFF2-40B4-BE49-F238E27FC236}">
                <a16:creationId xmlns:a16="http://schemas.microsoft.com/office/drawing/2014/main" id="{A8CD2EC1-A9B2-45C3-A4F8-5457E55ED12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 contrast="39000"/>
                    </a14:imgEffect>
                  </a14:imgLayer>
                </a14:imgProps>
              </a:ext>
            </a:extLst>
          </a:blip>
          <a:stretch>
            <a:fillRect/>
          </a:stretch>
        </p:blipFill>
        <p:spPr>
          <a:xfrm>
            <a:off x="2982267" y="2681901"/>
            <a:ext cx="3588269" cy="97668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3FAF15-90A7-4D65-A362-B318B1E5E7E8}"/>
                  </a:ext>
                </a:extLst>
              </p:cNvPr>
              <p:cNvSpPr txBox="1"/>
              <p:nvPr/>
            </p:nvSpPr>
            <p:spPr>
              <a:xfrm>
                <a:off x="284162" y="3706727"/>
                <a:ext cx="9144000" cy="4003761"/>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2) Этилен көмірсутектерін тотықтыру арқылы этиленгликольді алуға болады:</a:t>
                </a: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oMath>
                  </m:oMathPara>
                </a14:m>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3) Этилен оксидін гидратациялап, екіатомды спирт алуға болады:</a:t>
                </a:r>
                <a:endParaRPr lang="ru-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4) Өсімдік немесе жануар майларынан сілті қатысында гидролиздеу:</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KZ" sz="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ru-KZ" sz="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ru-KZ" sz="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TextBox 5">
                <a:extLst>
                  <a:ext uri="{FF2B5EF4-FFF2-40B4-BE49-F238E27FC236}">
                    <a16:creationId xmlns:a16="http://schemas.microsoft.com/office/drawing/2014/main" id="{A43FAF15-90A7-4D65-A362-B318B1E5E7E8}"/>
                  </a:ext>
                </a:extLst>
              </p:cNvPr>
              <p:cNvSpPr txBox="1">
                <a:spLocks noRot="1" noChangeAspect="1" noMove="1" noResize="1" noEditPoints="1" noAdjustHandles="1" noChangeArrowheads="1" noChangeShapeType="1" noTextEdit="1"/>
              </p:cNvSpPr>
              <p:nvPr/>
            </p:nvSpPr>
            <p:spPr>
              <a:xfrm>
                <a:off x="284162" y="3706727"/>
                <a:ext cx="9144000" cy="4003761"/>
              </a:xfrm>
              <a:prstGeom prst="rect">
                <a:avLst/>
              </a:prstGeom>
              <a:blipFill>
                <a:blip r:embed="rId6"/>
                <a:stretch>
                  <a:fillRect/>
                </a:stretch>
              </a:blipFill>
              <a:ln>
                <a:solidFill>
                  <a:schemeClr val="tx2"/>
                </a:solidFill>
              </a:ln>
            </p:spPr>
            <p:txBody>
              <a:bodyPr/>
              <a:lstStyle/>
              <a:p>
                <a:r>
                  <a:rPr lang="ru-KZ">
                    <a:noFill/>
                  </a:rPr>
                  <a:t> </a:t>
                </a:r>
              </a:p>
            </p:txBody>
          </p:sp>
        </mc:Fallback>
      </mc:AlternateContent>
      <p:pic>
        <p:nvPicPr>
          <p:cNvPr id="8" name="Рисунок 7">
            <a:extLst>
              <a:ext uri="{FF2B5EF4-FFF2-40B4-BE49-F238E27FC236}">
                <a16:creationId xmlns:a16="http://schemas.microsoft.com/office/drawing/2014/main" id="{8DDF1318-7F50-4766-A692-97D3F4086012}"/>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72000"/>
                    </a14:imgEffect>
                    <a14:imgEffect>
                      <a14:brightnessContrast bright="4000" contrast="20000"/>
                    </a14:imgEffect>
                  </a14:imgLayer>
                </a14:imgProps>
              </a:ext>
            </a:extLst>
          </a:blip>
          <a:stretch>
            <a:fillRect/>
          </a:stretch>
        </p:blipFill>
        <p:spPr>
          <a:xfrm>
            <a:off x="2620529" y="5285434"/>
            <a:ext cx="4290491" cy="660076"/>
          </a:xfrm>
          <a:prstGeom prst="rect">
            <a:avLst/>
          </a:prstGeom>
        </p:spPr>
      </p:pic>
    </p:spTree>
    <p:extLst>
      <p:ext uri="{BB962C8B-B14F-4D97-AF65-F5344CB8AC3E}">
        <p14:creationId xmlns:p14="http://schemas.microsoft.com/office/powerpoint/2010/main" val="337512802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18243</TotalTime>
  <Words>1701</Words>
  <Application>Microsoft Office PowerPoint</Application>
  <PresentationFormat>Произвольный</PresentationFormat>
  <Paragraphs>189</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Cambria Math</vt:lpstr>
      <vt:lpstr>Open Sans</vt:lpstr>
      <vt:lpstr>Тема Office</vt:lpstr>
      <vt:lpstr>10-сынып</vt:lpstr>
      <vt:lpstr>Сабақтың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DO_Edit_1</cp:lastModifiedBy>
  <cp:revision>466</cp:revision>
  <dcterms:created xsi:type="dcterms:W3CDTF">2020-07-01T14:03:46Z</dcterms:created>
  <dcterms:modified xsi:type="dcterms:W3CDTF">2021-02-19T08:00:05Z</dcterms:modified>
</cp:coreProperties>
</file>