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sldIdLst>
    <p:sldId id="265" r:id="rId2"/>
    <p:sldId id="296" r:id="rId3"/>
    <p:sldId id="285" r:id="rId4"/>
    <p:sldId id="297" r:id="rId5"/>
    <p:sldId id="298" r:id="rId6"/>
    <p:sldId id="299" r:id="rId7"/>
    <p:sldId id="300" r:id="rId8"/>
    <p:sldId id="301" r:id="rId9"/>
    <p:sldId id="258" r:id="rId10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94621"/>
  </p:normalViewPr>
  <p:slideViewPr>
    <p:cSldViewPr snapToGrid="0" snapToObjects="1">
      <p:cViewPr varScale="1">
        <p:scale>
          <a:sx n="70" d="100"/>
          <a:sy n="70" d="100"/>
        </p:scale>
        <p:origin x="72" y="582"/>
      </p:cViewPr>
      <p:guideLst>
        <p:guide orient="horz" pos="184"/>
        <p:guide pos="179"/>
        <p:guide pos="5939"/>
        <p:guide orient="horz" pos="4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27.01.2021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072" y="280680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63" y="2745209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Буферлік ерітінділер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08174" y="182333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FBB43DA-6F88-4214-854B-C2EFCC6578D3}"/>
              </a:ext>
            </a:extLst>
          </p:cNvPr>
          <p:cNvSpPr/>
          <p:nvPr/>
        </p:nvSpPr>
        <p:spPr>
          <a:xfrm>
            <a:off x="284163" y="1417515"/>
            <a:ext cx="9144001" cy="21878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Буферлі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ерітінділердің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әсер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ету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принципін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түсіндіру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Буферлі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ерітінділердің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қолдану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аймағын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атау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Буферлік ерітінділер - қысқаша түсінік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084087"/>
            <a:ext cx="9148116" cy="83366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Анықтамасы - 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“Қышқыл немесе сілтінің аз мөлшерін қосқанда не сұйылту кезінде рН мәндерін өзгертпейтін ерітінділер (өте аз).”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AB671972-0651-46CA-BD73-1043F899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80" y="2061131"/>
            <a:ext cx="9143999" cy="19826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 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(pH &lt; 7)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түзілуі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 қышқыл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+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оның калий н</a:t>
            </a:r>
            <a:r>
              <a:rPr lang="en-US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 натрий тұзы       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буфер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</a:t>
            </a:r>
            <a:r>
              <a:rPr lang="en-US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этан қышқылы</a:t>
            </a:r>
            <a:r>
              <a:rPr lang="en-GB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                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натрий</a:t>
            </a:r>
            <a:r>
              <a:rPr lang="en-US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этаноат(ацетат)</a:t>
            </a:r>
            <a:endParaRPr lang="en-GB" altLang="ru-RU" sz="1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Негіздік          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(pH &gt; 7)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түзілуі      әлсіз негіз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+    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оның хлориді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  	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буфер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    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</a:t>
            </a:r>
            <a:r>
              <a:rPr lang="en-US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аммиак</a:t>
            </a:r>
            <a:r>
              <a:rPr lang="en-GB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</a:t>
            </a:r>
            <a:r>
              <a:rPr lang="en-US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аммоний хлориді</a:t>
            </a:r>
            <a:endParaRPr lang="en-GB" altLang="ru-RU" sz="1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Қолданылуы: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рН метірді қалыпқа келтіру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биологиялық жүйелерді буферлеуде 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мыс; қан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сусабындардың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pH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қалыпты күйде ұстауда</a:t>
            </a:r>
            <a:endParaRPr lang="en-GB" altLang="ru-RU" sz="1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410AEBAB-D112-4B5E-90B4-FA4167152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80" y="4133827"/>
            <a:ext cx="9148116" cy="3726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Биологиялық қолданылуы: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Биологиялық жүйелердің (сілекей, асқазан және қан) дұрыс жұмыс істеуі үшін рН көрсеткішін ағзаға мұқият қадағалап, «тұрақты» деңгейде ұстап тұрады. </a:t>
            </a: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Мысалы: Егер қандағы рН 0.5–ке ауытқитын болса онда ол есінен танып қалуы немесе комаға түсуі мүмкін.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Тұрмыста қолданылуы: </a:t>
            </a: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Көптеген тұрмыстық және косметикалық өнімдердің рН мәндерін бақылау қажет</a:t>
            </a:r>
            <a:r>
              <a:rPr lang="en-GB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Сусабын.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Сабын құрамындағы сілтіден тітіркенудің алдын алу үшін буферлік ерітінділерді қолданады.</a:t>
            </a:r>
            <a:endParaRPr lang="en-GB" altLang="ru-RU" sz="2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Детский лосьон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Бактериялардың көбеюін болдырмау үшін рН </a:t>
            </a:r>
            <a:r>
              <a:rPr lang="en-US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буферлі ерітіндісі қолданылады.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Басқа да.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Кір жуатын ұнтақ, көзге тамызатын ерітінділер, газдалған лимонадтар.</a:t>
            </a:r>
            <a:endParaRPr lang="en-GB" altLang="ru-RU" sz="2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 буферлік ерітінді</a:t>
            </a: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2" y="1077038"/>
                <a:ext cx="9144000" cy="66506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қышқылдар үшін тепе-теңдікте иондар аз мөлшерде түзілуі мүмкін немесе қайтымды процесс жүруі мүмкін. Сол себепті диссоциациялануы төмен, аз мөлшерде иондар бөлінеді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en-GB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салыстырмалы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kk-KZ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altLang="ru-RU" sz="19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  <m:r>
                      <a:rPr lang="kk-KZ" altLang="ru-RU" sz="19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H</a:t>
                </a:r>
                <a:r>
                  <a:rPr lang="en-GB" altLang="ru-RU" sz="19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endParaRPr lang="en-GB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Тұрақтылығы              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:r>
                  <a:rPr lang="kk-KZ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КӨП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АЗ                             АЗ</a:t>
                </a:r>
                <a:endParaRPr lang="kk-KZ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Есте сақтау</a:t>
                </a:r>
                <a:r>
                  <a:rPr lang="en-US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қышқылдар толық диссоциацияланады және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9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          қайтымды процеске түспейді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	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:r>
                  <a:rPr lang="en-GB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HCl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——&gt;    Cl¯(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H</a:t>
                </a:r>
                <a:r>
                  <a:rPr lang="en-GB" altLang="ru-RU" sz="19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	</a:t>
                </a:r>
                <a:endParaRPr lang="kk-KZ" altLang="ru-RU" sz="19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en-GB" altLang="ru-RU" sz="19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ru-RU" sz="19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Буферлі</a:t>
                </a:r>
                <a:r>
                  <a:rPr 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sz="19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ерітіндінің</a:t>
                </a:r>
                <a:r>
                  <a:rPr 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(СН</a:t>
                </a:r>
                <a:r>
                  <a:rPr 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СООН+ СН</a:t>
                </a:r>
                <a:r>
                  <a:rPr 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СОО</a:t>
                </a:r>
                <a:r>
                  <a:rPr lang="en-US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Na</a:t>
                </a:r>
                <a:r>
                  <a:rPr lang="kk-KZ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en-US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рН </a:t>
                </a:r>
                <a:r>
                  <a:rPr lang="ru-RU" sz="1900" i="1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4,74</a:t>
                </a:r>
                <a:endParaRPr lang="kk-KZ" altLang="ru-RU" sz="19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Қышқыл қосу   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рН</a:t>
                </a:r>
                <a:r>
                  <a:rPr lang="ru-RU" sz="1900" i="1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4,67</a:t>
                </a:r>
                <a:endParaRPr lang="en-GB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қышқыддың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9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иондары тұздың аниондарымен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байланысып, әлсіз қышқылдың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концентрациясы көбейіп аз диссоциацияланатын молекулаларын түзеді,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9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концентрациясы артпайтындықтан рН айтарлықтай өзгермейді. Ерітіндіде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  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ионының концентрациясы азайып тұздың гидролизденуін тежейді.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Ерітіндіде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 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ионының концентрациясын көп мөлшерде қажет етеді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Ол үшін 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 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иондарының концентрациясын құру үшін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натрий этаноатын қосамыз, ол қышқылдың диссоциациясын тежейді.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kk-KZ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      </a:t>
                </a:r>
                <a:r>
                  <a:rPr lang="en-GB" altLang="ru-RU" sz="19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COON</a:t>
                </a:r>
                <a:r>
                  <a:rPr lang="en-US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+ HCl </a:t>
                </a:r>
                <a14:m>
                  <m:oMath xmlns:m="http://schemas.openxmlformats.org/officeDocument/2006/math">
                    <m:r>
                      <a:rPr lang="kk-KZ" altLang="ru-RU" sz="19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</m:oMath>
                </a14:m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CH</a:t>
                </a:r>
                <a:r>
                  <a:rPr lang="en-GB" altLang="ru-RU" sz="19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</a:t>
                </a:r>
                <a:r>
                  <a:rPr lang="en-GB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NaCl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9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9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endParaRPr lang="en-GB" altLang="ru-RU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2" y="1077038"/>
                <a:ext cx="9144000" cy="66506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03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 буферлік ерітінді</a:t>
            </a: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791" y="1080975"/>
                <a:ext cx="9144000" cy="674030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252000" rIns="180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қышқылдар үшін тепе-теңдікте иондар аз мөлшерде түзілуі мүмкін немесе қайтымды процесс жүруі мүмкін. Сол себепті диссоциациялануы төмен, аз мөлшерде иондар бөлінеді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en-GB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салыстырмалы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altLang="ru-RU" sz="1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  <m:r>
                      <a:rPr lang="kk-KZ" altLang="ru-RU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H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endParaRPr lang="en-GB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Тұрақтылығы              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КӨП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АЗ                             АЗ</a:t>
                </a:r>
                <a:endParaRPr lang="kk-KZ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Есте сақтау    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қышқылдар толық диссоциацияланады және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          қайтымды процеске түспейді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	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:r>
                  <a:rPr lang="en-GB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HCl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——&gt;    Cl¯(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H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	</a:t>
                </a:r>
                <a:endParaRPr lang="kk-KZ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en-GB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ru-RU" sz="18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Буферлі</a:t>
                </a:r>
                <a:r>
                  <a:rPr 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sz="18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ерітіндінің</a:t>
                </a:r>
                <a:r>
                  <a:rPr 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(СН</a:t>
                </a:r>
                <a:r>
                  <a:rPr 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СООН+ СН</a:t>
                </a:r>
                <a:r>
                  <a:rPr 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СОО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Na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рН</a:t>
                </a:r>
                <a:r>
                  <a:rPr lang="ru-RU" sz="1800" i="1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4,74</a:t>
                </a:r>
                <a:endParaRPr lang="kk-KZ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Сілті қосу 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рН</a:t>
                </a:r>
                <a:r>
                  <a:rPr lang="ru-RU" sz="1800" i="1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4,84</a:t>
                </a:r>
                <a:endParaRPr lang="kk-KZ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ионын қосқанда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ионмен әрекеттеседі.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+  OH¯(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altLang="ru-RU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</m:oMath>
                </a14:m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endParaRPr lang="kk-KZ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Тепе-теңдіктегі әлсіз қышқылдың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ионын жою үшін Ле Шателье принципі бойынша көп мөлшерде диссоциациялантын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жойылатын иондармен орын алмастыру қажет</a:t>
                </a:r>
                <a:endParaRPr lang="en-GB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	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altLang="ru-RU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</m:oMath>
                </a14:m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+    H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Ерітіндіге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ионын қоссақ жүйедегі әлсіз қышқылдың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ионмен әрекеттеседі, нәтижесінді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COO¯(</a:t>
                </a:r>
                <a:r>
                  <a:rPr lang="ru-RU" altLang="ru-RU" sz="18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түзіліп тепе-теңдік оңға ығысады.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иондардың концентрациясында айтарлықтай өзгеріс байқалмайды және рН аса өзгермейді.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</a:t>
                </a:r>
                <a:r>
                  <a:rPr lang="en-US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Na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молекулалары тепе-теңдікті орнатып рН тұрақты ұстайды.</a:t>
                </a:r>
                <a:endParaRPr lang="en-GB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COOH(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OH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¯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altLang="ru-RU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</m:oMath>
                </a14:m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COO ¯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kk-KZ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</a:t>
                </a:r>
                <a:r>
                  <a:rPr lang="en-US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 </a:t>
                </a:r>
                <a:endParaRPr lang="en-GB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791" y="1080975"/>
                <a:ext cx="9144000" cy="6740307"/>
              </a:xfrm>
              <a:prstGeom prst="rect">
                <a:avLst/>
              </a:prstGeom>
              <a:blipFill>
                <a:blip r:embed="rId2"/>
                <a:stretch>
                  <a:fillRect t="-361" b="-361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96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Сілтілік буферлік ерітінді</a:t>
            </a: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213824"/>
                <a:ext cx="9144000" cy="42756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Сілтілік буфер</a:t>
                </a:r>
                <a:endParaRPr lang="en-GB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Бір-біріне ұқсас келеді: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0066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аммиактың тепе–теңдік концентрациясы негіздің молярлығымен аммоний иондарының тепе–теңдік концентрациясы тұздың молярлығына тең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endParaRPr lang="en-GB" altLang="ru-RU" sz="1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салыстырмалы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+   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altLang="ru-RU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⇌</m:t>
                    </m:r>
                  </m:oMath>
                </a14:m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OH¯(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+   NH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endParaRPr lang="en-GB" altLang="ru-RU" sz="1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тұрақтылығы </a:t>
                </a:r>
                <a:r>
                  <a:rPr lang="en-GB" altLang="ru-RU" sz="18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КӨП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                 АЗ                   АЗ</a:t>
                </a:r>
              </a:p>
              <a:p>
                <a:pPr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kk-KZ" altLang="ru-RU" sz="18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GB" altLang="ru-RU" sz="1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Білу қажет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;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жоғары концентрлі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кез келген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реакцияда қосылады жоғары концентрлі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NH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</a:t>
                </a:r>
                <a:r>
                  <a:rPr lang="en-GB" altLang="ru-RU" sz="1800" baseline="30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кез келген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OH¯(</a:t>
                </a:r>
                <a:r>
                  <a:rPr lang="ru-RU" altLang="ru-RU" sz="18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с.е</a:t>
                </a:r>
                <a:r>
                  <a:rPr lang="ru-RU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реакцияда</a:t>
                </a:r>
                <a:r>
                  <a:rPr lang="kk-KZ" altLang="ru-RU" sz="18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қосылады.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OH¯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түзілу үшін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NH</a:t>
                </a:r>
                <a:r>
                  <a:rPr lang="en-GB" altLang="ru-RU" sz="18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</a:t>
                </a:r>
                <a:r>
                  <a:rPr lang="kk-KZ" altLang="ru-RU" sz="18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ионы жеткілікті, бірақ аммоний иондарының концентрациясын арттыру үшін аммоний тұздарын қосу қажет</a:t>
                </a:r>
                <a:endParaRPr lang="en-GB" altLang="ru-RU" sz="1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Қолданылуы</a:t>
                </a:r>
                <a:r>
                  <a:rPr lang="kk-KZ" altLang="ru-RU" sz="1800" dirty="0">
                    <a:solidFill>
                      <a:srgbClr val="000066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  <a:defRPr/>
                </a:pPr>
                <a:r>
                  <a:rPr lang="kk-KZ" altLang="ru-RU" sz="1800" dirty="0">
                    <a:solidFill>
                      <a:srgbClr val="000066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   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ММИАК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негіз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+  AMM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ОНИЙ ХЛОРИДІ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оның тұздарының бірі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endParaRPr lang="kk-KZ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EB58D9BF-E67D-49B3-8B16-CF6166205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213824"/>
                <a:ext cx="9144000" cy="4275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93610F7-20F9-4145-894A-8429E9DEFE49}"/>
              </a:ext>
            </a:extLst>
          </p:cNvPr>
          <p:cNvSpPr txBox="1"/>
          <p:nvPr/>
        </p:nvSpPr>
        <p:spPr>
          <a:xfrm>
            <a:off x="284162" y="5822521"/>
            <a:ext cx="9102725" cy="188010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Гидроксид-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иондар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………….. 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иондарымен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әрекеттесіп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аздаған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мөлшерде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………….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хлоридін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түзеді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Тепе-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теңдік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……….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қарай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ауысады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Қосылған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гидроксид-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иондар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………………. 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қалатындықтан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altLang="ru-RU" sz="18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ерітіндінің</a:t>
            </a:r>
            <a:r>
              <a:rPr lang="ru-RU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рН-ы ………….</a:t>
            </a:r>
            <a:endParaRPr lang="kk-KZ" altLang="ru-RU" sz="1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Қажетті сөздер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аммоний, сутек, аммиак, оңға, солға, ерітіндіде таусылып, ерітіндіде сақталып, сол күйінде қалады, азаяды, артады.</a:t>
            </a:r>
          </a:p>
        </p:txBody>
      </p:sp>
    </p:spTree>
    <p:extLst>
      <p:ext uri="{BB962C8B-B14F-4D97-AF65-F5344CB8AC3E}">
        <p14:creationId xmlns:p14="http://schemas.microsoft.com/office/powerpoint/2010/main" val="336391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 буферлік ерітіндінің рН есептеу</a:t>
            </a: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4A78DB7-C37E-4182-A903-728705D49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1119588"/>
            <a:ext cx="9144000" cy="14748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0.1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[HA]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әлсіз қышқыл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мен оның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0.1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[A¯]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тұзынан тұратын қышқылдық буферлік ерітіндінің рН мәнін есептеңіздер. 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r>
              <a:rPr lang="en-GB" altLang="ru-RU" sz="2000" baseline="-25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 x 10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-4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 д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0964C4-94F6-42E2-BA6B-D5C3825D16AD}"/>
                  </a:ext>
                </a:extLst>
              </p:cNvPr>
              <p:cNvSpPr txBox="1"/>
              <p:nvPr/>
            </p:nvSpPr>
            <p:spPr>
              <a:xfrm>
                <a:off x="3526884" y="2704406"/>
                <a:ext cx="3137910" cy="663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r>
                        <a:rPr lang="ru-RU" sz="20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HA</m:t>
                          </m:r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000" b="0" i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с.е.</m:t>
                              </m:r>
                            </m:e>
                          </m:d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0964C4-94F6-42E2-BA6B-D5C3825D1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884" y="2704406"/>
                <a:ext cx="3137910" cy="663195"/>
              </a:xfrm>
              <a:prstGeom prst="rect">
                <a:avLst/>
              </a:prstGeom>
              <a:blipFill>
                <a:blip r:embed="rId2"/>
                <a:stretch>
                  <a:fillRect b="-92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">
            <a:extLst>
              <a:ext uri="{FF2B5EF4-FFF2-40B4-BE49-F238E27FC236}">
                <a16:creationId xmlns:a16="http://schemas.microsoft.com/office/drawing/2014/main" id="{91DB6ABF-F673-4361-8D9D-01CBF259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1" y="3721134"/>
            <a:ext cx="2628237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Мұндағы: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EF19A0-225A-442E-8932-8382374938BA}"/>
                  </a:ext>
                </a:extLst>
              </p:cNvPr>
              <p:cNvSpPr txBox="1"/>
              <p:nvPr/>
            </p:nvSpPr>
            <p:spPr>
              <a:xfrm>
                <a:off x="3391751" y="3655896"/>
                <a:ext cx="3408177" cy="652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r>
                            <a:rPr lang="ru-RU" sz="20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HA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с.е.</m:t>
                              </m:r>
                            </m:e>
                          </m:d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EF19A0-225A-442E-8932-838237493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51" y="3655896"/>
                <a:ext cx="3408177" cy="652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3">
            <a:extLst>
              <a:ext uri="{FF2B5EF4-FFF2-40B4-BE49-F238E27FC236}">
                <a16:creationId xmlns:a16="http://schemas.microsoft.com/office/drawing/2014/main" id="{0AC244F2-4132-46E6-B551-89E225F1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0" y="4695331"/>
            <a:ext cx="2628236" cy="95677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Тапсырмада берілген: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CEFA5EA-92F6-47D8-A9A3-57CBC450AAC0}"/>
                  </a:ext>
                </a:extLst>
              </p:cNvPr>
              <p:cNvSpPr txBox="1"/>
              <p:nvPr/>
            </p:nvSpPr>
            <p:spPr>
              <a:xfrm>
                <a:off x="3391751" y="4651726"/>
                <a:ext cx="2751664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18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8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 </m:t>
                    </m:r>
                    <m:r>
                      <a:rPr lang="en-US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ru-RU" dirty="0"/>
                  <a:t>0.1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моль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</a:t>
                </a:r>
              </a:p>
              <a:p>
                <a:r>
                  <a:rPr lang="en-GB" altLang="ru-RU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[HA] </a:t>
                </a:r>
                <a14:m>
                  <m:oMath xmlns:m="http://schemas.openxmlformats.org/officeDocument/2006/math">
                    <m:r>
                      <a:rPr lang="en-GB" altLang="ru-RU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=</m:t>
                    </m:r>
                    <m:r>
                      <a:rPr lang="en-US" altLang="ru-RU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0.1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моль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</a:t>
                </a:r>
              </a:p>
              <a:p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 x 10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-4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моль д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CEFA5EA-92F6-47D8-A9A3-57CBC450A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51" y="4651726"/>
                <a:ext cx="2751664" cy="1200329"/>
              </a:xfrm>
              <a:prstGeom prst="rect">
                <a:avLst/>
              </a:prstGeom>
              <a:blipFill>
                <a:blip r:embed="rId4"/>
                <a:stretch>
                  <a:fillRect l="-1770" t="-253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F788C9-3808-440C-B13E-06FF92B6B9A8}"/>
                  </a:ext>
                </a:extLst>
              </p:cNvPr>
              <p:cNvSpPr txBox="1"/>
              <p:nvPr/>
            </p:nvSpPr>
            <p:spPr>
              <a:xfrm>
                <a:off x="3391751" y="5954066"/>
                <a:ext cx="4744953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kk-KZ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с.е.)</m:t>
                      </m:r>
                      <m:r>
                        <a:rPr lang="en-US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kk-KZ" sz="2000" b="0" i="1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 </m:t>
                      </m:r>
                      <m:sSup>
                        <m:sSupPr>
                          <m:ctrlPr>
                            <a:rPr lang="ru-RU" sz="200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pPr>
                        <m:e>
                          <m:r>
                            <a:rPr lang="kk-KZ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kk-KZ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−4</m:t>
                          </m:r>
                        </m:sup>
                      </m:sSup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0,1 </m:t>
                          </m:r>
                        </m:num>
                        <m:den>
                          <m:r>
                            <a:rPr lang="kk-KZ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</m:t>
                          </m:r>
                        </m:den>
                      </m:f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2 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GB" altLang="ru-RU" sz="200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pPr>
                        <m:e>
                          <m:r>
                            <a:rPr lang="kk-KZ" altLang="ru-RU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kk-KZ" altLang="ru-RU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F788C9-3808-440C-B13E-06FF92B6B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51" y="5954066"/>
                <a:ext cx="4744953" cy="6107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3">
            <a:extLst>
              <a:ext uri="{FF2B5EF4-FFF2-40B4-BE49-F238E27FC236}">
                <a16:creationId xmlns:a16="http://schemas.microsoft.com/office/drawing/2014/main" id="{49F8DF42-A680-49A5-B3C0-D2A072A57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1" y="5940399"/>
            <a:ext cx="2628235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Онда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459EA87-DED8-4B17-B1BD-FF2E2E3AA7D8}"/>
                  </a:ext>
                </a:extLst>
              </p:cNvPr>
              <p:cNvSpPr txBox="1"/>
              <p:nvPr/>
            </p:nvSpPr>
            <p:spPr>
              <a:xfrm>
                <a:off x="284161" y="7141401"/>
                <a:ext cx="9143999" cy="587441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𝑝𝐻</m:t>
                    </m:r>
                    <m:r>
                      <a:rPr lang="en-US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kk-KZ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с.е.)</m:t>
                    </m:r>
                    <m:r>
                      <a:rPr lang="en-US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  <m:r>
                      <a:rPr lang="ru-RU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kk-KZ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kk-KZ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 </m:t>
                    </m:r>
                    <m:sSup>
                      <m:sSupPr>
                        <m:ctrlPr>
                          <a:rPr lang="ru-RU" sz="24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kk-KZ" sz="2400" b="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ru-RU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3,699</a:t>
                </a:r>
                <a:endParaRPr lang="ru-RU" sz="24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459EA87-DED8-4B17-B1BD-FF2E2E3AA7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1" y="7141401"/>
                <a:ext cx="9143999" cy="587441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05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2" grpId="0"/>
      <p:bldP spid="13" grpId="0" animBg="1"/>
      <p:bldP spid="15" grpId="0"/>
      <p:bldP spid="16" grpId="0"/>
      <p:bldP spid="1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 буферлік ерітіндінің рН есептеу</a:t>
            </a: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4A78DB7-C37E-4182-A903-728705D49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824" y="1078635"/>
            <a:ext cx="9144000" cy="114143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Көлемі 500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0.1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[H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]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 қышқыл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мен көлемі 500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оның тұзының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</a:t>
            </a:r>
            <a:r>
              <a:rPr lang="en-US" altLang="ru-RU" sz="20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NaX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]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ерітіндісімен араластырғанда түзілген ерітіндінің рН мәнін есептеңіздер.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r>
              <a:rPr lang="en-GB" altLang="ru-RU" sz="2000" baseline="-25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x 10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моль д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0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endParaRPr lang="en-GB" altLang="ru-RU" sz="2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0964C4-94F6-42E2-BA6B-D5C3825D16AD}"/>
                  </a:ext>
                </a:extLst>
              </p:cNvPr>
              <p:cNvSpPr txBox="1"/>
              <p:nvPr/>
            </p:nvSpPr>
            <p:spPr>
              <a:xfrm>
                <a:off x="3291840" y="2390876"/>
                <a:ext cx="3117968" cy="663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r>
                        <a:rPr lang="ru-RU" sz="20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en-US" sz="2000" b="0" i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HX</m:t>
                          </m:r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000" b="0" i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с.е.</m:t>
                              </m:r>
                            </m:e>
                          </m:d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0964C4-94F6-42E2-BA6B-D5C3825D1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40" y="2390876"/>
                <a:ext cx="3117968" cy="6631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">
            <a:extLst>
              <a:ext uri="{FF2B5EF4-FFF2-40B4-BE49-F238E27FC236}">
                <a16:creationId xmlns:a16="http://schemas.microsoft.com/office/drawing/2014/main" id="{91DB6ABF-F673-4361-8D9D-01CBF259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35" y="3195429"/>
            <a:ext cx="3141015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Мұндағы: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EF19A0-225A-442E-8932-8382374938BA}"/>
                  </a:ext>
                </a:extLst>
              </p:cNvPr>
              <p:cNvSpPr txBox="1"/>
              <p:nvPr/>
            </p:nvSpPr>
            <p:spPr>
              <a:xfrm>
                <a:off x="3638503" y="3216065"/>
                <a:ext cx="3408177" cy="652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r>
                            <a:rPr lang="ru-RU" sz="20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0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с.е.</m:t>
                              </m:r>
                            </m:e>
                          </m:d>
                          <m:r>
                            <a:rPr lang="en-US" sz="2000" b="0" i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2000" b="0" i="1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2000" b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kk-KZ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с.е.)</m:t>
                          </m:r>
                          <m:r>
                            <a:rPr lang="en-US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EF19A0-225A-442E-8932-838237493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503" y="3216065"/>
                <a:ext cx="3408177" cy="652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3">
            <a:extLst>
              <a:ext uri="{FF2B5EF4-FFF2-40B4-BE49-F238E27FC236}">
                <a16:creationId xmlns:a16="http://schemas.microsoft.com/office/drawing/2014/main" id="{0AC244F2-4132-46E6-B551-89E225F1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34" y="5017986"/>
            <a:ext cx="3141016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Сондықтан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CEFA5EA-92F6-47D8-A9A3-57CBC450AAC0}"/>
                  </a:ext>
                </a:extLst>
              </p:cNvPr>
              <p:cNvSpPr txBox="1"/>
              <p:nvPr/>
            </p:nvSpPr>
            <p:spPr>
              <a:xfrm>
                <a:off x="3819421" y="4912193"/>
                <a:ext cx="5620870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US" sz="1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8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8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 </m:t>
                    </m:r>
                    <m:r>
                      <a:rPr lang="en-US" sz="18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ru-RU" dirty="0"/>
                  <a:t>0.10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моль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</a:t>
                </a:r>
              </a:p>
              <a:p>
                <a:r>
                  <a:rPr lang="en-GB" altLang="ru-RU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[HX] </a:t>
                </a:r>
                <a14:m>
                  <m:oMath xmlns:m="http://schemas.openxmlformats.org/officeDocument/2006/math">
                    <m:r>
                      <a:rPr lang="en-GB" altLang="ru-RU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=</m:t>
                    </m:r>
                    <m:r>
                      <a:rPr lang="en-US" altLang="ru-RU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05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моль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</a:t>
                </a:r>
              </a:p>
              <a:p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</a:t>
                </a:r>
                <a:r>
                  <a:rPr lang="en-GB" altLang="ru-RU" sz="1800" baseline="-25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x 10</a:t>
                </a:r>
                <a:r>
                  <a:rPr lang="en-GB" altLang="ru-RU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</a:t>
                </a:r>
                <a:r>
                  <a:rPr lang="kk-KZ" altLang="ru-RU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5</a:t>
                </a:r>
                <a:r>
                  <a:rPr lang="en-GB" altLang="ru-RU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моль д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</a:t>
                </a:r>
                <a:r>
                  <a:rPr lang="en-GB" altLang="ru-RU" sz="1800" baseline="30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-3 </a:t>
                </a:r>
                <a:r>
                  <a:rPr lang="en-GB" altLang="ru-RU" sz="1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CEFA5EA-92F6-47D8-A9A3-57CBC450A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421" y="4912193"/>
                <a:ext cx="5620870" cy="954107"/>
              </a:xfrm>
              <a:prstGeom prst="rect">
                <a:avLst/>
              </a:prstGeom>
              <a:blipFill>
                <a:blip r:embed="rId4"/>
                <a:stretch>
                  <a:fillRect l="-976" t="-3846" b="-641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F788C9-3808-440C-B13E-06FF92B6B9A8}"/>
                  </a:ext>
                </a:extLst>
              </p:cNvPr>
              <p:cNvSpPr txBox="1"/>
              <p:nvPr/>
            </p:nvSpPr>
            <p:spPr>
              <a:xfrm>
                <a:off x="3853696" y="6116521"/>
                <a:ext cx="4898842" cy="6170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2000" b="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000" b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kk-KZ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с.е.)</m:t>
                      </m:r>
                      <m:r>
                        <a:rPr lang="en-US" sz="2000" b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kk-KZ" sz="2000" b="0" i="1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4× </m:t>
                      </m:r>
                      <m:sSup>
                        <m:sSupPr>
                          <m:ctrlPr>
                            <a:rPr lang="ru-RU" sz="200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pPr>
                        <m:e>
                          <m:r>
                            <a:rPr lang="kk-KZ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kk-KZ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−5</m:t>
                          </m:r>
                        </m:sup>
                      </m:sSup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20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0,05 </m:t>
                          </m:r>
                        </m:num>
                        <m:den>
                          <m:r>
                            <a:rPr lang="kk-KZ" sz="2000" b="0" i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</m:t>
                          </m:r>
                        </m:den>
                      </m:f>
                      <m:r>
                        <a:rPr lang="ru-RU" sz="2000" b="0" i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2 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ru-RU" sz="20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GB" altLang="ru-RU" sz="200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pPr>
                        <m:e>
                          <m:r>
                            <a:rPr lang="kk-KZ" altLang="ru-RU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kk-KZ" altLang="ru-RU" sz="2000" b="0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ru-RU" sz="2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CF788C9-3808-440C-B13E-06FF92B6B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3696" y="6116521"/>
                <a:ext cx="4898842" cy="6170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3">
            <a:extLst>
              <a:ext uri="{FF2B5EF4-FFF2-40B4-BE49-F238E27FC236}">
                <a16:creationId xmlns:a16="http://schemas.microsoft.com/office/drawing/2014/main" id="{49F8DF42-A680-49A5-B3C0-D2A072A57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116645"/>
            <a:ext cx="3141015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Онда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459EA87-DED8-4B17-B1BD-FF2E2E3AA7D8}"/>
                  </a:ext>
                </a:extLst>
              </p:cNvPr>
              <p:cNvSpPr txBox="1"/>
              <p:nvPr/>
            </p:nvSpPr>
            <p:spPr>
              <a:xfrm>
                <a:off x="868542" y="7144097"/>
                <a:ext cx="8719276" cy="475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𝑝𝐻</m:t>
                    </m:r>
                    <m:r>
                      <a:rPr lang="en-US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 b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kk-KZ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с.е.)</m:t>
                    </m:r>
                    <m:r>
                      <a:rPr lang="en-US" sz="2400" b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  <m:r>
                      <a:rPr lang="ru-RU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kk-KZ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kk-KZ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 </m:t>
                    </m:r>
                    <m:sSup>
                      <m:sSupPr>
                        <m:ctrlPr>
                          <a:rPr lang="ru-RU" sz="24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kk-KZ" sz="2400" b="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</m:t>
                        </m:r>
                        <m:r>
                          <a:rPr lang="kk-KZ" sz="24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  <a:r>
                  <a:rPr lang="ru-RU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</a:t>
                </a:r>
                <a:r>
                  <a:rPr lang="en-US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,699</a:t>
                </a:r>
                <a:endParaRPr lang="ru-RU" sz="24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459EA87-DED8-4B17-B1BD-FF2E2E3AA7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42" y="7144097"/>
                <a:ext cx="8719276" cy="475451"/>
              </a:xfrm>
              <a:prstGeom prst="rect">
                <a:avLst/>
              </a:prstGeom>
              <a:blipFill>
                <a:blip r:embed="rId6"/>
                <a:stretch>
                  <a:fillRect l="-559" t="-8974" b="-2692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">
            <a:extLst>
              <a:ext uri="{FF2B5EF4-FFF2-40B4-BE49-F238E27FC236}">
                <a16:creationId xmlns:a16="http://schemas.microsoft.com/office/drawing/2014/main" id="{D1A49247-93DD-4F90-A901-63B1ED34D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3990534"/>
            <a:ext cx="9144000" cy="5874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Ерітінді араласып болған соң, көлем 1 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</a:t>
            </a:r>
            <a:r>
              <a:rPr lang="en-GB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GB" altLang="ru-RU" sz="24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-3</a:t>
            </a:r>
            <a:r>
              <a:rPr lang="kk-KZ" altLang="ru-RU" sz="2400" baseline="30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altLang="ru-RU" sz="2400" dirty="0">
                <a:solidFill>
                  <a:srgbClr val="002060"/>
                </a:solidFill>
                <a:latin typeface="Arial" panose="020B0604020202020204" pitchFamily="34" charset="0"/>
              </a:rPr>
              <a:t> болады.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5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2" grpId="0"/>
      <p:bldP spid="13" grpId="0" animBg="1"/>
      <p:bldP spid="15" grpId="0"/>
      <p:bldP spid="16" grpId="0"/>
      <p:bldP spid="17" grpId="0" animBg="1"/>
      <p:bldP spid="21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403763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20862</TotalTime>
  <Words>1173</Words>
  <Application>Microsoft Office PowerPoint</Application>
  <PresentationFormat>Произвольный</PresentationFormat>
  <Paragraphs>93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Open Sans</vt:lpstr>
      <vt:lpstr>Тема Office</vt:lpstr>
      <vt:lpstr>11-сынып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435</cp:revision>
  <dcterms:created xsi:type="dcterms:W3CDTF">2020-07-01T14:03:46Z</dcterms:created>
  <dcterms:modified xsi:type="dcterms:W3CDTF">2021-01-27T09:58:55Z</dcterms:modified>
</cp:coreProperties>
</file>