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4"/>
  </p:notesMasterIdLst>
  <p:sldIdLst>
    <p:sldId id="265" r:id="rId2"/>
    <p:sldId id="296" r:id="rId3"/>
    <p:sldId id="302" r:id="rId4"/>
    <p:sldId id="303" r:id="rId5"/>
    <p:sldId id="304" r:id="rId6"/>
    <p:sldId id="305" r:id="rId7"/>
    <p:sldId id="306" r:id="rId8"/>
    <p:sldId id="307" r:id="rId9"/>
    <p:sldId id="309" r:id="rId10"/>
    <p:sldId id="308" r:id="rId11"/>
    <p:sldId id="310" r:id="rId12"/>
    <p:sldId id="258" r:id="rId13"/>
  </p:sldIdLst>
  <p:sldSz cx="9712325" cy="8002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4" userDrawn="1">
          <p15:clr>
            <a:srgbClr val="A4A3A4"/>
          </p15:clr>
        </p15:guide>
        <p15:guide id="2" pos="179" userDrawn="1">
          <p15:clr>
            <a:srgbClr val="A4A3A4"/>
          </p15:clr>
        </p15:guide>
        <p15:guide id="3" pos="5939" userDrawn="1">
          <p15:clr>
            <a:srgbClr val="A4A3A4"/>
          </p15:clr>
        </p15:guide>
        <p15:guide id="4" orient="horz" pos="485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0B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4621"/>
  </p:normalViewPr>
  <p:slideViewPr>
    <p:cSldViewPr snapToGrid="0" snapToObjects="1">
      <p:cViewPr varScale="1">
        <p:scale>
          <a:sx n="95" d="100"/>
          <a:sy n="95" d="100"/>
        </p:scale>
        <p:origin x="1854" y="84"/>
      </p:cViewPr>
      <p:guideLst>
        <p:guide orient="horz" pos="184"/>
        <p:guide pos="179"/>
        <p:guide pos="5939"/>
        <p:guide orient="horz" pos="48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E6712-1DF3-144B-8AEB-AA2EA0DC6E3F}" type="datetimeFigureOut">
              <a:rPr lang="x-none" smtClean="0"/>
              <a:t>19.02.2021</a:t>
            </a:fld>
            <a:endParaRPr lang="x-none"/>
          </a:p>
        </p:txBody>
      </p:sp>
      <p:sp>
        <p:nvSpPr>
          <p:cNvPr id="4" name="Образ слайда 3"/>
          <p:cNvSpPr>
            <a:spLocks noGrp="1" noRot="1" noChangeAspect="1"/>
          </p:cNvSpPr>
          <p:nvPr>
            <p:ph type="sldImg" idx="2"/>
          </p:nvPr>
        </p:nvSpPr>
        <p:spPr>
          <a:xfrm>
            <a:off x="1555750" y="1143000"/>
            <a:ext cx="37465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B97FD9-0A9C-1B45-95DB-6830A7212849}" type="slidenum">
              <a:rPr lang="x-none" smtClean="0"/>
              <a:t>‹#›</a:t>
            </a:fld>
            <a:endParaRPr lang="x-none"/>
          </a:p>
        </p:txBody>
      </p:sp>
    </p:spTree>
    <p:extLst>
      <p:ext uri="{BB962C8B-B14F-4D97-AF65-F5344CB8AC3E}">
        <p14:creationId xmlns:p14="http://schemas.microsoft.com/office/powerpoint/2010/main" val="3686477387"/>
      </p:ext>
    </p:extLst>
  </p:cSld>
  <p:clrMap bg1="lt1" tx1="dk1" bg2="lt2" tx2="dk2" accent1="accent1" accent2="accent2" accent3="accent3" accent4="accent4" accent5="accent5" accent6="accent6" hlink="hlink" folHlink="folHlink"/>
  <p:notesStyle>
    <a:lvl1pPr marL="0" algn="l" defTabSz="718627" rtl="0" eaLnBrk="1" latinLnBrk="0" hangingPunct="1">
      <a:defRPr sz="943" kern="1200">
        <a:solidFill>
          <a:schemeClr val="tx1"/>
        </a:solidFill>
        <a:latin typeface="+mn-lt"/>
        <a:ea typeface="+mn-ea"/>
        <a:cs typeface="+mn-cs"/>
      </a:defRPr>
    </a:lvl1pPr>
    <a:lvl2pPr marL="359313" algn="l" defTabSz="718627" rtl="0" eaLnBrk="1" latinLnBrk="0" hangingPunct="1">
      <a:defRPr sz="943" kern="1200">
        <a:solidFill>
          <a:schemeClr val="tx1"/>
        </a:solidFill>
        <a:latin typeface="+mn-lt"/>
        <a:ea typeface="+mn-ea"/>
        <a:cs typeface="+mn-cs"/>
      </a:defRPr>
    </a:lvl2pPr>
    <a:lvl3pPr marL="718627" algn="l" defTabSz="718627" rtl="0" eaLnBrk="1" latinLnBrk="0" hangingPunct="1">
      <a:defRPr sz="943" kern="1200">
        <a:solidFill>
          <a:schemeClr val="tx1"/>
        </a:solidFill>
        <a:latin typeface="+mn-lt"/>
        <a:ea typeface="+mn-ea"/>
        <a:cs typeface="+mn-cs"/>
      </a:defRPr>
    </a:lvl3pPr>
    <a:lvl4pPr marL="1077940" algn="l" defTabSz="718627" rtl="0" eaLnBrk="1" latinLnBrk="0" hangingPunct="1">
      <a:defRPr sz="943" kern="1200">
        <a:solidFill>
          <a:schemeClr val="tx1"/>
        </a:solidFill>
        <a:latin typeface="+mn-lt"/>
        <a:ea typeface="+mn-ea"/>
        <a:cs typeface="+mn-cs"/>
      </a:defRPr>
    </a:lvl4pPr>
    <a:lvl5pPr marL="1437254" algn="l" defTabSz="718627" rtl="0" eaLnBrk="1" latinLnBrk="0" hangingPunct="1">
      <a:defRPr sz="943" kern="1200">
        <a:solidFill>
          <a:schemeClr val="tx1"/>
        </a:solidFill>
        <a:latin typeface="+mn-lt"/>
        <a:ea typeface="+mn-ea"/>
        <a:cs typeface="+mn-cs"/>
      </a:defRPr>
    </a:lvl5pPr>
    <a:lvl6pPr marL="1796567" algn="l" defTabSz="718627" rtl="0" eaLnBrk="1" latinLnBrk="0" hangingPunct="1">
      <a:defRPr sz="943" kern="1200">
        <a:solidFill>
          <a:schemeClr val="tx1"/>
        </a:solidFill>
        <a:latin typeface="+mn-lt"/>
        <a:ea typeface="+mn-ea"/>
        <a:cs typeface="+mn-cs"/>
      </a:defRPr>
    </a:lvl6pPr>
    <a:lvl7pPr marL="2155881" algn="l" defTabSz="718627" rtl="0" eaLnBrk="1" latinLnBrk="0" hangingPunct="1">
      <a:defRPr sz="943" kern="1200">
        <a:solidFill>
          <a:schemeClr val="tx1"/>
        </a:solidFill>
        <a:latin typeface="+mn-lt"/>
        <a:ea typeface="+mn-ea"/>
        <a:cs typeface="+mn-cs"/>
      </a:defRPr>
    </a:lvl7pPr>
    <a:lvl8pPr marL="2515194" algn="l" defTabSz="718627" rtl="0" eaLnBrk="1" latinLnBrk="0" hangingPunct="1">
      <a:defRPr sz="943" kern="1200">
        <a:solidFill>
          <a:schemeClr val="tx1"/>
        </a:solidFill>
        <a:latin typeface="+mn-lt"/>
        <a:ea typeface="+mn-ea"/>
        <a:cs typeface="+mn-cs"/>
      </a:defRPr>
    </a:lvl8pPr>
    <a:lvl9pPr marL="2874508" algn="l" defTabSz="718627" rtl="0" eaLnBrk="1" latinLnBrk="0" hangingPunct="1">
      <a:defRPr sz="94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28425" y="1309683"/>
            <a:ext cx="8255476" cy="2786086"/>
          </a:xfrm>
        </p:spPr>
        <p:txBody>
          <a:bodyPr anchor="b"/>
          <a:lstStyle>
            <a:lvl1pPr algn="ctr">
              <a:defRPr sz="6373"/>
            </a:lvl1pPr>
          </a:lstStyle>
          <a:p>
            <a:r>
              <a:rPr lang="ru-RU"/>
              <a:t>Образец заголовка</a:t>
            </a:r>
            <a:endParaRPr lang="en-US" dirty="0"/>
          </a:p>
        </p:txBody>
      </p:sp>
      <p:sp>
        <p:nvSpPr>
          <p:cNvPr id="3" name="Subtitle 2"/>
          <p:cNvSpPr>
            <a:spLocks noGrp="1"/>
          </p:cNvSpPr>
          <p:nvPr>
            <p:ph type="subTitle" idx="1"/>
          </p:nvPr>
        </p:nvSpPr>
        <p:spPr>
          <a:xfrm>
            <a:off x="1214041" y="4203212"/>
            <a:ext cx="7284244" cy="1932106"/>
          </a:xfrm>
        </p:spPr>
        <p:txBody>
          <a:bodyPr/>
          <a:lstStyle>
            <a:lvl1pPr marL="0" indent="0" algn="ctr">
              <a:buNone/>
              <a:defRPr sz="2549"/>
            </a:lvl1pPr>
            <a:lvl2pPr marL="485638" indent="0" algn="ctr">
              <a:buNone/>
              <a:defRPr sz="2124"/>
            </a:lvl2pPr>
            <a:lvl3pPr marL="971276" indent="0" algn="ctr">
              <a:buNone/>
              <a:defRPr sz="1912"/>
            </a:lvl3pPr>
            <a:lvl4pPr marL="1456914" indent="0" algn="ctr">
              <a:buNone/>
              <a:defRPr sz="1700"/>
            </a:lvl4pPr>
            <a:lvl5pPr marL="1942551" indent="0" algn="ctr">
              <a:buNone/>
              <a:defRPr sz="1700"/>
            </a:lvl5pPr>
            <a:lvl6pPr marL="2428189" indent="0" algn="ctr">
              <a:buNone/>
              <a:defRPr sz="1700"/>
            </a:lvl6pPr>
            <a:lvl7pPr marL="2913827" indent="0" algn="ctr">
              <a:buNone/>
              <a:defRPr sz="1700"/>
            </a:lvl7pPr>
            <a:lvl8pPr marL="3399465" indent="0" algn="ctr">
              <a:buNone/>
              <a:defRPr sz="1700"/>
            </a:lvl8pPr>
            <a:lvl9pPr marL="3885103" indent="0" algn="ctr">
              <a:buNone/>
              <a:defRPr sz="17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19.02.2021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42631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19.02.2021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80245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0383" y="426064"/>
            <a:ext cx="2094220" cy="678182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67723" y="426064"/>
            <a:ext cx="6161256" cy="678182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19.02.2021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3545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7A2D208-432E-AA48-8D25-AC6E1033EED1}" type="datetimeFigureOut">
              <a:rPr lang="x-none" smtClean="0"/>
              <a:t>19.02.2021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687809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62665" y="1995092"/>
            <a:ext cx="8376880" cy="3328854"/>
          </a:xfrm>
        </p:spPr>
        <p:txBody>
          <a:bodyPr anchor="b"/>
          <a:lstStyle>
            <a:lvl1pPr>
              <a:defRPr sz="6373"/>
            </a:lvl1pPr>
          </a:lstStyle>
          <a:p>
            <a:r>
              <a:rPr lang="ru-RU"/>
              <a:t>Образец заголовка</a:t>
            </a:r>
            <a:endParaRPr lang="en-US" dirty="0"/>
          </a:p>
        </p:txBody>
      </p:sp>
      <p:sp>
        <p:nvSpPr>
          <p:cNvPr id="3" name="Text Placeholder 2"/>
          <p:cNvSpPr>
            <a:spLocks noGrp="1"/>
          </p:cNvSpPr>
          <p:nvPr>
            <p:ph type="body" idx="1"/>
          </p:nvPr>
        </p:nvSpPr>
        <p:spPr>
          <a:xfrm>
            <a:off x="662665" y="5355438"/>
            <a:ext cx="8376880" cy="1750566"/>
          </a:xfrm>
        </p:spPr>
        <p:txBody>
          <a:bodyPr/>
          <a:lstStyle>
            <a:lvl1pPr marL="0" indent="0">
              <a:buNone/>
              <a:defRPr sz="2549">
                <a:solidFill>
                  <a:schemeClr val="tx1"/>
                </a:solidFill>
              </a:defRPr>
            </a:lvl1pPr>
            <a:lvl2pPr marL="485638" indent="0">
              <a:buNone/>
              <a:defRPr sz="2124">
                <a:solidFill>
                  <a:schemeClr val="tx1">
                    <a:tint val="75000"/>
                  </a:schemeClr>
                </a:solidFill>
              </a:defRPr>
            </a:lvl2pPr>
            <a:lvl3pPr marL="971276" indent="0">
              <a:buNone/>
              <a:defRPr sz="1912">
                <a:solidFill>
                  <a:schemeClr val="tx1">
                    <a:tint val="75000"/>
                  </a:schemeClr>
                </a:solidFill>
              </a:defRPr>
            </a:lvl3pPr>
            <a:lvl4pPr marL="1456914" indent="0">
              <a:buNone/>
              <a:defRPr sz="1700">
                <a:solidFill>
                  <a:schemeClr val="tx1">
                    <a:tint val="75000"/>
                  </a:schemeClr>
                </a:solidFill>
              </a:defRPr>
            </a:lvl4pPr>
            <a:lvl5pPr marL="1942551" indent="0">
              <a:buNone/>
              <a:defRPr sz="1700">
                <a:solidFill>
                  <a:schemeClr val="tx1">
                    <a:tint val="75000"/>
                  </a:schemeClr>
                </a:solidFill>
              </a:defRPr>
            </a:lvl5pPr>
            <a:lvl6pPr marL="2428189" indent="0">
              <a:buNone/>
              <a:defRPr sz="1700">
                <a:solidFill>
                  <a:schemeClr val="tx1">
                    <a:tint val="75000"/>
                  </a:schemeClr>
                </a:solidFill>
              </a:defRPr>
            </a:lvl6pPr>
            <a:lvl7pPr marL="2913827" indent="0">
              <a:buNone/>
              <a:defRPr sz="1700">
                <a:solidFill>
                  <a:schemeClr val="tx1">
                    <a:tint val="75000"/>
                  </a:schemeClr>
                </a:solidFill>
              </a:defRPr>
            </a:lvl7pPr>
            <a:lvl8pPr marL="3399465" indent="0">
              <a:buNone/>
              <a:defRPr sz="1700">
                <a:solidFill>
                  <a:schemeClr val="tx1">
                    <a:tint val="75000"/>
                  </a:schemeClr>
                </a:solidFill>
              </a:defRPr>
            </a:lvl8pPr>
            <a:lvl9pPr marL="3885103" indent="0">
              <a:buNone/>
              <a:defRPr sz="17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7A2D208-432E-AA48-8D25-AC6E1033EED1}" type="datetimeFigureOut">
              <a:rPr lang="x-none" smtClean="0"/>
              <a:t>19.02.2021</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75565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67722"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916865" y="2130318"/>
            <a:ext cx="4127738" cy="507756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A2D208-432E-AA48-8D25-AC6E1033EED1}" type="datetimeFigureOut">
              <a:rPr lang="x-none" smtClean="0"/>
              <a:t>19.02.2021</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957389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68988" y="426066"/>
            <a:ext cx="8376880" cy="154679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68988" y="1961746"/>
            <a:ext cx="4108768"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4" name="Content Placeholder 3"/>
          <p:cNvSpPr>
            <a:spLocks noGrp="1"/>
          </p:cNvSpPr>
          <p:nvPr>
            <p:ph sz="half" idx="2"/>
          </p:nvPr>
        </p:nvSpPr>
        <p:spPr>
          <a:xfrm>
            <a:off x="668988" y="2923168"/>
            <a:ext cx="4108768"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916865" y="1961746"/>
            <a:ext cx="4129003" cy="961421"/>
          </a:xfrm>
        </p:spPr>
        <p:txBody>
          <a:bodyPr anchor="b"/>
          <a:lstStyle>
            <a:lvl1pPr marL="0" indent="0">
              <a:buNone/>
              <a:defRPr sz="2549" b="1"/>
            </a:lvl1pPr>
            <a:lvl2pPr marL="485638" indent="0">
              <a:buNone/>
              <a:defRPr sz="2124" b="1"/>
            </a:lvl2pPr>
            <a:lvl3pPr marL="971276" indent="0">
              <a:buNone/>
              <a:defRPr sz="1912" b="1"/>
            </a:lvl3pPr>
            <a:lvl4pPr marL="1456914" indent="0">
              <a:buNone/>
              <a:defRPr sz="1700" b="1"/>
            </a:lvl4pPr>
            <a:lvl5pPr marL="1942551" indent="0">
              <a:buNone/>
              <a:defRPr sz="1700" b="1"/>
            </a:lvl5pPr>
            <a:lvl6pPr marL="2428189" indent="0">
              <a:buNone/>
              <a:defRPr sz="1700" b="1"/>
            </a:lvl6pPr>
            <a:lvl7pPr marL="2913827" indent="0">
              <a:buNone/>
              <a:defRPr sz="1700" b="1"/>
            </a:lvl7pPr>
            <a:lvl8pPr marL="3399465" indent="0">
              <a:buNone/>
              <a:defRPr sz="1700" b="1"/>
            </a:lvl8pPr>
            <a:lvl9pPr marL="3885103" indent="0">
              <a:buNone/>
              <a:defRPr sz="1700" b="1"/>
            </a:lvl9pPr>
          </a:lstStyle>
          <a:p>
            <a:pPr lvl="0"/>
            <a:r>
              <a:rPr lang="ru-RU"/>
              <a:t>Образец текста</a:t>
            </a:r>
          </a:p>
        </p:txBody>
      </p:sp>
      <p:sp>
        <p:nvSpPr>
          <p:cNvPr id="6" name="Content Placeholder 5"/>
          <p:cNvSpPr>
            <a:spLocks noGrp="1"/>
          </p:cNvSpPr>
          <p:nvPr>
            <p:ph sz="quarter" idx="4"/>
          </p:nvPr>
        </p:nvSpPr>
        <p:spPr>
          <a:xfrm>
            <a:off x="4916865" y="2923168"/>
            <a:ext cx="4129003" cy="429953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7A2D208-432E-AA48-8D25-AC6E1033EED1}" type="datetimeFigureOut">
              <a:rPr lang="x-none" smtClean="0"/>
              <a:t>19.02.2021</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20119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7A2D208-432E-AA48-8D25-AC6E1033EED1}" type="datetimeFigureOut">
              <a:rPr lang="x-none" smtClean="0"/>
              <a:t>19.02.2021</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494140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A2D208-432E-AA48-8D25-AC6E1033EED1}" type="datetimeFigureOut">
              <a:rPr lang="x-none" smtClean="0"/>
              <a:t>19.02.2021</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1958954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Content Placeholder 2"/>
          <p:cNvSpPr>
            <a:spLocks noGrp="1"/>
          </p:cNvSpPr>
          <p:nvPr>
            <p:ph idx="1"/>
          </p:nvPr>
        </p:nvSpPr>
        <p:spPr>
          <a:xfrm>
            <a:off x="4129003" y="1152226"/>
            <a:ext cx="4916865" cy="5687024"/>
          </a:xfrm>
        </p:spPr>
        <p:txBody>
          <a:bodyPr/>
          <a:lstStyle>
            <a:lvl1pPr>
              <a:defRPr sz="3399"/>
            </a:lvl1pPr>
            <a:lvl2pPr>
              <a:defRPr sz="2974"/>
            </a:lvl2pPr>
            <a:lvl3pPr>
              <a:defRPr sz="2549"/>
            </a:lvl3pPr>
            <a:lvl4pPr>
              <a:defRPr sz="2124"/>
            </a:lvl4pPr>
            <a:lvl5pPr>
              <a:defRPr sz="2124"/>
            </a:lvl5pPr>
            <a:lvl6pPr>
              <a:defRPr sz="2124"/>
            </a:lvl6pPr>
            <a:lvl7pPr>
              <a:defRPr sz="2124"/>
            </a:lvl7pPr>
            <a:lvl8pPr>
              <a:defRPr sz="2124"/>
            </a:lvl8pPr>
            <a:lvl9pPr>
              <a:defRPr sz="2124"/>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19.02.2021</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213427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68987" y="533506"/>
            <a:ext cx="3132478" cy="1867271"/>
          </a:xfrm>
        </p:spPr>
        <p:txBody>
          <a:bodyPr anchor="b"/>
          <a:lstStyle>
            <a:lvl1pPr>
              <a:defRPr sz="3399"/>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29003" y="1152226"/>
            <a:ext cx="4916865" cy="5687024"/>
          </a:xfrm>
        </p:spPr>
        <p:txBody>
          <a:bodyPr anchor="t"/>
          <a:lstStyle>
            <a:lvl1pPr marL="0" indent="0">
              <a:buNone/>
              <a:defRPr sz="3399"/>
            </a:lvl1pPr>
            <a:lvl2pPr marL="485638" indent="0">
              <a:buNone/>
              <a:defRPr sz="2974"/>
            </a:lvl2pPr>
            <a:lvl3pPr marL="971276" indent="0">
              <a:buNone/>
              <a:defRPr sz="2549"/>
            </a:lvl3pPr>
            <a:lvl4pPr marL="1456914" indent="0">
              <a:buNone/>
              <a:defRPr sz="2124"/>
            </a:lvl4pPr>
            <a:lvl5pPr marL="1942551" indent="0">
              <a:buNone/>
              <a:defRPr sz="2124"/>
            </a:lvl5pPr>
            <a:lvl6pPr marL="2428189" indent="0">
              <a:buNone/>
              <a:defRPr sz="2124"/>
            </a:lvl6pPr>
            <a:lvl7pPr marL="2913827" indent="0">
              <a:buNone/>
              <a:defRPr sz="2124"/>
            </a:lvl7pPr>
            <a:lvl8pPr marL="3399465" indent="0">
              <a:buNone/>
              <a:defRPr sz="2124"/>
            </a:lvl8pPr>
            <a:lvl9pPr marL="3885103" indent="0">
              <a:buNone/>
              <a:defRPr sz="2124"/>
            </a:lvl9pPr>
          </a:lstStyle>
          <a:p>
            <a:r>
              <a:rPr lang="ru-RU"/>
              <a:t>Вставка рисунка</a:t>
            </a:r>
            <a:endParaRPr lang="en-US" dirty="0"/>
          </a:p>
        </p:txBody>
      </p:sp>
      <p:sp>
        <p:nvSpPr>
          <p:cNvPr id="4" name="Text Placeholder 3"/>
          <p:cNvSpPr>
            <a:spLocks noGrp="1"/>
          </p:cNvSpPr>
          <p:nvPr>
            <p:ph type="body" sz="half" idx="2"/>
          </p:nvPr>
        </p:nvSpPr>
        <p:spPr>
          <a:xfrm>
            <a:off x="668987" y="2400777"/>
            <a:ext cx="3132478" cy="4447735"/>
          </a:xfrm>
        </p:spPr>
        <p:txBody>
          <a:bodyPr/>
          <a:lstStyle>
            <a:lvl1pPr marL="0" indent="0">
              <a:buNone/>
              <a:defRPr sz="1700"/>
            </a:lvl1pPr>
            <a:lvl2pPr marL="485638" indent="0">
              <a:buNone/>
              <a:defRPr sz="1487"/>
            </a:lvl2pPr>
            <a:lvl3pPr marL="971276" indent="0">
              <a:buNone/>
              <a:defRPr sz="1275"/>
            </a:lvl3pPr>
            <a:lvl4pPr marL="1456914" indent="0">
              <a:buNone/>
              <a:defRPr sz="1062"/>
            </a:lvl4pPr>
            <a:lvl5pPr marL="1942551" indent="0">
              <a:buNone/>
              <a:defRPr sz="1062"/>
            </a:lvl5pPr>
            <a:lvl6pPr marL="2428189" indent="0">
              <a:buNone/>
              <a:defRPr sz="1062"/>
            </a:lvl6pPr>
            <a:lvl7pPr marL="2913827" indent="0">
              <a:buNone/>
              <a:defRPr sz="1062"/>
            </a:lvl7pPr>
            <a:lvl8pPr marL="3399465" indent="0">
              <a:buNone/>
              <a:defRPr sz="1062"/>
            </a:lvl8pPr>
            <a:lvl9pPr marL="3885103" indent="0">
              <a:buNone/>
              <a:defRPr sz="1062"/>
            </a:lvl9pPr>
          </a:lstStyle>
          <a:p>
            <a:pPr lvl="0"/>
            <a:r>
              <a:rPr lang="ru-RU"/>
              <a:t>Образец текста</a:t>
            </a:r>
          </a:p>
        </p:txBody>
      </p:sp>
      <p:sp>
        <p:nvSpPr>
          <p:cNvPr id="5" name="Date Placeholder 4"/>
          <p:cNvSpPr>
            <a:spLocks noGrp="1"/>
          </p:cNvSpPr>
          <p:nvPr>
            <p:ph type="dt" sz="half" idx="10"/>
          </p:nvPr>
        </p:nvSpPr>
        <p:spPr/>
        <p:txBody>
          <a:bodyPr/>
          <a:lstStyle/>
          <a:p>
            <a:fld id="{B7A2D208-432E-AA48-8D25-AC6E1033EED1}" type="datetimeFigureOut">
              <a:rPr lang="x-none" smtClean="0"/>
              <a:t>19.02.2021</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40A21B68-98B7-4E40-B0F8-C095EA97D726}" type="slidenum">
              <a:rPr lang="x-none" smtClean="0"/>
              <a:t>‹#›</a:t>
            </a:fld>
            <a:endParaRPr lang="x-none"/>
          </a:p>
        </p:txBody>
      </p:sp>
    </p:spTree>
    <p:extLst>
      <p:ext uri="{BB962C8B-B14F-4D97-AF65-F5344CB8AC3E}">
        <p14:creationId xmlns:p14="http://schemas.microsoft.com/office/powerpoint/2010/main" val="362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7723" y="426066"/>
            <a:ext cx="8376880" cy="1546797"/>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67723" y="2130318"/>
            <a:ext cx="8376880" cy="5077569"/>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67722" y="7417215"/>
            <a:ext cx="2185273" cy="426064"/>
          </a:xfrm>
          <a:prstGeom prst="rect">
            <a:avLst/>
          </a:prstGeom>
        </p:spPr>
        <p:txBody>
          <a:bodyPr vert="horz" lIns="91440" tIns="45720" rIns="91440" bIns="45720" rtlCol="0" anchor="ctr"/>
          <a:lstStyle>
            <a:lvl1pPr algn="l">
              <a:defRPr sz="1275">
                <a:solidFill>
                  <a:schemeClr val="tx1">
                    <a:tint val="75000"/>
                  </a:schemeClr>
                </a:solidFill>
              </a:defRPr>
            </a:lvl1pPr>
          </a:lstStyle>
          <a:p>
            <a:fld id="{B7A2D208-432E-AA48-8D25-AC6E1033EED1}" type="datetimeFigureOut">
              <a:rPr lang="x-none" smtClean="0"/>
              <a:t>19.02.2021</a:t>
            </a:fld>
            <a:endParaRPr lang="x-none"/>
          </a:p>
        </p:txBody>
      </p:sp>
      <p:sp>
        <p:nvSpPr>
          <p:cNvPr id="5" name="Footer Placeholder 4"/>
          <p:cNvSpPr>
            <a:spLocks noGrp="1"/>
          </p:cNvSpPr>
          <p:nvPr>
            <p:ph type="ftr" sz="quarter" idx="3"/>
          </p:nvPr>
        </p:nvSpPr>
        <p:spPr>
          <a:xfrm>
            <a:off x="3217208" y="7417215"/>
            <a:ext cx="3277910" cy="426064"/>
          </a:xfrm>
          <a:prstGeom prst="rect">
            <a:avLst/>
          </a:prstGeom>
        </p:spPr>
        <p:txBody>
          <a:bodyPr vert="horz" lIns="91440" tIns="45720" rIns="91440" bIns="45720" rtlCol="0" anchor="ctr"/>
          <a:lstStyle>
            <a:lvl1pPr algn="ctr">
              <a:defRPr sz="1275">
                <a:solidFill>
                  <a:schemeClr val="tx1">
                    <a:tint val="75000"/>
                  </a:schemeClr>
                </a:solidFill>
              </a:defRPr>
            </a:lvl1pPr>
          </a:lstStyle>
          <a:p>
            <a:endParaRPr lang="x-none"/>
          </a:p>
        </p:txBody>
      </p:sp>
      <p:sp>
        <p:nvSpPr>
          <p:cNvPr id="6" name="Slide Number Placeholder 5"/>
          <p:cNvSpPr>
            <a:spLocks noGrp="1"/>
          </p:cNvSpPr>
          <p:nvPr>
            <p:ph type="sldNum" sz="quarter" idx="4"/>
          </p:nvPr>
        </p:nvSpPr>
        <p:spPr>
          <a:xfrm>
            <a:off x="6859330" y="7417215"/>
            <a:ext cx="2185273" cy="426064"/>
          </a:xfrm>
          <a:prstGeom prst="rect">
            <a:avLst/>
          </a:prstGeom>
        </p:spPr>
        <p:txBody>
          <a:bodyPr vert="horz" lIns="91440" tIns="45720" rIns="91440" bIns="45720" rtlCol="0" anchor="ctr"/>
          <a:lstStyle>
            <a:lvl1pPr algn="r">
              <a:defRPr sz="1275">
                <a:solidFill>
                  <a:schemeClr val="tx1">
                    <a:tint val="75000"/>
                  </a:schemeClr>
                </a:solidFill>
              </a:defRPr>
            </a:lvl1pPr>
          </a:lstStyle>
          <a:p>
            <a:fld id="{40A21B68-98B7-4E40-B0F8-C095EA97D726}" type="slidenum">
              <a:rPr lang="x-none" smtClean="0"/>
              <a:t>‹#›</a:t>
            </a:fld>
            <a:endParaRPr lang="x-none"/>
          </a:p>
        </p:txBody>
      </p:sp>
    </p:spTree>
    <p:extLst>
      <p:ext uri="{BB962C8B-B14F-4D97-AF65-F5344CB8AC3E}">
        <p14:creationId xmlns:p14="http://schemas.microsoft.com/office/powerpoint/2010/main" val="38175577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71276" rtl="0" eaLnBrk="1" latinLnBrk="0" hangingPunct="1">
        <a:lnSpc>
          <a:spcPct val="90000"/>
        </a:lnSpc>
        <a:spcBef>
          <a:spcPct val="0"/>
        </a:spcBef>
        <a:buNone/>
        <a:defRPr sz="4674" kern="1200">
          <a:solidFill>
            <a:schemeClr val="tx1"/>
          </a:solidFill>
          <a:latin typeface="+mj-lt"/>
          <a:ea typeface="+mj-ea"/>
          <a:cs typeface="+mj-cs"/>
        </a:defRPr>
      </a:lvl1pPr>
    </p:titleStyle>
    <p:bodyStyle>
      <a:lvl1pPr marL="242819" indent="-242819" algn="l" defTabSz="971276" rtl="0" eaLnBrk="1" latinLnBrk="0" hangingPunct="1">
        <a:lnSpc>
          <a:spcPct val="90000"/>
        </a:lnSpc>
        <a:spcBef>
          <a:spcPts val="1062"/>
        </a:spcBef>
        <a:buFont typeface="Arial" panose="020B0604020202020204" pitchFamily="34" charset="0"/>
        <a:buChar char="•"/>
        <a:defRPr sz="2974" kern="1200">
          <a:solidFill>
            <a:schemeClr val="tx1"/>
          </a:solidFill>
          <a:latin typeface="+mn-lt"/>
          <a:ea typeface="+mn-ea"/>
          <a:cs typeface="+mn-cs"/>
        </a:defRPr>
      </a:lvl1pPr>
      <a:lvl2pPr marL="728457" indent="-242819" algn="l" defTabSz="971276" rtl="0" eaLnBrk="1" latinLnBrk="0" hangingPunct="1">
        <a:lnSpc>
          <a:spcPct val="90000"/>
        </a:lnSpc>
        <a:spcBef>
          <a:spcPts val="531"/>
        </a:spcBef>
        <a:buFont typeface="Arial" panose="020B0604020202020204" pitchFamily="34" charset="0"/>
        <a:buChar char="•"/>
        <a:defRPr sz="2549" kern="1200">
          <a:solidFill>
            <a:schemeClr val="tx1"/>
          </a:solidFill>
          <a:latin typeface="+mn-lt"/>
          <a:ea typeface="+mn-ea"/>
          <a:cs typeface="+mn-cs"/>
        </a:defRPr>
      </a:lvl2pPr>
      <a:lvl3pPr marL="1214095" indent="-242819" algn="l" defTabSz="971276" rtl="0" eaLnBrk="1" latinLnBrk="0" hangingPunct="1">
        <a:lnSpc>
          <a:spcPct val="90000"/>
        </a:lnSpc>
        <a:spcBef>
          <a:spcPts val="531"/>
        </a:spcBef>
        <a:buFont typeface="Arial" panose="020B0604020202020204" pitchFamily="34" charset="0"/>
        <a:buChar char="•"/>
        <a:defRPr sz="2124" kern="1200">
          <a:solidFill>
            <a:schemeClr val="tx1"/>
          </a:solidFill>
          <a:latin typeface="+mn-lt"/>
          <a:ea typeface="+mn-ea"/>
          <a:cs typeface="+mn-cs"/>
        </a:defRPr>
      </a:lvl3pPr>
      <a:lvl4pPr marL="169973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4pPr>
      <a:lvl5pPr marL="2185370"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5pPr>
      <a:lvl6pPr marL="2671008"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6pPr>
      <a:lvl7pPr marL="3156646"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7pPr>
      <a:lvl8pPr marL="3642284"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8pPr>
      <a:lvl9pPr marL="4127922" indent="-242819" algn="l" defTabSz="971276" rtl="0" eaLnBrk="1" latinLnBrk="0" hangingPunct="1">
        <a:lnSpc>
          <a:spcPct val="90000"/>
        </a:lnSpc>
        <a:spcBef>
          <a:spcPts val="531"/>
        </a:spcBef>
        <a:buFont typeface="Arial" panose="020B0604020202020204" pitchFamily="34" charset="0"/>
        <a:buChar char="•"/>
        <a:defRPr sz="1912" kern="1200">
          <a:solidFill>
            <a:schemeClr val="tx1"/>
          </a:solidFill>
          <a:latin typeface="+mn-lt"/>
          <a:ea typeface="+mn-ea"/>
          <a:cs typeface="+mn-cs"/>
        </a:defRPr>
      </a:lvl9pPr>
    </p:bodyStyle>
    <p:otherStyle>
      <a:defPPr>
        <a:defRPr lang="en-US"/>
      </a:defPPr>
      <a:lvl1pPr marL="0" algn="l" defTabSz="971276" rtl="0" eaLnBrk="1" latinLnBrk="0" hangingPunct="1">
        <a:defRPr sz="1912" kern="1200">
          <a:solidFill>
            <a:schemeClr val="tx1"/>
          </a:solidFill>
          <a:latin typeface="+mn-lt"/>
          <a:ea typeface="+mn-ea"/>
          <a:cs typeface="+mn-cs"/>
        </a:defRPr>
      </a:lvl1pPr>
      <a:lvl2pPr marL="485638" algn="l" defTabSz="971276" rtl="0" eaLnBrk="1" latinLnBrk="0" hangingPunct="1">
        <a:defRPr sz="1912" kern="1200">
          <a:solidFill>
            <a:schemeClr val="tx1"/>
          </a:solidFill>
          <a:latin typeface="+mn-lt"/>
          <a:ea typeface="+mn-ea"/>
          <a:cs typeface="+mn-cs"/>
        </a:defRPr>
      </a:lvl2pPr>
      <a:lvl3pPr marL="971276" algn="l" defTabSz="971276" rtl="0" eaLnBrk="1" latinLnBrk="0" hangingPunct="1">
        <a:defRPr sz="1912" kern="1200">
          <a:solidFill>
            <a:schemeClr val="tx1"/>
          </a:solidFill>
          <a:latin typeface="+mn-lt"/>
          <a:ea typeface="+mn-ea"/>
          <a:cs typeface="+mn-cs"/>
        </a:defRPr>
      </a:lvl3pPr>
      <a:lvl4pPr marL="1456914" algn="l" defTabSz="971276" rtl="0" eaLnBrk="1" latinLnBrk="0" hangingPunct="1">
        <a:defRPr sz="1912" kern="1200">
          <a:solidFill>
            <a:schemeClr val="tx1"/>
          </a:solidFill>
          <a:latin typeface="+mn-lt"/>
          <a:ea typeface="+mn-ea"/>
          <a:cs typeface="+mn-cs"/>
        </a:defRPr>
      </a:lvl4pPr>
      <a:lvl5pPr marL="1942551" algn="l" defTabSz="971276" rtl="0" eaLnBrk="1" latinLnBrk="0" hangingPunct="1">
        <a:defRPr sz="1912" kern="1200">
          <a:solidFill>
            <a:schemeClr val="tx1"/>
          </a:solidFill>
          <a:latin typeface="+mn-lt"/>
          <a:ea typeface="+mn-ea"/>
          <a:cs typeface="+mn-cs"/>
        </a:defRPr>
      </a:lvl5pPr>
      <a:lvl6pPr marL="2428189" algn="l" defTabSz="971276" rtl="0" eaLnBrk="1" latinLnBrk="0" hangingPunct="1">
        <a:defRPr sz="1912" kern="1200">
          <a:solidFill>
            <a:schemeClr val="tx1"/>
          </a:solidFill>
          <a:latin typeface="+mn-lt"/>
          <a:ea typeface="+mn-ea"/>
          <a:cs typeface="+mn-cs"/>
        </a:defRPr>
      </a:lvl6pPr>
      <a:lvl7pPr marL="2913827" algn="l" defTabSz="971276" rtl="0" eaLnBrk="1" latinLnBrk="0" hangingPunct="1">
        <a:defRPr sz="1912" kern="1200">
          <a:solidFill>
            <a:schemeClr val="tx1"/>
          </a:solidFill>
          <a:latin typeface="+mn-lt"/>
          <a:ea typeface="+mn-ea"/>
          <a:cs typeface="+mn-cs"/>
        </a:defRPr>
      </a:lvl7pPr>
      <a:lvl8pPr marL="3399465" algn="l" defTabSz="971276" rtl="0" eaLnBrk="1" latinLnBrk="0" hangingPunct="1">
        <a:defRPr sz="1912" kern="1200">
          <a:solidFill>
            <a:schemeClr val="tx1"/>
          </a:solidFill>
          <a:latin typeface="+mn-lt"/>
          <a:ea typeface="+mn-ea"/>
          <a:cs typeface="+mn-cs"/>
        </a:defRPr>
      </a:lvl8pPr>
      <a:lvl9pPr marL="3885103" algn="l" defTabSz="971276" rtl="0" eaLnBrk="1" latinLnBrk="0" hangingPunct="1">
        <a:defRPr sz="19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6.wdp"/><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image" Target="../media/image36.png"/><Relationship Id="rId2" Type="http://schemas.openxmlformats.org/officeDocument/2006/relationships/image" Target="../media/image23.png"/><Relationship Id="rId1" Type="http://schemas.openxmlformats.org/officeDocument/2006/relationships/slideLayout" Target="../slideLayouts/slideLayout1.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png"/><Relationship Id="rId10" Type="http://schemas.openxmlformats.org/officeDocument/2006/relationships/image" Target="../media/image34.png"/><Relationship Id="rId4" Type="http://schemas.openxmlformats.org/officeDocument/2006/relationships/image" Target="../media/image28.png"/><Relationship Id="rId9" Type="http://schemas.openxmlformats.org/officeDocument/2006/relationships/image" Target="../media/image33.png"/></Relationships>
</file>

<file path=ppt/slides/_rels/slide1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xml"/><Relationship Id="rId5" Type="http://schemas.microsoft.com/office/2007/relationships/hdphoto" Target="../media/hdphoto3.wdp"/><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7" Type="http://schemas.openxmlformats.org/officeDocument/2006/relationships/image" Target="../media/image22.png"/><Relationship Id="rId2"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20.png"/><Relationship Id="rId4" Type="http://schemas.openxmlformats.org/officeDocument/2006/relationships/image" Target="../media/image19.png"/></Relationships>
</file>

<file path=ppt/slides/_rels/slide9.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7.png"/><Relationship Id="rId1" Type="http://schemas.openxmlformats.org/officeDocument/2006/relationships/slideLayout" Target="../slideLayouts/slideLayout1.xml"/><Relationship Id="rId6" Type="http://schemas.microsoft.com/office/2007/relationships/hdphoto" Target="../media/hdphoto5.wdp"/><Relationship Id="rId5" Type="http://schemas.openxmlformats.org/officeDocument/2006/relationships/image" Target="../media/image18.pn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F2C24-7A65-284B-9419-683059C3D5B8}"/>
              </a:ext>
            </a:extLst>
          </p:cNvPr>
          <p:cNvSpPr>
            <a:spLocks noGrp="1"/>
          </p:cNvSpPr>
          <p:nvPr>
            <p:ph type="ctrTitle"/>
          </p:nvPr>
        </p:nvSpPr>
        <p:spPr>
          <a:xfrm>
            <a:off x="155024" y="250536"/>
            <a:ext cx="2132301" cy="429082"/>
          </a:xfrm>
        </p:spPr>
        <p:txBody>
          <a:bodyPr>
            <a:noAutofit/>
          </a:bodyPr>
          <a:lstStyle/>
          <a:p>
            <a:pPr algn="l"/>
            <a:r>
              <a:rPr lang="en-US"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10-</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сынып</a:t>
            </a:r>
            <a:endPar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одзаголовок 2">
            <a:extLst>
              <a:ext uri="{FF2B5EF4-FFF2-40B4-BE49-F238E27FC236}">
                <a16:creationId xmlns:a16="http://schemas.microsoft.com/office/drawing/2014/main" id="{DE370113-B385-2C41-BC76-ADDE2EDA2B26}"/>
              </a:ext>
            </a:extLst>
          </p:cNvPr>
          <p:cNvSpPr>
            <a:spLocks noGrp="1"/>
          </p:cNvSpPr>
          <p:nvPr>
            <p:ph type="subTitle" idx="1"/>
          </p:nvPr>
        </p:nvSpPr>
        <p:spPr>
          <a:xfrm>
            <a:off x="288570" y="2737125"/>
            <a:ext cx="8207146" cy="1440616"/>
          </a:xfrm>
        </p:spPr>
        <p:txBody>
          <a:bodyPr lIns="252000" tIns="108000" rIns="252000" bIns="108000">
            <a:noAutofit/>
          </a:bodyPr>
          <a:lstStyle/>
          <a:p>
            <a:pPr algn="l">
              <a:lnSpc>
                <a:spcPct val="100000"/>
              </a:lnSpc>
            </a:pPr>
            <a:r>
              <a:rPr lang="kk-KZ" sz="3200" b="1" dirty="0">
                <a:solidFill>
                  <a:srgbClr val="002060"/>
                </a:solidFill>
                <a:effectLst/>
                <a:latin typeface="Open Sans" panose="020B0606030504020204" pitchFamily="34" charset="0"/>
                <a:ea typeface="Open Sans" panose="020B0606030504020204" pitchFamily="34" charset="0"/>
                <a:cs typeface="Open Sans" panose="020B0606030504020204" pitchFamily="34" charset="0"/>
              </a:rPr>
              <a:t>Оттекті органикалық қосылыстар. Спирттер және фенолдар </a:t>
            </a:r>
            <a:endParaRPr lang="ru-RU" sz="3200" b="1"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Прямоугольник 3">
            <a:extLst>
              <a:ext uri="{FF2B5EF4-FFF2-40B4-BE49-F238E27FC236}">
                <a16:creationId xmlns:a16="http://schemas.microsoft.com/office/drawing/2014/main" id="{4F0CA0B7-653C-B64A-9B2C-9B4676D5BCA3}"/>
              </a:ext>
            </a:extLst>
          </p:cNvPr>
          <p:cNvSpPr/>
          <p:nvPr/>
        </p:nvSpPr>
        <p:spPr>
          <a:xfrm>
            <a:off x="258427" y="6670829"/>
            <a:ext cx="3525837" cy="669735"/>
          </a:xfrm>
          <a:prstGeom prst="rect">
            <a:avLst/>
          </a:prstGeom>
        </p:spPr>
        <p:txBody>
          <a:bodyPr wrap="square">
            <a:spAutoFit/>
          </a:bodyPr>
          <a:lstStyle/>
          <a:p>
            <a:pPr>
              <a:lnSpc>
                <a:spcPct val="150000"/>
              </a:lnSpc>
            </a:pPr>
            <a:r>
              <a:rPr lang="ru-RU" sz="2800" noProof="1">
                <a:solidFill>
                  <a:srgbClr val="620BFC"/>
                </a:solidFill>
                <a:latin typeface="Open Sans" panose="020B0606030504020204" pitchFamily="34" charset="0"/>
                <a:ea typeface="Open Sans" panose="020B0606030504020204" pitchFamily="34" charset="0"/>
                <a:cs typeface="Open Sans" panose="020B0606030504020204" pitchFamily="34" charset="0"/>
              </a:rPr>
              <a:t>Мұғалім:</a:t>
            </a:r>
            <a:endPar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4">
            <a:extLst>
              <a:ext uri="{FF2B5EF4-FFF2-40B4-BE49-F238E27FC236}">
                <a16:creationId xmlns:a16="http://schemas.microsoft.com/office/drawing/2014/main" id="{24967B1B-68B8-C84C-8B8B-86329E258C0C}"/>
              </a:ext>
            </a:extLst>
          </p:cNvPr>
          <p:cNvSpPr/>
          <p:nvPr/>
        </p:nvSpPr>
        <p:spPr>
          <a:xfrm>
            <a:off x="8248366" y="162237"/>
            <a:ext cx="1309974" cy="523220"/>
          </a:xfrm>
          <a:prstGeom prst="rect">
            <a:avLst/>
          </a:prstGeom>
        </p:spPr>
        <p:txBody>
          <a:bodyPr wrap="none">
            <a:spAutoFit/>
          </a:bodyPr>
          <a:lstStyle/>
          <a:p>
            <a:r>
              <a:rPr lang="ru-RU"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Химия</a:t>
            </a:r>
            <a:endParaRPr lang="x-none" sz="2800" dirty="0">
              <a:solidFill>
                <a:srgbClr val="620BFC"/>
              </a:solidFill>
            </a:endParaRPr>
          </a:p>
        </p:txBody>
      </p:sp>
      <p:sp>
        <p:nvSpPr>
          <p:cNvPr id="8" name="Прямоугольник 7">
            <a:extLst>
              <a:ext uri="{FF2B5EF4-FFF2-40B4-BE49-F238E27FC236}">
                <a16:creationId xmlns:a16="http://schemas.microsoft.com/office/drawing/2014/main" id="{F6501872-5065-E749-A9FA-589EEBC4B910}"/>
              </a:ext>
            </a:extLst>
          </p:cNvPr>
          <p:cNvSpPr/>
          <p:nvPr/>
        </p:nvSpPr>
        <p:spPr>
          <a:xfrm>
            <a:off x="258426" y="7106413"/>
            <a:ext cx="3525837" cy="669735"/>
          </a:xfrm>
          <a:prstGeom prst="rect">
            <a:avLst/>
          </a:prstGeom>
        </p:spPr>
        <p:txBody>
          <a:bodyPr wrap="square">
            <a:spAutoFit/>
          </a:bodyPr>
          <a:lstStyle/>
          <a:p>
            <a:pPr>
              <a:lnSpc>
                <a:spcPct val="150000"/>
              </a:lnSpc>
            </a:pPr>
            <a:r>
              <a:rPr lang="ru-RU" sz="2800" noProof="1">
                <a:solidFill>
                  <a:srgbClr val="002060"/>
                </a:solidFill>
                <a:latin typeface="Open Sans" panose="020B0606030504020204" pitchFamily="34" charset="0"/>
                <a:ea typeface="Open Sans" panose="020B0606030504020204" pitchFamily="34" charset="0"/>
                <a:cs typeface="Open Sans" panose="020B0606030504020204" pitchFamily="34" charset="0"/>
              </a:rPr>
              <a:t>Әбеу Нұргелді</a:t>
            </a:r>
          </a:p>
        </p:txBody>
      </p:sp>
      <p:pic>
        <p:nvPicPr>
          <p:cNvPr id="9" name="Рисунок 8">
            <a:extLst>
              <a:ext uri="{FF2B5EF4-FFF2-40B4-BE49-F238E27FC236}">
                <a16:creationId xmlns:a16="http://schemas.microsoft.com/office/drawing/2014/main" id="{B9B4B7D6-D546-AC4E-9322-50A39B657CE7}"/>
              </a:ext>
            </a:extLst>
          </p:cNvPr>
          <p:cNvPicPr>
            <a:picLocks noChangeAspect="1"/>
          </p:cNvPicPr>
          <p:nvPr/>
        </p:nvPicPr>
        <p:blipFill>
          <a:blip r:embed="rId2"/>
          <a:stretch>
            <a:fillRect/>
          </a:stretch>
        </p:blipFill>
        <p:spPr>
          <a:xfrm>
            <a:off x="4632290" y="4158349"/>
            <a:ext cx="4795872" cy="3552139"/>
          </a:xfrm>
          <a:prstGeom prst="rect">
            <a:avLst/>
          </a:prstGeom>
        </p:spPr>
      </p:pic>
    </p:spTree>
    <p:extLst>
      <p:ext uri="{BB962C8B-B14F-4D97-AF65-F5344CB8AC3E}">
        <p14:creationId xmlns:p14="http://schemas.microsoft.com/office/powerpoint/2010/main" val="439337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18219"/>
          </a:xfrm>
          <a:prstGeom prst="rect">
            <a:avLst/>
          </a:prstGeom>
          <a:noFill/>
          <a:ln>
            <a:solidFill>
              <a:schemeClr val="tx2"/>
            </a:solidFill>
          </a:ln>
        </p:spPr>
        <p:txBody>
          <a:bodyPr wrap="square" lIns="252000" tIns="108000" rIns="252000" bIns="108000" rtlCol="0">
            <a:spAutoFit/>
          </a:bodyPr>
          <a:lstStyle/>
          <a:p>
            <a:pPr algn="ctr"/>
            <a:r>
              <a:rPr lang="kk-KZ"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 Фенолдар</a:t>
            </a:r>
          </a:p>
        </p:txBody>
      </p:sp>
      <p:sp>
        <p:nvSpPr>
          <p:cNvPr id="7" name="TextBox 6"/>
          <p:cNvSpPr txBox="1"/>
          <p:nvPr/>
        </p:nvSpPr>
        <p:spPr>
          <a:xfrm>
            <a:off x="284163" y="1074751"/>
            <a:ext cx="9144000" cy="3542096"/>
          </a:xfrm>
          <a:prstGeom prst="rect">
            <a:avLst/>
          </a:prstGeom>
          <a:noFill/>
          <a:ln>
            <a:solidFill>
              <a:schemeClr val="tx2"/>
            </a:solidFill>
          </a:ln>
        </p:spPr>
        <p:txBody>
          <a:bodyPr wrap="square" lIns="252000" tIns="108000" rIns="252000" bIns="108000" rtlCol="0">
            <a:spAutoFit/>
          </a:bodyPr>
          <a:lstStyle/>
          <a:p>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Фенолдар – </a:t>
            </a: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гидроксил тобы бензол сақинасымен тікелей байланысқан органикалық қосылыстар. Фенолдарды халықаралық атау жүйесі бойынша гидроксибензол деп атайды.</a:t>
            </a:r>
          </a:p>
          <a:p>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Фенол молекуласындағы гидроксил тобындағы сутек атомының қозғалғыштығы артады және бензол сақинасының орто- және пара</a:t>
            </a:r>
            <a: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жағдайларында теріс зарядтар пайда болады. Фенол әлсіз қышқылдық қасиет көрсетеді:</a:t>
            </a:r>
          </a:p>
        </p:txBody>
      </p:sp>
      <p:pic>
        <p:nvPicPr>
          <p:cNvPr id="11" name="Рисунок 10">
            <a:extLst>
              <a:ext uri="{FF2B5EF4-FFF2-40B4-BE49-F238E27FC236}">
                <a16:creationId xmlns:a16="http://schemas.microsoft.com/office/drawing/2014/main" id="{19EBF843-11F5-4840-9984-15BBD5735007}"/>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100000"/>
                    </a14:imgEffect>
                    <a14:imgEffect>
                      <a14:brightnessContrast bright="45000" contrast="-36000"/>
                    </a14:imgEffect>
                  </a14:imgLayer>
                </a14:imgProps>
              </a:ext>
            </a:extLst>
          </a:blip>
          <a:stretch>
            <a:fillRect/>
          </a:stretch>
        </p:blipFill>
        <p:spPr>
          <a:xfrm>
            <a:off x="2779286" y="4843851"/>
            <a:ext cx="4153752" cy="1682859"/>
          </a:xfrm>
          <a:prstGeom prst="rect">
            <a:avLst/>
          </a:prstGeom>
        </p:spPr>
      </p:pic>
      <p:sp>
        <p:nvSpPr>
          <p:cNvPr id="12" name="TextBox 11">
            <a:extLst>
              <a:ext uri="{FF2B5EF4-FFF2-40B4-BE49-F238E27FC236}">
                <a16:creationId xmlns:a16="http://schemas.microsoft.com/office/drawing/2014/main" id="{292D5389-731C-4640-B60C-04EB5B4E83F7}"/>
              </a:ext>
            </a:extLst>
          </p:cNvPr>
          <p:cNvSpPr txBox="1"/>
          <p:nvPr/>
        </p:nvSpPr>
        <p:spPr>
          <a:xfrm>
            <a:off x="284163" y="6753715"/>
            <a:ext cx="9144000" cy="956773"/>
          </a:xfrm>
          <a:prstGeom prst="rect">
            <a:avLst/>
          </a:prstGeom>
          <a:noFill/>
          <a:ln>
            <a:solidFill>
              <a:schemeClr val="tx2"/>
            </a:solidFill>
          </a:ln>
        </p:spPr>
        <p:txBody>
          <a:bodyPr wrap="square" lIns="252000" tIns="108000" rIns="252000" bIns="108000" rtlCol="0">
            <a:spAutoFit/>
          </a:bodyPr>
          <a:lstStyle/>
          <a:p>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Өндірісте фенолды негізінен тас көмір шайырларынан бөліп алады. </a:t>
            </a:r>
          </a:p>
        </p:txBody>
      </p:sp>
    </p:spTree>
    <p:extLst>
      <p:ext uri="{BB962C8B-B14F-4D97-AF65-F5344CB8AC3E}">
        <p14:creationId xmlns:p14="http://schemas.microsoft.com/office/powerpoint/2010/main" val="3385398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18219"/>
          </a:xfrm>
          <a:prstGeom prst="rect">
            <a:avLst/>
          </a:prstGeom>
          <a:noFill/>
          <a:ln>
            <a:solidFill>
              <a:schemeClr val="tx2"/>
            </a:solidFill>
          </a:ln>
        </p:spPr>
        <p:txBody>
          <a:bodyPr wrap="square" lIns="252000" tIns="108000" rIns="252000" bIns="108000" rtlCol="0">
            <a:spAutoFit/>
          </a:bodyPr>
          <a:lstStyle/>
          <a:p>
            <a:pPr algn="ctr"/>
            <a:r>
              <a:rPr lang="kk-KZ"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 Көпатомды спирттер</a:t>
            </a:r>
          </a:p>
        </p:txBody>
      </p:sp>
      <mc:AlternateContent xmlns:mc="http://schemas.openxmlformats.org/markup-compatibility/2006">
        <mc:Choice xmlns:a14="http://schemas.microsoft.com/office/drawing/2010/main" Requires="a14">
          <p:sp>
            <p:nvSpPr>
              <p:cNvPr id="7" name="TextBox 6"/>
              <p:cNvSpPr txBox="1"/>
              <p:nvPr/>
            </p:nvSpPr>
            <p:spPr>
              <a:xfrm>
                <a:off x="284163" y="1074751"/>
                <a:ext cx="9144000" cy="3603652"/>
              </a:xfrm>
              <a:prstGeom prst="rect">
                <a:avLst/>
              </a:prstGeom>
              <a:noFill/>
              <a:ln>
                <a:solidFill>
                  <a:schemeClr val="tx2"/>
                </a:solidFill>
              </a:ln>
            </p:spPr>
            <p:txBody>
              <a:bodyPr wrap="square" lIns="252000" tIns="108000" rIns="252000" bIns="108000" rtlCol="0">
                <a:spAutoFit/>
              </a:bodyPr>
              <a:lstStyle/>
              <a:p>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Құрамында бірнеше гидроксил тобы бар көмірсутектердің туындылары. Көпатомды спирттерге: этиленгликоль </a:t>
                </a:r>
                <a14:m>
                  <m:oMath xmlns:m="http://schemas.openxmlformats.org/officeDocument/2006/math">
                    <m:r>
                      <a:rPr lang="kk-KZ"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𝐶</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𝐻</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4</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𝑂𝐻</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)2), </m:t>
                    </m:r>
                  </m:oMath>
                </a14:m>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глицерин </a:t>
                </a:r>
                <a14:m>
                  <m:oMath xmlns:m="http://schemas.openxmlformats.org/officeDocument/2006/math">
                    <m:r>
                      <a:rPr lang="kk-KZ"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𝐶</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3</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𝐻</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5</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𝑂𝐻</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)3), </m:t>
                    </m:r>
                  </m:oMath>
                </a14:m>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ксилит </a:t>
                </a:r>
                <a14:m>
                  <m:oMath xmlns:m="http://schemas.openxmlformats.org/officeDocument/2006/math">
                    <m:r>
                      <a:rPr lang="kk-KZ"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𝐶</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5</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𝐻</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7</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𝑂𝐻</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)5), </m:t>
                    </m:r>
                  </m:oMath>
                </a14:m>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сорбит </a:t>
                </a:r>
                <a14:m>
                  <m:oMath xmlns:m="http://schemas.openxmlformats.org/officeDocument/2006/math">
                    <m:r>
                      <a:rPr lang="kk-KZ"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𝐶</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6</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𝐻</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8</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𝑂𝐻</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)6) </m:t>
                    </m:r>
                  </m:oMath>
                </a14:m>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және т.б. жатады.</a:t>
                </a:r>
              </a:p>
              <a:p>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Екі гидроксил тобы бар спирттерді </a:t>
                </a:r>
                <a:r>
                  <a:rPr lang="kk-KZ"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гликольдер </a:t>
                </a:r>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немесе </a:t>
                </a:r>
                <a:r>
                  <a:rPr lang="kk-KZ"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алкандиолдар</a:t>
                </a:r>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 деп атайды. Олардың жалпы формуласы </a:t>
                </a:r>
                <a14:m>
                  <m:oMath xmlns:m="http://schemas.openxmlformats.org/officeDocument/2006/math">
                    <m:r>
                      <a:rPr lang="en-US"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𝐶</m:t>
                    </m:r>
                    <m:r>
                      <a:rPr lang="en-US" sz="2200" i="1" baseline="-2500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𝑛</m:t>
                    </m:r>
                    <m:r>
                      <a:rPr lang="en-US"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𝐻</m:t>
                    </m:r>
                    <m:r>
                      <a:rPr lang="en-US" sz="2200" i="1" baseline="-2500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r>
                      <a:rPr lang="en-US" sz="2200" i="1" baseline="-2500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𝑛</m:t>
                    </m:r>
                    <m:r>
                      <a:rPr lang="en-US"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𝑂𝐻</m:t>
                    </m:r>
                    <m:r>
                      <a:rPr lang="en-US"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200" i="1" baseline="-25000"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r>
                      <a:rPr lang="en-US"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oMath>
                </a14:m>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Халықаралық жүйе бойынша спирттерді атағанда көмірсутек атына </a:t>
                </a:r>
                <a:r>
                  <a:rPr lang="kk-KZ"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-диол </a:t>
                </a:r>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немесе </a:t>
                </a:r>
                <a:r>
                  <a:rPr lang="kk-KZ" sz="2200" dirty="0">
                    <a:solidFill>
                      <a:srgbClr val="620BFC"/>
                    </a:solidFill>
                    <a:latin typeface="Open Sans" panose="020B0606030504020204" pitchFamily="34" charset="0"/>
                    <a:ea typeface="Open Sans" panose="020B0606030504020204" pitchFamily="34" charset="0"/>
                    <a:cs typeface="Open Sans" panose="020B0606030504020204" pitchFamily="34" charset="0"/>
                  </a:rPr>
                  <a:t>–триол </a:t>
                </a:r>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жұрнағын қосып, гидроксил тобы жақын орналасқан көміртек атомынан бастап номерлейді:</a:t>
                </a:r>
              </a:p>
            </p:txBody>
          </p:sp>
        </mc:Choice>
        <mc:Fallback>
          <p:sp>
            <p:nvSpPr>
              <p:cNvPr id="7" name="TextBox 6"/>
              <p:cNvSpPr txBox="1">
                <a:spLocks noRot="1" noChangeAspect="1" noMove="1" noResize="1" noEditPoints="1" noAdjustHandles="1" noChangeArrowheads="1" noChangeShapeType="1" noTextEdit="1"/>
              </p:cNvSpPr>
              <p:nvPr/>
            </p:nvSpPr>
            <p:spPr>
              <a:xfrm>
                <a:off x="284163" y="1074751"/>
                <a:ext cx="9144000" cy="3603652"/>
              </a:xfrm>
              <a:prstGeom prst="rect">
                <a:avLst/>
              </a:prstGeom>
              <a:blipFill>
                <a:blip r:embed="rId2"/>
                <a:stretch>
                  <a:fillRect b="-675"/>
                </a:stretch>
              </a:blipFill>
              <a:ln>
                <a:solidFill>
                  <a:schemeClr val="tx2"/>
                </a:solidFill>
              </a:ln>
            </p:spPr>
            <p:txBody>
              <a:bodyPr/>
              <a:lstStyle/>
              <a:p>
                <a:r>
                  <a:rPr lang="ru-KZ">
                    <a:noFill/>
                  </a:rPr>
                  <a:t> </a:t>
                </a:r>
              </a:p>
            </p:txBody>
          </p:sp>
        </mc:Fallback>
      </mc:AlternateContent>
      <p:sp>
        <p:nvSpPr>
          <p:cNvPr id="8" name="TextBox 7">
            <a:extLst>
              <a:ext uri="{FF2B5EF4-FFF2-40B4-BE49-F238E27FC236}">
                <a16:creationId xmlns:a16="http://schemas.microsoft.com/office/drawing/2014/main" id="{E5751646-3263-4BB4-BD77-EA6CD493AB09}"/>
              </a:ext>
            </a:extLst>
          </p:cNvPr>
          <p:cNvSpPr txBox="1"/>
          <p:nvPr/>
        </p:nvSpPr>
        <p:spPr>
          <a:xfrm>
            <a:off x="285062" y="6872003"/>
            <a:ext cx="2980762" cy="833663"/>
          </a:xfrm>
          <a:prstGeom prst="rect">
            <a:avLst/>
          </a:prstGeom>
          <a:noFill/>
          <a:ln>
            <a:solidFill>
              <a:schemeClr val="tx2"/>
            </a:solidFill>
          </a:ln>
        </p:spPr>
        <p:txBody>
          <a:bodyPr wrap="square" lIns="252000" tIns="108000" rIns="252000" bIns="108000" rtlCol="0">
            <a:spAutoFit/>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Этандиол</a:t>
            </a:r>
          </a:p>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этиленглюкол</a:t>
            </a:r>
          </a:p>
        </p:txBody>
      </p:sp>
      <p:sp>
        <p:nvSpPr>
          <p:cNvPr id="9" name="TextBox 8">
            <a:extLst>
              <a:ext uri="{FF2B5EF4-FFF2-40B4-BE49-F238E27FC236}">
                <a16:creationId xmlns:a16="http://schemas.microsoft.com/office/drawing/2014/main" id="{351BD29B-C30D-42CD-A79B-7EBFFA73968A}"/>
              </a:ext>
            </a:extLst>
          </p:cNvPr>
          <p:cNvSpPr txBox="1"/>
          <p:nvPr/>
        </p:nvSpPr>
        <p:spPr>
          <a:xfrm>
            <a:off x="3577210" y="6996055"/>
            <a:ext cx="2406455" cy="525886"/>
          </a:xfrm>
          <a:prstGeom prst="rect">
            <a:avLst/>
          </a:prstGeom>
          <a:noFill/>
          <a:ln>
            <a:solidFill>
              <a:schemeClr val="tx2"/>
            </a:solidFill>
          </a:ln>
        </p:spPr>
        <p:txBody>
          <a:bodyPr wrap="square" lIns="252000" tIns="108000" rIns="252000" bIns="108000" rtlCol="0">
            <a:spAutoFit/>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Пропандиол-2</a:t>
            </a:r>
          </a:p>
        </p:txBody>
      </p:sp>
      <p:sp>
        <p:nvSpPr>
          <p:cNvPr id="10" name="TextBox 9">
            <a:extLst>
              <a:ext uri="{FF2B5EF4-FFF2-40B4-BE49-F238E27FC236}">
                <a16:creationId xmlns:a16="http://schemas.microsoft.com/office/drawing/2014/main" id="{9104A895-7AFC-48C6-8D96-C1C6F1E046F8}"/>
              </a:ext>
            </a:extLst>
          </p:cNvPr>
          <p:cNvSpPr txBox="1"/>
          <p:nvPr/>
        </p:nvSpPr>
        <p:spPr>
          <a:xfrm>
            <a:off x="6446501" y="6885577"/>
            <a:ext cx="2981662" cy="833663"/>
          </a:xfrm>
          <a:prstGeom prst="rect">
            <a:avLst/>
          </a:prstGeom>
          <a:noFill/>
          <a:ln>
            <a:solidFill>
              <a:schemeClr val="tx2"/>
            </a:solidFill>
          </a:ln>
        </p:spPr>
        <p:txBody>
          <a:bodyPr wrap="square" lIns="252000" tIns="108000" rIns="252000" bIns="108000" rtlCol="0">
            <a:spAutoFit/>
          </a:bodyPr>
          <a:lstStyle/>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Пропантриол - 1,2,3</a:t>
            </a:r>
          </a:p>
          <a:p>
            <a:pPr algn="ctr"/>
            <a:r>
              <a:rPr lang="kk-KZ" sz="2000" dirty="0">
                <a:solidFill>
                  <a:srgbClr val="002060"/>
                </a:solidFill>
                <a:latin typeface="Open Sans" panose="020B0606030504020204" pitchFamily="34" charset="0"/>
                <a:ea typeface="Open Sans" panose="020B0606030504020204" pitchFamily="34" charset="0"/>
                <a:cs typeface="Open Sans" panose="020B0606030504020204" pitchFamily="34" charset="0"/>
              </a:rPr>
              <a:t>Глицерин </a:t>
            </a:r>
          </a:p>
        </p:txBody>
      </p:sp>
      <p:grpSp>
        <p:nvGrpSpPr>
          <p:cNvPr id="11" name="Группа 10">
            <a:extLst>
              <a:ext uri="{FF2B5EF4-FFF2-40B4-BE49-F238E27FC236}">
                <a16:creationId xmlns:a16="http://schemas.microsoft.com/office/drawing/2014/main" id="{B172C70F-DD7B-4F93-BA97-12A16312FE03}"/>
              </a:ext>
            </a:extLst>
          </p:cNvPr>
          <p:cNvGrpSpPr/>
          <p:nvPr/>
        </p:nvGrpSpPr>
        <p:grpSpPr>
          <a:xfrm>
            <a:off x="632915" y="4969319"/>
            <a:ext cx="1999161" cy="1625341"/>
            <a:chOff x="2750521" y="5042397"/>
            <a:chExt cx="1999161" cy="1625341"/>
          </a:xfrm>
        </p:grpSpPr>
        <mc:AlternateContent xmlns:mc="http://schemas.openxmlformats.org/markup-compatibility/2006" xmlns:a14="http://schemas.microsoft.com/office/drawing/2010/main">
          <mc:Choice Requires="a14">
            <p:sp>
              <p:nvSpPr>
                <p:cNvPr id="12" name="Прямоугольник 11">
                  <a:extLst>
                    <a:ext uri="{FF2B5EF4-FFF2-40B4-BE49-F238E27FC236}">
                      <a16:creationId xmlns:a16="http://schemas.microsoft.com/office/drawing/2014/main" id="{A4EA7E77-B6BD-4655-B47A-A8D5CABA34F5}"/>
                    </a:ext>
                  </a:extLst>
                </p:cNvPr>
                <p:cNvSpPr/>
                <p:nvPr/>
              </p:nvSpPr>
              <p:spPr>
                <a:xfrm>
                  <a:off x="3841137" y="5836933"/>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12" name="Прямоугольник 11">
                  <a:extLst>
                    <a:ext uri="{FF2B5EF4-FFF2-40B4-BE49-F238E27FC236}">
                      <a16:creationId xmlns:a16="http://schemas.microsoft.com/office/drawing/2014/main" id="{A4EA7E77-B6BD-4655-B47A-A8D5CABA34F5}"/>
                    </a:ext>
                  </a:extLst>
                </p:cNvPr>
                <p:cNvSpPr>
                  <a:spLocks noRot="1" noChangeAspect="1" noMove="1" noResize="1" noEditPoints="1" noAdjustHandles="1" noChangeArrowheads="1" noChangeShapeType="1" noTextEdit="1"/>
                </p:cNvSpPr>
                <p:nvPr/>
              </p:nvSpPr>
              <p:spPr>
                <a:xfrm>
                  <a:off x="3841137" y="5836933"/>
                  <a:ext cx="780278" cy="830805"/>
                </a:xfrm>
                <a:prstGeom prst="rect">
                  <a:avLst/>
                </a:prstGeom>
                <a:blipFill>
                  <a:blip r:embed="rId3"/>
                  <a:stretch>
                    <a:fillRect/>
                  </a:stretch>
                </a:blipFill>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13" name="Прямоугольник 12">
                  <a:extLst>
                    <a:ext uri="{FF2B5EF4-FFF2-40B4-BE49-F238E27FC236}">
                      <a16:creationId xmlns:a16="http://schemas.microsoft.com/office/drawing/2014/main" id="{8F195F35-AC53-49B7-9376-D69457B49286}"/>
                    </a:ext>
                  </a:extLst>
                </p:cNvPr>
                <p:cNvSpPr/>
                <p:nvPr/>
              </p:nvSpPr>
              <p:spPr>
                <a:xfrm>
                  <a:off x="2811587" y="5432361"/>
                  <a:ext cx="1938095"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kk-KZ"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2</m:t>
                            </m:r>
                          </m:sub>
                        </m:sSub>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sSub>
                          <m:sSubPr>
                            <m:ctrl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kk-KZ"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2</m:t>
                            </m:r>
                          </m:sub>
                        </m:sSub>
                      </m:oMath>
                    </m:oMathPara>
                  </a14:m>
                  <a:endParaRPr lang="ru-KZ" sz="2800" dirty="0"/>
                </a:p>
              </p:txBody>
            </p:sp>
          </mc:Choice>
          <mc:Fallback xmlns="">
            <p:sp>
              <p:nvSpPr>
                <p:cNvPr id="13" name="Прямоугольник 12">
                  <a:extLst>
                    <a:ext uri="{FF2B5EF4-FFF2-40B4-BE49-F238E27FC236}">
                      <a16:creationId xmlns:a16="http://schemas.microsoft.com/office/drawing/2014/main" id="{8F195F35-AC53-49B7-9376-D69457B49286}"/>
                    </a:ext>
                  </a:extLst>
                </p:cNvPr>
                <p:cNvSpPr>
                  <a:spLocks noRot="1" noChangeAspect="1" noMove="1" noResize="1" noEditPoints="1" noAdjustHandles="1" noChangeArrowheads="1" noChangeShapeType="1" noTextEdit="1"/>
                </p:cNvSpPr>
                <p:nvPr/>
              </p:nvSpPr>
              <p:spPr>
                <a:xfrm>
                  <a:off x="2811587" y="5432361"/>
                  <a:ext cx="1938095" cy="523220"/>
                </a:xfrm>
                <a:prstGeom prst="rect">
                  <a:avLst/>
                </a:prstGeom>
                <a:blipFill>
                  <a:blip r:embed="rId4"/>
                  <a:stretch>
                    <a:fillRect/>
                  </a:stretch>
                </a:blipFill>
              </p:spPr>
              <p:txBody>
                <a:bodyPr/>
                <a:lstStyle/>
                <a:p>
                  <a:r>
                    <a:rPr lang="ru-KZ">
                      <a:noFill/>
                    </a:rPr>
                    <a:t> </a:t>
                  </a:r>
                </a:p>
              </p:txBody>
            </p:sp>
          </mc:Fallback>
        </mc:AlternateContent>
        <p:sp>
          <p:nvSpPr>
            <p:cNvPr id="17" name="Прямоугольник 16">
              <a:extLst>
                <a:ext uri="{FF2B5EF4-FFF2-40B4-BE49-F238E27FC236}">
                  <a16:creationId xmlns:a16="http://schemas.microsoft.com/office/drawing/2014/main" id="{EFFED388-347E-4F7D-9005-FB5CD76BE0DE}"/>
                </a:ext>
              </a:extLst>
            </p:cNvPr>
            <p:cNvSpPr/>
            <p:nvPr/>
          </p:nvSpPr>
          <p:spPr>
            <a:xfrm>
              <a:off x="4108491" y="5042398"/>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18" name="Прямоугольник 17">
              <a:extLst>
                <a:ext uri="{FF2B5EF4-FFF2-40B4-BE49-F238E27FC236}">
                  <a16:creationId xmlns:a16="http://schemas.microsoft.com/office/drawing/2014/main" id="{1B2C52E9-3110-459E-AB43-E5FCF63A036B}"/>
                </a:ext>
              </a:extLst>
            </p:cNvPr>
            <p:cNvSpPr/>
            <p:nvPr/>
          </p:nvSpPr>
          <p:spPr>
            <a:xfrm>
              <a:off x="3050642" y="5042397"/>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p>
          </p:txBody>
        </p:sp>
        <mc:AlternateContent xmlns:mc="http://schemas.openxmlformats.org/markup-compatibility/2006" xmlns:a14="http://schemas.microsoft.com/office/drawing/2010/main">
          <mc:Choice Requires="a14">
            <p:sp>
              <p:nvSpPr>
                <p:cNvPr id="19" name="Прямоугольник 18">
                  <a:extLst>
                    <a:ext uri="{FF2B5EF4-FFF2-40B4-BE49-F238E27FC236}">
                      <a16:creationId xmlns:a16="http://schemas.microsoft.com/office/drawing/2014/main" id="{E517014D-DC38-42EC-B8E1-E49E3A694D1D}"/>
                    </a:ext>
                  </a:extLst>
                </p:cNvPr>
                <p:cNvSpPr/>
                <p:nvPr/>
              </p:nvSpPr>
              <p:spPr>
                <a:xfrm>
                  <a:off x="2750521" y="5829265"/>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19" name="Прямоугольник 18">
                  <a:extLst>
                    <a:ext uri="{FF2B5EF4-FFF2-40B4-BE49-F238E27FC236}">
                      <a16:creationId xmlns:a16="http://schemas.microsoft.com/office/drawing/2014/main" id="{E517014D-DC38-42EC-B8E1-E49E3A694D1D}"/>
                    </a:ext>
                  </a:extLst>
                </p:cNvPr>
                <p:cNvSpPr>
                  <a:spLocks noRot="1" noChangeAspect="1" noMove="1" noResize="1" noEditPoints="1" noAdjustHandles="1" noChangeArrowheads="1" noChangeShapeType="1" noTextEdit="1"/>
                </p:cNvSpPr>
                <p:nvPr/>
              </p:nvSpPr>
              <p:spPr>
                <a:xfrm>
                  <a:off x="2750521" y="5829265"/>
                  <a:ext cx="780278" cy="830805"/>
                </a:xfrm>
                <a:prstGeom prst="rect">
                  <a:avLst/>
                </a:prstGeom>
                <a:blipFill>
                  <a:blip r:embed="rId5"/>
                  <a:stretch>
                    <a:fillRect/>
                  </a:stretch>
                </a:blipFill>
              </p:spPr>
              <p:txBody>
                <a:bodyPr/>
                <a:lstStyle/>
                <a:p>
                  <a:r>
                    <a:rPr lang="ru-KZ">
                      <a:noFill/>
                    </a:rPr>
                    <a:t> </a:t>
                  </a:r>
                </a:p>
              </p:txBody>
            </p:sp>
          </mc:Fallback>
        </mc:AlternateContent>
      </p:grpSp>
      <p:grpSp>
        <p:nvGrpSpPr>
          <p:cNvPr id="20" name="Группа 19">
            <a:extLst>
              <a:ext uri="{FF2B5EF4-FFF2-40B4-BE49-F238E27FC236}">
                <a16:creationId xmlns:a16="http://schemas.microsoft.com/office/drawing/2014/main" id="{4D87DA61-042F-4105-9698-69283DB4CB65}"/>
              </a:ext>
            </a:extLst>
          </p:cNvPr>
          <p:cNvGrpSpPr/>
          <p:nvPr/>
        </p:nvGrpSpPr>
        <p:grpSpPr>
          <a:xfrm>
            <a:off x="3131730" y="4907694"/>
            <a:ext cx="2851935" cy="1617673"/>
            <a:chOff x="2811587" y="5042397"/>
            <a:chExt cx="2851935" cy="1617673"/>
          </a:xfrm>
        </p:grpSpPr>
        <mc:AlternateContent xmlns:mc="http://schemas.openxmlformats.org/markup-compatibility/2006" xmlns:a14="http://schemas.microsoft.com/office/drawing/2010/main">
          <mc:Choice Requires="a14">
            <p:sp>
              <p:nvSpPr>
                <p:cNvPr id="21" name="Прямоугольник 20">
                  <a:extLst>
                    <a:ext uri="{FF2B5EF4-FFF2-40B4-BE49-F238E27FC236}">
                      <a16:creationId xmlns:a16="http://schemas.microsoft.com/office/drawing/2014/main" id="{88C4DF55-9331-4D3A-8FF3-0788E4D6DDA8}"/>
                    </a:ext>
                  </a:extLst>
                </p:cNvPr>
                <p:cNvSpPr/>
                <p:nvPr/>
              </p:nvSpPr>
              <p:spPr>
                <a:xfrm>
                  <a:off x="4786689" y="5805656"/>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21" name="Прямоугольник 20">
                  <a:extLst>
                    <a:ext uri="{FF2B5EF4-FFF2-40B4-BE49-F238E27FC236}">
                      <a16:creationId xmlns:a16="http://schemas.microsoft.com/office/drawing/2014/main" id="{88C4DF55-9331-4D3A-8FF3-0788E4D6DDA8}"/>
                    </a:ext>
                  </a:extLst>
                </p:cNvPr>
                <p:cNvSpPr>
                  <a:spLocks noRot="1" noChangeAspect="1" noMove="1" noResize="1" noEditPoints="1" noAdjustHandles="1" noChangeArrowheads="1" noChangeShapeType="1" noTextEdit="1"/>
                </p:cNvSpPr>
                <p:nvPr/>
              </p:nvSpPr>
              <p:spPr>
                <a:xfrm>
                  <a:off x="4786689" y="5805656"/>
                  <a:ext cx="780278" cy="830805"/>
                </a:xfrm>
                <a:prstGeom prst="rect">
                  <a:avLst/>
                </a:prstGeom>
                <a:blipFill>
                  <a:blip r:embed="rId6"/>
                  <a:stretch>
                    <a:fillRect/>
                  </a:stretch>
                </a:blipFill>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22" name="Прямоугольник 21">
                  <a:extLst>
                    <a:ext uri="{FF2B5EF4-FFF2-40B4-BE49-F238E27FC236}">
                      <a16:creationId xmlns:a16="http://schemas.microsoft.com/office/drawing/2014/main" id="{A81DFC88-F389-40B9-85AD-B55A47B13AE4}"/>
                    </a:ext>
                  </a:extLst>
                </p:cNvPr>
                <p:cNvSpPr/>
                <p:nvPr/>
              </p:nvSpPr>
              <p:spPr>
                <a:xfrm>
                  <a:off x="2811587" y="5432361"/>
                  <a:ext cx="2851935"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800" b="0" i="1" smtClean="0">
                            <a:solidFill>
                              <a:srgbClr val="002060"/>
                            </a:solidFill>
                            <a:latin typeface="Cambria Math" panose="02040503050406030204" pitchFamily="18" charset="0"/>
                            <a:ea typeface="Cambria Math" panose="02040503050406030204" pitchFamily="18" charset="0"/>
                            <a:cs typeface="Open Sans" panose="020B0606030504020204" pitchFamily="34" charset="0"/>
                          </a:rPr>
                          <m:t>𝐶𝐻</m:t>
                        </m:r>
                        <m:r>
                          <a:rPr lang="en-US" sz="2800" b="0" i="1" smtClean="0">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sSub>
                          <m:sSubPr>
                            <m:ctrl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kk-KZ"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2</m:t>
                            </m:r>
                          </m:sub>
                        </m:sSub>
                      </m:oMath>
                    </m:oMathPara>
                  </a14:m>
                  <a:endParaRPr lang="ru-KZ" sz="2800" dirty="0"/>
                </a:p>
              </p:txBody>
            </p:sp>
          </mc:Choice>
          <mc:Fallback xmlns="">
            <p:sp>
              <p:nvSpPr>
                <p:cNvPr id="22" name="Прямоугольник 21">
                  <a:extLst>
                    <a:ext uri="{FF2B5EF4-FFF2-40B4-BE49-F238E27FC236}">
                      <a16:creationId xmlns:a16="http://schemas.microsoft.com/office/drawing/2014/main" id="{A81DFC88-F389-40B9-85AD-B55A47B13AE4}"/>
                    </a:ext>
                  </a:extLst>
                </p:cNvPr>
                <p:cNvSpPr>
                  <a:spLocks noRot="1" noChangeAspect="1" noMove="1" noResize="1" noEditPoints="1" noAdjustHandles="1" noChangeArrowheads="1" noChangeShapeType="1" noTextEdit="1"/>
                </p:cNvSpPr>
                <p:nvPr/>
              </p:nvSpPr>
              <p:spPr>
                <a:xfrm>
                  <a:off x="2811587" y="5432361"/>
                  <a:ext cx="2851935" cy="523220"/>
                </a:xfrm>
                <a:prstGeom prst="rect">
                  <a:avLst/>
                </a:prstGeom>
                <a:blipFill>
                  <a:blip r:embed="rId7"/>
                  <a:stretch>
                    <a:fillRect/>
                  </a:stretch>
                </a:blipFill>
              </p:spPr>
              <p:txBody>
                <a:bodyPr/>
                <a:lstStyle/>
                <a:p>
                  <a:r>
                    <a:rPr lang="ru-KZ">
                      <a:noFill/>
                    </a:rPr>
                    <a:t> </a:t>
                  </a:r>
                </a:p>
              </p:txBody>
            </p:sp>
          </mc:Fallback>
        </mc:AlternateContent>
        <p:sp>
          <p:nvSpPr>
            <p:cNvPr id="24" name="Прямоугольник 23">
              <a:extLst>
                <a:ext uri="{FF2B5EF4-FFF2-40B4-BE49-F238E27FC236}">
                  <a16:creationId xmlns:a16="http://schemas.microsoft.com/office/drawing/2014/main" id="{ED8B0642-2E35-4755-95D6-4099F218C712}"/>
                </a:ext>
              </a:extLst>
            </p:cNvPr>
            <p:cNvSpPr/>
            <p:nvPr/>
          </p:nvSpPr>
          <p:spPr>
            <a:xfrm>
              <a:off x="4108491" y="5042398"/>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25" name="Прямоугольник 24">
              <a:extLst>
                <a:ext uri="{FF2B5EF4-FFF2-40B4-BE49-F238E27FC236}">
                  <a16:creationId xmlns:a16="http://schemas.microsoft.com/office/drawing/2014/main" id="{248B56DB-DB44-4AF1-830F-00CE602D69F2}"/>
                </a:ext>
              </a:extLst>
            </p:cNvPr>
            <p:cNvSpPr/>
            <p:nvPr/>
          </p:nvSpPr>
          <p:spPr>
            <a:xfrm>
              <a:off x="3050642" y="5042397"/>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3</a:t>
              </a:r>
            </a:p>
          </p:txBody>
        </p:sp>
        <mc:AlternateContent xmlns:mc="http://schemas.openxmlformats.org/markup-compatibility/2006" xmlns:a14="http://schemas.microsoft.com/office/drawing/2010/main">
          <mc:Choice Requires="a14">
            <p:sp>
              <p:nvSpPr>
                <p:cNvPr id="26" name="Прямоугольник 25">
                  <a:extLst>
                    <a:ext uri="{FF2B5EF4-FFF2-40B4-BE49-F238E27FC236}">
                      <a16:creationId xmlns:a16="http://schemas.microsoft.com/office/drawing/2014/main" id="{D92691B8-BA47-4B1E-A784-465B8EC5E554}"/>
                    </a:ext>
                  </a:extLst>
                </p:cNvPr>
                <p:cNvSpPr/>
                <p:nvPr/>
              </p:nvSpPr>
              <p:spPr>
                <a:xfrm>
                  <a:off x="3793102" y="5829265"/>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26" name="Прямоугольник 25">
                  <a:extLst>
                    <a:ext uri="{FF2B5EF4-FFF2-40B4-BE49-F238E27FC236}">
                      <a16:creationId xmlns:a16="http://schemas.microsoft.com/office/drawing/2014/main" id="{D92691B8-BA47-4B1E-A784-465B8EC5E554}"/>
                    </a:ext>
                  </a:extLst>
                </p:cNvPr>
                <p:cNvSpPr>
                  <a:spLocks noRot="1" noChangeAspect="1" noMove="1" noResize="1" noEditPoints="1" noAdjustHandles="1" noChangeArrowheads="1" noChangeShapeType="1" noTextEdit="1"/>
                </p:cNvSpPr>
                <p:nvPr/>
              </p:nvSpPr>
              <p:spPr>
                <a:xfrm>
                  <a:off x="3793102" y="5829265"/>
                  <a:ext cx="780278" cy="830805"/>
                </a:xfrm>
                <a:prstGeom prst="rect">
                  <a:avLst/>
                </a:prstGeom>
                <a:blipFill>
                  <a:blip r:embed="rId8"/>
                  <a:stretch>
                    <a:fillRect/>
                  </a:stretch>
                </a:blipFill>
              </p:spPr>
              <p:txBody>
                <a:bodyPr/>
                <a:lstStyle/>
                <a:p>
                  <a:r>
                    <a:rPr lang="ru-KZ">
                      <a:noFill/>
                    </a:rPr>
                    <a:t> </a:t>
                  </a:r>
                </a:p>
              </p:txBody>
            </p:sp>
          </mc:Fallback>
        </mc:AlternateContent>
        <p:sp>
          <p:nvSpPr>
            <p:cNvPr id="27" name="Прямоугольник 26">
              <a:extLst>
                <a:ext uri="{FF2B5EF4-FFF2-40B4-BE49-F238E27FC236}">
                  <a16:creationId xmlns:a16="http://schemas.microsoft.com/office/drawing/2014/main" id="{748CCF46-8F1A-4EC2-9BF2-30502287204C}"/>
                </a:ext>
              </a:extLst>
            </p:cNvPr>
            <p:cNvSpPr/>
            <p:nvPr/>
          </p:nvSpPr>
          <p:spPr>
            <a:xfrm>
              <a:off x="5011164" y="5062616"/>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p>
          </p:txBody>
        </p:sp>
      </p:grpSp>
      <p:grpSp>
        <p:nvGrpSpPr>
          <p:cNvPr id="28" name="Группа 27">
            <a:extLst>
              <a:ext uri="{FF2B5EF4-FFF2-40B4-BE49-F238E27FC236}">
                <a16:creationId xmlns:a16="http://schemas.microsoft.com/office/drawing/2014/main" id="{DA58D279-BCD6-44D0-9029-24E752C2AC4C}"/>
              </a:ext>
            </a:extLst>
          </p:cNvPr>
          <p:cNvGrpSpPr/>
          <p:nvPr/>
        </p:nvGrpSpPr>
        <p:grpSpPr>
          <a:xfrm>
            <a:off x="6356545" y="4931900"/>
            <a:ext cx="3011334" cy="1631652"/>
            <a:chOff x="2761385" y="5042397"/>
            <a:chExt cx="3011334" cy="1631652"/>
          </a:xfrm>
        </p:grpSpPr>
        <mc:AlternateContent xmlns:mc="http://schemas.openxmlformats.org/markup-compatibility/2006" xmlns:a14="http://schemas.microsoft.com/office/drawing/2010/main">
          <mc:Choice Requires="a14">
            <p:sp>
              <p:nvSpPr>
                <p:cNvPr id="29" name="Прямоугольник 28">
                  <a:extLst>
                    <a:ext uri="{FF2B5EF4-FFF2-40B4-BE49-F238E27FC236}">
                      <a16:creationId xmlns:a16="http://schemas.microsoft.com/office/drawing/2014/main" id="{83F3CC72-0F5E-4D55-B8CB-2420C23B0C26}"/>
                    </a:ext>
                  </a:extLst>
                </p:cNvPr>
                <p:cNvSpPr/>
                <p:nvPr/>
              </p:nvSpPr>
              <p:spPr>
                <a:xfrm>
                  <a:off x="4659475" y="5805656"/>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29" name="Прямоугольник 28">
                  <a:extLst>
                    <a:ext uri="{FF2B5EF4-FFF2-40B4-BE49-F238E27FC236}">
                      <a16:creationId xmlns:a16="http://schemas.microsoft.com/office/drawing/2014/main" id="{83F3CC72-0F5E-4D55-B8CB-2420C23B0C26}"/>
                    </a:ext>
                  </a:extLst>
                </p:cNvPr>
                <p:cNvSpPr>
                  <a:spLocks noRot="1" noChangeAspect="1" noMove="1" noResize="1" noEditPoints="1" noAdjustHandles="1" noChangeArrowheads="1" noChangeShapeType="1" noTextEdit="1"/>
                </p:cNvSpPr>
                <p:nvPr/>
              </p:nvSpPr>
              <p:spPr>
                <a:xfrm>
                  <a:off x="4659475" y="5805656"/>
                  <a:ext cx="780278" cy="830805"/>
                </a:xfrm>
                <a:prstGeom prst="rect">
                  <a:avLst/>
                </a:prstGeom>
                <a:blipFill>
                  <a:blip r:embed="rId9"/>
                  <a:stretch>
                    <a:fillRect/>
                  </a:stretch>
                </a:blipFill>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30" name="Прямоугольник 29">
                  <a:extLst>
                    <a:ext uri="{FF2B5EF4-FFF2-40B4-BE49-F238E27FC236}">
                      <a16:creationId xmlns:a16="http://schemas.microsoft.com/office/drawing/2014/main" id="{FC76E99F-16C9-4FBA-8E44-FB93E7900580}"/>
                    </a:ext>
                  </a:extLst>
                </p:cNvPr>
                <p:cNvSpPr/>
                <p:nvPr/>
              </p:nvSpPr>
              <p:spPr>
                <a:xfrm>
                  <a:off x="2811587" y="5432361"/>
                  <a:ext cx="296113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2</m:t>
                            </m:r>
                          </m:sub>
                        </m:sSub>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800" b="0" i="1" smtClean="0">
                            <a:solidFill>
                              <a:srgbClr val="002060"/>
                            </a:solidFill>
                            <a:latin typeface="Cambria Math" panose="02040503050406030204" pitchFamily="18" charset="0"/>
                            <a:ea typeface="Cambria Math" panose="02040503050406030204" pitchFamily="18" charset="0"/>
                            <a:cs typeface="Open Sans" panose="020B0606030504020204" pitchFamily="34" charset="0"/>
                          </a:rPr>
                          <m:t>𝐶𝐻</m:t>
                        </m:r>
                        <m:r>
                          <a:rPr lang="en-US" sz="2800" b="0" i="1" smtClean="0">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sSub>
                          <m:sSubPr>
                            <m:ctrl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kk-KZ"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2</m:t>
                            </m:r>
                          </m:sub>
                        </m:sSub>
                      </m:oMath>
                    </m:oMathPara>
                  </a14:m>
                  <a:endParaRPr lang="ru-KZ" sz="2800" dirty="0"/>
                </a:p>
              </p:txBody>
            </p:sp>
          </mc:Choice>
          <mc:Fallback xmlns="">
            <p:sp>
              <p:nvSpPr>
                <p:cNvPr id="30" name="Прямоугольник 29">
                  <a:extLst>
                    <a:ext uri="{FF2B5EF4-FFF2-40B4-BE49-F238E27FC236}">
                      <a16:creationId xmlns:a16="http://schemas.microsoft.com/office/drawing/2014/main" id="{FC76E99F-16C9-4FBA-8E44-FB93E7900580}"/>
                    </a:ext>
                  </a:extLst>
                </p:cNvPr>
                <p:cNvSpPr>
                  <a:spLocks noRot="1" noChangeAspect="1" noMove="1" noResize="1" noEditPoints="1" noAdjustHandles="1" noChangeArrowheads="1" noChangeShapeType="1" noTextEdit="1"/>
                </p:cNvSpPr>
                <p:nvPr/>
              </p:nvSpPr>
              <p:spPr>
                <a:xfrm>
                  <a:off x="2811587" y="5432361"/>
                  <a:ext cx="2961132" cy="523220"/>
                </a:xfrm>
                <a:prstGeom prst="rect">
                  <a:avLst/>
                </a:prstGeom>
                <a:blipFill>
                  <a:blip r:embed="rId10"/>
                  <a:stretch>
                    <a:fillRect/>
                  </a:stretch>
                </a:blipFill>
              </p:spPr>
              <p:txBody>
                <a:bodyPr/>
                <a:lstStyle/>
                <a:p>
                  <a:r>
                    <a:rPr lang="ru-KZ">
                      <a:noFill/>
                    </a:rPr>
                    <a:t> </a:t>
                  </a:r>
                </a:p>
              </p:txBody>
            </p:sp>
          </mc:Fallback>
        </mc:AlternateContent>
        <p:sp>
          <p:nvSpPr>
            <p:cNvPr id="31" name="Прямоугольник 30">
              <a:extLst>
                <a:ext uri="{FF2B5EF4-FFF2-40B4-BE49-F238E27FC236}">
                  <a16:creationId xmlns:a16="http://schemas.microsoft.com/office/drawing/2014/main" id="{CE5A1E49-6F7A-4020-A4A7-3E2DD5233891}"/>
                </a:ext>
              </a:extLst>
            </p:cNvPr>
            <p:cNvSpPr/>
            <p:nvPr/>
          </p:nvSpPr>
          <p:spPr>
            <a:xfrm>
              <a:off x="4108491" y="5042398"/>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32" name="Прямоугольник 31">
              <a:extLst>
                <a:ext uri="{FF2B5EF4-FFF2-40B4-BE49-F238E27FC236}">
                  <a16:creationId xmlns:a16="http://schemas.microsoft.com/office/drawing/2014/main" id="{78FB6C12-1311-47B5-9B7E-921A150F5617}"/>
                </a:ext>
              </a:extLst>
            </p:cNvPr>
            <p:cNvSpPr/>
            <p:nvPr/>
          </p:nvSpPr>
          <p:spPr>
            <a:xfrm>
              <a:off x="3050642" y="5042397"/>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p>
          </p:txBody>
        </p:sp>
        <mc:AlternateContent xmlns:mc="http://schemas.openxmlformats.org/markup-compatibility/2006" xmlns:a14="http://schemas.microsoft.com/office/drawing/2010/main">
          <mc:Choice Requires="a14">
            <p:sp>
              <p:nvSpPr>
                <p:cNvPr id="33" name="Прямоугольник 32">
                  <a:extLst>
                    <a:ext uri="{FF2B5EF4-FFF2-40B4-BE49-F238E27FC236}">
                      <a16:creationId xmlns:a16="http://schemas.microsoft.com/office/drawing/2014/main" id="{80B0BF13-C8E4-46F3-8C72-B35AA6ED926C}"/>
                    </a:ext>
                  </a:extLst>
                </p:cNvPr>
                <p:cNvSpPr/>
                <p:nvPr/>
              </p:nvSpPr>
              <p:spPr>
                <a:xfrm>
                  <a:off x="3735531" y="5805655"/>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33" name="Прямоугольник 32">
                  <a:extLst>
                    <a:ext uri="{FF2B5EF4-FFF2-40B4-BE49-F238E27FC236}">
                      <a16:creationId xmlns:a16="http://schemas.microsoft.com/office/drawing/2014/main" id="{80B0BF13-C8E4-46F3-8C72-B35AA6ED926C}"/>
                    </a:ext>
                  </a:extLst>
                </p:cNvPr>
                <p:cNvSpPr>
                  <a:spLocks noRot="1" noChangeAspect="1" noMove="1" noResize="1" noEditPoints="1" noAdjustHandles="1" noChangeArrowheads="1" noChangeShapeType="1" noTextEdit="1"/>
                </p:cNvSpPr>
                <p:nvPr/>
              </p:nvSpPr>
              <p:spPr>
                <a:xfrm>
                  <a:off x="3735531" y="5805655"/>
                  <a:ext cx="780278" cy="830805"/>
                </a:xfrm>
                <a:prstGeom prst="rect">
                  <a:avLst/>
                </a:prstGeom>
                <a:blipFill>
                  <a:blip r:embed="rId11"/>
                  <a:stretch>
                    <a:fillRect/>
                  </a:stretch>
                </a:blipFill>
              </p:spPr>
              <p:txBody>
                <a:bodyPr/>
                <a:lstStyle/>
                <a:p>
                  <a:r>
                    <a:rPr lang="ru-KZ">
                      <a:noFill/>
                    </a:rPr>
                    <a:t> </a:t>
                  </a:r>
                </a:p>
              </p:txBody>
            </p:sp>
          </mc:Fallback>
        </mc:AlternateContent>
        <p:sp>
          <p:nvSpPr>
            <p:cNvPr id="34" name="Прямоугольник 33">
              <a:extLst>
                <a:ext uri="{FF2B5EF4-FFF2-40B4-BE49-F238E27FC236}">
                  <a16:creationId xmlns:a16="http://schemas.microsoft.com/office/drawing/2014/main" id="{ED9290DF-A991-4B9F-A1CA-C4EC167D456E}"/>
                </a:ext>
              </a:extLst>
            </p:cNvPr>
            <p:cNvSpPr/>
            <p:nvPr/>
          </p:nvSpPr>
          <p:spPr>
            <a:xfrm>
              <a:off x="4996330" y="5057398"/>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3</a:t>
              </a:r>
            </a:p>
          </p:txBody>
        </p:sp>
        <mc:AlternateContent xmlns:mc="http://schemas.openxmlformats.org/markup-compatibility/2006" xmlns:a14="http://schemas.microsoft.com/office/drawing/2010/main">
          <mc:Choice Requires="a14">
            <p:sp>
              <p:nvSpPr>
                <p:cNvPr id="35" name="Прямоугольник 34">
                  <a:extLst>
                    <a:ext uri="{FF2B5EF4-FFF2-40B4-BE49-F238E27FC236}">
                      <a16:creationId xmlns:a16="http://schemas.microsoft.com/office/drawing/2014/main" id="{E80D7A65-CBCD-4FDB-BC4A-3507715EF347}"/>
                    </a:ext>
                  </a:extLst>
                </p:cNvPr>
                <p:cNvSpPr/>
                <p:nvPr/>
              </p:nvSpPr>
              <p:spPr>
                <a:xfrm>
                  <a:off x="2761385" y="5843244"/>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35" name="Прямоугольник 34">
                  <a:extLst>
                    <a:ext uri="{FF2B5EF4-FFF2-40B4-BE49-F238E27FC236}">
                      <a16:creationId xmlns:a16="http://schemas.microsoft.com/office/drawing/2014/main" id="{E80D7A65-CBCD-4FDB-BC4A-3507715EF347}"/>
                    </a:ext>
                  </a:extLst>
                </p:cNvPr>
                <p:cNvSpPr>
                  <a:spLocks noRot="1" noChangeAspect="1" noMove="1" noResize="1" noEditPoints="1" noAdjustHandles="1" noChangeArrowheads="1" noChangeShapeType="1" noTextEdit="1"/>
                </p:cNvSpPr>
                <p:nvPr/>
              </p:nvSpPr>
              <p:spPr>
                <a:xfrm>
                  <a:off x="2761385" y="5843244"/>
                  <a:ext cx="780278" cy="830805"/>
                </a:xfrm>
                <a:prstGeom prst="rect">
                  <a:avLst/>
                </a:prstGeom>
                <a:blipFill>
                  <a:blip r:embed="rId12"/>
                  <a:stretch>
                    <a:fillRect/>
                  </a:stretch>
                </a:blipFill>
              </p:spPr>
              <p:txBody>
                <a:bodyPr/>
                <a:lstStyle/>
                <a:p>
                  <a:r>
                    <a:rPr lang="ru-KZ">
                      <a:noFill/>
                    </a:rPr>
                    <a:t> </a:t>
                  </a:r>
                </a:p>
              </p:txBody>
            </p:sp>
          </mc:Fallback>
        </mc:AlternateContent>
      </p:grpSp>
    </p:spTree>
    <p:extLst>
      <p:ext uri="{BB962C8B-B14F-4D97-AF65-F5344CB8AC3E}">
        <p14:creationId xmlns:p14="http://schemas.microsoft.com/office/powerpoint/2010/main" val="528979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FA1400-0E72-084C-8C7C-5DF496AF3C41}"/>
              </a:ext>
            </a:extLst>
          </p:cNvPr>
          <p:cNvSpPr txBox="1"/>
          <p:nvPr/>
        </p:nvSpPr>
        <p:spPr>
          <a:xfrm>
            <a:off x="2222611" y="297438"/>
            <a:ext cx="5267102" cy="1077218"/>
          </a:xfrm>
          <a:prstGeom prst="rect">
            <a:avLst/>
          </a:prstGeom>
          <a:noFill/>
        </p:spPr>
        <p:txBody>
          <a:bodyPr wrap="square" rtlCol="0">
            <a:spAutoFit/>
          </a:bodyPr>
          <a:lstStyle/>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Сабақ аяқталды!</a:t>
            </a:r>
          </a:p>
          <a:p>
            <a:pPr algn="ct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Келесі жүздескенше!</a:t>
            </a:r>
            <a:endPar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3" name="Рисунок 2">
            <a:extLst>
              <a:ext uri="{FF2B5EF4-FFF2-40B4-BE49-F238E27FC236}">
                <a16:creationId xmlns:a16="http://schemas.microsoft.com/office/drawing/2014/main" id="{C052D851-E003-0143-A0BF-8C220D86B878}"/>
              </a:ext>
            </a:extLst>
          </p:cNvPr>
          <p:cNvPicPr>
            <a:picLocks noChangeAspect="1"/>
          </p:cNvPicPr>
          <p:nvPr/>
        </p:nvPicPr>
        <p:blipFill>
          <a:blip r:embed="rId2"/>
          <a:stretch>
            <a:fillRect/>
          </a:stretch>
        </p:blipFill>
        <p:spPr>
          <a:xfrm>
            <a:off x="2616056" y="2913524"/>
            <a:ext cx="4480213" cy="3354296"/>
          </a:xfrm>
          <a:prstGeom prst="rect">
            <a:avLst/>
          </a:prstGeom>
        </p:spPr>
      </p:pic>
    </p:spTree>
    <p:extLst>
      <p:ext uri="{BB962C8B-B14F-4D97-AF65-F5344CB8AC3E}">
        <p14:creationId xmlns:p14="http://schemas.microsoft.com/office/powerpoint/2010/main" val="184786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6BEB0BD-7B70-4C7B-8CF8-63F9AF140AE1}"/>
              </a:ext>
            </a:extLst>
          </p:cNvPr>
          <p:cNvSpPr>
            <a:spLocks noGrp="1"/>
          </p:cNvSpPr>
          <p:nvPr>
            <p:ph type="title"/>
          </p:nvPr>
        </p:nvSpPr>
        <p:spPr>
          <a:xfrm>
            <a:off x="284163" y="292100"/>
            <a:ext cx="9144000" cy="752929"/>
          </a:xfrm>
          <a:ln>
            <a:solidFill>
              <a:srgbClr val="002060"/>
            </a:solidFill>
          </a:ln>
        </p:spPr>
        <p:txBody>
          <a:bodyPr lIns="252000" tIns="108000" rIns="252000" bIns="108000">
            <a:norm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Сабақтың мақсаты</a:t>
            </a:r>
            <a:endParaRPr lang="ru-RU" sz="32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Прямоугольник 2">
            <a:extLst>
              <a:ext uri="{FF2B5EF4-FFF2-40B4-BE49-F238E27FC236}">
                <a16:creationId xmlns:a16="http://schemas.microsoft.com/office/drawing/2014/main" id="{83C777D6-C69B-4FB6-801C-8B5C8624A5AD}"/>
              </a:ext>
            </a:extLst>
          </p:cNvPr>
          <p:cNvSpPr/>
          <p:nvPr/>
        </p:nvSpPr>
        <p:spPr>
          <a:xfrm>
            <a:off x="284164" y="1457012"/>
            <a:ext cx="9144000" cy="3172764"/>
          </a:xfrm>
          <a:prstGeom prst="rect">
            <a:avLst/>
          </a:prstGeom>
          <a:ln>
            <a:solidFill>
              <a:srgbClr val="002060"/>
            </a:solidFill>
          </a:ln>
        </p:spPr>
        <p:txBody>
          <a:bodyPr wrap="square" lIns="252000" tIns="108000" rIns="252000" bIns="108000">
            <a:spAutoFit/>
          </a:bodyPr>
          <a:lstStyle/>
          <a:p>
            <a:pPr marL="361950" indent="-361950">
              <a:buFont typeface="Arial" panose="020B0604020202020204" pitchFamily="34" charset="0"/>
              <a:buChar char="•"/>
            </a:pP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Оттекті органикалық қосылыстардың түрлері;</a:t>
            </a:r>
          </a:p>
          <a:p>
            <a:pPr marL="361950" indent="-361950">
              <a:buFont typeface="Arial" panose="020B0604020202020204" pitchFamily="34" charset="0"/>
              <a:buChar char="•"/>
            </a:pP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Спирттерді функционалдық топтардың орналасуы және гидроксил тобының саны бойынша жіктеу;</a:t>
            </a:r>
          </a:p>
          <a:p>
            <a:pPr marL="361950" indent="-361950">
              <a:buFont typeface="Arial" panose="020B0604020202020204" pitchFamily="34" charset="0"/>
              <a:buChar char="•"/>
            </a:pP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Фенол,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оның</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ru-RU" sz="32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құрамы</a:t>
            </a:r>
            <a:r>
              <a:rPr lang="ru-RU"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p>
        </p:txBody>
      </p:sp>
    </p:spTree>
    <p:extLst>
      <p:ext uri="{BB962C8B-B14F-4D97-AF65-F5344CB8AC3E}">
        <p14:creationId xmlns:p14="http://schemas.microsoft.com/office/powerpoint/2010/main" val="4280884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Оттекті органикалық қосылыстар</a:t>
            </a:r>
          </a:p>
        </p:txBody>
      </p:sp>
      <p:sp>
        <p:nvSpPr>
          <p:cNvPr id="7" name="TextBox 6"/>
          <p:cNvSpPr txBox="1"/>
          <p:nvPr/>
        </p:nvSpPr>
        <p:spPr>
          <a:xfrm>
            <a:off x="284161" y="1475993"/>
            <a:ext cx="9144000" cy="5388756"/>
          </a:xfrm>
          <a:prstGeom prst="rect">
            <a:avLst/>
          </a:prstGeom>
          <a:noFill/>
          <a:ln>
            <a:solidFill>
              <a:schemeClr val="tx2"/>
            </a:solidFill>
          </a:ln>
        </p:spPr>
        <p:txBody>
          <a:bodyPr wrap="square" lIns="252000" tIns="108000" rIns="252000" bIns="108000" rtlCol="0">
            <a:spAutoFit/>
          </a:bodyPr>
          <a:lstStyle/>
          <a:p>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Молекула құрамында көміртек, оттек, сутек атомдарынан тұратын қосылыстарды </a:t>
            </a: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оттекті органикалық қосылыстар</a:t>
            </a:r>
            <a:r>
              <a:rPr lang="kk-KZ" sz="2800" dirty="0">
                <a:solidFill>
                  <a:srgbClr val="002060"/>
                </a:solidFill>
                <a:latin typeface="Open Sans" panose="020B0606030504020204" pitchFamily="34" charset="0"/>
                <a:ea typeface="Open Sans" panose="020B0606030504020204" pitchFamily="34" charset="0"/>
                <a:cs typeface="Open Sans" panose="020B0606030504020204" pitchFamily="34" charset="0"/>
              </a:rPr>
              <a:t> деп атайды. Оттекті органикалық қосылыстардың жеке кластарының қасиеттерін функционалдық топтар анықтайтындығын ескерсек, оттекті органикалық қосылыстардың функционалдық топтары құрамында оттек болатындығын да ескеру керек. Оттекті органикалық қосылыстарға спирттер, фенолдар, альдегидтер мен кетондар, карбон қышқылдары, жай және күрделі эфирлер, көмірсулар және т.б. заттар жатады. </a:t>
            </a:r>
          </a:p>
        </p:txBody>
      </p:sp>
    </p:spTree>
    <p:extLst>
      <p:ext uri="{BB962C8B-B14F-4D97-AF65-F5344CB8AC3E}">
        <p14:creationId xmlns:p14="http://schemas.microsoft.com/office/powerpoint/2010/main" val="3980067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710552"/>
          </a:xfrm>
          <a:prstGeom prst="rect">
            <a:avLst/>
          </a:prstGeom>
          <a:noFill/>
          <a:ln>
            <a:solidFill>
              <a:schemeClr val="tx2"/>
            </a:solidFill>
          </a:ln>
        </p:spPr>
        <p:txBody>
          <a:bodyPr wrap="square" lIns="252000" tIns="108000" rIns="252000" bIns="108000" rtlCol="0">
            <a:spAutoFit/>
          </a:bodyPr>
          <a:lstStyle/>
          <a:p>
            <a:pPr algn="ct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 Спирттер</a:t>
            </a:r>
          </a:p>
        </p:txBody>
      </p:sp>
      <mc:AlternateContent xmlns:mc="http://schemas.openxmlformats.org/markup-compatibility/2006" xmlns:a14="http://schemas.microsoft.com/office/drawing/2010/main">
        <mc:Choice Requires="a14">
          <p:sp>
            <p:nvSpPr>
              <p:cNvPr id="7" name="TextBox 6"/>
              <p:cNvSpPr txBox="1"/>
              <p:nvPr/>
            </p:nvSpPr>
            <p:spPr>
              <a:xfrm>
                <a:off x="284163" y="1403169"/>
                <a:ext cx="9144000" cy="4650092"/>
              </a:xfrm>
              <a:prstGeom prst="rect">
                <a:avLst/>
              </a:prstGeom>
              <a:noFill/>
              <a:ln>
                <a:solidFill>
                  <a:schemeClr val="tx2"/>
                </a:solidFill>
              </a:ln>
            </p:spPr>
            <p:txBody>
              <a:bodyPr wrap="square" lIns="252000" tIns="108000" rIns="252000" bIns="108000" rtlCol="0">
                <a:spAutoFit/>
              </a:bodyPr>
              <a:lstStyle/>
              <a:p>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Функционалдық гидроксил </a:t>
                </a:r>
                <a14:m>
                  <m:oMath xmlns:m="http://schemas.openxmlformats.org/officeDocument/2006/math">
                    <m:r>
                      <a:rPr lang="kk-KZ" sz="3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3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𝑂𝐻</m:t>
                    </m:r>
                    <m:r>
                      <a:rPr lang="en-US" sz="32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oMath>
                </a14:m>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тобы бар қосылыстар екі маңызды органикалық кластар тобын құрайды. Оларға </a:t>
                </a:r>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спирттер мен фенолдар </a:t>
                </a: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жатады.</a:t>
                </a:r>
              </a:p>
              <a:p>
                <a:r>
                  <a:rPr lang="kk-KZ" sz="3200" dirty="0">
                    <a:solidFill>
                      <a:srgbClr val="620BFC"/>
                    </a:solidFill>
                    <a:latin typeface="Open Sans" panose="020B0606030504020204" pitchFamily="34" charset="0"/>
                    <a:ea typeface="Open Sans" panose="020B0606030504020204" pitchFamily="34" charset="0"/>
                    <a:cs typeface="Open Sans" panose="020B0606030504020204" pitchFamily="34" charset="0"/>
                  </a:rPr>
                  <a:t>Спирттер – </a:t>
                </a: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молекуласындағы бір немесе бірнеше сутек атомдары гидроксил тобына алмасқан көмірсутектердің туындылары. </a:t>
                </a:r>
              </a:p>
              <a:p>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Оның жалпы формуласы: </a:t>
                </a:r>
                <a14:m>
                  <m:oMath xmlns:m="http://schemas.openxmlformats.org/officeDocument/2006/math">
                    <m:r>
                      <a:rPr lang="en-US" sz="3200" i="1" dirty="0"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𝑅</m:t>
                    </m:r>
                    <m:r>
                      <a:rPr lang="en-US" sz="3200" i="1" dirty="0"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r>
                      <a:rPr lang="en-US" sz="3200" i="1" dirty="0"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r>
                      <a:rPr lang="en-US" sz="3200" i="1" dirty="0"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r>
                      <a:rPr lang="en-US" sz="3200" i="1" baseline="-25000" dirty="0">
                        <a:solidFill>
                          <a:srgbClr val="002060"/>
                        </a:solidFill>
                        <a:latin typeface="Cambria Math" panose="02040503050406030204" pitchFamily="18" charset="0"/>
                        <a:ea typeface="Open Sans" panose="020B0606030504020204" pitchFamily="34" charset="0"/>
                        <a:cs typeface="Open Sans" panose="020B0606030504020204" pitchFamily="34" charset="0"/>
                      </a:rPr>
                      <m:t>𝑥</m:t>
                    </m:r>
                  </m:oMath>
                </a14:m>
                <a:r>
                  <a:rPr lang="en-US"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 </a:t>
                </a: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Мысалы, </a:t>
                </a:r>
                <a14:m>
                  <m:oMath xmlns:m="http://schemas.openxmlformats.org/officeDocument/2006/math">
                    <m:r>
                      <a:rPr lang="en-US" sz="3200" i="1" dirty="0"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r>
                      <a:rPr lang="en-US" sz="3200" i="1" baseline="-25000" dirty="0">
                        <a:solidFill>
                          <a:srgbClr val="002060"/>
                        </a:solidFill>
                        <a:latin typeface="Cambria Math" panose="02040503050406030204" pitchFamily="18" charset="0"/>
                        <a:ea typeface="Open Sans" panose="020B0606030504020204" pitchFamily="34" charset="0"/>
                        <a:cs typeface="Open Sans" panose="020B0606030504020204" pitchFamily="34" charset="0"/>
                      </a:rPr>
                      <m:t>3</m:t>
                    </m:r>
                    <m:r>
                      <a:rPr lang="en-US" sz="3200" i="1" dirty="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oMath>
                </a14:m>
                <a:r>
                  <a:rPr lang="en-US"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метанол, </a:t>
                </a:r>
                <a14:m>
                  <m:oMath xmlns:m="http://schemas.openxmlformats.org/officeDocument/2006/math">
                    <m:r>
                      <a:rPr lang="en-US" sz="3200" i="1" dirty="0"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𝐶</m:t>
                    </m:r>
                    <m:r>
                      <a:rPr lang="en-US" sz="3200" i="1" baseline="-25000" dirty="0">
                        <a:solidFill>
                          <a:srgbClr val="002060"/>
                        </a:solidFill>
                        <a:latin typeface="Cambria Math" panose="02040503050406030204" pitchFamily="18" charset="0"/>
                        <a:ea typeface="Open Sans" panose="020B0606030504020204" pitchFamily="34" charset="0"/>
                        <a:cs typeface="Open Sans" panose="020B0606030504020204" pitchFamily="34" charset="0"/>
                      </a:rPr>
                      <m:t>2</m:t>
                    </m:r>
                    <m:r>
                      <a:rPr lang="en-US" sz="3200" i="1" dirty="0">
                        <a:solidFill>
                          <a:srgbClr val="002060"/>
                        </a:solidFill>
                        <a:latin typeface="Cambria Math" panose="02040503050406030204" pitchFamily="18" charset="0"/>
                        <a:ea typeface="Open Sans" panose="020B0606030504020204" pitchFamily="34" charset="0"/>
                        <a:cs typeface="Open Sans" panose="020B0606030504020204" pitchFamily="34" charset="0"/>
                      </a:rPr>
                      <m:t>𝐻</m:t>
                    </m:r>
                    <m:r>
                      <a:rPr lang="en-US" sz="3200" i="1" baseline="-25000" dirty="0">
                        <a:solidFill>
                          <a:srgbClr val="002060"/>
                        </a:solidFill>
                        <a:latin typeface="Cambria Math" panose="02040503050406030204" pitchFamily="18" charset="0"/>
                        <a:ea typeface="Open Sans" panose="020B0606030504020204" pitchFamily="34" charset="0"/>
                        <a:cs typeface="Open Sans" panose="020B0606030504020204" pitchFamily="34" charset="0"/>
                      </a:rPr>
                      <m:t>5</m:t>
                    </m:r>
                    <m:r>
                      <a:rPr lang="en-US" sz="3200" i="1" dirty="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oMath>
                </a14:m>
                <a:r>
                  <a:rPr lang="en-US"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kk-KZ" sz="3200" dirty="0">
                    <a:solidFill>
                      <a:srgbClr val="002060"/>
                    </a:solidFill>
                    <a:latin typeface="Open Sans" panose="020B0606030504020204" pitchFamily="34" charset="0"/>
                    <a:ea typeface="Open Sans" panose="020B0606030504020204" pitchFamily="34" charset="0"/>
                    <a:cs typeface="Open Sans" panose="020B0606030504020204" pitchFamily="34" charset="0"/>
                  </a:rPr>
                  <a:t>этанол және т.б.</a:t>
                </a:r>
              </a:p>
            </p:txBody>
          </p:sp>
        </mc:Choice>
        <mc:Fallback xmlns="">
          <p:sp>
            <p:nvSpPr>
              <p:cNvPr id="7" name="TextBox 6"/>
              <p:cNvSpPr txBox="1">
                <a:spLocks noRot="1" noChangeAspect="1" noMove="1" noResize="1" noEditPoints="1" noAdjustHandles="1" noChangeArrowheads="1" noChangeShapeType="1" noTextEdit="1"/>
              </p:cNvSpPr>
              <p:nvPr/>
            </p:nvSpPr>
            <p:spPr>
              <a:xfrm>
                <a:off x="284163" y="1403169"/>
                <a:ext cx="9144000" cy="4650092"/>
              </a:xfrm>
              <a:prstGeom prst="rect">
                <a:avLst/>
              </a:prstGeom>
              <a:blipFill>
                <a:blip r:embed="rId2"/>
                <a:stretch>
                  <a:fillRect t="-261" r="-732" b="-1830"/>
                </a:stretch>
              </a:blipFill>
              <a:ln>
                <a:solidFill>
                  <a:schemeClr val="tx2"/>
                </a:solidFill>
              </a:ln>
            </p:spPr>
            <p:txBody>
              <a:bodyPr/>
              <a:lstStyle/>
              <a:p>
                <a:r>
                  <a:rPr lang="ru-KZ">
                    <a:noFill/>
                  </a:rPr>
                  <a:t> </a:t>
                </a:r>
              </a:p>
            </p:txBody>
          </p:sp>
        </mc:Fallback>
      </mc:AlternateContent>
    </p:spTree>
    <p:extLst>
      <p:ext uri="{BB962C8B-B14F-4D97-AF65-F5344CB8AC3E}">
        <p14:creationId xmlns:p14="http://schemas.microsoft.com/office/powerpoint/2010/main" val="3947362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18219"/>
          </a:xfrm>
          <a:prstGeom prst="rect">
            <a:avLst/>
          </a:prstGeom>
          <a:noFill/>
          <a:ln>
            <a:solidFill>
              <a:schemeClr val="tx2"/>
            </a:solidFill>
          </a:ln>
        </p:spPr>
        <p:txBody>
          <a:bodyPr wrap="square" lIns="252000" tIns="108000" rIns="252000" bIns="108000" rtlCol="0">
            <a:spAutoFit/>
          </a:bodyPr>
          <a:lstStyle/>
          <a:p>
            <a:pPr algn="ctr"/>
            <a:r>
              <a:rPr lang="kk-KZ"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 Спирттердің жіктелуі</a:t>
            </a:r>
          </a:p>
        </p:txBody>
      </p:sp>
      <p:sp>
        <p:nvSpPr>
          <p:cNvPr id="7" name="TextBox 6"/>
          <p:cNvSpPr txBox="1"/>
          <p:nvPr/>
        </p:nvSpPr>
        <p:spPr>
          <a:xfrm>
            <a:off x="284161" y="1123707"/>
            <a:ext cx="9144000" cy="956773"/>
          </a:xfrm>
          <a:prstGeom prst="rect">
            <a:avLst/>
          </a:prstGeom>
          <a:noFill/>
          <a:ln>
            <a:solidFill>
              <a:schemeClr val="tx2"/>
            </a:solidFill>
          </a:ln>
        </p:spPr>
        <p:txBody>
          <a:bodyPr wrap="square" lIns="252000" tIns="108000" rIns="252000" bIns="108000" rtlCol="0">
            <a:spAutoFit/>
          </a:bodyPr>
          <a:lstStyle/>
          <a:p>
            <a:pPr algn="just"/>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1) Құрамындағы гидроксил тобының санына байланысты біратомды және көпатомды болып жіктеледі. </a:t>
            </a:r>
          </a:p>
        </p:txBody>
      </p:sp>
      <p:pic>
        <p:nvPicPr>
          <p:cNvPr id="9" name="Рисунок 8">
            <a:extLst>
              <a:ext uri="{FF2B5EF4-FFF2-40B4-BE49-F238E27FC236}">
                <a16:creationId xmlns:a16="http://schemas.microsoft.com/office/drawing/2014/main" id="{BAF55394-458E-4968-B7D4-287DDCABD5FF}"/>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86000"/>
                    </a14:imgEffect>
                    <a14:imgEffect>
                      <a14:brightnessContrast bright="40000" contrast="-40000"/>
                    </a14:imgEffect>
                  </a14:imgLayer>
                </a14:imgProps>
              </a:ext>
            </a:extLst>
          </a:blip>
          <a:srcRect l="1371" t="39232" r="56599" b="22797"/>
          <a:stretch/>
        </p:blipFill>
        <p:spPr>
          <a:xfrm>
            <a:off x="397502" y="4573878"/>
            <a:ext cx="3758414" cy="2108276"/>
          </a:xfrm>
          <a:prstGeom prst="rect">
            <a:avLst/>
          </a:prstGeom>
        </p:spPr>
      </p:pic>
      <p:sp>
        <p:nvSpPr>
          <p:cNvPr id="5" name="TextBox 4">
            <a:extLst>
              <a:ext uri="{FF2B5EF4-FFF2-40B4-BE49-F238E27FC236}">
                <a16:creationId xmlns:a16="http://schemas.microsoft.com/office/drawing/2014/main" id="{90358C8F-0D4D-4C04-91C5-64AC75D3EC16}"/>
              </a:ext>
            </a:extLst>
          </p:cNvPr>
          <p:cNvSpPr txBox="1"/>
          <p:nvPr/>
        </p:nvSpPr>
        <p:spPr>
          <a:xfrm>
            <a:off x="2699386" y="2241080"/>
            <a:ext cx="4313550" cy="618219"/>
          </a:xfrm>
          <a:prstGeom prst="rect">
            <a:avLst/>
          </a:prstGeom>
          <a:noFill/>
          <a:ln>
            <a:solidFill>
              <a:schemeClr val="tx2"/>
            </a:solidFill>
          </a:ln>
        </p:spPr>
        <p:txBody>
          <a:bodyPr wrap="square" lIns="252000" tIns="108000" rIns="252000" bIns="108000" rtlCol="0">
            <a:spAutoFit/>
          </a:bodyPr>
          <a:lstStyle/>
          <a:p>
            <a:pPr algn="ctr"/>
            <a:r>
              <a:rPr lang="kk-KZ"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 Спирттер</a:t>
            </a:r>
          </a:p>
        </p:txBody>
      </p:sp>
      <p:sp>
        <p:nvSpPr>
          <p:cNvPr id="6" name="TextBox 5">
            <a:extLst>
              <a:ext uri="{FF2B5EF4-FFF2-40B4-BE49-F238E27FC236}">
                <a16:creationId xmlns:a16="http://schemas.microsoft.com/office/drawing/2014/main" id="{68D4D84B-1B02-4EBA-883F-FB97E90BFD6C}"/>
              </a:ext>
            </a:extLst>
          </p:cNvPr>
          <p:cNvSpPr txBox="1"/>
          <p:nvPr/>
        </p:nvSpPr>
        <p:spPr>
          <a:xfrm>
            <a:off x="284163" y="3327179"/>
            <a:ext cx="4313550" cy="618219"/>
          </a:xfrm>
          <a:prstGeom prst="rect">
            <a:avLst/>
          </a:prstGeom>
          <a:noFill/>
          <a:ln>
            <a:solidFill>
              <a:schemeClr val="tx2"/>
            </a:solidFill>
          </a:ln>
        </p:spPr>
        <p:txBody>
          <a:bodyPr wrap="square" lIns="252000" tIns="108000" rIns="252000" bIns="108000" rtlCol="0">
            <a:spAutoFit/>
          </a:bodyPr>
          <a:lstStyle/>
          <a:p>
            <a:pPr algn="ctr"/>
            <a:r>
              <a:rPr lang="kk-KZ" sz="26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Біратомды</a:t>
            </a:r>
            <a:endParaRPr lang="kk-KZ" sz="26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3C4A516D-CDBE-4B4F-B8EF-10C42A1A4787}"/>
              </a:ext>
            </a:extLst>
          </p:cNvPr>
          <p:cNvSpPr txBox="1"/>
          <p:nvPr/>
        </p:nvSpPr>
        <p:spPr>
          <a:xfrm>
            <a:off x="5114614" y="3327180"/>
            <a:ext cx="4313550" cy="618219"/>
          </a:xfrm>
          <a:prstGeom prst="rect">
            <a:avLst/>
          </a:prstGeom>
          <a:noFill/>
          <a:ln>
            <a:solidFill>
              <a:schemeClr val="tx2"/>
            </a:solidFill>
          </a:ln>
        </p:spPr>
        <p:txBody>
          <a:bodyPr wrap="square" lIns="252000" tIns="108000" rIns="252000" bIns="108000" rtlCol="0">
            <a:spAutoFit/>
          </a:bodyPr>
          <a:lstStyle/>
          <a:p>
            <a:pPr algn="ctr"/>
            <a:r>
              <a:rPr lang="kk-KZ" sz="2600" dirty="0" err="1">
                <a:solidFill>
                  <a:srgbClr val="002060"/>
                </a:solidFill>
                <a:latin typeface="Open Sans" panose="020B0606030504020204" pitchFamily="34" charset="0"/>
                <a:ea typeface="Open Sans" panose="020B0606030504020204" pitchFamily="34" charset="0"/>
                <a:cs typeface="Open Sans" panose="020B0606030504020204" pitchFamily="34" charset="0"/>
              </a:rPr>
              <a:t>Көпатомды</a:t>
            </a:r>
            <a:endParaRPr lang="kk-KZ" sz="2600" dirty="0">
              <a:solidFill>
                <a:srgbClr val="002060"/>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4" name="Прямая со стрелкой 3">
            <a:extLst>
              <a:ext uri="{FF2B5EF4-FFF2-40B4-BE49-F238E27FC236}">
                <a16:creationId xmlns:a16="http://schemas.microsoft.com/office/drawing/2014/main" id="{209CD6FE-31F1-4C95-95DE-EAD54FA095F4}"/>
              </a:ext>
            </a:extLst>
          </p:cNvPr>
          <p:cNvCxnSpPr>
            <a:cxnSpLocks/>
            <a:stCxn id="5" idx="2"/>
            <a:endCxn id="6" idx="0"/>
          </p:cNvCxnSpPr>
          <p:nvPr/>
        </p:nvCxnSpPr>
        <p:spPr>
          <a:xfrm flipH="1">
            <a:off x="2440938" y="2859299"/>
            <a:ext cx="2415223" cy="4678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a:extLst>
              <a:ext uri="{FF2B5EF4-FFF2-40B4-BE49-F238E27FC236}">
                <a16:creationId xmlns:a16="http://schemas.microsoft.com/office/drawing/2014/main" id="{A77AB7AD-2EC4-42D2-8CAE-E6054535449D}"/>
              </a:ext>
            </a:extLst>
          </p:cNvPr>
          <p:cNvCxnSpPr>
            <a:cxnSpLocks/>
            <a:stCxn id="5" idx="2"/>
            <a:endCxn id="8" idx="0"/>
          </p:cNvCxnSpPr>
          <p:nvPr/>
        </p:nvCxnSpPr>
        <p:spPr>
          <a:xfrm>
            <a:off x="4856161" y="2859299"/>
            <a:ext cx="2415228" cy="4678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3" name="Рисунок 12">
            <a:extLst>
              <a:ext uri="{FF2B5EF4-FFF2-40B4-BE49-F238E27FC236}">
                <a16:creationId xmlns:a16="http://schemas.microsoft.com/office/drawing/2014/main" id="{C7D7E178-EDE7-46F8-A407-E63069276AC5}"/>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86000"/>
                    </a14:imgEffect>
                    <a14:imgEffect>
                      <a14:brightnessContrast bright="40000" contrast="-40000"/>
                    </a14:imgEffect>
                  </a14:imgLayer>
                </a14:imgProps>
              </a:ext>
            </a:extLst>
          </a:blip>
          <a:srcRect l="48942" t="37686"/>
          <a:stretch/>
        </p:blipFill>
        <p:spPr>
          <a:xfrm>
            <a:off x="5363345" y="4381984"/>
            <a:ext cx="4064816" cy="3080250"/>
          </a:xfrm>
          <a:prstGeom prst="rect">
            <a:avLst/>
          </a:prstGeom>
        </p:spPr>
      </p:pic>
    </p:spTree>
    <p:extLst>
      <p:ext uri="{BB962C8B-B14F-4D97-AF65-F5344CB8AC3E}">
        <p14:creationId xmlns:p14="http://schemas.microsoft.com/office/powerpoint/2010/main" val="3607474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18219"/>
          </a:xfrm>
          <a:prstGeom prst="rect">
            <a:avLst/>
          </a:prstGeom>
          <a:noFill/>
          <a:ln>
            <a:solidFill>
              <a:schemeClr val="tx2"/>
            </a:solidFill>
          </a:ln>
        </p:spPr>
        <p:txBody>
          <a:bodyPr wrap="square" lIns="252000" tIns="108000" rIns="252000" bIns="108000" rtlCol="0">
            <a:spAutoFit/>
          </a:bodyPr>
          <a:lstStyle/>
          <a:p>
            <a:pPr algn="ctr"/>
            <a:r>
              <a:rPr lang="kk-KZ"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 Спирттердің жіктелуі</a:t>
            </a:r>
          </a:p>
        </p:txBody>
      </p:sp>
      <p:sp>
        <p:nvSpPr>
          <p:cNvPr id="7" name="TextBox 6"/>
          <p:cNvSpPr txBox="1"/>
          <p:nvPr/>
        </p:nvSpPr>
        <p:spPr>
          <a:xfrm>
            <a:off x="284161" y="1026888"/>
            <a:ext cx="9144000" cy="1233772"/>
          </a:xfrm>
          <a:prstGeom prst="rect">
            <a:avLst/>
          </a:prstGeom>
          <a:noFill/>
          <a:ln>
            <a:solidFill>
              <a:schemeClr val="tx2"/>
            </a:solidFill>
          </a:ln>
        </p:spPr>
        <p:txBody>
          <a:bodyPr wrap="square" lIns="252000" tIns="108000" rIns="252000" bIns="108000" rtlCol="0">
            <a:spAutoFit/>
          </a:bodyPr>
          <a:lstStyle/>
          <a:p>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2) Гидроксил тобымен байланысқан көмірсутек радикалдарының түрлеріне байланысты: қаныққан, қанықпаған және ароматты спирттер болып жіктеледі. </a:t>
            </a:r>
          </a:p>
        </p:txBody>
      </p:sp>
      <p:pic>
        <p:nvPicPr>
          <p:cNvPr id="4" name="Рисунок 3">
            <a:extLst>
              <a:ext uri="{FF2B5EF4-FFF2-40B4-BE49-F238E27FC236}">
                <a16:creationId xmlns:a16="http://schemas.microsoft.com/office/drawing/2014/main" id="{2CA59940-2110-4FC0-9C7F-A92621745AA6}"/>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35000"/>
                    </a14:imgEffect>
                    <a14:imgEffect>
                      <a14:brightnessContrast contrast="40000"/>
                    </a14:imgEffect>
                  </a14:imgLayer>
                </a14:imgProps>
              </a:ext>
            </a:extLst>
          </a:blip>
          <a:stretch>
            <a:fillRect/>
          </a:stretch>
        </p:blipFill>
        <p:spPr>
          <a:xfrm>
            <a:off x="1715655" y="2409274"/>
            <a:ext cx="6281014" cy="755920"/>
          </a:xfrm>
          <a:prstGeom prst="rect">
            <a:avLst/>
          </a:prstGeom>
        </p:spPr>
      </p:pic>
      <p:sp>
        <p:nvSpPr>
          <p:cNvPr id="8" name="TextBox 7">
            <a:extLst>
              <a:ext uri="{FF2B5EF4-FFF2-40B4-BE49-F238E27FC236}">
                <a16:creationId xmlns:a16="http://schemas.microsoft.com/office/drawing/2014/main" id="{B9C400CE-D18A-43C5-AF9F-D4B0B198638A}"/>
              </a:ext>
            </a:extLst>
          </p:cNvPr>
          <p:cNvSpPr txBox="1"/>
          <p:nvPr/>
        </p:nvSpPr>
        <p:spPr>
          <a:xfrm>
            <a:off x="284163" y="3242831"/>
            <a:ext cx="9144000" cy="1233772"/>
          </a:xfrm>
          <a:prstGeom prst="rect">
            <a:avLst/>
          </a:prstGeom>
          <a:noFill/>
          <a:ln>
            <a:solidFill>
              <a:schemeClr val="tx2"/>
            </a:solidFill>
          </a:ln>
        </p:spPr>
        <p:txBody>
          <a:bodyPr wrap="square" lIns="252000" tIns="108000" rIns="252000" bIns="108000" rtlCol="0">
            <a:spAutoFit/>
          </a:bodyPr>
          <a:lstStyle/>
          <a:p>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3) Гидроксил тобымен байланысқан көміртек атомының табиғатына байланысты: біріншілік, екіншілік және үшіншілік спирттер болып жіктеледі. </a:t>
            </a:r>
          </a:p>
        </p:txBody>
      </p:sp>
      <p:grpSp>
        <p:nvGrpSpPr>
          <p:cNvPr id="3" name="Группа 2">
            <a:extLst>
              <a:ext uri="{FF2B5EF4-FFF2-40B4-BE49-F238E27FC236}">
                <a16:creationId xmlns:a16="http://schemas.microsoft.com/office/drawing/2014/main" id="{913BD7CC-6B0A-4447-8828-0D07B5C86346}"/>
              </a:ext>
            </a:extLst>
          </p:cNvPr>
          <p:cNvGrpSpPr/>
          <p:nvPr/>
        </p:nvGrpSpPr>
        <p:grpSpPr>
          <a:xfrm>
            <a:off x="1237129" y="4554240"/>
            <a:ext cx="6759540" cy="3156248"/>
            <a:chOff x="1237129" y="4554240"/>
            <a:chExt cx="6759540" cy="3156248"/>
          </a:xfrm>
        </p:grpSpPr>
        <p:pic>
          <p:nvPicPr>
            <p:cNvPr id="6" name="Рисунок 5">
              <a:extLst>
                <a:ext uri="{FF2B5EF4-FFF2-40B4-BE49-F238E27FC236}">
                  <a16:creationId xmlns:a16="http://schemas.microsoft.com/office/drawing/2014/main" id="{41C22389-FEBC-4CDA-8DF5-45EE0F22FC26}"/>
                </a:ext>
              </a:extLst>
            </p:cNvPr>
            <p:cNvPicPr>
              <a:picLocks noChangeAspect="1"/>
            </p:cNvPicPr>
            <p:nvPr/>
          </p:nvPicPr>
          <p:blipFill>
            <a:blip r:embed="rId4">
              <a:extLst>
                <a:ext uri="{BEBA8EAE-BF5A-486C-A8C5-ECC9F3942E4B}">
                  <a14:imgProps xmlns:a14="http://schemas.microsoft.com/office/drawing/2010/main">
                    <a14:imgLayer r:embed="rId5">
                      <a14:imgEffect>
                        <a14:sharpenSoften amount="74000"/>
                      </a14:imgEffect>
                      <a14:imgEffect>
                        <a14:brightnessContrast bright="34000" contrast="-23000"/>
                      </a14:imgEffect>
                    </a14:imgLayer>
                  </a14:imgProps>
                </a:ext>
              </a:extLst>
            </a:blip>
            <a:stretch>
              <a:fillRect/>
            </a:stretch>
          </p:blipFill>
          <p:spPr>
            <a:xfrm>
              <a:off x="1237129" y="4652462"/>
              <a:ext cx="6759540" cy="3058026"/>
            </a:xfrm>
            <a:prstGeom prst="rect">
              <a:avLst/>
            </a:prstGeom>
          </p:spPr>
        </p:pic>
        <p:sp>
          <p:nvSpPr>
            <p:cNvPr id="9" name="TextBox 8">
              <a:extLst>
                <a:ext uri="{FF2B5EF4-FFF2-40B4-BE49-F238E27FC236}">
                  <a16:creationId xmlns:a16="http://schemas.microsoft.com/office/drawing/2014/main" id="{1A363455-9E52-4828-81BA-E77A4298DED2}"/>
                </a:ext>
              </a:extLst>
            </p:cNvPr>
            <p:cNvSpPr txBox="1"/>
            <p:nvPr/>
          </p:nvSpPr>
          <p:spPr>
            <a:xfrm>
              <a:off x="3291784" y="4554240"/>
              <a:ext cx="2650229" cy="525886"/>
            </a:xfrm>
            <a:prstGeom prst="rect">
              <a:avLst/>
            </a:prstGeom>
            <a:solidFill>
              <a:schemeClr val="bg1"/>
            </a:solidFill>
            <a:ln>
              <a:solidFill>
                <a:schemeClr val="tx2"/>
              </a:solidFill>
            </a:ln>
          </p:spPr>
          <p:txBody>
            <a:bodyPr wrap="square" lIns="252000" tIns="108000" rIns="252000" bIns="108000" rtlCol="0">
              <a:spAutoFit/>
            </a:bodyPr>
            <a:lstStyle/>
            <a:p>
              <a:pPr algn="ctr"/>
              <a:r>
                <a:rPr lang="kk-KZ" sz="2000" dirty="0">
                  <a:solidFill>
                    <a:srgbClr val="620BFC"/>
                  </a:solidFill>
                  <a:latin typeface="Open Sans" panose="020B0606030504020204" pitchFamily="34" charset="0"/>
                  <a:ea typeface="Open Sans" panose="020B0606030504020204" pitchFamily="34" charset="0"/>
                  <a:cs typeface="Open Sans" panose="020B0606030504020204" pitchFamily="34" charset="0"/>
                </a:rPr>
                <a:t> Спирттер</a:t>
              </a:r>
            </a:p>
          </p:txBody>
        </p:sp>
      </p:grpSp>
    </p:spTree>
    <p:extLst>
      <p:ext uri="{BB962C8B-B14F-4D97-AF65-F5344CB8AC3E}">
        <p14:creationId xmlns:p14="http://schemas.microsoft.com/office/powerpoint/2010/main" val="1220224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18219"/>
          </a:xfrm>
          <a:prstGeom prst="rect">
            <a:avLst/>
          </a:prstGeom>
          <a:noFill/>
          <a:ln>
            <a:solidFill>
              <a:schemeClr val="tx2"/>
            </a:solidFill>
          </a:ln>
        </p:spPr>
        <p:txBody>
          <a:bodyPr wrap="square" lIns="252000" tIns="108000" rIns="252000" bIns="108000" rtlCol="0">
            <a:spAutoFit/>
          </a:bodyPr>
          <a:lstStyle/>
          <a:p>
            <a:pPr algn="ctr"/>
            <a:r>
              <a:rPr lang="kk-KZ"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 Қаныққан біратомды спирттердің атаулары</a:t>
            </a:r>
          </a:p>
        </p:txBody>
      </p:sp>
      <mc:AlternateContent xmlns:mc="http://schemas.openxmlformats.org/markup-compatibility/2006" xmlns:a14="http://schemas.microsoft.com/office/drawing/2010/main">
        <mc:Choice Requires="a14">
          <p:sp>
            <p:nvSpPr>
              <p:cNvPr id="7" name="TextBox 6"/>
              <p:cNvSpPr txBox="1"/>
              <p:nvPr/>
            </p:nvSpPr>
            <p:spPr>
              <a:xfrm>
                <a:off x="291678" y="1160388"/>
                <a:ext cx="9144000" cy="3542096"/>
              </a:xfrm>
              <a:prstGeom prst="rect">
                <a:avLst/>
              </a:prstGeom>
              <a:noFill/>
              <a:ln>
                <a:solidFill>
                  <a:schemeClr val="tx2"/>
                </a:solidFill>
              </a:ln>
            </p:spPr>
            <p:txBody>
              <a:bodyPr wrap="square" lIns="252000" tIns="108000" rIns="252000" bIns="108000" rtlCol="0">
                <a:spAutoFit/>
              </a:bodyPr>
              <a:lstStyle/>
              <a:p>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Қаныққан біратомды спирттер – бір сутек атомы гидроксил тобына алмасқан алкандардың туындылары ретінде қарастыруға болады. Олардың жалпы формуласы – </a:t>
                </a:r>
                <a14:m>
                  <m:oMath xmlns:m="http://schemas.openxmlformats.org/officeDocument/2006/math">
                    <m:r>
                      <a:rPr lang="en-US" sz="24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𝐶</m:t>
                    </m:r>
                    <m:r>
                      <a:rPr lang="en-US" sz="24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𝑛</m:t>
                    </m:r>
                    <m:sSub>
                      <m:sSubPr>
                        <m:ctrlPr>
                          <a:rPr lang="en-US" sz="24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ctrlPr>
                      </m:sSubPr>
                      <m:e>
                        <m:r>
                          <a:rPr lang="en-US" sz="2400" b="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𝐻</m:t>
                        </m:r>
                      </m:e>
                      <m:sub>
                        <m:r>
                          <a:rPr lang="en-US" sz="2400" b="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2</m:t>
                        </m:r>
                        <m:r>
                          <a:rPr lang="en-US" sz="2400" b="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𝑛</m:t>
                        </m:r>
                        <m:r>
                          <a:rPr lang="en-US" sz="2400" b="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−1</m:t>
                        </m:r>
                      </m:sub>
                    </m:sSub>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𝑂𝐻</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oMath>
                </a14:m>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ИЮПАК халықаралық атаулар жүйесі бойынша спирттерді сәйкес көмірсутектердің </a:t>
                </a:r>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атына -ол </a:t>
                </a: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деген жұрнақ қосып атайды. Функционалдық </a:t>
                </a:r>
                <a14:m>
                  <m:oMath xmlns:m="http://schemas.openxmlformats.org/officeDocument/2006/math">
                    <m:r>
                      <a:rPr lang="kk-KZ" sz="24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𝑂𝐻</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oMath>
                </a14:m>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тобы байланысқан ең ұзын тізбек таңдап алынып, көміртек атомдары гидроксил тобы жақын орналасқан жағынан бастап номерлейді. Мысалы:</a:t>
                </a:r>
              </a:p>
            </p:txBody>
          </p:sp>
        </mc:Choice>
        <mc:Fallback xmlns="">
          <p:sp>
            <p:nvSpPr>
              <p:cNvPr id="7" name="TextBox 6"/>
              <p:cNvSpPr txBox="1">
                <a:spLocks noRot="1" noChangeAspect="1" noMove="1" noResize="1" noEditPoints="1" noAdjustHandles="1" noChangeArrowheads="1" noChangeShapeType="1" noTextEdit="1"/>
              </p:cNvSpPr>
              <p:nvPr/>
            </p:nvSpPr>
            <p:spPr>
              <a:xfrm>
                <a:off x="291678" y="1160388"/>
                <a:ext cx="9144000" cy="3542096"/>
              </a:xfrm>
              <a:prstGeom prst="rect">
                <a:avLst/>
              </a:prstGeom>
              <a:blipFill>
                <a:blip r:embed="rId2"/>
                <a:stretch>
                  <a:fillRect b="-1201"/>
                </a:stretch>
              </a:blipFill>
              <a:ln>
                <a:solidFill>
                  <a:schemeClr val="tx2"/>
                </a:solidFill>
              </a:ln>
            </p:spPr>
            <p:txBody>
              <a:bodyPr/>
              <a:lstStyle/>
              <a:p>
                <a:r>
                  <a:rPr lang="ru-KZ">
                    <a:noFill/>
                  </a:rPr>
                  <a:t> </a:t>
                </a:r>
              </a:p>
            </p:txBody>
          </p:sp>
        </mc:Fallback>
      </mc:AlternateContent>
      <p:sp>
        <p:nvSpPr>
          <p:cNvPr id="11" name="TextBox 10">
            <a:extLst>
              <a:ext uri="{FF2B5EF4-FFF2-40B4-BE49-F238E27FC236}">
                <a16:creationId xmlns:a16="http://schemas.microsoft.com/office/drawing/2014/main" id="{43C5266C-55CF-48E8-8C88-836FFE08C945}"/>
              </a:ext>
            </a:extLst>
          </p:cNvPr>
          <p:cNvSpPr txBox="1"/>
          <p:nvPr/>
        </p:nvSpPr>
        <p:spPr>
          <a:xfrm>
            <a:off x="291678" y="7131404"/>
            <a:ext cx="3896599" cy="587441"/>
          </a:xfrm>
          <a:prstGeom prst="rect">
            <a:avLst/>
          </a:prstGeom>
          <a:noFill/>
          <a:ln>
            <a:solidFill>
              <a:schemeClr val="tx2"/>
            </a:solidFill>
          </a:ln>
        </p:spPr>
        <p:txBody>
          <a:bodyPr wrap="square" lIns="252000" tIns="108000" rIns="252000" bIns="108000" rtlCol="0">
            <a:spAutoFit/>
          </a:bodyPr>
          <a:lstStyle/>
          <a:p>
            <a:pPr algn="ct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3-метилбутанол-2</a:t>
            </a:r>
          </a:p>
        </p:txBody>
      </p:sp>
      <p:sp>
        <p:nvSpPr>
          <p:cNvPr id="12" name="TextBox 11">
            <a:extLst>
              <a:ext uri="{FF2B5EF4-FFF2-40B4-BE49-F238E27FC236}">
                <a16:creationId xmlns:a16="http://schemas.microsoft.com/office/drawing/2014/main" id="{C11ED698-BB48-4975-9649-2BF83BF39C4C}"/>
              </a:ext>
            </a:extLst>
          </p:cNvPr>
          <p:cNvSpPr txBox="1"/>
          <p:nvPr/>
        </p:nvSpPr>
        <p:spPr>
          <a:xfrm>
            <a:off x="4793820" y="7112770"/>
            <a:ext cx="4611737" cy="587441"/>
          </a:xfrm>
          <a:prstGeom prst="rect">
            <a:avLst/>
          </a:prstGeom>
          <a:noFill/>
          <a:ln>
            <a:solidFill>
              <a:schemeClr val="tx2"/>
            </a:solidFill>
          </a:ln>
        </p:spPr>
        <p:txBody>
          <a:bodyPr wrap="square" lIns="252000" tIns="108000" rIns="252000" bIns="108000" rtlCol="0">
            <a:spAutoFit/>
          </a:bodyPr>
          <a:lstStyle/>
          <a:p>
            <a:pPr algn="ct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3,4,4-триметилпентанол-2</a:t>
            </a:r>
          </a:p>
        </p:txBody>
      </p:sp>
      <p:grpSp>
        <p:nvGrpSpPr>
          <p:cNvPr id="8" name="Группа 7">
            <a:extLst>
              <a:ext uri="{FF2B5EF4-FFF2-40B4-BE49-F238E27FC236}">
                <a16:creationId xmlns:a16="http://schemas.microsoft.com/office/drawing/2014/main" id="{FDD2940F-FF3E-4FB4-808D-72084CC0D302}"/>
              </a:ext>
            </a:extLst>
          </p:cNvPr>
          <p:cNvGrpSpPr/>
          <p:nvPr/>
        </p:nvGrpSpPr>
        <p:grpSpPr>
          <a:xfrm>
            <a:off x="4928421" y="4756566"/>
            <a:ext cx="4423583" cy="2151685"/>
            <a:chOff x="1883144" y="4597005"/>
            <a:chExt cx="4423583" cy="2151685"/>
          </a:xfrm>
        </p:grpSpPr>
        <mc:AlternateContent xmlns:mc="http://schemas.openxmlformats.org/markup-compatibility/2006" xmlns:a14="http://schemas.microsoft.com/office/drawing/2010/main">
          <mc:Choice Requires="a14">
            <p:sp>
              <p:nvSpPr>
                <p:cNvPr id="13" name="Прямоугольник 12">
                  <a:extLst>
                    <a:ext uri="{FF2B5EF4-FFF2-40B4-BE49-F238E27FC236}">
                      <a16:creationId xmlns:a16="http://schemas.microsoft.com/office/drawing/2014/main" id="{99B6A853-5084-4F8E-A7EB-349B9A7A1579}"/>
                    </a:ext>
                  </a:extLst>
                </p:cNvPr>
                <p:cNvSpPr/>
                <p:nvPr/>
              </p:nvSpPr>
              <p:spPr>
                <a:xfrm>
                  <a:off x="3670620" y="5845429"/>
                  <a:ext cx="888641" cy="9032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sSub>
                                <m:sSubPr>
                                  <m:ctrl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e>
                          </m:mr>
                        </m:m>
                      </m:oMath>
                    </m:oMathPara>
                  </a14:m>
                  <a:endParaRPr lang="ru-KZ" sz="2800" dirty="0"/>
                </a:p>
              </p:txBody>
            </p:sp>
          </mc:Choice>
          <mc:Fallback xmlns="">
            <p:sp>
              <p:nvSpPr>
                <p:cNvPr id="13" name="Прямоугольник 12">
                  <a:extLst>
                    <a:ext uri="{FF2B5EF4-FFF2-40B4-BE49-F238E27FC236}">
                      <a16:creationId xmlns:a16="http://schemas.microsoft.com/office/drawing/2014/main" id="{99B6A853-5084-4F8E-A7EB-349B9A7A1579}"/>
                    </a:ext>
                  </a:extLst>
                </p:cNvPr>
                <p:cNvSpPr>
                  <a:spLocks noRot="1" noChangeAspect="1" noMove="1" noResize="1" noEditPoints="1" noAdjustHandles="1" noChangeArrowheads="1" noChangeShapeType="1" noTextEdit="1"/>
                </p:cNvSpPr>
                <p:nvPr/>
              </p:nvSpPr>
              <p:spPr>
                <a:xfrm>
                  <a:off x="3670620" y="5845429"/>
                  <a:ext cx="888641" cy="903261"/>
                </a:xfrm>
                <a:prstGeom prst="rect">
                  <a:avLst/>
                </a:prstGeom>
                <a:blipFill>
                  <a:blip r:embed="rId5"/>
                  <a:stretch>
                    <a:fillRect/>
                  </a:stretch>
                </a:blipFill>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14" name="Прямоугольник 13">
                  <a:extLst>
                    <a:ext uri="{FF2B5EF4-FFF2-40B4-BE49-F238E27FC236}">
                      <a16:creationId xmlns:a16="http://schemas.microsoft.com/office/drawing/2014/main" id="{85A9C431-FC57-4E31-B993-971C0ABD1859}"/>
                    </a:ext>
                  </a:extLst>
                </p:cNvPr>
                <p:cNvSpPr/>
                <p:nvPr/>
              </p:nvSpPr>
              <p:spPr>
                <a:xfrm>
                  <a:off x="4559261" y="5848059"/>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14" name="Прямоугольник 13">
                  <a:extLst>
                    <a:ext uri="{FF2B5EF4-FFF2-40B4-BE49-F238E27FC236}">
                      <a16:creationId xmlns:a16="http://schemas.microsoft.com/office/drawing/2014/main" id="{85A9C431-FC57-4E31-B993-971C0ABD1859}"/>
                    </a:ext>
                  </a:extLst>
                </p:cNvPr>
                <p:cNvSpPr>
                  <a:spLocks noRot="1" noChangeAspect="1" noMove="1" noResize="1" noEditPoints="1" noAdjustHandles="1" noChangeArrowheads="1" noChangeShapeType="1" noTextEdit="1"/>
                </p:cNvSpPr>
                <p:nvPr/>
              </p:nvSpPr>
              <p:spPr>
                <a:xfrm>
                  <a:off x="4559261" y="5848059"/>
                  <a:ext cx="780278" cy="830805"/>
                </a:xfrm>
                <a:prstGeom prst="rect">
                  <a:avLst/>
                </a:prstGeom>
                <a:blipFill>
                  <a:blip r:embed="rId6"/>
                  <a:stretch>
                    <a:fillRect/>
                  </a:stretch>
                </a:blipFill>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15" name="Прямоугольник 14">
                  <a:extLst>
                    <a:ext uri="{FF2B5EF4-FFF2-40B4-BE49-F238E27FC236}">
                      <a16:creationId xmlns:a16="http://schemas.microsoft.com/office/drawing/2014/main" id="{B03D2DA3-A51E-4EF7-A26F-B575980F4868}"/>
                    </a:ext>
                  </a:extLst>
                </p:cNvPr>
                <p:cNvSpPr/>
                <p:nvPr/>
              </p:nvSpPr>
              <p:spPr>
                <a:xfrm>
                  <a:off x="1883144" y="5432361"/>
                  <a:ext cx="442358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𝐶</m:t>
                        </m:r>
                        <m:r>
                          <a:rPr lang="en-US" sz="2800" b="0" i="1" smtClean="0">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𝐶</m:t>
                        </m:r>
                        <m:r>
                          <a:rPr lang="en-US" sz="2800" b="0" i="1" smtClean="0">
                            <a:solidFill>
                              <a:srgbClr val="002060"/>
                            </a:solidFill>
                            <a:latin typeface="Cambria Math" panose="02040503050406030204" pitchFamily="18" charset="0"/>
                            <a:ea typeface="Cambria Math" panose="02040503050406030204" pitchFamily="18" charset="0"/>
                            <a:cs typeface="Open Sans" panose="020B0606030504020204" pitchFamily="34" charset="0"/>
                          </a:rPr>
                          <m:t>𝐻</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𝐶𝐻</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sSub>
                          <m:sSubPr>
                            <m:ctrl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oMath>
                    </m:oMathPara>
                  </a14:m>
                  <a:endParaRPr lang="ru-KZ" sz="2800" dirty="0"/>
                </a:p>
              </p:txBody>
            </p:sp>
          </mc:Choice>
          <mc:Fallback xmlns="">
            <p:sp>
              <p:nvSpPr>
                <p:cNvPr id="15" name="Прямоугольник 14">
                  <a:extLst>
                    <a:ext uri="{FF2B5EF4-FFF2-40B4-BE49-F238E27FC236}">
                      <a16:creationId xmlns:a16="http://schemas.microsoft.com/office/drawing/2014/main" id="{B03D2DA3-A51E-4EF7-A26F-B575980F4868}"/>
                    </a:ext>
                  </a:extLst>
                </p:cNvPr>
                <p:cNvSpPr>
                  <a:spLocks noRot="1" noChangeAspect="1" noMove="1" noResize="1" noEditPoints="1" noAdjustHandles="1" noChangeArrowheads="1" noChangeShapeType="1" noTextEdit="1"/>
                </p:cNvSpPr>
                <p:nvPr/>
              </p:nvSpPr>
              <p:spPr>
                <a:xfrm>
                  <a:off x="1883144" y="5432361"/>
                  <a:ext cx="4423583" cy="523220"/>
                </a:xfrm>
                <a:prstGeom prst="rect">
                  <a:avLst/>
                </a:prstGeom>
                <a:blipFill>
                  <a:blip r:embed="rId7"/>
                  <a:stretch>
                    <a:fillRect/>
                  </a:stretch>
                </a:blipFill>
              </p:spPr>
              <p:txBody>
                <a:bodyPr/>
                <a:lstStyle/>
                <a:p>
                  <a:r>
                    <a:rPr lang="ru-KZ">
                      <a:noFill/>
                    </a:rPr>
                    <a:t> </a:t>
                  </a:r>
                </a:p>
              </p:txBody>
            </p:sp>
          </mc:Fallback>
        </mc:AlternateContent>
        <p:sp>
          <p:nvSpPr>
            <p:cNvPr id="16" name="Прямоугольник 15">
              <a:extLst>
                <a:ext uri="{FF2B5EF4-FFF2-40B4-BE49-F238E27FC236}">
                  <a16:creationId xmlns:a16="http://schemas.microsoft.com/office/drawing/2014/main" id="{AEE0FC66-041A-409B-9E48-21AF6EE378EB}"/>
                </a:ext>
              </a:extLst>
            </p:cNvPr>
            <p:cNvSpPr/>
            <p:nvPr/>
          </p:nvSpPr>
          <p:spPr>
            <a:xfrm>
              <a:off x="2169058" y="5049213"/>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5</a:t>
              </a:r>
            </a:p>
          </p:txBody>
        </p:sp>
        <p:sp>
          <p:nvSpPr>
            <p:cNvPr id="17" name="Прямоугольник 16">
              <a:extLst>
                <a:ext uri="{FF2B5EF4-FFF2-40B4-BE49-F238E27FC236}">
                  <a16:creationId xmlns:a16="http://schemas.microsoft.com/office/drawing/2014/main" id="{DDCBE2AB-E239-4AAF-A1C4-B84ABA02C511}"/>
                </a:ext>
              </a:extLst>
            </p:cNvPr>
            <p:cNvSpPr/>
            <p:nvPr/>
          </p:nvSpPr>
          <p:spPr>
            <a:xfrm>
              <a:off x="3173886" y="5102926"/>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4</a:t>
              </a:r>
            </a:p>
          </p:txBody>
        </p:sp>
        <p:sp>
          <p:nvSpPr>
            <p:cNvPr id="18" name="Прямоугольник 17">
              <a:extLst>
                <a:ext uri="{FF2B5EF4-FFF2-40B4-BE49-F238E27FC236}">
                  <a16:creationId xmlns:a16="http://schemas.microsoft.com/office/drawing/2014/main" id="{C94DC39E-7896-493B-B680-0BBE2191AE66}"/>
                </a:ext>
              </a:extLst>
            </p:cNvPr>
            <p:cNvSpPr/>
            <p:nvPr/>
          </p:nvSpPr>
          <p:spPr>
            <a:xfrm>
              <a:off x="3873914" y="5090399"/>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3</a:t>
              </a:r>
            </a:p>
          </p:txBody>
        </p:sp>
        <p:sp>
          <p:nvSpPr>
            <p:cNvPr id="19" name="Прямоугольник 18">
              <a:extLst>
                <a:ext uri="{FF2B5EF4-FFF2-40B4-BE49-F238E27FC236}">
                  <a16:creationId xmlns:a16="http://schemas.microsoft.com/office/drawing/2014/main" id="{6EBAB803-C28F-4389-AEF9-3183DD7C8468}"/>
                </a:ext>
              </a:extLst>
            </p:cNvPr>
            <p:cNvSpPr/>
            <p:nvPr/>
          </p:nvSpPr>
          <p:spPr>
            <a:xfrm>
              <a:off x="4849718" y="5090882"/>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20" name="Прямоугольник 19">
              <a:extLst>
                <a:ext uri="{FF2B5EF4-FFF2-40B4-BE49-F238E27FC236}">
                  <a16:creationId xmlns:a16="http://schemas.microsoft.com/office/drawing/2014/main" id="{7CA463BA-55EF-42FE-A75E-D696D0088E8E}"/>
                </a:ext>
              </a:extLst>
            </p:cNvPr>
            <p:cNvSpPr/>
            <p:nvPr/>
          </p:nvSpPr>
          <p:spPr>
            <a:xfrm>
              <a:off x="5667898" y="5090882"/>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p>
          </p:txBody>
        </p:sp>
        <mc:AlternateContent xmlns:mc="http://schemas.openxmlformats.org/markup-compatibility/2006" xmlns:a14="http://schemas.microsoft.com/office/drawing/2010/main">
          <mc:Choice Requires="a14">
            <p:sp>
              <p:nvSpPr>
                <p:cNvPr id="21" name="Прямоугольник 20">
                  <a:extLst>
                    <a:ext uri="{FF2B5EF4-FFF2-40B4-BE49-F238E27FC236}">
                      <a16:creationId xmlns:a16="http://schemas.microsoft.com/office/drawing/2014/main" id="{2DD526BD-2D6E-4F7F-8314-5EC2F36C27A6}"/>
                    </a:ext>
                  </a:extLst>
                </p:cNvPr>
                <p:cNvSpPr/>
                <p:nvPr/>
              </p:nvSpPr>
              <p:spPr>
                <a:xfrm>
                  <a:off x="2750521" y="5829265"/>
                  <a:ext cx="888641" cy="9032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e>
                          </m:mr>
                        </m:m>
                      </m:oMath>
                    </m:oMathPara>
                  </a14:m>
                  <a:endParaRPr lang="ru-KZ" sz="2800" dirty="0"/>
                </a:p>
              </p:txBody>
            </p:sp>
          </mc:Choice>
          <mc:Fallback xmlns="">
            <p:sp>
              <p:nvSpPr>
                <p:cNvPr id="21" name="Прямоугольник 20">
                  <a:extLst>
                    <a:ext uri="{FF2B5EF4-FFF2-40B4-BE49-F238E27FC236}">
                      <a16:creationId xmlns:a16="http://schemas.microsoft.com/office/drawing/2014/main" id="{2DD526BD-2D6E-4F7F-8314-5EC2F36C27A6}"/>
                    </a:ext>
                  </a:extLst>
                </p:cNvPr>
                <p:cNvSpPr>
                  <a:spLocks noRot="1" noChangeAspect="1" noMove="1" noResize="1" noEditPoints="1" noAdjustHandles="1" noChangeArrowheads="1" noChangeShapeType="1" noTextEdit="1"/>
                </p:cNvSpPr>
                <p:nvPr/>
              </p:nvSpPr>
              <p:spPr>
                <a:xfrm>
                  <a:off x="2750521" y="5829265"/>
                  <a:ext cx="888641" cy="903261"/>
                </a:xfrm>
                <a:prstGeom prst="rect">
                  <a:avLst/>
                </a:prstGeom>
                <a:blipFill>
                  <a:blip r:embed="rId8"/>
                  <a:stretch>
                    <a:fillRect/>
                  </a:stretch>
                </a:blipFill>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22" name="Прямоугольник 21">
                  <a:extLst>
                    <a:ext uri="{FF2B5EF4-FFF2-40B4-BE49-F238E27FC236}">
                      <a16:creationId xmlns:a16="http://schemas.microsoft.com/office/drawing/2014/main" id="{924C37E4-9D97-4B02-A5F1-1D610D9362B5}"/>
                    </a:ext>
                  </a:extLst>
                </p:cNvPr>
                <p:cNvSpPr/>
                <p:nvPr/>
              </p:nvSpPr>
              <p:spPr>
                <a:xfrm>
                  <a:off x="2750521" y="4597005"/>
                  <a:ext cx="888641" cy="9032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sSub>
                                <m:sSubPr>
                                  <m:ctrl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e>
                          </m:mr>
                          <m:mr>
                            <m:e>
                              <m:r>
                                <m:rPr>
                                  <m:brk m:alnAt="7"/>
                                </m:r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
                      </m:oMath>
                    </m:oMathPara>
                  </a14:m>
                  <a:endParaRPr lang="ru-KZ" sz="2800" dirty="0"/>
                </a:p>
              </p:txBody>
            </p:sp>
          </mc:Choice>
          <mc:Fallback xmlns="">
            <p:sp>
              <p:nvSpPr>
                <p:cNvPr id="22" name="Прямоугольник 21">
                  <a:extLst>
                    <a:ext uri="{FF2B5EF4-FFF2-40B4-BE49-F238E27FC236}">
                      <a16:creationId xmlns:a16="http://schemas.microsoft.com/office/drawing/2014/main" id="{924C37E4-9D97-4B02-A5F1-1D610D9362B5}"/>
                    </a:ext>
                  </a:extLst>
                </p:cNvPr>
                <p:cNvSpPr>
                  <a:spLocks noRot="1" noChangeAspect="1" noMove="1" noResize="1" noEditPoints="1" noAdjustHandles="1" noChangeArrowheads="1" noChangeShapeType="1" noTextEdit="1"/>
                </p:cNvSpPr>
                <p:nvPr/>
              </p:nvSpPr>
              <p:spPr>
                <a:xfrm>
                  <a:off x="2750521" y="4597005"/>
                  <a:ext cx="888641" cy="903261"/>
                </a:xfrm>
                <a:prstGeom prst="rect">
                  <a:avLst/>
                </a:prstGeom>
                <a:blipFill>
                  <a:blip r:embed="rId9"/>
                  <a:stretch>
                    <a:fillRect/>
                  </a:stretch>
                </a:blipFill>
              </p:spPr>
              <p:txBody>
                <a:bodyPr/>
                <a:lstStyle/>
                <a:p>
                  <a:r>
                    <a:rPr lang="ru-KZ">
                      <a:noFill/>
                    </a:rPr>
                    <a:t> </a:t>
                  </a:r>
                </a:p>
              </p:txBody>
            </p:sp>
          </mc:Fallback>
        </mc:AlternateContent>
      </p:grpSp>
      <p:grpSp>
        <p:nvGrpSpPr>
          <p:cNvPr id="23" name="Группа 22">
            <a:extLst>
              <a:ext uri="{FF2B5EF4-FFF2-40B4-BE49-F238E27FC236}">
                <a16:creationId xmlns:a16="http://schemas.microsoft.com/office/drawing/2014/main" id="{3E96E1F8-F8B1-4A0F-85C1-E63B90EEEE05}"/>
              </a:ext>
            </a:extLst>
          </p:cNvPr>
          <p:cNvGrpSpPr/>
          <p:nvPr/>
        </p:nvGrpSpPr>
        <p:grpSpPr>
          <a:xfrm>
            <a:off x="406729" y="5133680"/>
            <a:ext cx="3781548" cy="1690128"/>
            <a:chOff x="1883144" y="5042398"/>
            <a:chExt cx="3781548" cy="1690128"/>
          </a:xfrm>
        </p:grpSpPr>
        <mc:AlternateContent xmlns:mc="http://schemas.openxmlformats.org/markup-compatibility/2006" xmlns:a14="http://schemas.microsoft.com/office/drawing/2010/main">
          <mc:Choice Requires="a14">
            <p:sp>
              <p:nvSpPr>
                <p:cNvPr id="25" name="Прямоугольник 24">
                  <a:extLst>
                    <a:ext uri="{FF2B5EF4-FFF2-40B4-BE49-F238E27FC236}">
                      <a16:creationId xmlns:a16="http://schemas.microsoft.com/office/drawing/2014/main" id="{97FEC5AA-DEA9-4A91-90A4-4A3815ABD634}"/>
                    </a:ext>
                  </a:extLst>
                </p:cNvPr>
                <p:cNvSpPr/>
                <p:nvPr/>
              </p:nvSpPr>
              <p:spPr>
                <a:xfrm>
                  <a:off x="3841137" y="5836933"/>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25" name="Прямоугольник 24">
                  <a:extLst>
                    <a:ext uri="{FF2B5EF4-FFF2-40B4-BE49-F238E27FC236}">
                      <a16:creationId xmlns:a16="http://schemas.microsoft.com/office/drawing/2014/main" id="{97FEC5AA-DEA9-4A91-90A4-4A3815ABD634}"/>
                    </a:ext>
                  </a:extLst>
                </p:cNvPr>
                <p:cNvSpPr>
                  <a:spLocks noRot="1" noChangeAspect="1" noMove="1" noResize="1" noEditPoints="1" noAdjustHandles="1" noChangeArrowheads="1" noChangeShapeType="1" noTextEdit="1"/>
                </p:cNvSpPr>
                <p:nvPr/>
              </p:nvSpPr>
              <p:spPr>
                <a:xfrm>
                  <a:off x="3841137" y="5836933"/>
                  <a:ext cx="780278" cy="830805"/>
                </a:xfrm>
                <a:prstGeom prst="rect">
                  <a:avLst/>
                </a:prstGeom>
                <a:blipFill>
                  <a:blip r:embed="rId10"/>
                  <a:stretch>
                    <a:fillRect/>
                  </a:stretch>
                </a:blipFill>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26" name="Прямоугольник 25">
                  <a:extLst>
                    <a:ext uri="{FF2B5EF4-FFF2-40B4-BE49-F238E27FC236}">
                      <a16:creationId xmlns:a16="http://schemas.microsoft.com/office/drawing/2014/main" id="{A70E0793-AE99-46F7-916A-D96A059AB1F9}"/>
                    </a:ext>
                  </a:extLst>
                </p:cNvPr>
                <p:cNvSpPr/>
                <p:nvPr/>
              </p:nvSpPr>
              <p:spPr>
                <a:xfrm>
                  <a:off x="1883144" y="5432361"/>
                  <a:ext cx="3781548"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𝐶</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𝐶𝐻</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𝐶𝐻</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sSub>
                          <m:sSubPr>
                            <m:ctrl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oMath>
                    </m:oMathPara>
                  </a14:m>
                  <a:endParaRPr lang="ru-KZ" sz="2800" dirty="0"/>
                </a:p>
              </p:txBody>
            </p:sp>
          </mc:Choice>
          <mc:Fallback xmlns="">
            <p:sp>
              <p:nvSpPr>
                <p:cNvPr id="26" name="Прямоугольник 25">
                  <a:extLst>
                    <a:ext uri="{FF2B5EF4-FFF2-40B4-BE49-F238E27FC236}">
                      <a16:creationId xmlns:a16="http://schemas.microsoft.com/office/drawing/2014/main" id="{A70E0793-AE99-46F7-916A-D96A059AB1F9}"/>
                    </a:ext>
                  </a:extLst>
                </p:cNvPr>
                <p:cNvSpPr>
                  <a:spLocks noRot="1" noChangeAspect="1" noMove="1" noResize="1" noEditPoints="1" noAdjustHandles="1" noChangeArrowheads="1" noChangeShapeType="1" noTextEdit="1"/>
                </p:cNvSpPr>
                <p:nvPr/>
              </p:nvSpPr>
              <p:spPr>
                <a:xfrm>
                  <a:off x="1883144" y="5432361"/>
                  <a:ext cx="3781548" cy="523220"/>
                </a:xfrm>
                <a:prstGeom prst="rect">
                  <a:avLst/>
                </a:prstGeom>
                <a:blipFill>
                  <a:blip r:embed="rId11"/>
                  <a:stretch>
                    <a:fillRect/>
                  </a:stretch>
                </a:blipFill>
              </p:spPr>
              <p:txBody>
                <a:bodyPr/>
                <a:lstStyle/>
                <a:p>
                  <a:r>
                    <a:rPr lang="ru-KZ">
                      <a:noFill/>
                    </a:rPr>
                    <a:t> </a:t>
                  </a:r>
                </a:p>
              </p:txBody>
            </p:sp>
          </mc:Fallback>
        </mc:AlternateContent>
        <p:sp>
          <p:nvSpPr>
            <p:cNvPr id="27" name="Прямоугольник 26">
              <a:extLst>
                <a:ext uri="{FF2B5EF4-FFF2-40B4-BE49-F238E27FC236}">
                  <a16:creationId xmlns:a16="http://schemas.microsoft.com/office/drawing/2014/main" id="{AE876A4D-0F02-4022-8FFF-BAF559084F67}"/>
                </a:ext>
              </a:extLst>
            </p:cNvPr>
            <p:cNvSpPr/>
            <p:nvPr/>
          </p:nvSpPr>
          <p:spPr>
            <a:xfrm>
              <a:off x="2169058" y="5049213"/>
              <a:ext cx="184731" cy="461665"/>
            </a:xfrm>
            <a:prstGeom prst="rect">
              <a:avLst/>
            </a:prstGeom>
          </p:spPr>
          <p:txBody>
            <a:bodyPr wrap="none">
              <a:spAutoFit/>
            </a:bodyPr>
            <a:lstStyle/>
            <a:p>
              <a:endPar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8" name="Прямоугольник 27">
              <a:extLst>
                <a:ext uri="{FF2B5EF4-FFF2-40B4-BE49-F238E27FC236}">
                  <a16:creationId xmlns:a16="http://schemas.microsoft.com/office/drawing/2014/main" id="{5A7DC9ED-0BDE-47C4-9034-6CF18C073511}"/>
                </a:ext>
              </a:extLst>
            </p:cNvPr>
            <p:cNvSpPr/>
            <p:nvPr/>
          </p:nvSpPr>
          <p:spPr>
            <a:xfrm>
              <a:off x="2228452" y="5092435"/>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4</a:t>
              </a:r>
            </a:p>
          </p:txBody>
        </p:sp>
        <p:sp>
          <p:nvSpPr>
            <p:cNvPr id="29" name="Прямоугольник 28">
              <a:extLst>
                <a:ext uri="{FF2B5EF4-FFF2-40B4-BE49-F238E27FC236}">
                  <a16:creationId xmlns:a16="http://schemas.microsoft.com/office/drawing/2014/main" id="{591BB861-389A-44EE-9AD8-29B7291D594A}"/>
                </a:ext>
              </a:extLst>
            </p:cNvPr>
            <p:cNvSpPr/>
            <p:nvPr/>
          </p:nvSpPr>
          <p:spPr>
            <a:xfrm>
              <a:off x="3127446" y="5049848"/>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3</a:t>
              </a:r>
            </a:p>
          </p:txBody>
        </p:sp>
        <p:sp>
          <p:nvSpPr>
            <p:cNvPr id="30" name="Прямоугольник 29">
              <a:extLst>
                <a:ext uri="{FF2B5EF4-FFF2-40B4-BE49-F238E27FC236}">
                  <a16:creationId xmlns:a16="http://schemas.microsoft.com/office/drawing/2014/main" id="{EA208592-A054-457A-BF2B-934F59F2C990}"/>
                </a:ext>
              </a:extLst>
            </p:cNvPr>
            <p:cNvSpPr/>
            <p:nvPr/>
          </p:nvSpPr>
          <p:spPr>
            <a:xfrm>
              <a:off x="4108491" y="5042398"/>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2</a:t>
              </a:r>
            </a:p>
          </p:txBody>
        </p:sp>
        <p:sp>
          <p:nvSpPr>
            <p:cNvPr id="31" name="Прямоугольник 30">
              <a:extLst>
                <a:ext uri="{FF2B5EF4-FFF2-40B4-BE49-F238E27FC236}">
                  <a16:creationId xmlns:a16="http://schemas.microsoft.com/office/drawing/2014/main" id="{D8E0C2DC-F731-42C8-9484-9363A8C8CCD0}"/>
                </a:ext>
              </a:extLst>
            </p:cNvPr>
            <p:cNvSpPr/>
            <p:nvPr/>
          </p:nvSpPr>
          <p:spPr>
            <a:xfrm>
              <a:off x="4956983" y="5061541"/>
              <a:ext cx="360996" cy="461665"/>
            </a:xfrm>
            <a:prstGeom prst="rect">
              <a:avLst/>
            </a:prstGeom>
          </p:spPr>
          <p:txBody>
            <a:bodyPr wrap="none">
              <a:spAutoFit/>
            </a:bodyPr>
            <a:lstStyle/>
            <a:p>
              <a:r>
                <a:rPr lang="en-US"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1</a:t>
              </a:r>
            </a:p>
          </p:txBody>
        </p:sp>
        <mc:AlternateContent xmlns:mc="http://schemas.openxmlformats.org/markup-compatibility/2006" xmlns:a14="http://schemas.microsoft.com/office/drawing/2010/main">
          <mc:Choice Requires="a14">
            <p:sp>
              <p:nvSpPr>
                <p:cNvPr id="32" name="Прямоугольник 31">
                  <a:extLst>
                    <a:ext uri="{FF2B5EF4-FFF2-40B4-BE49-F238E27FC236}">
                      <a16:creationId xmlns:a16="http://schemas.microsoft.com/office/drawing/2014/main" id="{8D2F1BC4-7B4F-4856-834D-DDA15A0F1220}"/>
                    </a:ext>
                  </a:extLst>
                </p:cNvPr>
                <p:cNvSpPr/>
                <p:nvPr/>
              </p:nvSpPr>
              <p:spPr>
                <a:xfrm>
                  <a:off x="2750521" y="5829265"/>
                  <a:ext cx="888641" cy="90326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e>
                          </m:mr>
                        </m:m>
                      </m:oMath>
                    </m:oMathPara>
                  </a14:m>
                  <a:endParaRPr lang="ru-KZ" sz="2800" dirty="0"/>
                </a:p>
              </p:txBody>
            </p:sp>
          </mc:Choice>
          <mc:Fallback xmlns="">
            <p:sp>
              <p:nvSpPr>
                <p:cNvPr id="32" name="Прямоугольник 31">
                  <a:extLst>
                    <a:ext uri="{FF2B5EF4-FFF2-40B4-BE49-F238E27FC236}">
                      <a16:creationId xmlns:a16="http://schemas.microsoft.com/office/drawing/2014/main" id="{8D2F1BC4-7B4F-4856-834D-DDA15A0F1220}"/>
                    </a:ext>
                  </a:extLst>
                </p:cNvPr>
                <p:cNvSpPr>
                  <a:spLocks noRot="1" noChangeAspect="1" noMove="1" noResize="1" noEditPoints="1" noAdjustHandles="1" noChangeArrowheads="1" noChangeShapeType="1" noTextEdit="1"/>
                </p:cNvSpPr>
                <p:nvPr/>
              </p:nvSpPr>
              <p:spPr>
                <a:xfrm>
                  <a:off x="2750521" y="5829265"/>
                  <a:ext cx="888641" cy="903261"/>
                </a:xfrm>
                <a:prstGeom prst="rect">
                  <a:avLst/>
                </a:prstGeom>
                <a:blipFill>
                  <a:blip r:embed="rId12"/>
                  <a:stretch>
                    <a:fillRect/>
                  </a:stretch>
                </a:blipFill>
              </p:spPr>
              <p:txBody>
                <a:bodyPr/>
                <a:lstStyle/>
                <a:p>
                  <a:r>
                    <a:rPr lang="ru-KZ">
                      <a:noFill/>
                    </a:rPr>
                    <a:t> </a:t>
                  </a:r>
                </a:p>
              </p:txBody>
            </p:sp>
          </mc:Fallback>
        </mc:AlternateContent>
      </p:grpSp>
    </p:spTree>
    <p:extLst>
      <p:ext uri="{BB962C8B-B14F-4D97-AF65-F5344CB8AC3E}">
        <p14:creationId xmlns:p14="http://schemas.microsoft.com/office/powerpoint/2010/main" val="1094155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163" y="292100"/>
            <a:ext cx="9144000" cy="648997"/>
          </a:xfrm>
          <a:prstGeom prst="rect">
            <a:avLst/>
          </a:prstGeom>
          <a:noFill/>
          <a:ln>
            <a:solidFill>
              <a:schemeClr val="tx2"/>
            </a:solidFill>
          </a:ln>
        </p:spPr>
        <p:txBody>
          <a:bodyPr wrap="square" lIns="252000" tIns="108000" rIns="252000" bIns="108000" rtlCol="0">
            <a:spAutoFit/>
          </a:bodyPr>
          <a:lstStyle/>
          <a:p>
            <a:pPr algn="ctr"/>
            <a:r>
              <a:rPr lang="kk-KZ" sz="2800" dirty="0">
                <a:solidFill>
                  <a:srgbClr val="620BFC"/>
                </a:solidFill>
                <a:latin typeface="Open Sans" panose="020B0606030504020204" pitchFamily="34" charset="0"/>
                <a:ea typeface="Open Sans" panose="020B0606030504020204" pitchFamily="34" charset="0"/>
                <a:cs typeface="Open Sans" panose="020B0606030504020204" pitchFamily="34" charset="0"/>
              </a:rPr>
              <a:t> Қаныққан біратомды спирттердің изомерленуі</a:t>
            </a:r>
          </a:p>
        </p:txBody>
      </p:sp>
      <mc:AlternateContent xmlns:mc="http://schemas.openxmlformats.org/markup-compatibility/2006">
        <mc:Choice xmlns:a14="http://schemas.microsoft.com/office/drawing/2010/main" Requires="a14">
          <p:sp>
            <p:nvSpPr>
              <p:cNvPr id="7" name="TextBox 6"/>
              <p:cNvSpPr txBox="1"/>
              <p:nvPr/>
            </p:nvSpPr>
            <p:spPr>
              <a:xfrm>
                <a:off x="284161" y="1141452"/>
                <a:ext cx="9144000" cy="4280760"/>
              </a:xfrm>
              <a:prstGeom prst="rect">
                <a:avLst/>
              </a:prstGeom>
              <a:noFill/>
              <a:ln>
                <a:solidFill>
                  <a:schemeClr val="tx2"/>
                </a:solidFill>
              </a:ln>
            </p:spPr>
            <p:txBody>
              <a:bodyPr wrap="square" lIns="252000" tIns="108000" rIns="252000" bIns="108000" rtlCol="0">
                <a:spAutoFit/>
              </a:bodyPr>
              <a:lstStyle/>
              <a:p>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Спирттерде: </a:t>
                </a:r>
              </a:p>
              <a:p>
                <a:r>
                  <a:rPr lang="en-US"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1) </a:t>
                </a:r>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көміртек қаңқасының құрылысына; </a:t>
                </a:r>
              </a:p>
              <a:p>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2) көмірсутек тізбегіндегі гидроксил тобының орнына байланысты; </a:t>
                </a:r>
              </a:p>
              <a:p>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3) жай эфирлермен класаралық изомерлену болады. Гомологтық қатардың алғашқы мүшесі – метил спиртінің </a:t>
                </a:r>
                <a14:m>
                  <m:oMath xmlns:m="http://schemas.openxmlformats.org/officeDocument/2006/math">
                    <m:r>
                      <a:rPr lang="kk-KZ" sz="24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𝐶𝐻</m:t>
                    </m:r>
                    <m:r>
                      <a:rPr lang="kk-KZ" sz="24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3</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𝑂𝐻</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oMath>
                </a14:m>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изомері жоқ. Ал қалған спирттерде көміртек атомының санының артуына байланысты изомерлерінің саны да арта түседі. Мысалы, этил спиртінің класаралық изомері диметил эфирі </a:t>
                </a:r>
                <a14:m>
                  <m:oMath xmlns:m="http://schemas.openxmlformats.org/officeDocument/2006/math">
                    <m:r>
                      <a:rPr lang="kk-KZ" sz="24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𝐶𝐻</m:t>
                    </m:r>
                    <m:r>
                      <a:rPr lang="en-US" sz="24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3</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 − </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𝑂</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 − </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𝐶𝐻</m:t>
                    </m:r>
                    <m:r>
                      <a:rPr lang="en-US" sz="24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3</m:t>
                    </m:r>
                    <m:r>
                      <a:rPr lang="en-US" sz="2400" i="1" dirty="0">
                        <a:solidFill>
                          <a:srgbClr val="620BFC"/>
                        </a:solidFill>
                        <a:latin typeface="Cambria Math" panose="02040503050406030204" pitchFamily="18" charset="0"/>
                        <a:ea typeface="Open Sans" panose="020B0606030504020204" pitchFamily="34" charset="0"/>
                        <a:cs typeface="Open Sans" panose="020B0606030504020204" pitchFamily="34" charset="0"/>
                      </a:rPr>
                      <m:t>) </m:t>
                    </m:r>
                  </m:oMath>
                </a14:m>
                <a:r>
                  <a:rPr lang="kk-KZ" sz="2400" dirty="0">
                    <a:solidFill>
                      <a:srgbClr val="002060"/>
                    </a:solidFill>
                    <a:latin typeface="Open Sans" panose="020B0606030504020204" pitchFamily="34" charset="0"/>
                    <a:ea typeface="Open Sans" panose="020B0606030504020204" pitchFamily="34" charset="0"/>
                    <a:cs typeface="Open Sans" panose="020B0606030504020204" pitchFamily="34" charset="0"/>
                  </a:rPr>
                  <a:t>болса, келесі мүшесі пропил спиртінің үш изомері бар. Олар:</a:t>
                </a:r>
              </a:p>
            </p:txBody>
          </p:sp>
        </mc:Choice>
        <mc:Fallback>
          <p:sp>
            <p:nvSpPr>
              <p:cNvPr id="7" name="TextBox 6"/>
              <p:cNvSpPr txBox="1">
                <a:spLocks noRot="1" noChangeAspect="1" noMove="1" noResize="1" noEditPoints="1" noAdjustHandles="1" noChangeArrowheads="1" noChangeShapeType="1" noTextEdit="1"/>
              </p:cNvSpPr>
              <p:nvPr/>
            </p:nvSpPr>
            <p:spPr>
              <a:xfrm>
                <a:off x="284161" y="1141452"/>
                <a:ext cx="9144000" cy="4280760"/>
              </a:xfrm>
              <a:prstGeom prst="rect">
                <a:avLst/>
              </a:prstGeom>
              <a:blipFill>
                <a:blip r:embed="rId2"/>
                <a:stretch>
                  <a:fillRect b="-710"/>
                </a:stretch>
              </a:blipFill>
              <a:ln>
                <a:solidFill>
                  <a:schemeClr val="tx2"/>
                </a:solidFill>
              </a:ln>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10" name="Прямоугольник 9">
                <a:extLst>
                  <a:ext uri="{FF2B5EF4-FFF2-40B4-BE49-F238E27FC236}">
                    <a16:creationId xmlns:a16="http://schemas.microsoft.com/office/drawing/2014/main" id="{2EF8F4C0-567B-42D5-B939-E81D6B00E1CC}"/>
                  </a:ext>
                </a:extLst>
              </p:cNvPr>
              <p:cNvSpPr/>
              <p:nvPr/>
            </p:nvSpPr>
            <p:spPr>
              <a:xfrm>
                <a:off x="241628" y="5607616"/>
                <a:ext cx="3656514" cy="4924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6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6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6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r>
                        <a:rPr lang="en-US" sz="26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sSub>
                        <m:sSubPr>
                          <m:ctrlPr>
                            <a:rPr lang="en-US" sz="26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6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6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2</m:t>
                          </m:r>
                        </m:sub>
                      </m:sSub>
                      <m:r>
                        <a:rPr lang="en-US" sz="26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sSub>
                        <m:sSubPr>
                          <m:ctrlPr>
                            <a:rPr lang="en-US" sz="26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6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6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2</m:t>
                          </m:r>
                        </m:sub>
                      </m:sSub>
                      <m:r>
                        <a:rPr lang="en-US" sz="26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600" b="0" i="1" smtClean="0">
                          <a:solidFill>
                            <a:srgbClr val="002060"/>
                          </a:solidFill>
                          <a:latin typeface="Cambria Math" panose="02040503050406030204" pitchFamily="18" charset="0"/>
                          <a:ea typeface="Cambria Math" panose="02040503050406030204" pitchFamily="18" charset="0"/>
                          <a:cs typeface="Open Sans" panose="020B0606030504020204" pitchFamily="34" charset="0"/>
                        </a:rPr>
                        <m:t>𝑂𝐻</m:t>
                      </m:r>
                    </m:oMath>
                  </m:oMathPara>
                </a14:m>
                <a:endParaRPr lang="ru-KZ" sz="2600" dirty="0"/>
              </a:p>
            </p:txBody>
          </p:sp>
        </mc:Choice>
        <mc:Fallback xmlns="">
          <p:sp>
            <p:nvSpPr>
              <p:cNvPr id="10" name="Прямоугольник 9">
                <a:extLst>
                  <a:ext uri="{FF2B5EF4-FFF2-40B4-BE49-F238E27FC236}">
                    <a16:creationId xmlns:a16="http://schemas.microsoft.com/office/drawing/2014/main" id="{2EF8F4C0-567B-42D5-B939-E81D6B00E1CC}"/>
                  </a:ext>
                </a:extLst>
              </p:cNvPr>
              <p:cNvSpPr>
                <a:spLocks noRot="1" noChangeAspect="1" noMove="1" noResize="1" noEditPoints="1" noAdjustHandles="1" noChangeArrowheads="1" noChangeShapeType="1" noTextEdit="1"/>
              </p:cNvSpPr>
              <p:nvPr/>
            </p:nvSpPr>
            <p:spPr>
              <a:xfrm>
                <a:off x="241628" y="5607616"/>
                <a:ext cx="3656514" cy="492443"/>
              </a:xfrm>
              <a:prstGeom prst="rect">
                <a:avLst/>
              </a:prstGeom>
              <a:blipFill>
                <a:blip r:embed="rId4"/>
                <a:stretch>
                  <a:fillRect/>
                </a:stretch>
              </a:blipFill>
            </p:spPr>
            <p:txBody>
              <a:bodyPr/>
              <a:lstStyle/>
              <a:p>
                <a:r>
                  <a:rPr lang="ru-KZ">
                    <a:noFill/>
                  </a:rPr>
                  <a:t> </a:t>
                </a:r>
              </a:p>
            </p:txBody>
          </p:sp>
        </mc:Fallback>
      </mc:AlternateContent>
      <p:grpSp>
        <p:nvGrpSpPr>
          <p:cNvPr id="18" name="Группа 17">
            <a:extLst>
              <a:ext uri="{FF2B5EF4-FFF2-40B4-BE49-F238E27FC236}">
                <a16:creationId xmlns:a16="http://schemas.microsoft.com/office/drawing/2014/main" id="{DA1888AB-403F-474A-9175-5AF75BDB1E39}"/>
              </a:ext>
            </a:extLst>
          </p:cNvPr>
          <p:cNvGrpSpPr/>
          <p:nvPr/>
        </p:nvGrpSpPr>
        <p:grpSpPr>
          <a:xfrm>
            <a:off x="3508001" y="6108406"/>
            <a:ext cx="2851935" cy="1201613"/>
            <a:chOff x="1883144" y="5432361"/>
            <a:chExt cx="2851935" cy="1201613"/>
          </a:xfrm>
        </p:grpSpPr>
        <mc:AlternateContent xmlns:mc="http://schemas.openxmlformats.org/markup-compatibility/2006" xmlns:a14="http://schemas.microsoft.com/office/drawing/2010/main">
          <mc:Choice Requires="a14">
            <p:sp>
              <p:nvSpPr>
                <p:cNvPr id="20" name="Прямоугольник 19">
                  <a:extLst>
                    <a:ext uri="{FF2B5EF4-FFF2-40B4-BE49-F238E27FC236}">
                      <a16:creationId xmlns:a16="http://schemas.microsoft.com/office/drawing/2014/main" id="{B3B61A5A-2181-416A-B5EC-E35420A4681A}"/>
                    </a:ext>
                  </a:extLst>
                </p:cNvPr>
                <p:cNvSpPr/>
                <p:nvPr/>
              </p:nvSpPr>
              <p:spPr>
                <a:xfrm>
                  <a:off x="2932597" y="5803169"/>
                  <a:ext cx="780278" cy="8308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m>
                          <m:mPr>
                            <m:mcs>
                              <m:mc>
                                <m:mcPr>
                                  <m:count m:val="1"/>
                                  <m:mcJc m:val="center"/>
                                </m:mcPr>
                              </m:mc>
                            </m:mcs>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mPr>
                          <m:mr>
                            <m:e>
                              <m:r>
                                <m:rPr>
                                  <m:brk m:alnAt="7"/>
                                </m:rP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m:t>
                              </m:r>
                            </m:e>
                          </m:mr>
                          <m:mr>
                            <m:e>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𝑂𝐻</m:t>
                              </m:r>
                            </m:e>
                          </m:mr>
                        </m:m>
                      </m:oMath>
                    </m:oMathPara>
                  </a14:m>
                  <a:endParaRPr lang="ru-KZ" sz="2800" dirty="0"/>
                </a:p>
              </p:txBody>
            </p:sp>
          </mc:Choice>
          <mc:Fallback xmlns="">
            <p:sp>
              <p:nvSpPr>
                <p:cNvPr id="20" name="Прямоугольник 19">
                  <a:extLst>
                    <a:ext uri="{FF2B5EF4-FFF2-40B4-BE49-F238E27FC236}">
                      <a16:creationId xmlns:a16="http://schemas.microsoft.com/office/drawing/2014/main" id="{B3B61A5A-2181-416A-B5EC-E35420A4681A}"/>
                    </a:ext>
                  </a:extLst>
                </p:cNvPr>
                <p:cNvSpPr>
                  <a:spLocks noRot="1" noChangeAspect="1" noMove="1" noResize="1" noEditPoints="1" noAdjustHandles="1" noChangeArrowheads="1" noChangeShapeType="1" noTextEdit="1"/>
                </p:cNvSpPr>
                <p:nvPr/>
              </p:nvSpPr>
              <p:spPr>
                <a:xfrm>
                  <a:off x="2932597" y="5803169"/>
                  <a:ext cx="780278" cy="830805"/>
                </a:xfrm>
                <a:prstGeom prst="rect">
                  <a:avLst/>
                </a:prstGeom>
                <a:blipFill>
                  <a:blip r:embed="rId5"/>
                  <a:stretch>
                    <a:fillRect/>
                  </a:stretch>
                </a:blipFill>
              </p:spPr>
              <p:txBody>
                <a:bodyPr/>
                <a:lstStyle/>
                <a:p>
                  <a:r>
                    <a:rPr lang="ru-KZ">
                      <a:noFill/>
                    </a:rPr>
                    <a:t> </a:t>
                  </a:r>
                </a:p>
              </p:txBody>
            </p:sp>
          </mc:Fallback>
        </mc:AlternateContent>
        <mc:AlternateContent xmlns:mc="http://schemas.openxmlformats.org/markup-compatibility/2006" xmlns:a14="http://schemas.microsoft.com/office/drawing/2010/main">
          <mc:Choice Requires="a14">
            <p:sp>
              <p:nvSpPr>
                <p:cNvPr id="21" name="Прямоугольник 20">
                  <a:extLst>
                    <a:ext uri="{FF2B5EF4-FFF2-40B4-BE49-F238E27FC236}">
                      <a16:creationId xmlns:a16="http://schemas.microsoft.com/office/drawing/2014/main" id="{1B57D7A2-25FC-4F73-9B85-EF0BA62C0FD0}"/>
                    </a:ext>
                  </a:extLst>
                </p:cNvPr>
                <p:cNvSpPr/>
                <p:nvPr/>
              </p:nvSpPr>
              <p:spPr>
                <a:xfrm>
                  <a:off x="1883144" y="5432361"/>
                  <a:ext cx="2851935"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800" b="0" i="1" smtClean="0">
                            <a:solidFill>
                              <a:srgbClr val="002060"/>
                            </a:solidFill>
                            <a:latin typeface="Cambria Math" panose="02040503050406030204" pitchFamily="18" charset="0"/>
                            <a:ea typeface="Cambria Math" panose="02040503050406030204" pitchFamily="18" charset="0"/>
                            <a:cs typeface="Open Sans" panose="020B0606030504020204" pitchFamily="34" charset="0"/>
                          </a:rPr>
                          <m:t>𝐶</m:t>
                        </m:r>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𝐻</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sSub>
                          <m:sSubPr>
                            <m:ctrl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oMath>
                    </m:oMathPara>
                  </a14:m>
                  <a:endParaRPr lang="ru-KZ" sz="2800" dirty="0"/>
                </a:p>
              </p:txBody>
            </p:sp>
          </mc:Choice>
          <mc:Fallback xmlns="">
            <p:sp>
              <p:nvSpPr>
                <p:cNvPr id="21" name="Прямоугольник 20">
                  <a:extLst>
                    <a:ext uri="{FF2B5EF4-FFF2-40B4-BE49-F238E27FC236}">
                      <a16:creationId xmlns:a16="http://schemas.microsoft.com/office/drawing/2014/main" id="{1B57D7A2-25FC-4F73-9B85-EF0BA62C0FD0}"/>
                    </a:ext>
                  </a:extLst>
                </p:cNvPr>
                <p:cNvSpPr>
                  <a:spLocks noRot="1" noChangeAspect="1" noMove="1" noResize="1" noEditPoints="1" noAdjustHandles="1" noChangeArrowheads="1" noChangeShapeType="1" noTextEdit="1"/>
                </p:cNvSpPr>
                <p:nvPr/>
              </p:nvSpPr>
              <p:spPr>
                <a:xfrm>
                  <a:off x="1883144" y="5432361"/>
                  <a:ext cx="2851935" cy="523220"/>
                </a:xfrm>
                <a:prstGeom prst="rect">
                  <a:avLst/>
                </a:prstGeom>
                <a:blipFill>
                  <a:blip r:embed="rId6"/>
                  <a:stretch>
                    <a:fillRect/>
                  </a:stretch>
                </a:blipFill>
              </p:spPr>
              <p:txBody>
                <a:bodyPr/>
                <a:lstStyle/>
                <a:p>
                  <a:r>
                    <a:rPr lang="kk-KZ">
                      <a:noFill/>
                    </a:rPr>
                    <a:t> </a:t>
                  </a:r>
                </a:p>
              </p:txBody>
            </p:sp>
          </mc:Fallback>
        </mc:AlternateContent>
      </p:grpSp>
      <mc:AlternateContent xmlns:mc="http://schemas.openxmlformats.org/markup-compatibility/2006" xmlns:a14="http://schemas.microsoft.com/office/drawing/2010/main">
        <mc:Choice Requires="a14">
          <p:sp>
            <p:nvSpPr>
              <p:cNvPr id="28" name="Прямоугольник 27">
                <a:extLst>
                  <a:ext uri="{FF2B5EF4-FFF2-40B4-BE49-F238E27FC236}">
                    <a16:creationId xmlns:a16="http://schemas.microsoft.com/office/drawing/2014/main" id="{37D38638-C7CA-487B-9249-499BC8BB6217}"/>
                  </a:ext>
                </a:extLst>
              </p:cNvPr>
              <p:cNvSpPr/>
              <p:nvPr/>
            </p:nvSpPr>
            <p:spPr>
              <a:xfrm>
                <a:off x="6556669" y="5607616"/>
                <a:ext cx="287149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𝐶𝐻</m:t>
                          </m:r>
                        </m:e>
                        <m: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3</m:t>
                          </m:r>
                        </m:sub>
                      </m:sSub>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𝑂</m:t>
                      </m:r>
                      <m:r>
                        <a:rPr lang="en-US" sz="2800" i="1">
                          <a:solidFill>
                            <a:srgbClr val="002060"/>
                          </a:solidFill>
                          <a:latin typeface="Cambria Math" panose="02040503050406030204" pitchFamily="18" charset="0"/>
                          <a:ea typeface="Cambria Math" panose="02040503050406030204" pitchFamily="18" charset="0"/>
                          <a:cs typeface="Open Sans" panose="020B0606030504020204" pitchFamily="34" charset="0"/>
                        </a:rPr>
                        <m:t>−</m:t>
                      </m:r>
                      <m:sSub>
                        <m:sSubPr>
                          <m:ctrlP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sSub>
                            <m:sSubPr>
                              <m:ctrlPr>
                                <a:rPr lang="en-US" sz="280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ctrlPr>
                            </m:sSubPr>
                            <m:e>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𝐶</m:t>
                              </m:r>
                            </m:e>
                            <m:sub>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2</m:t>
                              </m:r>
                            </m:sub>
                          </m:sSub>
                          <m:r>
                            <a:rPr lang="en-US" sz="2800" i="1">
                              <a:solidFill>
                                <a:srgbClr val="002060"/>
                              </a:solidFill>
                              <a:latin typeface="Cambria Math" panose="02040503050406030204" pitchFamily="18" charset="0"/>
                              <a:ea typeface="Open Sans" panose="020B0606030504020204" pitchFamily="34" charset="0"/>
                              <a:cs typeface="Open Sans" panose="020B0606030504020204" pitchFamily="34" charset="0"/>
                            </a:rPr>
                            <m:t>𝐻</m:t>
                          </m:r>
                        </m:e>
                        <m:sub>
                          <m:r>
                            <a:rPr lang="en-US" sz="2800" b="0" i="1" smtClean="0">
                              <a:solidFill>
                                <a:srgbClr val="002060"/>
                              </a:solidFill>
                              <a:latin typeface="Cambria Math" panose="02040503050406030204" pitchFamily="18" charset="0"/>
                              <a:ea typeface="Open Sans" panose="020B0606030504020204" pitchFamily="34" charset="0"/>
                              <a:cs typeface="Open Sans" panose="020B0606030504020204" pitchFamily="34" charset="0"/>
                            </a:rPr>
                            <m:t>5</m:t>
                          </m:r>
                        </m:sub>
                      </m:sSub>
                    </m:oMath>
                  </m:oMathPara>
                </a14:m>
                <a:endParaRPr lang="ru-KZ" sz="2800" dirty="0"/>
              </a:p>
            </p:txBody>
          </p:sp>
        </mc:Choice>
        <mc:Fallback xmlns="">
          <p:sp>
            <p:nvSpPr>
              <p:cNvPr id="28" name="Прямоугольник 27">
                <a:extLst>
                  <a:ext uri="{FF2B5EF4-FFF2-40B4-BE49-F238E27FC236}">
                    <a16:creationId xmlns:a16="http://schemas.microsoft.com/office/drawing/2014/main" id="{37D38638-C7CA-487B-9249-499BC8BB6217}"/>
                  </a:ext>
                </a:extLst>
              </p:cNvPr>
              <p:cNvSpPr>
                <a:spLocks noRot="1" noChangeAspect="1" noMove="1" noResize="1" noEditPoints="1" noAdjustHandles="1" noChangeArrowheads="1" noChangeShapeType="1" noTextEdit="1"/>
              </p:cNvSpPr>
              <p:nvPr/>
            </p:nvSpPr>
            <p:spPr>
              <a:xfrm>
                <a:off x="6556669" y="5607616"/>
                <a:ext cx="2871492" cy="523220"/>
              </a:xfrm>
              <a:prstGeom prst="rect">
                <a:avLst/>
              </a:prstGeom>
              <a:blipFill>
                <a:blip r:embed="rId7"/>
                <a:stretch>
                  <a:fillRect/>
                </a:stretch>
              </a:blipFill>
            </p:spPr>
            <p:txBody>
              <a:bodyPr/>
              <a:lstStyle/>
              <a:p>
                <a:r>
                  <a:rPr lang="ru-KZ">
                    <a:noFill/>
                  </a:rPr>
                  <a:t> </a:t>
                </a:r>
              </a:p>
            </p:txBody>
          </p:sp>
        </mc:Fallback>
      </mc:AlternateContent>
      <p:sp>
        <p:nvSpPr>
          <p:cNvPr id="3" name="Прямоугольник 2">
            <a:extLst>
              <a:ext uri="{FF2B5EF4-FFF2-40B4-BE49-F238E27FC236}">
                <a16:creationId xmlns:a16="http://schemas.microsoft.com/office/drawing/2014/main" id="{9814A380-0D84-4141-A721-0BCC1475120E}"/>
              </a:ext>
            </a:extLst>
          </p:cNvPr>
          <p:cNvSpPr/>
          <p:nvPr/>
        </p:nvSpPr>
        <p:spPr>
          <a:xfrm>
            <a:off x="807169" y="6222101"/>
            <a:ext cx="1946367" cy="461665"/>
          </a:xfrm>
          <a:prstGeom prst="rect">
            <a:avLst/>
          </a:prstGeom>
        </p:spPr>
        <p:txBody>
          <a:bodyPr wrap="none">
            <a:spAutoFit/>
          </a:bodyPr>
          <a:lstStyle/>
          <a:p>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пропанол-1</a:t>
            </a:r>
            <a:endParaRPr lang="ru-KZ" sz="2400" dirty="0">
              <a:solidFill>
                <a:srgbClr val="620BFC"/>
              </a:solidFill>
            </a:endParaRPr>
          </a:p>
        </p:txBody>
      </p:sp>
      <p:sp>
        <p:nvSpPr>
          <p:cNvPr id="29" name="Прямоугольник 28">
            <a:extLst>
              <a:ext uri="{FF2B5EF4-FFF2-40B4-BE49-F238E27FC236}">
                <a16:creationId xmlns:a16="http://schemas.microsoft.com/office/drawing/2014/main" id="{39443082-EE16-438F-9B65-0816D6F8E19C}"/>
              </a:ext>
            </a:extLst>
          </p:cNvPr>
          <p:cNvSpPr/>
          <p:nvPr/>
        </p:nvSpPr>
        <p:spPr>
          <a:xfrm>
            <a:off x="3968478" y="7270347"/>
            <a:ext cx="1946367" cy="461665"/>
          </a:xfrm>
          <a:prstGeom prst="rect">
            <a:avLst/>
          </a:prstGeom>
        </p:spPr>
        <p:txBody>
          <a:bodyPr wrap="none">
            <a:spAutoFit/>
          </a:bodyPr>
          <a:lstStyle/>
          <a:p>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пропанол-2</a:t>
            </a:r>
            <a:endParaRPr lang="ru-KZ" sz="2400" dirty="0">
              <a:solidFill>
                <a:srgbClr val="620BFC"/>
              </a:solidFill>
            </a:endParaRPr>
          </a:p>
        </p:txBody>
      </p:sp>
      <p:sp>
        <p:nvSpPr>
          <p:cNvPr id="30" name="Прямоугольник 29">
            <a:extLst>
              <a:ext uri="{FF2B5EF4-FFF2-40B4-BE49-F238E27FC236}">
                <a16:creationId xmlns:a16="http://schemas.microsoft.com/office/drawing/2014/main" id="{A51BDE42-D1C2-4CC3-BF80-7104F5AD9A53}"/>
              </a:ext>
            </a:extLst>
          </p:cNvPr>
          <p:cNvSpPr/>
          <p:nvPr/>
        </p:nvSpPr>
        <p:spPr>
          <a:xfrm>
            <a:off x="6747427" y="6222101"/>
            <a:ext cx="2680734" cy="461665"/>
          </a:xfrm>
          <a:prstGeom prst="rect">
            <a:avLst/>
          </a:prstGeom>
        </p:spPr>
        <p:txBody>
          <a:bodyPr wrap="none">
            <a:spAutoFit/>
          </a:bodyPr>
          <a:lstStyle/>
          <a:p>
            <a:r>
              <a:rPr lang="kk-KZ" sz="2400" dirty="0" err="1">
                <a:solidFill>
                  <a:srgbClr val="620BFC"/>
                </a:solidFill>
                <a:latin typeface="Open Sans" panose="020B0606030504020204" pitchFamily="34" charset="0"/>
                <a:ea typeface="Open Sans" panose="020B0606030504020204" pitchFamily="34" charset="0"/>
                <a:cs typeface="Open Sans" panose="020B0606030504020204" pitchFamily="34" charset="0"/>
              </a:rPr>
              <a:t>метилэтил</a:t>
            </a:r>
            <a:r>
              <a:rPr lang="kk-KZ" sz="2400" dirty="0">
                <a:solidFill>
                  <a:srgbClr val="620BFC"/>
                </a:solidFill>
                <a:latin typeface="Open Sans" panose="020B0606030504020204" pitchFamily="34" charset="0"/>
                <a:ea typeface="Open Sans" panose="020B0606030504020204" pitchFamily="34" charset="0"/>
                <a:cs typeface="Open Sans" panose="020B0606030504020204" pitchFamily="34" charset="0"/>
              </a:rPr>
              <a:t> эфирі</a:t>
            </a:r>
            <a:endParaRPr lang="ru-KZ" sz="2400" dirty="0">
              <a:solidFill>
                <a:srgbClr val="620BFC"/>
              </a:solidFill>
            </a:endParaRPr>
          </a:p>
        </p:txBody>
      </p:sp>
    </p:spTree>
    <p:extLst>
      <p:ext uri="{BB962C8B-B14F-4D97-AF65-F5344CB8AC3E}">
        <p14:creationId xmlns:p14="http://schemas.microsoft.com/office/powerpoint/2010/main" val="24730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6477155D-3302-4362-B558-B11CDE444F29}"/>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4856162" y="4722725"/>
            <a:ext cx="4491133" cy="813917"/>
          </a:xfrm>
          <a:prstGeom prst="rect">
            <a:avLst/>
          </a:prstGeom>
        </p:spPr>
      </p:pic>
      <p:sp>
        <p:nvSpPr>
          <p:cNvPr id="2" name="TextBox 1"/>
          <p:cNvSpPr txBox="1"/>
          <p:nvPr/>
        </p:nvSpPr>
        <p:spPr>
          <a:xfrm>
            <a:off x="284163" y="292100"/>
            <a:ext cx="9144000" cy="1018328"/>
          </a:xfrm>
          <a:prstGeom prst="rect">
            <a:avLst/>
          </a:prstGeom>
          <a:noFill/>
          <a:ln>
            <a:solidFill>
              <a:schemeClr val="tx2"/>
            </a:solidFill>
          </a:ln>
        </p:spPr>
        <p:txBody>
          <a:bodyPr wrap="square" lIns="252000" tIns="108000" rIns="252000" bIns="108000" rtlCol="0">
            <a:spAutoFit/>
          </a:bodyPr>
          <a:lstStyle/>
          <a:p>
            <a:pPr algn="ctr"/>
            <a:r>
              <a:rPr lang="kk-KZ" sz="2600" dirty="0">
                <a:solidFill>
                  <a:srgbClr val="620BFC"/>
                </a:solidFill>
                <a:latin typeface="Open Sans" panose="020B0606030504020204" pitchFamily="34" charset="0"/>
                <a:ea typeface="Open Sans" panose="020B0606030504020204" pitchFamily="34" charset="0"/>
                <a:cs typeface="Open Sans" panose="020B0606030504020204" pitchFamily="34" charset="0"/>
              </a:rPr>
              <a:t> Қаныққан біратомды спирттердің физикалық қасиеттері</a:t>
            </a:r>
          </a:p>
        </p:txBody>
      </p:sp>
      <mc:AlternateContent xmlns:mc="http://schemas.openxmlformats.org/markup-compatibility/2006" xmlns:a14="http://schemas.microsoft.com/office/drawing/2010/main">
        <mc:Choice Requires="a14">
          <p:sp>
            <p:nvSpPr>
              <p:cNvPr id="7" name="TextBox 6"/>
              <p:cNvSpPr txBox="1"/>
              <p:nvPr/>
            </p:nvSpPr>
            <p:spPr>
              <a:xfrm>
                <a:off x="284161" y="1446436"/>
                <a:ext cx="9144000" cy="2926543"/>
              </a:xfrm>
              <a:prstGeom prst="rect">
                <a:avLst/>
              </a:prstGeom>
              <a:noFill/>
              <a:ln>
                <a:solidFill>
                  <a:schemeClr val="tx2"/>
                </a:solidFill>
              </a:ln>
            </p:spPr>
            <p:txBody>
              <a:bodyPr wrap="square" lIns="252000" tIns="108000" rIns="252000" bIns="108000" rtlCol="0">
                <a:spAutoFit/>
              </a:bodyPr>
              <a:lstStyle/>
              <a:p>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Қалыпты температурада </a:t>
                </a:r>
                <a14:m>
                  <m:oMath xmlns:m="http://schemas.openxmlformats.org/officeDocument/2006/math">
                    <m:r>
                      <a:rPr lang="en-US"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𝐶</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10</m:t>
                    </m:r>
                  </m:oMath>
                </a14:m>
                <a:r>
                  <a:rPr lang="en-US"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ға дейінгі спирттер сұйық заттар, </a:t>
                </a:r>
                <a14:m>
                  <m:oMath xmlns:m="http://schemas.openxmlformats.org/officeDocument/2006/math">
                    <m:r>
                      <a:rPr lang="en-US" sz="2200" i="1" dirty="0" smtClean="0">
                        <a:solidFill>
                          <a:srgbClr val="620BFC"/>
                        </a:solidFill>
                        <a:latin typeface="Cambria Math" panose="02040503050406030204" pitchFamily="18" charset="0"/>
                        <a:ea typeface="Open Sans" panose="020B0606030504020204" pitchFamily="34" charset="0"/>
                        <a:cs typeface="Open Sans" panose="020B0606030504020204" pitchFamily="34" charset="0"/>
                      </a:rPr>
                      <m:t>𝐶</m:t>
                    </m:r>
                    <m:r>
                      <a:rPr lang="en-US" sz="2200" i="1" baseline="-25000" dirty="0">
                        <a:solidFill>
                          <a:srgbClr val="620BFC"/>
                        </a:solidFill>
                        <a:latin typeface="Cambria Math" panose="02040503050406030204" pitchFamily="18" charset="0"/>
                        <a:ea typeface="Open Sans" panose="020B0606030504020204" pitchFamily="34" charset="0"/>
                        <a:cs typeface="Open Sans" panose="020B0606030504020204" pitchFamily="34" charset="0"/>
                      </a:rPr>
                      <m:t>11</m:t>
                    </m:r>
                  </m:oMath>
                </a14:m>
                <a:r>
                  <a:rPr lang="en-US"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a:t>
                </a:r>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ден бастап қатты заттар. Алғашқы үшеуі сумен кез келген қатынаста араласады, молекулалық массасының артуына байланысты спирттердің суда ерігіштігі әлсірей бастайды. Сұйық спирттердің өздеріне тән иісі болады. </a:t>
                </a:r>
              </a:p>
              <a:p>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Спирттердің қайнау температурасы сәйкес көмірсутектердің қайнау температурасынан жоғары болады. Бұл құбылысты спирттерде болатын сутектік байланыспен түсіндіруге болады:</a:t>
                </a:r>
              </a:p>
            </p:txBody>
          </p:sp>
        </mc:Choice>
        <mc:Fallback xmlns="">
          <p:sp>
            <p:nvSpPr>
              <p:cNvPr id="7" name="TextBox 6"/>
              <p:cNvSpPr txBox="1">
                <a:spLocks noRot="1" noChangeAspect="1" noMove="1" noResize="1" noEditPoints="1" noAdjustHandles="1" noChangeArrowheads="1" noChangeShapeType="1" noTextEdit="1"/>
              </p:cNvSpPr>
              <p:nvPr/>
            </p:nvSpPr>
            <p:spPr>
              <a:xfrm>
                <a:off x="284161" y="1446436"/>
                <a:ext cx="9144000" cy="2926543"/>
              </a:xfrm>
              <a:prstGeom prst="rect">
                <a:avLst/>
              </a:prstGeom>
              <a:blipFill>
                <a:blip r:embed="rId4"/>
                <a:stretch>
                  <a:fillRect b="-1037"/>
                </a:stretch>
              </a:blipFill>
              <a:ln>
                <a:solidFill>
                  <a:schemeClr val="tx2"/>
                </a:solidFill>
              </a:ln>
            </p:spPr>
            <p:txBody>
              <a:bodyPr/>
              <a:lstStyle/>
              <a:p>
                <a:r>
                  <a:rPr lang="ru-KZ">
                    <a:noFill/>
                  </a:rPr>
                  <a:t> </a:t>
                </a:r>
              </a:p>
            </p:txBody>
          </p:sp>
        </mc:Fallback>
      </mc:AlternateContent>
      <p:sp>
        <p:nvSpPr>
          <p:cNvPr id="9" name="TextBox 8">
            <a:extLst>
              <a:ext uri="{FF2B5EF4-FFF2-40B4-BE49-F238E27FC236}">
                <a16:creationId xmlns:a16="http://schemas.microsoft.com/office/drawing/2014/main" id="{A55643CC-D517-4D20-BB88-F19FFD495BE2}"/>
              </a:ext>
            </a:extLst>
          </p:cNvPr>
          <p:cNvSpPr txBox="1"/>
          <p:nvPr/>
        </p:nvSpPr>
        <p:spPr>
          <a:xfrm>
            <a:off x="284165" y="4508987"/>
            <a:ext cx="4689769" cy="3265097"/>
          </a:xfrm>
          <a:prstGeom prst="rect">
            <a:avLst/>
          </a:prstGeom>
          <a:noFill/>
          <a:ln>
            <a:solidFill>
              <a:schemeClr val="tx2"/>
            </a:solidFill>
          </a:ln>
        </p:spPr>
        <p:txBody>
          <a:bodyPr wrap="square" lIns="252000" tIns="108000" rIns="252000" bIns="108000" rtlCol="0">
            <a:spAutoFit/>
          </a:bodyPr>
          <a:lstStyle/>
          <a:p>
            <a:r>
              <a:rPr lang="kk-KZ" sz="2200" dirty="0">
                <a:solidFill>
                  <a:srgbClr val="002060"/>
                </a:solidFill>
                <a:latin typeface="Open Sans" panose="020B0606030504020204" pitchFamily="34" charset="0"/>
                <a:ea typeface="Open Sans" panose="020B0606030504020204" pitchFamily="34" charset="0"/>
                <a:cs typeface="Open Sans" panose="020B0606030504020204" pitchFamily="34" charset="0"/>
              </a:rPr>
              <a:t>Арендердің әр түрлі гидроксотуындылары болады. Егер гидроксил топтары бензол сақинасына тікелей жалғанса фенолдар түзіледі. Ал егер бензол сақинасындағы бүйір тізбекке жалғанса ароматты спирттерді береді. </a:t>
            </a:r>
          </a:p>
        </p:txBody>
      </p:sp>
      <p:pic>
        <p:nvPicPr>
          <p:cNvPr id="6" name="Рисунок 5">
            <a:extLst>
              <a:ext uri="{FF2B5EF4-FFF2-40B4-BE49-F238E27FC236}">
                <a16:creationId xmlns:a16="http://schemas.microsoft.com/office/drawing/2014/main" id="{DA1F3E3E-1629-4BEB-967F-BF036EC1A9EB}"/>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6000"/>
                    </a14:imgEffect>
                  </a14:imgLayer>
                </a14:imgProps>
              </a:ext>
            </a:extLst>
          </a:blip>
          <a:stretch>
            <a:fillRect/>
          </a:stretch>
        </p:blipFill>
        <p:spPr>
          <a:xfrm>
            <a:off x="5115992" y="5724257"/>
            <a:ext cx="4089245" cy="1663789"/>
          </a:xfrm>
          <a:prstGeom prst="rect">
            <a:avLst/>
          </a:prstGeom>
        </p:spPr>
      </p:pic>
    </p:spTree>
    <p:extLst>
      <p:ext uri="{BB962C8B-B14F-4D97-AF65-F5344CB8AC3E}">
        <p14:creationId xmlns:p14="http://schemas.microsoft.com/office/powerpoint/2010/main" val="582511567"/>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18204</TotalTime>
  <Words>754</Words>
  <Application>Microsoft Office PowerPoint</Application>
  <PresentationFormat>Произвольный</PresentationFormat>
  <Paragraphs>93</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Calibri</vt:lpstr>
      <vt:lpstr>Calibri Light</vt:lpstr>
      <vt:lpstr>Cambria Math</vt:lpstr>
      <vt:lpstr>Open Sans</vt:lpstr>
      <vt:lpstr>Тема Office</vt:lpstr>
      <vt:lpstr>10-сынып</vt:lpstr>
      <vt:lpstr>Сабақтың мақсаты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Абдиманапов Ерлан Ауелбекулы</cp:lastModifiedBy>
  <cp:revision>454</cp:revision>
  <dcterms:created xsi:type="dcterms:W3CDTF">2020-07-01T14:03:46Z</dcterms:created>
  <dcterms:modified xsi:type="dcterms:W3CDTF">2021-02-19T07:54:04Z</dcterms:modified>
</cp:coreProperties>
</file>