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4"/>
  </p:notesMasterIdLst>
  <p:sldIdLst>
    <p:sldId id="265" r:id="rId2"/>
    <p:sldId id="296" r:id="rId3"/>
    <p:sldId id="302" r:id="rId4"/>
    <p:sldId id="303" r:id="rId5"/>
    <p:sldId id="304" r:id="rId6"/>
    <p:sldId id="305" r:id="rId7"/>
    <p:sldId id="306" r:id="rId8"/>
    <p:sldId id="307" r:id="rId9"/>
    <p:sldId id="309" r:id="rId10"/>
    <p:sldId id="308" r:id="rId11"/>
    <p:sldId id="310" r:id="rId12"/>
    <p:sldId id="258" r:id="rId13"/>
  </p:sldIdLst>
  <p:sldSz cx="9712325" cy="8002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 userDrawn="1">
          <p15:clr>
            <a:srgbClr val="A4A3A4"/>
          </p15:clr>
        </p15:guide>
        <p15:guide id="2" pos="179" userDrawn="1">
          <p15:clr>
            <a:srgbClr val="A4A3A4"/>
          </p15:clr>
        </p15:guide>
        <p15:guide id="3" pos="5939" userDrawn="1">
          <p15:clr>
            <a:srgbClr val="A4A3A4"/>
          </p15:clr>
        </p15:guide>
        <p15:guide id="4" orient="horz" pos="485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0B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21"/>
  </p:normalViewPr>
  <p:slideViewPr>
    <p:cSldViewPr snapToGrid="0" snapToObjects="1">
      <p:cViewPr varScale="1">
        <p:scale>
          <a:sx n="95" d="100"/>
          <a:sy n="95" d="100"/>
        </p:scale>
        <p:origin x="1854" y="84"/>
      </p:cViewPr>
      <p:guideLst>
        <p:guide orient="horz" pos="184"/>
        <p:guide pos="179"/>
        <p:guide pos="5939"/>
        <p:guide orient="horz" pos="485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AE6712-1DF3-144B-8AEB-AA2EA0DC6E3F}" type="datetimeFigureOut">
              <a:rPr lang="x-none" smtClean="0"/>
              <a:t>19.02.2021</a:t>
            </a:fld>
            <a:endParaRPr lang="x-none"/>
          </a:p>
        </p:txBody>
      </p:sp>
      <p:sp>
        <p:nvSpPr>
          <p:cNvPr id="4" name="Образ слайда 3"/>
          <p:cNvSpPr>
            <a:spLocks noGrp="1" noRot="1" noChangeAspect="1"/>
          </p:cNvSpPr>
          <p:nvPr>
            <p:ph type="sldImg" idx="2"/>
          </p:nvPr>
        </p:nvSpPr>
        <p:spPr>
          <a:xfrm>
            <a:off x="1555750" y="1143000"/>
            <a:ext cx="37465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7FD9-0A9C-1B45-95DB-6830A7212849}" type="slidenum">
              <a:rPr lang="x-none" smtClean="0"/>
              <a:t>‹#›</a:t>
            </a:fld>
            <a:endParaRPr lang="x-none"/>
          </a:p>
        </p:txBody>
      </p:sp>
    </p:spTree>
    <p:extLst>
      <p:ext uri="{BB962C8B-B14F-4D97-AF65-F5344CB8AC3E}">
        <p14:creationId xmlns:p14="http://schemas.microsoft.com/office/powerpoint/2010/main" val="3686477387"/>
      </p:ext>
    </p:extLst>
  </p:cSld>
  <p:clrMap bg1="lt1" tx1="dk1" bg2="lt2" tx2="dk2" accent1="accent1" accent2="accent2" accent3="accent3" accent4="accent4" accent5="accent5" accent6="accent6" hlink="hlink" folHlink="folHlink"/>
  <p:notesStyle>
    <a:lvl1pPr marL="0" algn="l" defTabSz="718627" rtl="0" eaLnBrk="1" latinLnBrk="0" hangingPunct="1">
      <a:defRPr sz="943" kern="1200">
        <a:solidFill>
          <a:schemeClr val="tx1"/>
        </a:solidFill>
        <a:latin typeface="+mn-lt"/>
        <a:ea typeface="+mn-ea"/>
        <a:cs typeface="+mn-cs"/>
      </a:defRPr>
    </a:lvl1pPr>
    <a:lvl2pPr marL="359313" algn="l" defTabSz="718627" rtl="0" eaLnBrk="1" latinLnBrk="0" hangingPunct="1">
      <a:defRPr sz="943" kern="1200">
        <a:solidFill>
          <a:schemeClr val="tx1"/>
        </a:solidFill>
        <a:latin typeface="+mn-lt"/>
        <a:ea typeface="+mn-ea"/>
        <a:cs typeface="+mn-cs"/>
      </a:defRPr>
    </a:lvl2pPr>
    <a:lvl3pPr marL="718627" algn="l" defTabSz="718627" rtl="0" eaLnBrk="1" latinLnBrk="0" hangingPunct="1">
      <a:defRPr sz="943" kern="1200">
        <a:solidFill>
          <a:schemeClr val="tx1"/>
        </a:solidFill>
        <a:latin typeface="+mn-lt"/>
        <a:ea typeface="+mn-ea"/>
        <a:cs typeface="+mn-cs"/>
      </a:defRPr>
    </a:lvl3pPr>
    <a:lvl4pPr marL="1077940" algn="l" defTabSz="718627" rtl="0" eaLnBrk="1" latinLnBrk="0" hangingPunct="1">
      <a:defRPr sz="943" kern="1200">
        <a:solidFill>
          <a:schemeClr val="tx1"/>
        </a:solidFill>
        <a:latin typeface="+mn-lt"/>
        <a:ea typeface="+mn-ea"/>
        <a:cs typeface="+mn-cs"/>
      </a:defRPr>
    </a:lvl4pPr>
    <a:lvl5pPr marL="1437254" algn="l" defTabSz="718627" rtl="0" eaLnBrk="1" latinLnBrk="0" hangingPunct="1">
      <a:defRPr sz="943" kern="1200">
        <a:solidFill>
          <a:schemeClr val="tx1"/>
        </a:solidFill>
        <a:latin typeface="+mn-lt"/>
        <a:ea typeface="+mn-ea"/>
        <a:cs typeface="+mn-cs"/>
      </a:defRPr>
    </a:lvl5pPr>
    <a:lvl6pPr marL="1796567" algn="l" defTabSz="718627" rtl="0" eaLnBrk="1" latinLnBrk="0" hangingPunct="1">
      <a:defRPr sz="943" kern="1200">
        <a:solidFill>
          <a:schemeClr val="tx1"/>
        </a:solidFill>
        <a:latin typeface="+mn-lt"/>
        <a:ea typeface="+mn-ea"/>
        <a:cs typeface="+mn-cs"/>
      </a:defRPr>
    </a:lvl6pPr>
    <a:lvl7pPr marL="2155881" algn="l" defTabSz="718627" rtl="0" eaLnBrk="1" latinLnBrk="0" hangingPunct="1">
      <a:defRPr sz="943" kern="1200">
        <a:solidFill>
          <a:schemeClr val="tx1"/>
        </a:solidFill>
        <a:latin typeface="+mn-lt"/>
        <a:ea typeface="+mn-ea"/>
        <a:cs typeface="+mn-cs"/>
      </a:defRPr>
    </a:lvl7pPr>
    <a:lvl8pPr marL="2515194" algn="l" defTabSz="718627" rtl="0" eaLnBrk="1" latinLnBrk="0" hangingPunct="1">
      <a:defRPr sz="943" kern="1200">
        <a:solidFill>
          <a:schemeClr val="tx1"/>
        </a:solidFill>
        <a:latin typeface="+mn-lt"/>
        <a:ea typeface="+mn-ea"/>
        <a:cs typeface="+mn-cs"/>
      </a:defRPr>
    </a:lvl8pPr>
    <a:lvl9pPr marL="2874508" algn="l" defTabSz="718627" rtl="0" eaLnBrk="1" latinLnBrk="0" hangingPunct="1">
      <a:defRPr sz="94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28425" y="1309683"/>
            <a:ext cx="8255476" cy="2786086"/>
          </a:xfrm>
        </p:spPr>
        <p:txBody>
          <a:bodyPr anchor="b"/>
          <a:lstStyle>
            <a:lvl1pPr algn="ctr">
              <a:defRPr sz="6373"/>
            </a:lvl1pPr>
          </a:lstStyle>
          <a:p>
            <a:r>
              <a:rPr lang="ru-RU"/>
              <a:t>Образец заголовка</a:t>
            </a:r>
            <a:endParaRPr lang="en-US" dirty="0"/>
          </a:p>
        </p:txBody>
      </p:sp>
      <p:sp>
        <p:nvSpPr>
          <p:cNvPr id="3" name="Subtitle 2"/>
          <p:cNvSpPr>
            <a:spLocks noGrp="1"/>
          </p:cNvSpPr>
          <p:nvPr>
            <p:ph type="subTitle" idx="1"/>
          </p:nvPr>
        </p:nvSpPr>
        <p:spPr>
          <a:xfrm>
            <a:off x="1214041" y="4203212"/>
            <a:ext cx="7284244" cy="1932106"/>
          </a:xfrm>
        </p:spPr>
        <p:txBody>
          <a:bodyPr/>
          <a:lstStyle>
            <a:lvl1pPr marL="0" indent="0" algn="ctr">
              <a:buNone/>
              <a:defRPr sz="2549"/>
            </a:lvl1pPr>
            <a:lvl2pPr marL="485638" indent="0" algn="ctr">
              <a:buNone/>
              <a:defRPr sz="2124"/>
            </a:lvl2pPr>
            <a:lvl3pPr marL="971276" indent="0" algn="ctr">
              <a:buNone/>
              <a:defRPr sz="1912"/>
            </a:lvl3pPr>
            <a:lvl4pPr marL="1456914" indent="0" algn="ctr">
              <a:buNone/>
              <a:defRPr sz="1700"/>
            </a:lvl4pPr>
            <a:lvl5pPr marL="1942551" indent="0" algn="ctr">
              <a:buNone/>
              <a:defRPr sz="1700"/>
            </a:lvl5pPr>
            <a:lvl6pPr marL="2428189" indent="0" algn="ctr">
              <a:buNone/>
              <a:defRPr sz="1700"/>
            </a:lvl6pPr>
            <a:lvl7pPr marL="2913827" indent="0" algn="ctr">
              <a:buNone/>
              <a:defRPr sz="1700"/>
            </a:lvl7pPr>
            <a:lvl8pPr marL="3399465" indent="0" algn="ctr">
              <a:buNone/>
              <a:defRPr sz="1700"/>
            </a:lvl8pPr>
            <a:lvl9pPr marL="3885103" indent="0" algn="ctr">
              <a:buNone/>
              <a:defRPr sz="17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19.02.2021</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42631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19.02.2021</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80245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0383" y="426064"/>
            <a:ext cx="2094220" cy="678182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67723" y="426064"/>
            <a:ext cx="6161256" cy="678182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19.02.2021</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35456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19.02.2021</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687809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62665" y="1995092"/>
            <a:ext cx="8376880" cy="3328854"/>
          </a:xfrm>
        </p:spPr>
        <p:txBody>
          <a:bodyPr anchor="b"/>
          <a:lstStyle>
            <a:lvl1pPr>
              <a:defRPr sz="6373"/>
            </a:lvl1pPr>
          </a:lstStyle>
          <a:p>
            <a:r>
              <a:rPr lang="ru-RU"/>
              <a:t>Образец заголовка</a:t>
            </a:r>
            <a:endParaRPr lang="en-US" dirty="0"/>
          </a:p>
        </p:txBody>
      </p:sp>
      <p:sp>
        <p:nvSpPr>
          <p:cNvPr id="3" name="Text Placeholder 2"/>
          <p:cNvSpPr>
            <a:spLocks noGrp="1"/>
          </p:cNvSpPr>
          <p:nvPr>
            <p:ph type="body" idx="1"/>
          </p:nvPr>
        </p:nvSpPr>
        <p:spPr>
          <a:xfrm>
            <a:off x="662665" y="5355438"/>
            <a:ext cx="8376880" cy="1750566"/>
          </a:xfrm>
        </p:spPr>
        <p:txBody>
          <a:bodyPr/>
          <a:lstStyle>
            <a:lvl1pPr marL="0" indent="0">
              <a:buNone/>
              <a:defRPr sz="2549">
                <a:solidFill>
                  <a:schemeClr val="tx1"/>
                </a:solidFill>
              </a:defRPr>
            </a:lvl1pPr>
            <a:lvl2pPr marL="485638" indent="0">
              <a:buNone/>
              <a:defRPr sz="2124">
                <a:solidFill>
                  <a:schemeClr val="tx1">
                    <a:tint val="75000"/>
                  </a:schemeClr>
                </a:solidFill>
              </a:defRPr>
            </a:lvl2pPr>
            <a:lvl3pPr marL="971276" indent="0">
              <a:buNone/>
              <a:defRPr sz="1912">
                <a:solidFill>
                  <a:schemeClr val="tx1">
                    <a:tint val="75000"/>
                  </a:schemeClr>
                </a:solidFill>
              </a:defRPr>
            </a:lvl3pPr>
            <a:lvl4pPr marL="1456914" indent="0">
              <a:buNone/>
              <a:defRPr sz="1700">
                <a:solidFill>
                  <a:schemeClr val="tx1">
                    <a:tint val="75000"/>
                  </a:schemeClr>
                </a:solidFill>
              </a:defRPr>
            </a:lvl4pPr>
            <a:lvl5pPr marL="1942551" indent="0">
              <a:buNone/>
              <a:defRPr sz="1700">
                <a:solidFill>
                  <a:schemeClr val="tx1">
                    <a:tint val="75000"/>
                  </a:schemeClr>
                </a:solidFill>
              </a:defRPr>
            </a:lvl5pPr>
            <a:lvl6pPr marL="2428189" indent="0">
              <a:buNone/>
              <a:defRPr sz="1700">
                <a:solidFill>
                  <a:schemeClr val="tx1">
                    <a:tint val="75000"/>
                  </a:schemeClr>
                </a:solidFill>
              </a:defRPr>
            </a:lvl6pPr>
            <a:lvl7pPr marL="2913827" indent="0">
              <a:buNone/>
              <a:defRPr sz="1700">
                <a:solidFill>
                  <a:schemeClr val="tx1">
                    <a:tint val="75000"/>
                  </a:schemeClr>
                </a:solidFill>
              </a:defRPr>
            </a:lvl7pPr>
            <a:lvl8pPr marL="3399465" indent="0">
              <a:buNone/>
              <a:defRPr sz="1700">
                <a:solidFill>
                  <a:schemeClr val="tx1">
                    <a:tint val="75000"/>
                  </a:schemeClr>
                </a:solidFill>
              </a:defRPr>
            </a:lvl8pPr>
            <a:lvl9pPr marL="3885103" indent="0">
              <a:buNone/>
              <a:defRPr sz="17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7A2D208-432E-AA48-8D25-AC6E1033EED1}" type="datetimeFigureOut">
              <a:rPr lang="x-none" smtClean="0"/>
              <a:t>19.02.2021</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27556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67722" y="2130318"/>
            <a:ext cx="4127738" cy="507756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916865" y="2130318"/>
            <a:ext cx="4127738" cy="507756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7A2D208-432E-AA48-8D25-AC6E1033EED1}" type="datetimeFigureOut">
              <a:rPr lang="x-none" smtClean="0"/>
              <a:t>19.02.2021</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95738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68988" y="426066"/>
            <a:ext cx="8376880" cy="154679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68988" y="1961746"/>
            <a:ext cx="4108768" cy="961421"/>
          </a:xfrm>
        </p:spPr>
        <p:txBody>
          <a:bodyPr anchor="b"/>
          <a:lstStyle>
            <a:lvl1pPr marL="0" indent="0">
              <a:buNone/>
              <a:defRPr sz="2549" b="1"/>
            </a:lvl1pPr>
            <a:lvl2pPr marL="485638" indent="0">
              <a:buNone/>
              <a:defRPr sz="2124" b="1"/>
            </a:lvl2pPr>
            <a:lvl3pPr marL="971276" indent="0">
              <a:buNone/>
              <a:defRPr sz="1912" b="1"/>
            </a:lvl3pPr>
            <a:lvl4pPr marL="1456914" indent="0">
              <a:buNone/>
              <a:defRPr sz="1700" b="1"/>
            </a:lvl4pPr>
            <a:lvl5pPr marL="1942551" indent="0">
              <a:buNone/>
              <a:defRPr sz="1700" b="1"/>
            </a:lvl5pPr>
            <a:lvl6pPr marL="2428189" indent="0">
              <a:buNone/>
              <a:defRPr sz="1700" b="1"/>
            </a:lvl6pPr>
            <a:lvl7pPr marL="2913827" indent="0">
              <a:buNone/>
              <a:defRPr sz="1700" b="1"/>
            </a:lvl7pPr>
            <a:lvl8pPr marL="3399465" indent="0">
              <a:buNone/>
              <a:defRPr sz="1700" b="1"/>
            </a:lvl8pPr>
            <a:lvl9pPr marL="3885103" indent="0">
              <a:buNone/>
              <a:defRPr sz="1700" b="1"/>
            </a:lvl9pPr>
          </a:lstStyle>
          <a:p>
            <a:pPr lvl="0"/>
            <a:r>
              <a:rPr lang="ru-RU"/>
              <a:t>Образец текста</a:t>
            </a:r>
          </a:p>
        </p:txBody>
      </p:sp>
      <p:sp>
        <p:nvSpPr>
          <p:cNvPr id="4" name="Content Placeholder 3"/>
          <p:cNvSpPr>
            <a:spLocks noGrp="1"/>
          </p:cNvSpPr>
          <p:nvPr>
            <p:ph sz="half" idx="2"/>
          </p:nvPr>
        </p:nvSpPr>
        <p:spPr>
          <a:xfrm>
            <a:off x="668988" y="2923168"/>
            <a:ext cx="4108768" cy="42995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916865" y="1961746"/>
            <a:ext cx="4129003" cy="961421"/>
          </a:xfrm>
        </p:spPr>
        <p:txBody>
          <a:bodyPr anchor="b"/>
          <a:lstStyle>
            <a:lvl1pPr marL="0" indent="0">
              <a:buNone/>
              <a:defRPr sz="2549" b="1"/>
            </a:lvl1pPr>
            <a:lvl2pPr marL="485638" indent="0">
              <a:buNone/>
              <a:defRPr sz="2124" b="1"/>
            </a:lvl2pPr>
            <a:lvl3pPr marL="971276" indent="0">
              <a:buNone/>
              <a:defRPr sz="1912" b="1"/>
            </a:lvl3pPr>
            <a:lvl4pPr marL="1456914" indent="0">
              <a:buNone/>
              <a:defRPr sz="1700" b="1"/>
            </a:lvl4pPr>
            <a:lvl5pPr marL="1942551" indent="0">
              <a:buNone/>
              <a:defRPr sz="1700" b="1"/>
            </a:lvl5pPr>
            <a:lvl6pPr marL="2428189" indent="0">
              <a:buNone/>
              <a:defRPr sz="1700" b="1"/>
            </a:lvl6pPr>
            <a:lvl7pPr marL="2913827" indent="0">
              <a:buNone/>
              <a:defRPr sz="1700" b="1"/>
            </a:lvl7pPr>
            <a:lvl8pPr marL="3399465" indent="0">
              <a:buNone/>
              <a:defRPr sz="1700" b="1"/>
            </a:lvl8pPr>
            <a:lvl9pPr marL="3885103" indent="0">
              <a:buNone/>
              <a:defRPr sz="1700" b="1"/>
            </a:lvl9pPr>
          </a:lstStyle>
          <a:p>
            <a:pPr lvl="0"/>
            <a:r>
              <a:rPr lang="ru-RU"/>
              <a:t>Образец текста</a:t>
            </a:r>
          </a:p>
        </p:txBody>
      </p:sp>
      <p:sp>
        <p:nvSpPr>
          <p:cNvPr id="6" name="Content Placeholder 5"/>
          <p:cNvSpPr>
            <a:spLocks noGrp="1"/>
          </p:cNvSpPr>
          <p:nvPr>
            <p:ph sz="quarter" idx="4"/>
          </p:nvPr>
        </p:nvSpPr>
        <p:spPr>
          <a:xfrm>
            <a:off x="4916865" y="2923168"/>
            <a:ext cx="4129003" cy="42995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7A2D208-432E-AA48-8D25-AC6E1033EED1}" type="datetimeFigureOut">
              <a:rPr lang="x-none" smtClean="0"/>
              <a:t>19.02.2021</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201197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7A2D208-432E-AA48-8D25-AC6E1033EED1}" type="datetimeFigureOut">
              <a:rPr lang="x-none" smtClean="0"/>
              <a:t>19.02.2021</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49414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2D208-432E-AA48-8D25-AC6E1033EED1}" type="datetimeFigureOut">
              <a:rPr lang="x-none" smtClean="0"/>
              <a:t>19.02.2021</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195895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68987" y="533506"/>
            <a:ext cx="3132478" cy="1867271"/>
          </a:xfrm>
        </p:spPr>
        <p:txBody>
          <a:bodyPr anchor="b"/>
          <a:lstStyle>
            <a:lvl1pPr>
              <a:defRPr sz="3399"/>
            </a:lvl1pPr>
          </a:lstStyle>
          <a:p>
            <a:r>
              <a:rPr lang="ru-RU"/>
              <a:t>Образец заголовка</a:t>
            </a:r>
            <a:endParaRPr lang="en-US" dirty="0"/>
          </a:p>
        </p:txBody>
      </p:sp>
      <p:sp>
        <p:nvSpPr>
          <p:cNvPr id="3" name="Content Placeholder 2"/>
          <p:cNvSpPr>
            <a:spLocks noGrp="1"/>
          </p:cNvSpPr>
          <p:nvPr>
            <p:ph idx="1"/>
          </p:nvPr>
        </p:nvSpPr>
        <p:spPr>
          <a:xfrm>
            <a:off x="4129003" y="1152226"/>
            <a:ext cx="4916865" cy="5687024"/>
          </a:xfrm>
        </p:spPr>
        <p:txBody>
          <a:bodyPr/>
          <a:lstStyle>
            <a:lvl1pPr>
              <a:defRPr sz="3399"/>
            </a:lvl1pPr>
            <a:lvl2pPr>
              <a:defRPr sz="2974"/>
            </a:lvl2pPr>
            <a:lvl3pPr>
              <a:defRPr sz="2549"/>
            </a:lvl3pPr>
            <a:lvl4pPr>
              <a:defRPr sz="2124"/>
            </a:lvl4pPr>
            <a:lvl5pPr>
              <a:defRPr sz="2124"/>
            </a:lvl5pPr>
            <a:lvl6pPr>
              <a:defRPr sz="2124"/>
            </a:lvl6pPr>
            <a:lvl7pPr>
              <a:defRPr sz="2124"/>
            </a:lvl7pPr>
            <a:lvl8pPr>
              <a:defRPr sz="2124"/>
            </a:lvl8pPr>
            <a:lvl9pPr>
              <a:defRPr sz="2124"/>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68987" y="2400777"/>
            <a:ext cx="3132478" cy="4447735"/>
          </a:xfrm>
        </p:spPr>
        <p:txBody>
          <a:bodyPr/>
          <a:lstStyle>
            <a:lvl1pPr marL="0" indent="0">
              <a:buNone/>
              <a:defRPr sz="1700"/>
            </a:lvl1pPr>
            <a:lvl2pPr marL="485638" indent="0">
              <a:buNone/>
              <a:defRPr sz="1487"/>
            </a:lvl2pPr>
            <a:lvl3pPr marL="971276" indent="0">
              <a:buNone/>
              <a:defRPr sz="1275"/>
            </a:lvl3pPr>
            <a:lvl4pPr marL="1456914" indent="0">
              <a:buNone/>
              <a:defRPr sz="1062"/>
            </a:lvl4pPr>
            <a:lvl5pPr marL="1942551" indent="0">
              <a:buNone/>
              <a:defRPr sz="1062"/>
            </a:lvl5pPr>
            <a:lvl6pPr marL="2428189" indent="0">
              <a:buNone/>
              <a:defRPr sz="1062"/>
            </a:lvl6pPr>
            <a:lvl7pPr marL="2913827" indent="0">
              <a:buNone/>
              <a:defRPr sz="1062"/>
            </a:lvl7pPr>
            <a:lvl8pPr marL="3399465" indent="0">
              <a:buNone/>
              <a:defRPr sz="1062"/>
            </a:lvl8pPr>
            <a:lvl9pPr marL="3885103" indent="0">
              <a:buNone/>
              <a:defRPr sz="1062"/>
            </a:lvl9pPr>
          </a:lstStyle>
          <a:p>
            <a:pPr lvl="0"/>
            <a:r>
              <a:rPr lang="ru-RU"/>
              <a:t>Образец текста</a:t>
            </a:r>
          </a:p>
        </p:txBody>
      </p:sp>
      <p:sp>
        <p:nvSpPr>
          <p:cNvPr id="5" name="Date Placeholder 4"/>
          <p:cNvSpPr>
            <a:spLocks noGrp="1"/>
          </p:cNvSpPr>
          <p:nvPr>
            <p:ph type="dt" sz="half" idx="10"/>
          </p:nvPr>
        </p:nvSpPr>
        <p:spPr/>
        <p:txBody>
          <a:bodyPr/>
          <a:lstStyle/>
          <a:p>
            <a:fld id="{B7A2D208-432E-AA48-8D25-AC6E1033EED1}" type="datetimeFigureOut">
              <a:rPr lang="x-none" smtClean="0"/>
              <a:t>19.02.2021</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13427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68987" y="533506"/>
            <a:ext cx="3132478" cy="1867271"/>
          </a:xfrm>
        </p:spPr>
        <p:txBody>
          <a:bodyPr anchor="b"/>
          <a:lstStyle>
            <a:lvl1pPr>
              <a:defRPr sz="3399"/>
            </a:lvl1pPr>
          </a:lstStyle>
          <a:p>
            <a:r>
              <a:rPr lang="ru-RU"/>
              <a:t>Образец заголовка</a:t>
            </a:r>
            <a:endParaRPr lang="en-US" dirty="0"/>
          </a:p>
        </p:txBody>
      </p:sp>
      <p:sp>
        <p:nvSpPr>
          <p:cNvPr id="3" name="Picture Placeholder 2"/>
          <p:cNvSpPr>
            <a:spLocks noGrp="1" noChangeAspect="1"/>
          </p:cNvSpPr>
          <p:nvPr>
            <p:ph type="pic" idx="1"/>
          </p:nvPr>
        </p:nvSpPr>
        <p:spPr>
          <a:xfrm>
            <a:off x="4129003" y="1152226"/>
            <a:ext cx="4916865" cy="5687024"/>
          </a:xfrm>
        </p:spPr>
        <p:txBody>
          <a:bodyPr anchor="t"/>
          <a:lstStyle>
            <a:lvl1pPr marL="0" indent="0">
              <a:buNone/>
              <a:defRPr sz="3399"/>
            </a:lvl1pPr>
            <a:lvl2pPr marL="485638" indent="0">
              <a:buNone/>
              <a:defRPr sz="2974"/>
            </a:lvl2pPr>
            <a:lvl3pPr marL="971276" indent="0">
              <a:buNone/>
              <a:defRPr sz="2549"/>
            </a:lvl3pPr>
            <a:lvl4pPr marL="1456914" indent="0">
              <a:buNone/>
              <a:defRPr sz="2124"/>
            </a:lvl4pPr>
            <a:lvl5pPr marL="1942551" indent="0">
              <a:buNone/>
              <a:defRPr sz="2124"/>
            </a:lvl5pPr>
            <a:lvl6pPr marL="2428189" indent="0">
              <a:buNone/>
              <a:defRPr sz="2124"/>
            </a:lvl6pPr>
            <a:lvl7pPr marL="2913827" indent="0">
              <a:buNone/>
              <a:defRPr sz="2124"/>
            </a:lvl7pPr>
            <a:lvl8pPr marL="3399465" indent="0">
              <a:buNone/>
              <a:defRPr sz="2124"/>
            </a:lvl8pPr>
            <a:lvl9pPr marL="3885103" indent="0">
              <a:buNone/>
              <a:defRPr sz="2124"/>
            </a:lvl9pPr>
          </a:lstStyle>
          <a:p>
            <a:r>
              <a:rPr lang="ru-RU"/>
              <a:t>Вставка рисунка</a:t>
            </a:r>
            <a:endParaRPr lang="en-US" dirty="0"/>
          </a:p>
        </p:txBody>
      </p:sp>
      <p:sp>
        <p:nvSpPr>
          <p:cNvPr id="4" name="Text Placeholder 3"/>
          <p:cNvSpPr>
            <a:spLocks noGrp="1"/>
          </p:cNvSpPr>
          <p:nvPr>
            <p:ph type="body" sz="half" idx="2"/>
          </p:nvPr>
        </p:nvSpPr>
        <p:spPr>
          <a:xfrm>
            <a:off x="668987" y="2400777"/>
            <a:ext cx="3132478" cy="4447735"/>
          </a:xfrm>
        </p:spPr>
        <p:txBody>
          <a:bodyPr/>
          <a:lstStyle>
            <a:lvl1pPr marL="0" indent="0">
              <a:buNone/>
              <a:defRPr sz="1700"/>
            </a:lvl1pPr>
            <a:lvl2pPr marL="485638" indent="0">
              <a:buNone/>
              <a:defRPr sz="1487"/>
            </a:lvl2pPr>
            <a:lvl3pPr marL="971276" indent="0">
              <a:buNone/>
              <a:defRPr sz="1275"/>
            </a:lvl3pPr>
            <a:lvl4pPr marL="1456914" indent="0">
              <a:buNone/>
              <a:defRPr sz="1062"/>
            </a:lvl4pPr>
            <a:lvl5pPr marL="1942551" indent="0">
              <a:buNone/>
              <a:defRPr sz="1062"/>
            </a:lvl5pPr>
            <a:lvl6pPr marL="2428189" indent="0">
              <a:buNone/>
              <a:defRPr sz="1062"/>
            </a:lvl6pPr>
            <a:lvl7pPr marL="2913827" indent="0">
              <a:buNone/>
              <a:defRPr sz="1062"/>
            </a:lvl7pPr>
            <a:lvl8pPr marL="3399465" indent="0">
              <a:buNone/>
              <a:defRPr sz="1062"/>
            </a:lvl8pPr>
            <a:lvl9pPr marL="3885103" indent="0">
              <a:buNone/>
              <a:defRPr sz="1062"/>
            </a:lvl9pPr>
          </a:lstStyle>
          <a:p>
            <a:pPr lvl="0"/>
            <a:r>
              <a:rPr lang="ru-RU"/>
              <a:t>Образец текста</a:t>
            </a:r>
          </a:p>
        </p:txBody>
      </p:sp>
      <p:sp>
        <p:nvSpPr>
          <p:cNvPr id="5" name="Date Placeholder 4"/>
          <p:cNvSpPr>
            <a:spLocks noGrp="1"/>
          </p:cNvSpPr>
          <p:nvPr>
            <p:ph type="dt" sz="half" idx="10"/>
          </p:nvPr>
        </p:nvSpPr>
        <p:spPr/>
        <p:txBody>
          <a:bodyPr/>
          <a:lstStyle/>
          <a:p>
            <a:fld id="{B7A2D208-432E-AA48-8D25-AC6E1033EED1}" type="datetimeFigureOut">
              <a:rPr lang="x-none" smtClean="0"/>
              <a:t>19.02.2021</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62128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7723" y="426066"/>
            <a:ext cx="8376880" cy="154679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67723" y="2130318"/>
            <a:ext cx="8376880" cy="5077569"/>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67722" y="7417215"/>
            <a:ext cx="2185273" cy="426064"/>
          </a:xfrm>
          <a:prstGeom prst="rect">
            <a:avLst/>
          </a:prstGeom>
        </p:spPr>
        <p:txBody>
          <a:bodyPr vert="horz" lIns="91440" tIns="45720" rIns="91440" bIns="45720" rtlCol="0" anchor="ctr"/>
          <a:lstStyle>
            <a:lvl1pPr algn="l">
              <a:defRPr sz="1275">
                <a:solidFill>
                  <a:schemeClr val="tx1">
                    <a:tint val="75000"/>
                  </a:schemeClr>
                </a:solidFill>
              </a:defRPr>
            </a:lvl1pPr>
          </a:lstStyle>
          <a:p>
            <a:fld id="{B7A2D208-432E-AA48-8D25-AC6E1033EED1}" type="datetimeFigureOut">
              <a:rPr lang="x-none" smtClean="0"/>
              <a:t>19.02.2021</a:t>
            </a:fld>
            <a:endParaRPr lang="x-none"/>
          </a:p>
        </p:txBody>
      </p:sp>
      <p:sp>
        <p:nvSpPr>
          <p:cNvPr id="5" name="Footer Placeholder 4"/>
          <p:cNvSpPr>
            <a:spLocks noGrp="1"/>
          </p:cNvSpPr>
          <p:nvPr>
            <p:ph type="ftr" sz="quarter" idx="3"/>
          </p:nvPr>
        </p:nvSpPr>
        <p:spPr>
          <a:xfrm>
            <a:off x="3217208" y="7417215"/>
            <a:ext cx="3277910" cy="426064"/>
          </a:xfrm>
          <a:prstGeom prst="rect">
            <a:avLst/>
          </a:prstGeom>
        </p:spPr>
        <p:txBody>
          <a:bodyPr vert="horz" lIns="91440" tIns="45720" rIns="91440" bIns="45720" rtlCol="0" anchor="ctr"/>
          <a:lstStyle>
            <a:lvl1pPr algn="ctr">
              <a:defRPr sz="1275">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6859330" y="7417215"/>
            <a:ext cx="2185273" cy="426064"/>
          </a:xfrm>
          <a:prstGeom prst="rect">
            <a:avLst/>
          </a:prstGeom>
        </p:spPr>
        <p:txBody>
          <a:bodyPr vert="horz" lIns="91440" tIns="45720" rIns="91440" bIns="45720" rtlCol="0" anchor="ctr"/>
          <a:lstStyle>
            <a:lvl1pPr algn="r">
              <a:defRPr sz="1275">
                <a:solidFill>
                  <a:schemeClr val="tx1">
                    <a:tint val="75000"/>
                  </a:schemeClr>
                </a:solidFill>
              </a:defRPr>
            </a:lvl1pPr>
          </a:lstStyle>
          <a:p>
            <a:fld id="{40A21B68-98B7-4E40-B0F8-C095EA97D726}" type="slidenum">
              <a:rPr lang="x-none" smtClean="0"/>
              <a:t>‹#›</a:t>
            </a:fld>
            <a:endParaRPr lang="x-none"/>
          </a:p>
        </p:txBody>
      </p:sp>
    </p:spTree>
    <p:extLst>
      <p:ext uri="{BB962C8B-B14F-4D97-AF65-F5344CB8AC3E}">
        <p14:creationId xmlns:p14="http://schemas.microsoft.com/office/powerpoint/2010/main" val="38175577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71276" rtl="0" eaLnBrk="1" latinLnBrk="0" hangingPunct="1">
        <a:lnSpc>
          <a:spcPct val="90000"/>
        </a:lnSpc>
        <a:spcBef>
          <a:spcPct val="0"/>
        </a:spcBef>
        <a:buNone/>
        <a:defRPr sz="4674" kern="1200">
          <a:solidFill>
            <a:schemeClr val="tx1"/>
          </a:solidFill>
          <a:latin typeface="+mj-lt"/>
          <a:ea typeface="+mj-ea"/>
          <a:cs typeface="+mj-cs"/>
        </a:defRPr>
      </a:lvl1pPr>
    </p:titleStyle>
    <p:bodyStyle>
      <a:lvl1pPr marL="242819" indent="-242819" algn="l" defTabSz="971276" rtl="0" eaLnBrk="1" latinLnBrk="0" hangingPunct="1">
        <a:lnSpc>
          <a:spcPct val="90000"/>
        </a:lnSpc>
        <a:spcBef>
          <a:spcPts val="1062"/>
        </a:spcBef>
        <a:buFont typeface="Arial" panose="020B0604020202020204" pitchFamily="34" charset="0"/>
        <a:buChar char="•"/>
        <a:defRPr sz="2974" kern="1200">
          <a:solidFill>
            <a:schemeClr val="tx1"/>
          </a:solidFill>
          <a:latin typeface="+mn-lt"/>
          <a:ea typeface="+mn-ea"/>
          <a:cs typeface="+mn-cs"/>
        </a:defRPr>
      </a:lvl1pPr>
      <a:lvl2pPr marL="728457" indent="-242819" algn="l" defTabSz="971276" rtl="0" eaLnBrk="1" latinLnBrk="0" hangingPunct="1">
        <a:lnSpc>
          <a:spcPct val="90000"/>
        </a:lnSpc>
        <a:spcBef>
          <a:spcPts val="531"/>
        </a:spcBef>
        <a:buFont typeface="Arial" panose="020B0604020202020204" pitchFamily="34" charset="0"/>
        <a:buChar char="•"/>
        <a:defRPr sz="2549" kern="1200">
          <a:solidFill>
            <a:schemeClr val="tx1"/>
          </a:solidFill>
          <a:latin typeface="+mn-lt"/>
          <a:ea typeface="+mn-ea"/>
          <a:cs typeface="+mn-cs"/>
        </a:defRPr>
      </a:lvl2pPr>
      <a:lvl3pPr marL="1214095" indent="-242819" algn="l" defTabSz="971276" rtl="0" eaLnBrk="1" latinLnBrk="0" hangingPunct="1">
        <a:lnSpc>
          <a:spcPct val="90000"/>
        </a:lnSpc>
        <a:spcBef>
          <a:spcPts val="531"/>
        </a:spcBef>
        <a:buFont typeface="Arial" panose="020B0604020202020204" pitchFamily="34" charset="0"/>
        <a:buChar char="•"/>
        <a:defRPr sz="2124" kern="1200">
          <a:solidFill>
            <a:schemeClr val="tx1"/>
          </a:solidFill>
          <a:latin typeface="+mn-lt"/>
          <a:ea typeface="+mn-ea"/>
          <a:cs typeface="+mn-cs"/>
        </a:defRPr>
      </a:lvl3pPr>
      <a:lvl4pPr marL="1699732"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4pPr>
      <a:lvl5pPr marL="2185370"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5pPr>
      <a:lvl6pPr marL="2671008"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6pPr>
      <a:lvl7pPr marL="3156646"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7pPr>
      <a:lvl8pPr marL="3642284"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8pPr>
      <a:lvl9pPr marL="4127922"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9pPr>
    </p:bodyStyle>
    <p:otherStyle>
      <a:defPPr>
        <a:defRPr lang="en-US"/>
      </a:defPPr>
      <a:lvl1pPr marL="0" algn="l" defTabSz="971276" rtl="0" eaLnBrk="1" latinLnBrk="0" hangingPunct="1">
        <a:defRPr sz="1912" kern="1200">
          <a:solidFill>
            <a:schemeClr val="tx1"/>
          </a:solidFill>
          <a:latin typeface="+mn-lt"/>
          <a:ea typeface="+mn-ea"/>
          <a:cs typeface="+mn-cs"/>
        </a:defRPr>
      </a:lvl1pPr>
      <a:lvl2pPr marL="485638" algn="l" defTabSz="971276" rtl="0" eaLnBrk="1" latinLnBrk="0" hangingPunct="1">
        <a:defRPr sz="1912" kern="1200">
          <a:solidFill>
            <a:schemeClr val="tx1"/>
          </a:solidFill>
          <a:latin typeface="+mn-lt"/>
          <a:ea typeface="+mn-ea"/>
          <a:cs typeface="+mn-cs"/>
        </a:defRPr>
      </a:lvl2pPr>
      <a:lvl3pPr marL="971276" algn="l" defTabSz="971276" rtl="0" eaLnBrk="1" latinLnBrk="0" hangingPunct="1">
        <a:defRPr sz="1912" kern="1200">
          <a:solidFill>
            <a:schemeClr val="tx1"/>
          </a:solidFill>
          <a:latin typeface="+mn-lt"/>
          <a:ea typeface="+mn-ea"/>
          <a:cs typeface="+mn-cs"/>
        </a:defRPr>
      </a:lvl3pPr>
      <a:lvl4pPr marL="1456914" algn="l" defTabSz="971276" rtl="0" eaLnBrk="1" latinLnBrk="0" hangingPunct="1">
        <a:defRPr sz="1912" kern="1200">
          <a:solidFill>
            <a:schemeClr val="tx1"/>
          </a:solidFill>
          <a:latin typeface="+mn-lt"/>
          <a:ea typeface="+mn-ea"/>
          <a:cs typeface="+mn-cs"/>
        </a:defRPr>
      </a:lvl4pPr>
      <a:lvl5pPr marL="1942551" algn="l" defTabSz="971276" rtl="0" eaLnBrk="1" latinLnBrk="0" hangingPunct="1">
        <a:defRPr sz="1912" kern="1200">
          <a:solidFill>
            <a:schemeClr val="tx1"/>
          </a:solidFill>
          <a:latin typeface="+mn-lt"/>
          <a:ea typeface="+mn-ea"/>
          <a:cs typeface="+mn-cs"/>
        </a:defRPr>
      </a:lvl5pPr>
      <a:lvl6pPr marL="2428189" algn="l" defTabSz="971276" rtl="0" eaLnBrk="1" latinLnBrk="0" hangingPunct="1">
        <a:defRPr sz="1912" kern="1200">
          <a:solidFill>
            <a:schemeClr val="tx1"/>
          </a:solidFill>
          <a:latin typeface="+mn-lt"/>
          <a:ea typeface="+mn-ea"/>
          <a:cs typeface="+mn-cs"/>
        </a:defRPr>
      </a:lvl6pPr>
      <a:lvl7pPr marL="2913827" algn="l" defTabSz="971276" rtl="0" eaLnBrk="1" latinLnBrk="0" hangingPunct="1">
        <a:defRPr sz="1912" kern="1200">
          <a:solidFill>
            <a:schemeClr val="tx1"/>
          </a:solidFill>
          <a:latin typeface="+mn-lt"/>
          <a:ea typeface="+mn-ea"/>
          <a:cs typeface="+mn-cs"/>
        </a:defRPr>
      </a:lvl7pPr>
      <a:lvl8pPr marL="3399465" algn="l" defTabSz="971276" rtl="0" eaLnBrk="1" latinLnBrk="0" hangingPunct="1">
        <a:defRPr sz="1912" kern="1200">
          <a:solidFill>
            <a:schemeClr val="tx1"/>
          </a:solidFill>
          <a:latin typeface="+mn-lt"/>
          <a:ea typeface="+mn-ea"/>
          <a:cs typeface="+mn-cs"/>
        </a:defRPr>
      </a:lvl8pPr>
      <a:lvl9pPr marL="3885103" algn="l" defTabSz="971276" rtl="0" eaLnBrk="1" latinLnBrk="0" hangingPunct="1">
        <a:defRPr sz="19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6.wdp"/><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12" Type="http://schemas.openxmlformats.org/officeDocument/2006/relationships/image" Target="../media/image36.png"/><Relationship Id="rId2" Type="http://schemas.openxmlformats.org/officeDocument/2006/relationships/image" Target="../media/image23.png"/><Relationship Id="rId1" Type="http://schemas.openxmlformats.org/officeDocument/2006/relationships/slideLayout" Target="../slideLayouts/slideLayout1.xml"/><Relationship Id="rId6" Type="http://schemas.openxmlformats.org/officeDocument/2006/relationships/image" Target="../media/image30.png"/><Relationship Id="rId11" Type="http://schemas.openxmlformats.org/officeDocument/2006/relationships/image" Target="../media/image35.png"/><Relationship Id="rId5" Type="http://schemas.openxmlformats.org/officeDocument/2006/relationships/image" Target="../media/image29.png"/><Relationship Id="rId10" Type="http://schemas.openxmlformats.org/officeDocument/2006/relationships/image" Target="../media/image34.png"/><Relationship Id="rId4" Type="http://schemas.openxmlformats.org/officeDocument/2006/relationships/image" Target="../media/image28.png"/><Relationship Id="rId9" Type="http://schemas.openxmlformats.org/officeDocument/2006/relationships/image" Target="../media/image33.png"/></Relationships>
</file>

<file path=ppt/slides/_rels/slide1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xml"/><Relationship Id="rId5" Type="http://schemas.microsoft.com/office/2007/relationships/hdphoto" Target="../media/hdphoto3.wdp"/><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7" Type="http://schemas.openxmlformats.org/officeDocument/2006/relationships/image" Target="../media/image22.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20.png"/><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7.png"/><Relationship Id="rId1" Type="http://schemas.openxmlformats.org/officeDocument/2006/relationships/slideLayout" Target="../slideLayouts/slideLayout1.xml"/><Relationship Id="rId6" Type="http://schemas.microsoft.com/office/2007/relationships/hdphoto" Target="../media/hdphoto5.wdp"/><Relationship Id="rId5" Type="http://schemas.openxmlformats.org/officeDocument/2006/relationships/image" Target="../media/image18.png"/><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7F2C24-7A65-284B-9419-683059C3D5B8}"/>
              </a:ext>
            </a:extLst>
          </p:cNvPr>
          <p:cNvSpPr>
            <a:spLocks noGrp="1"/>
          </p:cNvSpPr>
          <p:nvPr>
            <p:ph type="ctrTitle"/>
          </p:nvPr>
        </p:nvSpPr>
        <p:spPr>
          <a:xfrm>
            <a:off x="155024" y="250536"/>
            <a:ext cx="2132301" cy="429082"/>
          </a:xfrm>
        </p:spPr>
        <p:txBody>
          <a:bodyPr>
            <a:noAutofit/>
          </a:bodyPr>
          <a:lstStyle/>
          <a:p>
            <a:pPr algn="l"/>
            <a: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10-</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сынып</a:t>
            </a:r>
            <a:endPar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Подзаголовок 2">
            <a:extLst>
              <a:ext uri="{FF2B5EF4-FFF2-40B4-BE49-F238E27FC236}">
                <a16:creationId xmlns:a16="http://schemas.microsoft.com/office/drawing/2014/main" id="{DE370113-B385-2C41-BC76-ADDE2EDA2B26}"/>
              </a:ext>
            </a:extLst>
          </p:cNvPr>
          <p:cNvSpPr>
            <a:spLocks noGrp="1"/>
          </p:cNvSpPr>
          <p:nvPr>
            <p:ph type="subTitle" idx="1"/>
          </p:nvPr>
        </p:nvSpPr>
        <p:spPr>
          <a:xfrm>
            <a:off x="288570" y="2737125"/>
            <a:ext cx="8207146" cy="1440616"/>
          </a:xfrm>
        </p:spPr>
        <p:txBody>
          <a:bodyPr lIns="252000" tIns="108000" rIns="252000" bIns="108000">
            <a:noAutofit/>
          </a:bodyPr>
          <a:lstStyle/>
          <a:p>
            <a:pPr algn="l">
              <a:lnSpc>
                <a:spcPct val="100000"/>
              </a:lnSpc>
            </a:pPr>
            <a:r>
              <a:rPr lang="kk-KZ" sz="3200" b="1" dirty="0">
                <a:solidFill>
                  <a:srgbClr val="002060"/>
                </a:solidFill>
                <a:effectLst/>
                <a:latin typeface="Open Sans" panose="020B0606030504020204" pitchFamily="34" charset="0"/>
                <a:ea typeface="Open Sans" panose="020B0606030504020204" pitchFamily="34" charset="0"/>
                <a:cs typeface="Open Sans" panose="020B0606030504020204" pitchFamily="34" charset="0"/>
              </a:rPr>
              <a:t>Оттекті органикалық қосылыстар. Спирттер және фенолдар </a:t>
            </a:r>
            <a:endParaRPr lang="ru-RU" sz="3200" b="1"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Прямоугольник 3">
            <a:extLst>
              <a:ext uri="{FF2B5EF4-FFF2-40B4-BE49-F238E27FC236}">
                <a16:creationId xmlns:a16="http://schemas.microsoft.com/office/drawing/2014/main" id="{4F0CA0B7-653C-B64A-9B2C-9B4676D5BCA3}"/>
              </a:ext>
            </a:extLst>
          </p:cNvPr>
          <p:cNvSpPr/>
          <p:nvPr/>
        </p:nvSpPr>
        <p:spPr>
          <a:xfrm>
            <a:off x="258427" y="6670829"/>
            <a:ext cx="3525837" cy="669735"/>
          </a:xfrm>
          <a:prstGeom prst="rect">
            <a:avLst/>
          </a:prstGeom>
        </p:spPr>
        <p:txBody>
          <a:bodyPr wrap="square">
            <a:spAutoFit/>
          </a:bodyPr>
          <a:lstStyle/>
          <a:p>
            <a:pPr>
              <a:lnSpc>
                <a:spcPct val="150000"/>
              </a:lnSpc>
            </a:pPr>
            <a:r>
              <a:rPr lang="ru-RU" sz="2800" noProof="1">
                <a:solidFill>
                  <a:srgbClr val="620BFC"/>
                </a:solidFill>
                <a:latin typeface="Open Sans" panose="020B0606030504020204" pitchFamily="34" charset="0"/>
                <a:ea typeface="Open Sans" panose="020B0606030504020204" pitchFamily="34" charset="0"/>
                <a:cs typeface="Open Sans" panose="020B0606030504020204" pitchFamily="34" charset="0"/>
              </a:rPr>
              <a:t>Мұғалім:</a:t>
            </a:r>
            <a:endParaRPr lang="ru-RU" sz="2800" noProof="1">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Прямоугольник 4">
            <a:extLst>
              <a:ext uri="{FF2B5EF4-FFF2-40B4-BE49-F238E27FC236}">
                <a16:creationId xmlns:a16="http://schemas.microsoft.com/office/drawing/2014/main" id="{24967B1B-68B8-C84C-8B8B-86329E258C0C}"/>
              </a:ext>
            </a:extLst>
          </p:cNvPr>
          <p:cNvSpPr/>
          <p:nvPr/>
        </p:nvSpPr>
        <p:spPr>
          <a:xfrm>
            <a:off x="8248366" y="162237"/>
            <a:ext cx="1309974" cy="523220"/>
          </a:xfrm>
          <a:prstGeom prst="rect">
            <a:avLst/>
          </a:prstGeom>
        </p:spPr>
        <p:txBody>
          <a:bodyPr wrap="none">
            <a:spAutoFit/>
          </a:bodyPr>
          <a:lstStyle/>
          <a:p>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Химия</a:t>
            </a:r>
            <a:endParaRPr lang="x-none" sz="2800" dirty="0">
              <a:solidFill>
                <a:srgbClr val="620BFC"/>
              </a:solidFill>
            </a:endParaRPr>
          </a:p>
        </p:txBody>
      </p:sp>
      <p:sp>
        <p:nvSpPr>
          <p:cNvPr id="8" name="Прямоугольник 7">
            <a:extLst>
              <a:ext uri="{FF2B5EF4-FFF2-40B4-BE49-F238E27FC236}">
                <a16:creationId xmlns:a16="http://schemas.microsoft.com/office/drawing/2014/main" id="{F6501872-5065-E749-A9FA-589EEBC4B910}"/>
              </a:ext>
            </a:extLst>
          </p:cNvPr>
          <p:cNvSpPr/>
          <p:nvPr/>
        </p:nvSpPr>
        <p:spPr>
          <a:xfrm>
            <a:off x="258426" y="7106413"/>
            <a:ext cx="3525837" cy="669735"/>
          </a:xfrm>
          <a:prstGeom prst="rect">
            <a:avLst/>
          </a:prstGeom>
        </p:spPr>
        <p:txBody>
          <a:bodyPr wrap="square">
            <a:spAutoFit/>
          </a:bodyPr>
          <a:lstStyle/>
          <a:p>
            <a:pPr>
              <a:lnSpc>
                <a:spcPct val="150000"/>
              </a:lnSpc>
            </a:pPr>
            <a:r>
              <a:rPr lang="ru-RU" sz="2800" noProof="1">
                <a:solidFill>
                  <a:srgbClr val="002060"/>
                </a:solidFill>
                <a:latin typeface="Open Sans" panose="020B0606030504020204" pitchFamily="34" charset="0"/>
                <a:ea typeface="Open Sans" panose="020B0606030504020204" pitchFamily="34" charset="0"/>
                <a:cs typeface="Open Sans" panose="020B0606030504020204" pitchFamily="34" charset="0"/>
              </a:rPr>
              <a:t>Әбеу Нұргелді</a:t>
            </a:r>
          </a:p>
        </p:txBody>
      </p:sp>
      <p:pic>
        <p:nvPicPr>
          <p:cNvPr id="9" name="Рисунок 8">
            <a:extLst>
              <a:ext uri="{FF2B5EF4-FFF2-40B4-BE49-F238E27FC236}">
                <a16:creationId xmlns:a16="http://schemas.microsoft.com/office/drawing/2014/main" id="{B9B4B7D6-D546-AC4E-9322-50A39B657CE7}"/>
              </a:ext>
            </a:extLst>
          </p:cNvPr>
          <p:cNvPicPr>
            <a:picLocks noChangeAspect="1"/>
          </p:cNvPicPr>
          <p:nvPr/>
        </p:nvPicPr>
        <p:blipFill>
          <a:blip r:embed="rId2"/>
          <a:stretch>
            <a:fillRect/>
          </a:stretch>
        </p:blipFill>
        <p:spPr>
          <a:xfrm>
            <a:off x="4632290" y="4158349"/>
            <a:ext cx="4795872" cy="3552139"/>
          </a:xfrm>
          <a:prstGeom prst="rect">
            <a:avLst/>
          </a:prstGeom>
        </p:spPr>
      </p:pic>
    </p:spTree>
    <p:extLst>
      <p:ext uri="{BB962C8B-B14F-4D97-AF65-F5344CB8AC3E}">
        <p14:creationId xmlns:p14="http://schemas.microsoft.com/office/powerpoint/2010/main" val="439337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618219"/>
          </a:xfrm>
          <a:prstGeom prst="rect">
            <a:avLst/>
          </a:prstGeom>
          <a:noFill/>
          <a:ln>
            <a:solidFill>
              <a:schemeClr val="tx2"/>
            </a:solidFill>
          </a:ln>
        </p:spPr>
        <p:txBody>
          <a:bodyPr wrap="square" lIns="252000" tIns="108000" rIns="252000" bIns="108000" rtlCol="0">
            <a:spAutoFit/>
          </a:bodyPr>
          <a:lstStyle/>
          <a:p>
            <a:pPr algn="ctr"/>
            <a:r>
              <a:rPr lang="kk-KZ" sz="2600" dirty="0">
                <a:solidFill>
                  <a:srgbClr val="620BFC"/>
                </a:solidFill>
                <a:latin typeface="Open Sans" panose="020B0606030504020204" pitchFamily="34" charset="0"/>
                <a:ea typeface="Open Sans" panose="020B0606030504020204" pitchFamily="34" charset="0"/>
                <a:cs typeface="Open Sans" panose="020B0606030504020204" pitchFamily="34" charset="0"/>
              </a:rPr>
              <a:t> Фенолдар</a:t>
            </a:r>
          </a:p>
        </p:txBody>
      </p:sp>
      <p:sp>
        <p:nvSpPr>
          <p:cNvPr id="7" name="TextBox 6"/>
          <p:cNvSpPr txBox="1"/>
          <p:nvPr/>
        </p:nvSpPr>
        <p:spPr>
          <a:xfrm>
            <a:off x="284163" y="1074751"/>
            <a:ext cx="9144000" cy="3542096"/>
          </a:xfrm>
          <a:prstGeom prst="rect">
            <a:avLst/>
          </a:prstGeom>
          <a:noFill/>
          <a:ln>
            <a:solidFill>
              <a:schemeClr val="tx2"/>
            </a:solidFill>
          </a:ln>
        </p:spPr>
        <p:txBody>
          <a:bodyPr wrap="square" lIns="252000" tIns="108000" rIns="252000" bIns="108000" rtlCol="0">
            <a:spAutoFit/>
          </a:bodyPr>
          <a:lstStyle/>
          <a:p>
            <a:r>
              <a:rPr lang="kk-KZ"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Фенолдар – </a:t>
            </a:r>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гидроксил тобы бензол сақинасымен тікелей байланысқан органикалық қосылыстар. Фенолдарды халықаралық атау жүйесі бойынша гидроксибензол деп атайды.</a:t>
            </a:r>
          </a:p>
          <a:p>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Фенол молекуласындағы гидроксил тобындағы сутек атомының қозғалғыштығы артады және бензол сақинасының орто- және пара</a:t>
            </a:r>
            <a:r>
              <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жағдайларында теріс зарядтар пайда болады. Фенол әлсіз қышқылдық қасиет көрсетеді:</a:t>
            </a:r>
          </a:p>
        </p:txBody>
      </p:sp>
      <p:pic>
        <p:nvPicPr>
          <p:cNvPr id="11" name="Рисунок 10">
            <a:extLst>
              <a:ext uri="{FF2B5EF4-FFF2-40B4-BE49-F238E27FC236}">
                <a16:creationId xmlns:a16="http://schemas.microsoft.com/office/drawing/2014/main" id="{19EBF843-11F5-4840-9984-15BBD5735007}"/>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45000" contrast="-36000"/>
                    </a14:imgEffect>
                  </a14:imgLayer>
                </a14:imgProps>
              </a:ext>
            </a:extLst>
          </a:blip>
          <a:stretch>
            <a:fillRect/>
          </a:stretch>
        </p:blipFill>
        <p:spPr>
          <a:xfrm>
            <a:off x="2779286" y="4843851"/>
            <a:ext cx="4153752" cy="1682859"/>
          </a:xfrm>
          <a:prstGeom prst="rect">
            <a:avLst/>
          </a:prstGeom>
        </p:spPr>
      </p:pic>
      <p:sp>
        <p:nvSpPr>
          <p:cNvPr id="12" name="TextBox 11">
            <a:extLst>
              <a:ext uri="{FF2B5EF4-FFF2-40B4-BE49-F238E27FC236}">
                <a16:creationId xmlns:a16="http://schemas.microsoft.com/office/drawing/2014/main" id="{292D5389-731C-4640-B60C-04EB5B4E83F7}"/>
              </a:ext>
            </a:extLst>
          </p:cNvPr>
          <p:cNvSpPr txBox="1"/>
          <p:nvPr/>
        </p:nvSpPr>
        <p:spPr>
          <a:xfrm>
            <a:off x="284163" y="6753715"/>
            <a:ext cx="9144000" cy="956773"/>
          </a:xfrm>
          <a:prstGeom prst="rect">
            <a:avLst/>
          </a:prstGeom>
          <a:noFill/>
          <a:ln>
            <a:solidFill>
              <a:schemeClr val="tx2"/>
            </a:solidFill>
          </a:ln>
        </p:spPr>
        <p:txBody>
          <a:bodyPr wrap="square" lIns="252000" tIns="108000" rIns="252000" bIns="108000" rtlCol="0">
            <a:spAutoFit/>
          </a:bodyPr>
          <a:lstStyle/>
          <a:p>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Өндірісте фенолды негізінен тас көмір шайырларынан бөліп алады. </a:t>
            </a:r>
          </a:p>
        </p:txBody>
      </p:sp>
    </p:spTree>
    <p:extLst>
      <p:ext uri="{BB962C8B-B14F-4D97-AF65-F5344CB8AC3E}">
        <p14:creationId xmlns:p14="http://schemas.microsoft.com/office/powerpoint/2010/main" val="3385398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618219"/>
          </a:xfrm>
          <a:prstGeom prst="rect">
            <a:avLst/>
          </a:prstGeom>
          <a:noFill/>
          <a:ln>
            <a:solidFill>
              <a:schemeClr val="tx2"/>
            </a:solidFill>
          </a:ln>
        </p:spPr>
        <p:txBody>
          <a:bodyPr wrap="square" lIns="252000" tIns="108000" rIns="252000" bIns="108000" rtlCol="0">
            <a:spAutoFit/>
          </a:bodyPr>
          <a:lstStyle/>
          <a:p>
            <a:pPr algn="ctr"/>
            <a:r>
              <a:rPr lang="kk-KZ" sz="2600" dirty="0">
                <a:solidFill>
                  <a:srgbClr val="620BFC"/>
                </a:solidFill>
                <a:latin typeface="Open Sans" panose="020B0606030504020204" pitchFamily="34" charset="0"/>
                <a:ea typeface="Open Sans" panose="020B0606030504020204" pitchFamily="34" charset="0"/>
                <a:cs typeface="Open Sans" panose="020B0606030504020204" pitchFamily="34" charset="0"/>
              </a:rPr>
              <a:t> Көпатомды спирттер</a:t>
            </a:r>
          </a:p>
        </p:txBody>
      </p:sp>
      <mc:AlternateContent xmlns:mc="http://schemas.openxmlformats.org/markup-compatibility/2006">
        <mc:Choice xmlns:a14="http://schemas.microsoft.com/office/drawing/2010/main" Requires="a14">
          <p:sp>
            <p:nvSpPr>
              <p:cNvPr id="7" name="TextBox 6"/>
              <p:cNvSpPr txBox="1"/>
              <p:nvPr/>
            </p:nvSpPr>
            <p:spPr>
              <a:xfrm>
                <a:off x="284163" y="1074751"/>
                <a:ext cx="9144000" cy="3603652"/>
              </a:xfrm>
              <a:prstGeom prst="rect">
                <a:avLst/>
              </a:prstGeom>
              <a:noFill/>
              <a:ln>
                <a:solidFill>
                  <a:schemeClr val="tx2"/>
                </a:solidFill>
              </a:ln>
            </p:spPr>
            <p:txBody>
              <a:bodyPr wrap="square" lIns="252000" tIns="108000" rIns="252000" bIns="108000" rtlCol="0">
                <a:spAutoFit/>
              </a:bodyPr>
              <a:lstStyle/>
              <a:p>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Құрамында бірнеше гидроксил тобы бар көмірсутектердің туындылары. Көпатомды спирттерге: этиленгликоль </a:t>
                </a:r>
                <a14:m>
                  <m:oMath xmlns:m="http://schemas.openxmlformats.org/officeDocument/2006/math">
                    <m:r>
                      <a:rPr lang="kk-KZ" sz="220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𝐶</m:t>
                    </m:r>
                    <m:r>
                      <a:rPr lang="en-US" sz="2200" i="1"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2</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𝐻</m:t>
                    </m:r>
                    <m:r>
                      <a:rPr lang="en-US" sz="2200" i="1"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4</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𝑂𝐻</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)2), </m:t>
                    </m:r>
                  </m:oMath>
                </a14:m>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глицерин </a:t>
                </a:r>
                <a14:m>
                  <m:oMath xmlns:m="http://schemas.openxmlformats.org/officeDocument/2006/math">
                    <m:r>
                      <a:rPr lang="kk-KZ" sz="220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𝐶</m:t>
                    </m:r>
                    <m:r>
                      <a:rPr lang="en-US" sz="2200" i="1"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3</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𝐻</m:t>
                    </m:r>
                    <m:r>
                      <a:rPr lang="en-US" sz="2200" i="1"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5</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𝑂𝐻</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)3), </m:t>
                    </m:r>
                  </m:oMath>
                </a14:m>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ксилит </a:t>
                </a:r>
                <a14:m>
                  <m:oMath xmlns:m="http://schemas.openxmlformats.org/officeDocument/2006/math">
                    <m:r>
                      <a:rPr lang="kk-KZ" sz="220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𝐶</m:t>
                    </m:r>
                    <m:r>
                      <a:rPr lang="en-US" sz="2200" i="1"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5</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𝐻</m:t>
                    </m:r>
                    <m:r>
                      <a:rPr lang="en-US" sz="2200" i="1"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7</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𝑂𝐻</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)5), </m:t>
                    </m:r>
                  </m:oMath>
                </a14:m>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сорбит </a:t>
                </a:r>
                <a14:m>
                  <m:oMath xmlns:m="http://schemas.openxmlformats.org/officeDocument/2006/math">
                    <m:r>
                      <a:rPr lang="kk-KZ" sz="220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𝐶</m:t>
                    </m:r>
                    <m:r>
                      <a:rPr lang="en-US" sz="2200" i="1"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6</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𝐻</m:t>
                    </m:r>
                    <m:r>
                      <a:rPr lang="en-US" sz="2200" i="1"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8</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𝑂𝐻</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)6) </m:t>
                    </m:r>
                  </m:oMath>
                </a14:m>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және т.б. жатады.</a:t>
                </a:r>
              </a:p>
              <a:p>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Екі гидроксил тобы бар спирттерді </a:t>
                </a:r>
                <a:r>
                  <a:rPr lang="kk-KZ"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гликольдер </a:t>
                </a:r>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немесе </a:t>
                </a:r>
                <a:r>
                  <a:rPr lang="kk-KZ"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алкандиолдар</a:t>
                </a:r>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 деп атайды. Олардың жалпы формуласы </a:t>
                </a:r>
                <a14:m>
                  <m:oMath xmlns:m="http://schemas.openxmlformats.org/officeDocument/2006/math">
                    <m:r>
                      <a:rPr lang="en-US" sz="220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𝐶</m:t>
                    </m:r>
                    <m:r>
                      <a:rPr lang="en-US" sz="2200" i="1" baseline="-2500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𝑛</m:t>
                    </m:r>
                    <m:r>
                      <a:rPr lang="en-US" sz="220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𝐻</m:t>
                    </m:r>
                    <m:r>
                      <a:rPr lang="en-US" sz="2200" i="1" baseline="-2500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2</m:t>
                    </m:r>
                    <m:r>
                      <a:rPr lang="en-US" sz="2200" i="1" baseline="-2500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𝑛</m:t>
                    </m:r>
                    <m:r>
                      <a:rPr lang="en-US" sz="220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m:t>
                    </m:r>
                    <m:r>
                      <a:rPr lang="en-US" sz="2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𝑂𝐻</m:t>
                    </m:r>
                    <m:r>
                      <a:rPr lang="en-US" sz="220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m:t>
                    </m:r>
                    <m:r>
                      <a:rPr lang="en-US" sz="2200" i="1" baseline="-25000"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2</m:t>
                    </m:r>
                    <m:r>
                      <a:rPr lang="en-US" sz="220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 </m:t>
                    </m:r>
                  </m:oMath>
                </a14:m>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Халықаралық жүйе бойынша спирттерді атағанда көмірсутек атына </a:t>
                </a:r>
                <a:r>
                  <a:rPr lang="kk-KZ"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-диол </a:t>
                </a:r>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немесе </a:t>
                </a:r>
                <a:r>
                  <a:rPr lang="kk-KZ" sz="2200" dirty="0">
                    <a:solidFill>
                      <a:srgbClr val="620BFC"/>
                    </a:solidFill>
                    <a:latin typeface="Open Sans" panose="020B0606030504020204" pitchFamily="34" charset="0"/>
                    <a:ea typeface="Open Sans" panose="020B0606030504020204" pitchFamily="34" charset="0"/>
                    <a:cs typeface="Open Sans" panose="020B0606030504020204" pitchFamily="34" charset="0"/>
                  </a:rPr>
                  <a:t>–триол </a:t>
                </a:r>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жұрнағын қосып, гидроксил тобы жақын орналасқан көміртек атомынан бастап номерлейді:</a:t>
                </a:r>
              </a:p>
            </p:txBody>
          </p:sp>
        </mc:Choice>
        <mc:Fallback>
          <p:sp>
            <p:nvSpPr>
              <p:cNvPr id="7" name="TextBox 6"/>
              <p:cNvSpPr txBox="1">
                <a:spLocks noRot="1" noChangeAspect="1" noMove="1" noResize="1" noEditPoints="1" noAdjustHandles="1" noChangeArrowheads="1" noChangeShapeType="1" noTextEdit="1"/>
              </p:cNvSpPr>
              <p:nvPr/>
            </p:nvSpPr>
            <p:spPr>
              <a:xfrm>
                <a:off x="284163" y="1074751"/>
                <a:ext cx="9144000" cy="3603652"/>
              </a:xfrm>
              <a:prstGeom prst="rect">
                <a:avLst/>
              </a:prstGeom>
              <a:blipFill>
                <a:blip r:embed="rId2"/>
                <a:stretch>
                  <a:fillRect b="-675"/>
                </a:stretch>
              </a:blipFill>
              <a:ln>
                <a:solidFill>
                  <a:schemeClr val="tx2"/>
                </a:solidFill>
              </a:ln>
            </p:spPr>
            <p:txBody>
              <a:bodyPr/>
              <a:lstStyle/>
              <a:p>
                <a:r>
                  <a:rPr lang="ru-KZ">
                    <a:noFill/>
                  </a:rPr>
                  <a:t> </a:t>
                </a:r>
              </a:p>
            </p:txBody>
          </p:sp>
        </mc:Fallback>
      </mc:AlternateContent>
      <p:sp>
        <p:nvSpPr>
          <p:cNvPr id="8" name="TextBox 7">
            <a:extLst>
              <a:ext uri="{FF2B5EF4-FFF2-40B4-BE49-F238E27FC236}">
                <a16:creationId xmlns:a16="http://schemas.microsoft.com/office/drawing/2014/main" id="{E5751646-3263-4BB4-BD77-EA6CD493AB09}"/>
              </a:ext>
            </a:extLst>
          </p:cNvPr>
          <p:cNvSpPr txBox="1"/>
          <p:nvPr/>
        </p:nvSpPr>
        <p:spPr>
          <a:xfrm>
            <a:off x="285062" y="6872003"/>
            <a:ext cx="2980762" cy="833663"/>
          </a:xfrm>
          <a:prstGeom prst="rect">
            <a:avLst/>
          </a:prstGeom>
          <a:noFill/>
          <a:ln>
            <a:solidFill>
              <a:schemeClr val="tx2"/>
            </a:solidFill>
          </a:ln>
        </p:spPr>
        <p:txBody>
          <a:bodyPr wrap="square" lIns="252000" tIns="108000" rIns="252000" bIns="108000" rtlCol="0">
            <a:spAutoFit/>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Этандиол</a:t>
            </a:r>
          </a:p>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этиленглюкол</a:t>
            </a:r>
          </a:p>
        </p:txBody>
      </p:sp>
      <p:sp>
        <p:nvSpPr>
          <p:cNvPr id="9" name="TextBox 8">
            <a:extLst>
              <a:ext uri="{FF2B5EF4-FFF2-40B4-BE49-F238E27FC236}">
                <a16:creationId xmlns:a16="http://schemas.microsoft.com/office/drawing/2014/main" id="{351BD29B-C30D-42CD-A79B-7EBFFA73968A}"/>
              </a:ext>
            </a:extLst>
          </p:cNvPr>
          <p:cNvSpPr txBox="1"/>
          <p:nvPr/>
        </p:nvSpPr>
        <p:spPr>
          <a:xfrm>
            <a:off x="3577210" y="6996055"/>
            <a:ext cx="2406455" cy="525886"/>
          </a:xfrm>
          <a:prstGeom prst="rect">
            <a:avLst/>
          </a:prstGeom>
          <a:noFill/>
          <a:ln>
            <a:solidFill>
              <a:schemeClr val="tx2"/>
            </a:solidFill>
          </a:ln>
        </p:spPr>
        <p:txBody>
          <a:bodyPr wrap="square" lIns="252000" tIns="108000" rIns="252000" bIns="108000" rtlCol="0">
            <a:spAutoFit/>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Пропандиол-2</a:t>
            </a:r>
          </a:p>
        </p:txBody>
      </p:sp>
      <p:sp>
        <p:nvSpPr>
          <p:cNvPr id="10" name="TextBox 9">
            <a:extLst>
              <a:ext uri="{FF2B5EF4-FFF2-40B4-BE49-F238E27FC236}">
                <a16:creationId xmlns:a16="http://schemas.microsoft.com/office/drawing/2014/main" id="{9104A895-7AFC-48C6-8D96-C1C6F1E046F8}"/>
              </a:ext>
            </a:extLst>
          </p:cNvPr>
          <p:cNvSpPr txBox="1"/>
          <p:nvPr/>
        </p:nvSpPr>
        <p:spPr>
          <a:xfrm>
            <a:off x="6446501" y="6885577"/>
            <a:ext cx="2981662" cy="833663"/>
          </a:xfrm>
          <a:prstGeom prst="rect">
            <a:avLst/>
          </a:prstGeom>
          <a:noFill/>
          <a:ln>
            <a:solidFill>
              <a:schemeClr val="tx2"/>
            </a:solidFill>
          </a:ln>
        </p:spPr>
        <p:txBody>
          <a:bodyPr wrap="square" lIns="252000" tIns="108000" rIns="252000" bIns="108000" rtlCol="0">
            <a:spAutoFit/>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Пропантриол - 1,2,3</a:t>
            </a:r>
          </a:p>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Глицерин </a:t>
            </a:r>
          </a:p>
        </p:txBody>
      </p:sp>
      <p:grpSp>
        <p:nvGrpSpPr>
          <p:cNvPr id="11" name="Группа 10">
            <a:extLst>
              <a:ext uri="{FF2B5EF4-FFF2-40B4-BE49-F238E27FC236}">
                <a16:creationId xmlns:a16="http://schemas.microsoft.com/office/drawing/2014/main" id="{B172C70F-DD7B-4F93-BA97-12A16312FE03}"/>
              </a:ext>
            </a:extLst>
          </p:cNvPr>
          <p:cNvGrpSpPr/>
          <p:nvPr/>
        </p:nvGrpSpPr>
        <p:grpSpPr>
          <a:xfrm>
            <a:off x="632915" y="4969319"/>
            <a:ext cx="1999161" cy="1625341"/>
            <a:chOff x="2750521" y="5042397"/>
            <a:chExt cx="1999161" cy="1625341"/>
          </a:xfrm>
        </p:grpSpPr>
        <mc:AlternateContent xmlns:mc="http://schemas.openxmlformats.org/markup-compatibility/2006" xmlns:a14="http://schemas.microsoft.com/office/drawing/2010/main">
          <mc:Choice Requires="a14">
            <p:sp>
              <p:nvSpPr>
                <p:cNvPr id="12" name="Прямоугольник 11">
                  <a:extLst>
                    <a:ext uri="{FF2B5EF4-FFF2-40B4-BE49-F238E27FC236}">
                      <a16:creationId xmlns:a16="http://schemas.microsoft.com/office/drawing/2014/main" id="{A4EA7E77-B6BD-4655-B47A-A8D5CABA34F5}"/>
                    </a:ext>
                  </a:extLst>
                </p:cNvPr>
                <p:cNvSpPr/>
                <p:nvPr/>
              </p:nvSpPr>
              <p:spPr>
                <a:xfrm>
                  <a:off x="3841137" y="5836933"/>
                  <a:ext cx="780278" cy="8308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mPr>
                          <m:mr>
                            <m:e>
                              <m:r>
                                <m:rPr>
                                  <m:brk m:alnAt="7"/>
                                </m:rP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m:t>
                              </m:r>
                            </m:e>
                          </m:mr>
                          <m:mr>
                            <m:e>
                              <m: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𝑂𝐻</m:t>
                              </m:r>
                            </m:e>
                          </m:mr>
                        </m:m>
                      </m:oMath>
                    </m:oMathPara>
                  </a14:m>
                  <a:endParaRPr lang="ru-KZ" sz="2800" dirty="0"/>
                </a:p>
              </p:txBody>
            </p:sp>
          </mc:Choice>
          <mc:Fallback xmlns="">
            <p:sp>
              <p:nvSpPr>
                <p:cNvPr id="12" name="Прямоугольник 11">
                  <a:extLst>
                    <a:ext uri="{FF2B5EF4-FFF2-40B4-BE49-F238E27FC236}">
                      <a16:creationId xmlns:a16="http://schemas.microsoft.com/office/drawing/2014/main" id="{A4EA7E77-B6BD-4655-B47A-A8D5CABA34F5}"/>
                    </a:ext>
                  </a:extLst>
                </p:cNvPr>
                <p:cNvSpPr>
                  <a:spLocks noRot="1" noChangeAspect="1" noMove="1" noResize="1" noEditPoints="1" noAdjustHandles="1" noChangeArrowheads="1" noChangeShapeType="1" noTextEdit="1"/>
                </p:cNvSpPr>
                <p:nvPr/>
              </p:nvSpPr>
              <p:spPr>
                <a:xfrm>
                  <a:off x="3841137" y="5836933"/>
                  <a:ext cx="780278" cy="830805"/>
                </a:xfrm>
                <a:prstGeom prst="rect">
                  <a:avLst/>
                </a:prstGeom>
                <a:blipFill>
                  <a:blip r:embed="rId3"/>
                  <a:stretch>
                    <a:fillRect/>
                  </a:stretch>
                </a:blipFill>
              </p:spPr>
              <p:txBody>
                <a:bodyPr/>
                <a:lstStyle/>
                <a:p>
                  <a:r>
                    <a:rPr lang="ru-KZ">
                      <a:noFill/>
                    </a:rPr>
                    <a:t> </a:t>
                  </a:r>
                </a:p>
              </p:txBody>
            </p:sp>
          </mc:Fallback>
        </mc:AlternateContent>
        <mc:AlternateContent xmlns:mc="http://schemas.openxmlformats.org/markup-compatibility/2006" xmlns:a14="http://schemas.microsoft.com/office/drawing/2010/main">
          <mc:Choice Requires="a14">
            <p:sp>
              <p:nvSpPr>
                <p:cNvPr id="13" name="Прямоугольник 12">
                  <a:extLst>
                    <a:ext uri="{FF2B5EF4-FFF2-40B4-BE49-F238E27FC236}">
                      <a16:creationId xmlns:a16="http://schemas.microsoft.com/office/drawing/2014/main" id="{8F195F35-AC53-49B7-9376-D69457B49286}"/>
                    </a:ext>
                  </a:extLst>
                </p:cNvPr>
                <p:cNvSpPr/>
                <p:nvPr/>
              </p:nvSpPr>
              <p:spPr>
                <a:xfrm>
                  <a:off x="2811587" y="5432361"/>
                  <a:ext cx="1938095"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e>
                          <m:sub>
                            <m:r>
                              <a:rPr lang="kk-KZ"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2</m:t>
                            </m:r>
                          </m:sub>
                        </m:sSub>
                        <m:r>
                          <a:rPr lang="en-US" sz="2800" i="1">
                            <a:solidFill>
                              <a:srgbClr val="002060"/>
                            </a:solidFill>
                            <a:latin typeface="Cambria Math" panose="02040503050406030204" pitchFamily="18" charset="0"/>
                            <a:ea typeface="Cambria Math" panose="02040503050406030204" pitchFamily="18" charset="0"/>
                            <a:cs typeface="Open Sans" panose="020B0606030504020204" pitchFamily="34" charset="0"/>
                          </a:rPr>
                          <m:t>−</m:t>
                        </m:r>
                        <m:sSub>
                          <m:sSubPr>
                            <m:ctrlP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e>
                          <m:sub>
                            <m:r>
                              <a:rPr lang="kk-KZ"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2</m:t>
                            </m:r>
                          </m:sub>
                        </m:sSub>
                      </m:oMath>
                    </m:oMathPara>
                  </a14:m>
                  <a:endParaRPr lang="ru-KZ" sz="2800" dirty="0"/>
                </a:p>
              </p:txBody>
            </p:sp>
          </mc:Choice>
          <mc:Fallback xmlns="">
            <p:sp>
              <p:nvSpPr>
                <p:cNvPr id="13" name="Прямоугольник 12">
                  <a:extLst>
                    <a:ext uri="{FF2B5EF4-FFF2-40B4-BE49-F238E27FC236}">
                      <a16:creationId xmlns:a16="http://schemas.microsoft.com/office/drawing/2014/main" id="{8F195F35-AC53-49B7-9376-D69457B49286}"/>
                    </a:ext>
                  </a:extLst>
                </p:cNvPr>
                <p:cNvSpPr>
                  <a:spLocks noRot="1" noChangeAspect="1" noMove="1" noResize="1" noEditPoints="1" noAdjustHandles="1" noChangeArrowheads="1" noChangeShapeType="1" noTextEdit="1"/>
                </p:cNvSpPr>
                <p:nvPr/>
              </p:nvSpPr>
              <p:spPr>
                <a:xfrm>
                  <a:off x="2811587" y="5432361"/>
                  <a:ext cx="1938095" cy="523220"/>
                </a:xfrm>
                <a:prstGeom prst="rect">
                  <a:avLst/>
                </a:prstGeom>
                <a:blipFill>
                  <a:blip r:embed="rId4"/>
                  <a:stretch>
                    <a:fillRect/>
                  </a:stretch>
                </a:blipFill>
              </p:spPr>
              <p:txBody>
                <a:bodyPr/>
                <a:lstStyle/>
                <a:p>
                  <a:r>
                    <a:rPr lang="ru-KZ">
                      <a:noFill/>
                    </a:rPr>
                    <a:t> </a:t>
                  </a:r>
                </a:p>
              </p:txBody>
            </p:sp>
          </mc:Fallback>
        </mc:AlternateContent>
        <p:sp>
          <p:nvSpPr>
            <p:cNvPr id="17" name="Прямоугольник 16">
              <a:extLst>
                <a:ext uri="{FF2B5EF4-FFF2-40B4-BE49-F238E27FC236}">
                  <a16:creationId xmlns:a16="http://schemas.microsoft.com/office/drawing/2014/main" id="{EFFED388-347E-4F7D-9005-FB5CD76BE0DE}"/>
                </a:ext>
              </a:extLst>
            </p:cNvPr>
            <p:cNvSpPr/>
            <p:nvPr/>
          </p:nvSpPr>
          <p:spPr>
            <a:xfrm>
              <a:off x="4108491" y="5042398"/>
              <a:ext cx="360996" cy="461665"/>
            </a:xfrm>
            <a:prstGeom prst="rect">
              <a:avLst/>
            </a:prstGeom>
          </p:spPr>
          <p:txBody>
            <a:bodyPr wrap="none">
              <a:spAutoFit/>
            </a:bodyPr>
            <a:lstStyle/>
            <a:p>
              <a:r>
                <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18" name="Прямоугольник 17">
              <a:extLst>
                <a:ext uri="{FF2B5EF4-FFF2-40B4-BE49-F238E27FC236}">
                  <a16:creationId xmlns:a16="http://schemas.microsoft.com/office/drawing/2014/main" id="{1B2C52E9-3110-459E-AB43-E5FCF63A036B}"/>
                </a:ext>
              </a:extLst>
            </p:cNvPr>
            <p:cNvSpPr/>
            <p:nvPr/>
          </p:nvSpPr>
          <p:spPr>
            <a:xfrm>
              <a:off x="3050642" y="5042397"/>
              <a:ext cx="360996" cy="461665"/>
            </a:xfrm>
            <a:prstGeom prst="rect">
              <a:avLst/>
            </a:prstGeom>
          </p:spPr>
          <p:txBody>
            <a:bodyPr wrap="none">
              <a:spAutoFit/>
            </a:bodyPr>
            <a:lstStyle/>
            <a:p>
              <a:r>
                <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1</a:t>
              </a:r>
            </a:p>
          </p:txBody>
        </p:sp>
        <mc:AlternateContent xmlns:mc="http://schemas.openxmlformats.org/markup-compatibility/2006" xmlns:a14="http://schemas.microsoft.com/office/drawing/2010/main">
          <mc:Choice Requires="a14">
            <p:sp>
              <p:nvSpPr>
                <p:cNvPr id="19" name="Прямоугольник 18">
                  <a:extLst>
                    <a:ext uri="{FF2B5EF4-FFF2-40B4-BE49-F238E27FC236}">
                      <a16:creationId xmlns:a16="http://schemas.microsoft.com/office/drawing/2014/main" id="{E517014D-DC38-42EC-B8E1-E49E3A694D1D}"/>
                    </a:ext>
                  </a:extLst>
                </p:cNvPr>
                <p:cNvSpPr/>
                <p:nvPr/>
              </p:nvSpPr>
              <p:spPr>
                <a:xfrm>
                  <a:off x="2750521" y="5829265"/>
                  <a:ext cx="780278" cy="8308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mPr>
                          <m:mr>
                            <m:e>
                              <m:r>
                                <m:rPr>
                                  <m:brk m:alnAt="7"/>
                                </m:rP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m:t>
                              </m:r>
                            </m:e>
                          </m:mr>
                          <m:mr>
                            <m:e>
                              <m: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𝑂𝐻</m:t>
                              </m:r>
                            </m:e>
                          </m:mr>
                        </m:m>
                      </m:oMath>
                    </m:oMathPara>
                  </a14:m>
                  <a:endParaRPr lang="ru-KZ" sz="2800" dirty="0"/>
                </a:p>
              </p:txBody>
            </p:sp>
          </mc:Choice>
          <mc:Fallback xmlns="">
            <p:sp>
              <p:nvSpPr>
                <p:cNvPr id="19" name="Прямоугольник 18">
                  <a:extLst>
                    <a:ext uri="{FF2B5EF4-FFF2-40B4-BE49-F238E27FC236}">
                      <a16:creationId xmlns:a16="http://schemas.microsoft.com/office/drawing/2014/main" id="{E517014D-DC38-42EC-B8E1-E49E3A694D1D}"/>
                    </a:ext>
                  </a:extLst>
                </p:cNvPr>
                <p:cNvSpPr>
                  <a:spLocks noRot="1" noChangeAspect="1" noMove="1" noResize="1" noEditPoints="1" noAdjustHandles="1" noChangeArrowheads="1" noChangeShapeType="1" noTextEdit="1"/>
                </p:cNvSpPr>
                <p:nvPr/>
              </p:nvSpPr>
              <p:spPr>
                <a:xfrm>
                  <a:off x="2750521" y="5829265"/>
                  <a:ext cx="780278" cy="830805"/>
                </a:xfrm>
                <a:prstGeom prst="rect">
                  <a:avLst/>
                </a:prstGeom>
                <a:blipFill>
                  <a:blip r:embed="rId5"/>
                  <a:stretch>
                    <a:fillRect/>
                  </a:stretch>
                </a:blipFill>
              </p:spPr>
              <p:txBody>
                <a:bodyPr/>
                <a:lstStyle/>
                <a:p>
                  <a:r>
                    <a:rPr lang="ru-KZ">
                      <a:noFill/>
                    </a:rPr>
                    <a:t> </a:t>
                  </a:r>
                </a:p>
              </p:txBody>
            </p:sp>
          </mc:Fallback>
        </mc:AlternateContent>
      </p:grpSp>
      <p:grpSp>
        <p:nvGrpSpPr>
          <p:cNvPr id="20" name="Группа 19">
            <a:extLst>
              <a:ext uri="{FF2B5EF4-FFF2-40B4-BE49-F238E27FC236}">
                <a16:creationId xmlns:a16="http://schemas.microsoft.com/office/drawing/2014/main" id="{4D87DA61-042F-4105-9698-69283DB4CB65}"/>
              </a:ext>
            </a:extLst>
          </p:cNvPr>
          <p:cNvGrpSpPr/>
          <p:nvPr/>
        </p:nvGrpSpPr>
        <p:grpSpPr>
          <a:xfrm>
            <a:off x="3131730" y="4907694"/>
            <a:ext cx="2851935" cy="1617673"/>
            <a:chOff x="2811587" y="5042397"/>
            <a:chExt cx="2851935" cy="1617673"/>
          </a:xfrm>
        </p:grpSpPr>
        <mc:AlternateContent xmlns:mc="http://schemas.openxmlformats.org/markup-compatibility/2006" xmlns:a14="http://schemas.microsoft.com/office/drawing/2010/main">
          <mc:Choice Requires="a14">
            <p:sp>
              <p:nvSpPr>
                <p:cNvPr id="21" name="Прямоугольник 20">
                  <a:extLst>
                    <a:ext uri="{FF2B5EF4-FFF2-40B4-BE49-F238E27FC236}">
                      <a16:creationId xmlns:a16="http://schemas.microsoft.com/office/drawing/2014/main" id="{88C4DF55-9331-4D3A-8FF3-0788E4D6DDA8}"/>
                    </a:ext>
                  </a:extLst>
                </p:cNvPr>
                <p:cNvSpPr/>
                <p:nvPr/>
              </p:nvSpPr>
              <p:spPr>
                <a:xfrm>
                  <a:off x="4786689" y="5805656"/>
                  <a:ext cx="780278" cy="8308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mPr>
                          <m:mr>
                            <m:e>
                              <m:r>
                                <m:rPr>
                                  <m:brk m:alnAt="7"/>
                                </m:rP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m:t>
                              </m:r>
                            </m:e>
                          </m:mr>
                          <m:mr>
                            <m:e>
                              <m: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𝑂𝐻</m:t>
                              </m:r>
                            </m:e>
                          </m:mr>
                        </m:m>
                      </m:oMath>
                    </m:oMathPara>
                  </a14:m>
                  <a:endParaRPr lang="ru-KZ" sz="2800" dirty="0"/>
                </a:p>
              </p:txBody>
            </p:sp>
          </mc:Choice>
          <mc:Fallback xmlns="">
            <p:sp>
              <p:nvSpPr>
                <p:cNvPr id="21" name="Прямоугольник 20">
                  <a:extLst>
                    <a:ext uri="{FF2B5EF4-FFF2-40B4-BE49-F238E27FC236}">
                      <a16:creationId xmlns:a16="http://schemas.microsoft.com/office/drawing/2014/main" id="{88C4DF55-9331-4D3A-8FF3-0788E4D6DDA8}"/>
                    </a:ext>
                  </a:extLst>
                </p:cNvPr>
                <p:cNvSpPr>
                  <a:spLocks noRot="1" noChangeAspect="1" noMove="1" noResize="1" noEditPoints="1" noAdjustHandles="1" noChangeArrowheads="1" noChangeShapeType="1" noTextEdit="1"/>
                </p:cNvSpPr>
                <p:nvPr/>
              </p:nvSpPr>
              <p:spPr>
                <a:xfrm>
                  <a:off x="4786689" y="5805656"/>
                  <a:ext cx="780278" cy="830805"/>
                </a:xfrm>
                <a:prstGeom prst="rect">
                  <a:avLst/>
                </a:prstGeom>
                <a:blipFill>
                  <a:blip r:embed="rId6"/>
                  <a:stretch>
                    <a:fillRect/>
                  </a:stretch>
                </a:blipFill>
              </p:spPr>
              <p:txBody>
                <a:bodyPr/>
                <a:lstStyle/>
                <a:p>
                  <a:r>
                    <a:rPr lang="ru-KZ">
                      <a:noFill/>
                    </a:rPr>
                    <a:t> </a:t>
                  </a:r>
                </a:p>
              </p:txBody>
            </p:sp>
          </mc:Fallback>
        </mc:AlternateContent>
        <mc:AlternateContent xmlns:mc="http://schemas.openxmlformats.org/markup-compatibility/2006" xmlns:a14="http://schemas.microsoft.com/office/drawing/2010/main">
          <mc:Choice Requires="a14">
            <p:sp>
              <p:nvSpPr>
                <p:cNvPr id="22" name="Прямоугольник 21">
                  <a:extLst>
                    <a:ext uri="{FF2B5EF4-FFF2-40B4-BE49-F238E27FC236}">
                      <a16:creationId xmlns:a16="http://schemas.microsoft.com/office/drawing/2014/main" id="{A81DFC88-F389-40B9-85AD-B55A47B13AE4}"/>
                    </a:ext>
                  </a:extLst>
                </p:cNvPr>
                <p:cNvSpPr/>
                <p:nvPr/>
              </p:nvSpPr>
              <p:spPr>
                <a:xfrm>
                  <a:off x="2811587" y="5432361"/>
                  <a:ext cx="2851935"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e>
                          <m:sub>
                            <m: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3</m:t>
                            </m:r>
                          </m:sub>
                        </m:sSub>
                        <m:r>
                          <a:rPr lang="en-US" sz="2800" i="1">
                            <a:solidFill>
                              <a:srgbClr val="002060"/>
                            </a:solidFill>
                            <a:latin typeface="Cambria Math" panose="02040503050406030204" pitchFamily="18" charset="0"/>
                            <a:ea typeface="Cambria Math" panose="02040503050406030204" pitchFamily="18" charset="0"/>
                            <a:cs typeface="Open Sans" panose="020B0606030504020204" pitchFamily="34" charset="0"/>
                          </a:rPr>
                          <m:t>−</m:t>
                        </m:r>
                        <m:r>
                          <a:rPr lang="en-US" sz="2800" b="0" i="1" smtClean="0">
                            <a:solidFill>
                              <a:srgbClr val="002060"/>
                            </a:solidFill>
                            <a:latin typeface="Cambria Math" panose="02040503050406030204" pitchFamily="18" charset="0"/>
                            <a:ea typeface="Cambria Math" panose="02040503050406030204" pitchFamily="18" charset="0"/>
                            <a:cs typeface="Open Sans" panose="020B0606030504020204" pitchFamily="34" charset="0"/>
                          </a:rPr>
                          <m:t>𝐶𝐻</m:t>
                        </m:r>
                        <m:r>
                          <a:rPr lang="en-US" sz="2800" b="0" i="1" smtClean="0">
                            <a:solidFill>
                              <a:srgbClr val="002060"/>
                            </a:solidFill>
                            <a:latin typeface="Cambria Math" panose="02040503050406030204" pitchFamily="18" charset="0"/>
                            <a:ea typeface="Cambria Math" panose="02040503050406030204" pitchFamily="18" charset="0"/>
                            <a:cs typeface="Open Sans" panose="020B0606030504020204" pitchFamily="34" charset="0"/>
                          </a:rPr>
                          <m:t>−</m:t>
                        </m:r>
                        <m:sSub>
                          <m:sSubPr>
                            <m:ctrlP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e>
                          <m:sub>
                            <m:r>
                              <a:rPr lang="kk-KZ"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2</m:t>
                            </m:r>
                          </m:sub>
                        </m:sSub>
                      </m:oMath>
                    </m:oMathPara>
                  </a14:m>
                  <a:endParaRPr lang="ru-KZ" sz="2800" dirty="0"/>
                </a:p>
              </p:txBody>
            </p:sp>
          </mc:Choice>
          <mc:Fallback xmlns="">
            <p:sp>
              <p:nvSpPr>
                <p:cNvPr id="22" name="Прямоугольник 21">
                  <a:extLst>
                    <a:ext uri="{FF2B5EF4-FFF2-40B4-BE49-F238E27FC236}">
                      <a16:creationId xmlns:a16="http://schemas.microsoft.com/office/drawing/2014/main" id="{A81DFC88-F389-40B9-85AD-B55A47B13AE4}"/>
                    </a:ext>
                  </a:extLst>
                </p:cNvPr>
                <p:cNvSpPr>
                  <a:spLocks noRot="1" noChangeAspect="1" noMove="1" noResize="1" noEditPoints="1" noAdjustHandles="1" noChangeArrowheads="1" noChangeShapeType="1" noTextEdit="1"/>
                </p:cNvSpPr>
                <p:nvPr/>
              </p:nvSpPr>
              <p:spPr>
                <a:xfrm>
                  <a:off x="2811587" y="5432361"/>
                  <a:ext cx="2851935" cy="523220"/>
                </a:xfrm>
                <a:prstGeom prst="rect">
                  <a:avLst/>
                </a:prstGeom>
                <a:blipFill>
                  <a:blip r:embed="rId7"/>
                  <a:stretch>
                    <a:fillRect/>
                  </a:stretch>
                </a:blipFill>
              </p:spPr>
              <p:txBody>
                <a:bodyPr/>
                <a:lstStyle/>
                <a:p>
                  <a:r>
                    <a:rPr lang="ru-KZ">
                      <a:noFill/>
                    </a:rPr>
                    <a:t> </a:t>
                  </a:r>
                </a:p>
              </p:txBody>
            </p:sp>
          </mc:Fallback>
        </mc:AlternateContent>
        <p:sp>
          <p:nvSpPr>
            <p:cNvPr id="24" name="Прямоугольник 23">
              <a:extLst>
                <a:ext uri="{FF2B5EF4-FFF2-40B4-BE49-F238E27FC236}">
                  <a16:creationId xmlns:a16="http://schemas.microsoft.com/office/drawing/2014/main" id="{ED8B0642-2E35-4755-95D6-4099F218C712}"/>
                </a:ext>
              </a:extLst>
            </p:cNvPr>
            <p:cNvSpPr/>
            <p:nvPr/>
          </p:nvSpPr>
          <p:spPr>
            <a:xfrm>
              <a:off x="4108491" y="5042398"/>
              <a:ext cx="360996" cy="461665"/>
            </a:xfrm>
            <a:prstGeom prst="rect">
              <a:avLst/>
            </a:prstGeom>
          </p:spPr>
          <p:txBody>
            <a:bodyPr wrap="none">
              <a:spAutoFit/>
            </a:bodyPr>
            <a:lstStyle/>
            <a:p>
              <a:r>
                <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25" name="Прямоугольник 24">
              <a:extLst>
                <a:ext uri="{FF2B5EF4-FFF2-40B4-BE49-F238E27FC236}">
                  <a16:creationId xmlns:a16="http://schemas.microsoft.com/office/drawing/2014/main" id="{248B56DB-DB44-4AF1-830F-00CE602D69F2}"/>
                </a:ext>
              </a:extLst>
            </p:cNvPr>
            <p:cNvSpPr/>
            <p:nvPr/>
          </p:nvSpPr>
          <p:spPr>
            <a:xfrm>
              <a:off x="3050642" y="5042397"/>
              <a:ext cx="360996" cy="461665"/>
            </a:xfrm>
            <a:prstGeom prst="rect">
              <a:avLst/>
            </a:prstGeom>
          </p:spPr>
          <p:txBody>
            <a:bodyPr wrap="none">
              <a:spAutoFit/>
            </a:bodyPr>
            <a:lstStyle/>
            <a:p>
              <a:r>
                <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3</a:t>
              </a:r>
            </a:p>
          </p:txBody>
        </p:sp>
        <mc:AlternateContent xmlns:mc="http://schemas.openxmlformats.org/markup-compatibility/2006" xmlns:a14="http://schemas.microsoft.com/office/drawing/2010/main">
          <mc:Choice Requires="a14">
            <p:sp>
              <p:nvSpPr>
                <p:cNvPr id="26" name="Прямоугольник 25">
                  <a:extLst>
                    <a:ext uri="{FF2B5EF4-FFF2-40B4-BE49-F238E27FC236}">
                      <a16:creationId xmlns:a16="http://schemas.microsoft.com/office/drawing/2014/main" id="{D92691B8-BA47-4B1E-A784-465B8EC5E554}"/>
                    </a:ext>
                  </a:extLst>
                </p:cNvPr>
                <p:cNvSpPr/>
                <p:nvPr/>
              </p:nvSpPr>
              <p:spPr>
                <a:xfrm>
                  <a:off x="3793102" y="5829265"/>
                  <a:ext cx="780278" cy="8308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mPr>
                          <m:mr>
                            <m:e>
                              <m:r>
                                <m:rPr>
                                  <m:brk m:alnAt="7"/>
                                </m:rP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m:t>
                              </m:r>
                            </m:e>
                          </m:mr>
                          <m:mr>
                            <m:e>
                              <m: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𝑂𝐻</m:t>
                              </m:r>
                            </m:e>
                          </m:mr>
                        </m:m>
                      </m:oMath>
                    </m:oMathPara>
                  </a14:m>
                  <a:endParaRPr lang="ru-KZ" sz="2800" dirty="0"/>
                </a:p>
              </p:txBody>
            </p:sp>
          </mc:Choice>
          <mc:Fallback xmlns="">
            <p:sp>
              <p:nvSpPr>
                <p:cNvPr id="26" name="Прямоугольник 25">
                  <a:extLst>
                    <a:ext uri="{FF2B5EF4-FFF2-40B4-BE49-F238E27FC236}">
                      <a16:creationId xmlns:a16="http://schemas.microsoft.com/office/drawing/2014/main" id="{D92691B8-BA47-4B1E-A784-465B8EC5E554}"/>
                    </a:ext>
                  </a:extLst>
                </p:cNvPr>
                <p:cNvSpPr>
                  <a:spLocks noRot="1" noChangeAspect="1" noMove="1" noResize="1" noEditPoints="1" noAdjustHandles="1" noChangeArrowheads="1" noChangeShapeType="1" noTextEdit="1"/>
                </p:cNvSpPr>
                <p:nvPr/>
              </p:nvSpPr>
              <p:spPr>
                <a:xfrm>
                  <a:off x="3793102" y="5829265"/>
                  <a:ext cx="780278" cy="830805"/>
                </a:xfrm>
                <a:prstGeom prst="rect">
                  <a:avLst/>
                </a:prstGeom>
                <a:blipFill>
                  <a:blip r:embed="rId8"/>
                  <a:stretch>
                    <a:fillRect/>
                  </a:stretch>
                </a:blipFill>
              </p:spPr>
              <p:txBody>
                <a:bodyPr/>
                <a:lstStyle/>
                <a:p>
                  <a:r>
                    <a:rPr lang="ru-KZ">
                      <a:noFill/>
                    </a:rPr>
                    <a:t> </a:t>
                  </a:r>
                </a:p>
              </p:txBody>
            </p:sp>
          </mc:Fallback>
        </mc:AlternateContent>
        <p:sp>
          <p:nvSpPr>
            <p:cNvPr id="27" name="Прямоугольник 26">
              <a:extLst>
                <a:ext uri="{FF2B5EF4-FFF2-40B4-BE49-F238E27FC236}">
                  <a16:creationId xmlns:a16="http://schemas.microsoft.com/office/drawing/2014/main" id="{748CCF46-8F1A-4EC2-9BF2-30502287204C}"/>
                </a:ext>
              </a:extLst>
            </p:cNvPr>
            <p:cNvSpPr/>
            <p:nvPr/>
          </p:nvSpPr>
          <p:spPr>
            <a:xfrm>
              <a:off x="5011164" y="5062616"/>
              <a:ext cx="360996" cy="461665"/>
            </a:xfrm>
            <a:prstGeom prst="rect">
              <a:avLst/>
            </a:prstGeom>
          </p:spPr>
          <p:txBody>
            <a:bodyPr wrap="none">
              <a:spAutoFit/>
            </a:bodyPr>
            <a:lstStyle/>
            <a:p>
              <a:r>
                <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1</a:t>
              </a:r>
            </a:p>
          </p:txBody>
        </p:sp>
      </p:grpSp>
      <p:grpSp>
        <p:nvGrpSpPr>
          <p:cNvPr id="28" name="Группа 27">
            <a:extLst>
              <a:ext uri="{FF2B5EF4-FFF2-40B4-BE49-F238E27FC236}">
                <a16:creationId xmlns:a16="http://schemas.microsoft.com/office/drawing/2014/main" id="{DA58D279-BCD6-44D0-9029-24E752C2AC4C}"/>
              </a:ext>
            </a:extLst>
          </p:cNvPr>
          <p:cNvGrpSpPr/>
          <p:nvPr/>
        </p:nvGrpSpPr>
        <p:grpSpPr>
          <a:xfrm>
            <a:off x="6356545" y="4931900"/>
            <a:ext cx="3011334" cy="1631652"/>
            <a:chOff x="2761385" y="5042397"/>
            <a:chExt cx="3011334" cy="1631652"/>
          </a:xfrm>
        </p:grpSpPr>
        <mc:AlternateContent xmlns:mc="http://schemas.openxmlformats.org/markup-compatibility/2006" xmlns:a14="http://schemas.microsoft.com/office/drawing/2010/main">
          <mc:Choice Requires="a14">
            <p:sp>
              <p:nvSpPr>
                <p:cNvPr id="29" name="Прямоугольник 28">
                  <a:extLst>
                    <a:ext uri="{FF2B5EF4-FFF2-40B4-BE49-F238E27FC236}">
                      <a16:creationId xmlns:a16="http://schemas.microsoft.com/office/drawing/2014/main" id="{83F3CC72-0F5E-4D55-B8CB-2420C23B0C26}"/>
                    </a:ext>
                  </a:extLst>
                </p:cNvPr>
                <p:cNvSpPr/>
                <p:nvPr/>
              </p:nvSpPr>
              <p:spPr>
                <a:xfrm>
                  <a:off x="4659475" y="5805656"/>
                  <a:ext cx="780278" cy="8308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mPr>
                          <m:mr>
                            <m:e>
                              <m:r>
                                <m:rPr>
                                  <m:brk m:alnAt="7"/>
                                </m:rP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m:t>
                              </m:r>
                            </m:e>
                          </m:mr>
                          <m:mr>
                            <m:e>
                              <m: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𝑂𝐻</m:t>
                              </m:r>
                            </m:e>
                          </m:mr>
                        </m:m>
                      </m:oMath>
                    </m:oMathPara>
                  </a14:m>
                  <a:endParaRPr lang="ru-KZ" sz="2800" dirty="0"/>
                </a:p>
              </p:txBody>
            </p:sp>
          </mc:Choice>
          <mc:Fallback xmlns="">
            <p:sp>
              <p:nvSpPr>
                <p:cNvPr id="29" name="Прямоугольник 28">
                  <a:extLst>
                    <a:ext uri="{FF2B5EF4-FFF2-40B4-BE49-F238E27FC236}">
                      <a16:creationId xmlns:a16="http://schemas.microsoft.com/office/drawing/2014/main" id="{83F3CC72-0F5E-4D55-B8CB-2420C23B0C26}"/>
                    </a:ext>
                  </a:extLst>
                </p:cNvPr>
                <p:cNvSpPr>
                  <a:spLocks noRot="1" noChangeAspect="1" noMove="1" noResize="1" noEditPoints="1" noAdjustHandles="1" noChangeArrowheads="1" noChangeShapeType="1" noTextEdit="1"/>
                </p:cNvSpPr>
                <p:nvPr/>
              </p:nvSpPr>
              <p:spPr>
                <a:xfrm>
                  <a:off x="4659475" y="5805656"/>
                  <a:ext cx="780278" cy="830805"/>
                </a:xfrm>
                <a:prstGeom prst="rect">
                  <a:avLst/>
                </a:prstGeom>
                <a:blipFill>
                  <a:blip r:embed="rId9"/>
                  <a:stretch>
                    <a:fillRect/>
                  </a:stretch>
                </a:blipFill>
              </p:spPr>
              <p:txBody>
                <a:bodyPr/>
                <a:lstStyle/>
                <a:p>
                  <a:r>
                    <a:rPr lang="ru-KZ">
                      <a:noFill/>
                    </a:rPr>
                    <a:t> </a:t>
                  </a:r>
                </a:p>
              </p:txBody>
            </p:sp>
          </mc:Fallback>
        </mc:AlternateContent>
        <mc:AlternateContent xmlns:mc="http://schemas.openxmlformats.org/markup-compatibility/2006" xmlns:a14="http://schemas.microsoft.com/office/drawing/2010/main">
          <mc:Choice Requires="a14">
            <p:sp>
              <p:nvSpPr>
                <p:cNvPr id="30" name="Прямоугольник 29">
                  <a:extLst>
                    <a:ext uri="{FF2B5EF4-FFF2-40B4-BE49-F238E27FC236}">
                      <a16:creationId xmlns:a16="http://schemas.microsoft.com/office/drawing/2014/main" id="{FC76E99F-16C9-4FBA-8E44-FB93E7900580}"/>
                    </a:ext>
                  </a:extLst>
                </p:cNvPr>
                <p:cNvSpPr/>
                <p:nvPr/>
              </p:nvSpPr>
              <p:spPr>
                <a:xfrm>
                  <a:off x="2811587" y="5432361"/>
                  <a:ext cx="2961132"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e>
                          <m:sub>
                            <m: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2</m:t>
                            </m:r>
                          </m:sub>
                        </m:sSub>
                        <m:r>
                          <a:rPr lang="en-US" sz="2800" i="1">
                            <a:solidFill>
                              <a:srgbClr val="002060"/>
                            </a:solidFill>
                            <a:latin typeface="Cambria Math" panose="02040503050406030204" pitchFamily="18" charset="0"/>
                            <a:ea typeface="Cambria Math" panose="02040503050406030204" pitchFamily="18" charset="0"/>
                            <a:cs typeface="Open Sans" panose="020B0606030504020204" pitchFamily="34" charset="0"/>
                          </a:rPr>
                          <m:t>−</m:t>
                        </m:r>
                        <m:r>
                          <a:rPr lang="en-US" sz="2800" b="0" i="1" smtClean="0">
                            <a:solidFill>
                              <a:srgbClr val="002060"/>
                            </a:solidFill>
                            <a:latin typeface="Cambria Math" panose="02040503050406030204" pitchFamily="18" charset="0"/>
                            <a:ea typeface="Cambria Math" panose="02040503050406030204" pitchFamily="18" charset="0"/>
                            <a:cs typeface="Open Sans" panose="020B0606030504020204" pitchFamily="34" charset="0"/>
                          </a:rPr>
                          <m:t>𝐶𝐻</m:t>
                        </m:r>
                        <m:r>
                          <a:rPr lang="en-US" sz="2800" b="0" i="1" smtClean="0">
                            <a:solidFill>
                              <a:srgbClr val="002060"/>
                            </a:solidFill>
                            <a:latin typeface="Cambria Math" panose="02040503050406030204" pitchFamily="18" charset="0"/>
                            <a:ea typeface="Cambria Math" panose="02040503050406030204" pitchFamily="18" charset="0"/>
                            <a:cs typeface="Open Sans" panose="020B0606030504020204" pitchFamily="34" charset="0"/>
                          </a:rPr>
                          <m:t>−</m:t>
                        </m:r>
                        <m:sSub>
                          <m:sSubPr>
                            <m:ctrlP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e>
                          <m:sub>
                            <m:r>
                              <a:rPr lang="kk-KZ"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2</m:t>
                            </m:r>
                          </m:sub>
                        </m:sSub>
                      </m:oMath>
                    </m:oMathPara>
                  </a14:m>
                  <a:endParaRPr lang="ru-KZ" sz="2800" dirty="0"/>
                </a:p>
              </p:txBody>
            </p:sp>
          </mc:Choice>
          <mc:Fallback xmlns="">
            <p:sp>
              <p:nvSpPr>
                <p:cNvPr id="30" name="Прямоугольник 29">
                  <a:extLst>
                    <a:ext uri="{FF2B5EF4-FFF2-40B4-BE49-F238E27FC236}">
                      <a16:creationId xmlns:a16="http://schemas.microsoft.com/office/drawing/2014/main" id="{FC76E99F-16C9-4FBA-8E44-FB93E7900580}"/>
                    </a:ext>
                  </a:extLst>
                </p:cNvPr>
                <p:cNvSpPr>
                  <a:spLocks noRot="1" noChangeAspect="1" noMove="1" noResize="1" noEditPoints="1" noAdjustHandles="1" noChangeArrowheads="1" noChangeShapeType="1" noTextEdit="1"/>
                </p:cNvSpPr>
                <p:nvPr/>
              </p:nvSpPr>
              <p:spPr>
                <a:xfrm>
                  <a:off x="2811587" y="5432361"/>
                  <a:ext cx="2961132" cy="523220"/>
                </a:xfrm>
                <a:prstGeom prst="rect">
                  <a:avLst/>
                </a:prstGeom>
                <a:blipFill>
                  <a:blip r:embed="rId10"/>
                  <a:stretch>
                    <a:fillRect/>
                  </a:stretch>
                </a:blipFill>
              </p:spPr>
              <p:txBody>
                <a:bodyPr/>
                <a:lstStyle/>
                <a:p>
                  <a:r>
                    <a:rPr lang="ru-KZ">
                      <a:noFill/>
                    </a:rPr>
                    <a:t> </a:t>
                  </a:r>
                </a:p>
              </p:txBody>
            </p:sp>
          </mc:Fallback>
        </mc:AlternateContent>
        <p:sp>
          <p:nvSpPr>
            <p:cNvPr id="31" name="Прямоугольник 30">
              <a:extLst>
                <a:ext uri="{FF2B5EF4-FFF2-40B4-BE49-F238E27FC236}">
                  <a16:creationId xmlns:a16="http://schemas.microsoft.com/office/drawing/2014/main" id="{CE5A1E49-6F7A-4020-A4A7-3E2DD5233891}"/>
                </a:ext>
              </a:extLst>
            </p:cNvPr>
            <p:cNvSpPr/>
            <p:nvPr/>
          </p:nvSpPr>
          <p:spPr>
            <a:xfrm>
              <a:off x="4108491" y="5042398"/>
              <a:ext cx="360996" cy="461665"/>
            </a:xfrm>
            <a:prstGeom prst="rect">
              <a:avLst/>
            </a:prstGeom>
          </p:spPr>
          <p:txBody>
            <a:bodyPr wrap="none">
              <a:spAutoFit/>
            </a:bodyPr>
            <a:lstStyle/>
            <a:p>
              <a:r>
                <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32" name="Прямоугольник 31">
              <a:extLst>
                <a:ext uri="{FF2B5EF4-FFF2-40B4-BE49-F238E27FC236}">
                  <a16:creationId xmlns:a16="http://schemas.microsoft.com/office/drawing/2014/main" id="{78FB6C12-1311-47B5-9B7E-921A150F5617}"/>
                </a:ext>
              </a:extLst>
            </p:cNvPr>
            <p:cNvSpPr/>
            <p:nvPr/>
          </p:nvSpPr>
          <p:spPr>
            <a:xfrm>
              <a:off x="3050642" y="5042397"/>
              <a:ext cx="360996" cy="461665"/>
            </a:xfrm>
            <a:prstGeom prst="rect">
              <a:avLst/>
            </a:prstGeom>
          </p:spPr>
          <p:txBody>
            <a:bodyPr wrap="none">
              <a:spAutoFit/>
            </a:bodyPr>
            <a:lstStyle/>
            <a:p>
              <a:r>
                <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1</a:t>
              </a:r>
            </a:p>
          </p:txBody>
        </p:sp>
        <mc:AlternateContent xmlns:mc="http://schemas.openxmlformats.org/markup-compatibility/2006" xmlns:a14="http://schemas.microsoft.com/office/drawing/2010/main">
          <mc:Choice Requires="a14">
            <p:sp>
              <p:nvSpPr>
                <p:cNvPr id="33" name="Прямоугольник 32">
                  <a:extLst>
                    <a:ext uri="{FF2B5EF4-FFF2-40B4-BE49-F238E27FC236}">
                      <a16:creationId xmlns:a16="http://schemas.microsoft.com/office/drawing/2014/main" id="{80B0BF13-C8E4-46F3-8C72-B35AA6ED926C}"/>
                    </a:ext>
                  </a:extLst>
                </p:cNvPr>
                <p:cNvSpPr/>
                <p:nvPr/>
              </p:nvSpPr>
              <p:spPr>
                <a:xfrm>
                  <a:off x="3735531" y="5805655"/>
                  <a:ext cx="780278" cy="8308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mPr>
                          <m:mr>
                            <m:e>
                              <m:r>
                                <m:rPr>
                                  <m:brk m:alnAt="7"/>
                                </m:rP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m:t>
                              </m:r>
                            </m:e>
                          </m:mr>
                          <m:mr>
                            <m:e>
                              <m: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𝑂𝐻</m:t>
                              </m:r>
                            </m:e>
                          </m:mr>
                        </m:m>
                      </m:oMath>
                    </m:oMathPara>
                  </a14:m>
                  <a:endParaRPr lang="ru-KZ" sz="2800" dirty="0"/>
                </a:p>
              </p:txBody>
            </p:sp>
          </mc:Choice>
          <mc:Fallback xmlns="">
            <p:sp>
              <p:nvSpPr>
                <p:cNvPr id="33" name="Прямоугольник 32">
                  <a:extLst>
                    <a:ext uri="{FF2B5EF4-FFF2-40B4-BE49-F238E27FC236}">
                      <a16:creationId xmlns:a16="http://schemas.microsoft.com/office/drawing/2014/main" id="{80B0BF13-C8E4-46F3-8C72-B35AA6ED926C}"/>
                    </a:ext>
                  </a:extLst>
                </p:cNvPr>
                <p:cNvSpPr>
                  <a:spLocks noRot="1" noChangeAspect="1" noMove="1" noResize="1" noEditPoints="1" noAdjustHandles="1" noChangeArrowheads="1" noChangeShapeType="1" noTextEdit="1"/>
                </p:cNvSpPr>
                <p:nvPr/>
              </p:nvSpPr>
              <p:spPr>
                <a:xfrm>
                  <a:off x="3735531" y="5805655"/>
                  <a:ext cx="780278" cy="830805"/>
                </a:xfrm>
                <a:prstGeom prst="rect">
                  <a:avLst/>
                </a:prstGeom>
                <a:blipFill>
                  <a:blip r:embed="rId11"/>
                  <a:stretch>
                    <a:fillRect/>
                  </a:stretch>
                </a:blipFill>
              </p:spPr>
              <p:txBody>
                <a:bodyPr/>
                <a:lstStyle/>
                <a:p>
                  <a:r>
                    <a:rPr lang="ru-KZ">
                      <a:noFill/>
                    </a:rPr>
                    <a:t> </a:t>
                  </a:r>
                </a:p>
              </p:txBody>
            </p:sp>
          </mc:Fallback>
        </mc:AlternateContent>
        <p:sp>
          <p:nvSpPr>
            <p:cNvPr id="34" name="Прямоугольник 33">
              <a:extLst>
                <a:ext uri="{FF2B5EF4-FFF2-40B4-BE49-F238E27FC236}">
                  <a16:creationId xmlns:a16="http://schemas.microsoft.com/office/drawing/2014/main" id="{ED9290DF-A991-4B9F-A1CA-C4EC167D456E}"/>
                </a:ext>
              </a:extLst>
            </p:cNvPr>
            <p:cNvSpPr/>
            <p:nvPr/>
          </p:nvSpPr>
          <p:spPr>
            <a:xfrm>
              <a:off x="4996330" y="5057398"/>
              <a:ext cx="360996" cy="461665"/>
            </a:xfrm>
            <a:prstGeom prst="rect">
              <a:avLst/>
            </a:prstGeom>
          </p:spPr>
          <p:txBody>
            <a:bodyPr wrap="none">
              <a:spAutoFit/>
            </a:bodyPr>
            <a:lstStyle/>
            <a:p>
              <a:r>
                <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3</a:t>
              </a:r>
            </a:p>
          </p:txBody>
        </p:sp>
        <mc:AlternateContent xmlns:mc="http://schemas.openxmlformats.org/markup-compatibility/2006" xmlns:a14="http://schemas.microsoft.com/office/drawing/2010/main">
          <mc:Choice Requires="a14">
            <p:sp>
              <p:nvSpPr>
                <p:cNvPr id="35" name="Прямоугольник 34">
                  <a:extLst>
                    <a:ext uri="{FF2B5EF4-FFF2-40B4-BE49-F238E27FC236}">
                      <a16:creationId xmlns:a16="http://schemas.microsoft.com/office/drawing/2014/main" id="{E80D7A65-CBCD-4FDB-BC4A-3507715EF347}"/>
                    </a:ext>
                  </a:extLst>
                </p:cNvPr>
                <p:cNvSpPr/>
                <p:nvPr/>
              </p:nvSpPr>
              <p:spPr>
                <a:xfrm>
                  <a:off x="2761385" y="5843244"/>
                  <a:ext cx="780278" cy="8308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mPr>
                          <m:mr>
                            <m:e>
                              <m:r>
                                <m:rPr>
                                  <m:brk m:alnAt="7"/>
                                </m:rP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m:t>
                              </m:r>
                            </m:e>
                          </m:mr>
                          <m:mr>
                            <m:e>
                              <m: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𝑂𝐻</m:t>
                              </m:r>
                            </m:e>
                          </m:mr>
                        </m:m>
                      </m:oMath>
                    </m:oMathPara>
                  </a14:m>
                  <a:endParaRPr lang="ru-KZ" sz="2800" dirty="0"/>
                </a:p>
              </p:txBody>
            </p:sp>
          </mc:Choice>
          <mc:Fallback xmlns="">
            <p:sp>
              <p:nvSpPr>
                <p:cNvPr id="35" name="Прямоугольник 34">
                  <a:extLst>
                    <a:ext uri="{FF2B5EF4-FFF2-40B4-BE49-F238E27FC236}">
                      <a16:creationId xmlns:a16="http://schemas.microsoft.com/office/drawing/2014/main" id="{E80D7A65-CBCD-4FDB-BC4A-3507715EF347}"/>
                    </a:ext>
                  </a:extLst>
                </p:cNvPr>
                <p:cNvSpPr>
                  <a:spLocks noRot="1" noChangeAspect="1" noMove="1" noResize="1" noEditPoints="1" noAdjustHandles="1" noChangeArrowheads="1" noChangeShapeType="1" noTextEdit="1"/>
                </p:cNvSpPr>
                <p:nvPr/>
              </p:nvSpPr>
              <p:spPr>
                <a:xfrm>
                  <a:off x="2761385" y="5843244"/>
                  <a:ext cx="780278" cy="830805"/>
                </a:xfrm>
                <a:prstGeom prst="rect">
                  <a:avLst/>
                </a:prstGeom>
                <a:blipFill>
                  <a:blip r:embed="rId12"/>
                  <a:stretch>
                    <a:fillRect/>
                  </a:stretch>
                </a:blipFill>
              </p:spPr>
              <p:txBody>
                <a:bodyPr/>
                <a:lstStyle/>
                <a:p>
                  <a:r>
                    <a:rPr lang="ru-KZ">
                      <a:noFill/>
                    </a:rPr>
                    <a:t> </a:t>
                  </a:r>
                </a:p>
              </p:txBody>
            </p:sp>
          </mc:Fallback>
        </mc:AlternateContent>
      </p:grpSp>
    </p:spTree>
    <p:extLst>
      <p:ext uri="{BB962C8B-B14F-4D97-AF65-F5344CB8AC3E}">
        <p14:creationId xmlns:p14="http://schemas.microsoft.com/office/powerpoint/2010/main" val="528979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FA1400-0E72-084C-8C7C-5DF496AF3C41}"/>
              </a:ext>
            </a:extLst>
          </p:cNvPr>
          <p:cNvSpPr txBox="1"/>
          <p:nvPr/>
        </p:nvSpPr>
        <p:spPr>
          <a:xfrm>
            <a:off x="2222611" y="297438"/>
            <a:ext cx="5267102" cy="1077218"/>
          </a:xfrm>
          <a:prstGeom prst="rect">
            <a:avLst/>
          </a:prstGeom>
          <a:noFill/>
        </p:spPr>
        <p:txBody>
          <a:bodyPr wrap="square" rtlCol="0">
            <a:spAutoFit/>
          </a:bodyPr>
          <a:lstStyle/>
          <a:p>
            <a:pPr algn="ct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Сабақ аяқталды!</a:t>
            </a:r>
          </a:p>
          <a:p>
            <a:pPr algn="ct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Келесі жүздескенше!</a:t>
            </a:r>
            <a:endParaRPr 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Рисунок 2">
            <a:extLst>
              <a:ext uri="{FF2B5EF4-FFF2-40B4-BE49-F238E27FC236}">
                <a16:creationId xmlns:a16="http://schemas.microsoft.com/office/drawing/2014/main" id="{C052D851-E003-0143-A0BF-8C220D86B878}"/>
              </a:ext>
            </a:extLst>
          </p:cNvPr>
          <p:cNvPicPr>
            <a:picLocks noChangeAspect="1"/>
          </p:cNvPicPr>
          <p:nvPr/>
        </p:nvPicPr>
        <p:blipFill>
          <a:blip r:embed="rId2"/>
          <a:stretch>
            <a:fillRect/>
          </a:stretch>
        </p:blipFill>
        <p:spPr>
          <a:xfrm>
            <a:off x="2616056" y="2913524"/>
            <a:ext cx="4480213" cy="3354296"/>
          </a:xfrm>
          <a:prstGeom prst="rect">
            <a:avLst/>
          </a:prstGeom>
        </p:spPr>
      </p:pic>
    </p:spTree>
    <p:extLst>
      <p:ext uri="{BB962C8B-B14F-4D97-AF65-F5344CB8AC3E}">
        <p14:creationId xmlns:p14="http://schemas.microsoft.com/office/powerpoint/2010/main" val="1847867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BEB0BD-7B70-4C7B-8CF8-63F9AF140AE1}"/>
              </a:ext>
            </a:extLst>
          </p:cNvPr>
          <p:cNvSpPr>
            <a:spLocks noGrp="1"/>
          </p:cNvSpPr>
          <p:nvPr>
            <p:ph type="title"/>
          </p:nvPr>
        </p:nvSpPr>
        <p:spPr>
          <a:xfrm>
            <a:off x="284163" y="292100"/>
            <a:ext cx="9144000" cy="752929"/>
          </a:xfrm>
          <a:ln>
            <a:solidFill>
              <a:srgbClr val="002060"/>
            </a:solidFill>
          </a:ln>
        </p:spPr>
        <p:txBody>
          <a:bodyPr lIns="252000" tIns="108000" rIns="252000" bIns="108000">
            <a:norm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Сабақтың мақсаты</a:t>
            </a:r>
            <a:endParaRPr 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Прямоугольник 2">
            <a:extLst>
              <a:ext uri="{FF2B5EF4-FFF2-40B4-BE49-F238E27FC236}">
                <a16:creationId xmlns:a16="http://schemas.microsoft.com/office/drawing/2014/main" id="{83C777D6-C69B-4FB6-801C-8B5C8624A5AD}"/>
              </a:ext>
            </a:extLst>
          </p:cNvPr>
          <p:cNvSpPr/>
          <p:nvPr/>
        </p:nvSpPr>
        <p:spPr>
          <a:xfrm>
            <a:off x="284164" y="1457012"/>
            <a:ext cx="9144000" cy="3172764"/>
          </a:xfrm>
          <a:prstGeom prst="rect">
            <a:avLst/>
          </a:prstGeom>
          <a:ln>
            <a:solidFill>
              <a:srgbClr val="002060"/>
            </a:solidFill>
          </a:ln>
        </p:spPr>
        <p:txBody>
          <a:bodyPr wrap="square" lIns="252000" tIns="108000" rIns="252000" bIns="108000">
            <a:spAutoFit/>
          </a:bodyPr>
          <a:lstStyle/>
          <a:p>
            <a:pPr marL="361950" indent="-361950">
              <a:buFont typeface="Arial" panose="020B0604020202020204" pitchFamily="34" charset="0"/>
              <a:buChar char="•"/>
            </a:pP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Оттекті органикалық қосылыстардың түрлері;</a:t>
            </a:r>
          </a:p>
          <a:p>
            <a:pPr marL="361950" indent="-361950">
              <a:buFont typeface="Arial" panose="020B0604020202020204" pitchFamily="34" charset="0"/>
              <a:buChar char="•"/>
            </a:pP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Спирттерді функционалдық топтардың орналасуы және гидроксил тобының саны бойынша жіктеу;</a:t>
            </a:r>
          </a:p>
          <a:p>
            <a:pPr marL="361950" indent="-361950">
              <a:buFont typeface="Arial" panose="020B0604020202020204" pitchFamily="34" charset="0"/>
              <a:buChar char="•"/>
            </a:pPr>
            <a:r>
              <a:rPr 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Фенол, </a:t>
            </a:r>
            <a:r>
              <a:rPr lang="ru-RU" sz="32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оның</a:t>
            </a:r>
            <a:r>
              <a:rPr 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2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құрамы</a:t>
            </a:r>
            <a:r>
              <a:rPr 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a:t>
            </a:r>
          </a:p>
        </p:txBody>
      </p:sp>
    </p:spTree>
    <p:extLst>
      <p:ext uri="{BB962C8B-B14F-4D97-AF65-F5344CB8AC3E}">
        <p14:creationId xmlns:p14="http://schemas.microsoft.com/office/powerpoint/2010/main" val="4280884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 Оттекті органикалық қосылыстар</a:t>
            </a:r>
          </a:p>
        </p:txBody>
      </p:sp>
      <p:sp>
        <p:nvSpPr>
          <p:cNvPr id="7" name="TextBox 6"/>
          <p:cNvSpPr txBox="1"/>
          <p:nvPr/>
        </p:nvSpPr>
        <p:spPr>
          <a:xfrm>
            <a:off x="284161" y="1475993"/>
            <a:ext cx="9144000" cy="5388756"/>
          </a:xfrm>
          <a:prstGeom prst="rect">
            <a:avLst/>
          </a:prstGeom>
          <a:noFill/>
          <a:ln>
            <a:solidFill>
              <a:schemeClr val="tx2"/>
            </a:solidFill>
          </a:ln>
        </p:spPr>
        <p:txBody>
          <a:bodyPr wrap="square" lIns="252000" tIns="108000" rIns="252000" bIns="108000" rtlCol="0">
            <a:spAutoFit/>
          </a:bodyPr>
          <a:lstStyle/>
          <a:p>
            <a:r>
              <a:rPr lang="kk-KZ"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Молекула құрамында көміртек, оттек, сутек атомдарынан тұратын қосылыстарды </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оттекті органикалық қосылыстар</a:t>
            </a:r>
            <a:r>
              <a:rPr lang="kk-KZ"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деп атайды. Оттекті органикалық қосылыстардың жеке кластарының қасиеттерін функционалдық топтар анықтайтындығын ескерсек, оттекті органикалық қосылыстардың функционалдық топтары құрамында оттек болатындығын да ескеру керек. Оттекті органикалық қосылыстарға спирттер, фенолдар, альдегидтер мен кетондар, карбон қышқылдары, жай және күрделі эфирлер, көмірсулар және т.б. заттар жатады. </a:t>
            </a:r>
          </a:p>
        </p:txBody>
      </p:sp>
    </p:spTree>
    <p:extLst>
      <p:ext uri="{BB962C8B-B14F-4D97-AF65-F5344CB8AC3E}">
        <p14:creationId xmlns:p14="http://schemas.microsoft.com/office/powerpoint/2010/main" val="3980067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 Спирттер</a:t>
            </a:r>
          </a:p>
        </p:txBody>
      </p:sp>
      <mc:AlternateContent xmlns:mc="http://schemas.openxmlformats.org/markup-compatibility/2006" xmlns:a14="http://schemas.microsoft.com/office/drawing/2010/main">
        <mc:Choice Requires="a14">
          <p:sp>
            <p:nvSpPr>
              <p:cNvPr id="7" name="TextBox 6"/>
              <p:cNvSpPr txBox="1"/>
              <p:nvPr/>
            </p:nvSpPr>
            <p:spPr>
              <a:xfrm>
                <a:off x="284163" y="1403169"/>
                <a:ext cx="9144000" cy="4650092"/>
              </a:xfrm>
              <a:prstGeom prst="rect">
                <a:avLst/>
              </a:prstGeom>
              <a:noFill/>
              <a:ln>
                <a:solidFill>
                  <a:schemeClr val="tx2"/>
                </a:solidFill>
              </a:ln>
            </p:spPr>
            <p:txBody>
              <a:bodyPr wrap="square" lIns="252000" tIns="108000" rIns="252000" bIns="108000" rtlCol="0">
                <a:spAutoFit/>
              </a:bodyPr>
              <a:lstStyle/>
              <a:p>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Функционалдық гидроксил </a:t>
                </a:r>
                <a14:m>
                  <m:oMath xmlns:m="http://schemas.openxmlformats.org/officeDocument/2006/math">
                    <m:r>
                      <a:rPr lang="kk-KZ" sz="320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m:t>
                    </m:r>
                    <m:r>
                      <a:rPr lang="en-US" sz="3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𝑂𝐻</m:t>
                    </m:r>
                    <m:r>
                      <a:rPr lang="en-US" sz="32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 </m:t>
                    </m:r>
                  </m:oMath>
                </a14:m>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тобы бар қосылыстар екі маңызды органикалық кластар тобын құрайды. Оларға </a:t>
                </a: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спирттер мен фенолдар </a:t>
                </a: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жатады.</a:t>
                </a:r>
              </a:p>
              <a:p>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Спирттер – </a:t>
                </a: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молекуласындағы бір немесе бірнеше сутек атомдары гидроксил тобына алмасқан көмірсутектердің туындылары. </a:t>
                </a:r>
              </a:p>
              <a:p>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Оның жалпы формуласы: </a:t>
                </a:r>
                <a14:m>
                  <m:oMath xmlns:m="http://schemas.openxmlformats.org/officeDocument/2006/math">
                    <m:r>
                      <a:rPr lang="en-US" sz="3200" i="1" dirty="0"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𝑅</m:t>
                    </m:r>
                    <m:r>
                      <a:rPr lang="en-US" sz="3200" i="1" dirty="0"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m:t>
                    </m:r>
                    <m:r>
                      <a:rPr lang="en-US" sz="3200" i="1" dirty="0"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𝑂𝐻</m:t>
                    </m:r>
                    <m:r>
                      <a:rPr lang="en-US" sz="3200" i="1" dirty="0"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m:t>
                    </m:r>
                    <m:r>
                      <a:rPr lang="en-US" sz="3200" i="1" baseline="-25000" dirty="0">
                        <a:solidFill>
                          <a:srgbClr val="002060"/>
                        </a:solidFill>
                        <a:latin typeface="Cambria Math" panose="02040503050406030204" pitchFamily="18" charset="0"/>
                        <a:ea typeface="Open Sans" panose="020B0606030504020204" pitchFamily="34" charset="0"/>
                        <a:cs typeface="Open Sans" panose="020B0606030504020204" pitchFamily="34" charset="0"/>
                      </a:rPr>
                      <m:t>𝑥</m:t>
                    </m:r>
                  </m:oMath>
                </a14:m>
                <a:r>
                  <a:rPr lang="en-US"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Мысалы, </a:t>
                </a:r>
                <a14:m>
                  <m:oMath xmlns:m="http://schemas.openxmlformats.org/officeDocument/2006/math">
                    <m:r>
                      <a:rPr lang="en-US" sz="3200" i="1" dirty="0"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r>
                      <a:rPr lang="en-US" sz="3200" i="1" baseline="-25000" dirty="0">
                        <a:solidFill>
                          <a:srgbClr val="002060"/>
                        </a:solidFill>
                        <a:latin typeface="Cambria Math" panose="02040503050406030204" pitchFamily="18" charset="0"/>
                        <a:ea typeface="Open Sans" panose="020B0606030504020204" pitchFamily="34" charset="0"/>
                        <a:cs typeface="Open Sans" panose="020B0606030504020204" pitchFamily="34" charset="0"/>
                      </a:rPr>
                      <m:t>3</m:t>
                    </m:r>
                    <m:r>
                      <a:rPr lang="en-US" sz="3200" i="1" dirty="0">
                        <a:solidFill>
                          <a:srgbClr val="002060"/>
                        </a:solidFill>
                        <a:latin typeface="Cambria Math" panose="02040503050406030204" pitchFamily="18" charset="0"/>
                        <a:ea typeface="Open Sans" panose="020B0606030504020204" pitchFamily="34" charset="0"/>
                        <a:cs typeface="Open Sans" panose="020B0606030504020204" pitchFamily="34" charset="0"/>
                      </a:rPr>
                      <m:t>𝑂𝐻</m:t>
                    </m:r>
                  </m:oMath>
                </a14:m>
                <a:r>
                  <a:rPr lang="en-US"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a:t>
                </a: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метанол, </a:t>
                </a:r>
                <a14:m>
                  <m:oMath xmlns:m="http://schemas.openxmlformats.org/officeDocument/2006/math">
                    <m:r>
                      <a:rPr lang="en-US" sz="3200" i="1" dirty="0"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𝐶</m:t>
                    </m:r>
                    <m:r>
                      <a:rPr lang="en-US" sz="3200" i="1" baseline="-25000" dirty="0">
                        <a:solidFill>
                          <a:srgbClr val="002060"/>
                        </a:solidFill>
                        <a:latin typeface="Cambria Math" panose="02040503050406030204" pitchFamily="18" charset="0"/>
                        <a:ea typeface="Open Sans" panose="020B0606030504020204" pitchFamily="34" charset="0"/>
                        <a:cs typeface="Open Sans" panose="020B0606030504020204" pitchFamily="34" charset="0"/>
                      </a:rPr>
                      <m:t>2</m:t>
                    </m:r>
                    <m:r>
                      <a:rPr lang="en-US" sz="3200" i="1" dirty="0">
                        <a:solidFill>
                          <a:srgbClr val="002060"/>
                        </a:solidFill>
                        <a:latin typeface="Cambria Math" panose="02040503050406030204" pitchFamily="18" charset="0"/>
                        <a:ea typeface="Open Sans" panose="020B0606030504020204" pitchFamily="34" charset="0"/>
                        <a:cs typeface="Open Sans" panose="020B0606030504020204" pitchFamily="34" charset="0"/>
                      </a:rPr>
                      <m:t>𝐻</m:t>
                    </m:r>
                    <m:r>
                      <a:rPr lang="en-US" sz="3200" i="1" baseline="-25000" dirty="0">
                        <a:solidFill>
                          <a:srgbClr val="002060"/>
                        </a:solidFill>
                        <a:latin typeface="Cambria Math" panose="02040503050406030204" pitchFamily="18" charset="0"/>
                        <a:ea typeface="Open Sans" panose="020B0606030504020204" pitchFamily="34" charset="0"/>
                        <a:cs typeface="Open Sans" panose="020B0606030504020204" pitchFamily="34" charset="0"/>
                      </a:rPr>
                      <m:t>5</m:t>
                    </m:r>
                    <m:r>
                      <a:rPr lang="en-US" sz="3200" i="1" dirty="0">
                        <a:solidFill>
                          <a:srgbClr val="002060"/>
                        </a:solidFill>
                        <a:latin typeface="Cambria Math" panose="02040503050406030204" pitchFamily="18" charset="0"/>
                        <a:ea typeface="Open Sans" panose="020B0606030504020204" pitchFamily="34" charset="0"/>
                        <a:cs typeface="Open Sans" panose="020B0606030504020204" pitchFamily="34" charset="0"/>
                      </a:rPr>
                      <m:t>𝑂𝐻</m:t>
                    </m:r>
                  </m:oMath>
                </a14:m>
                <a:r>
                  <a:rPr lang="en-US"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a:t>
                </a: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этанол және т.б.</a:t>
                </a:r>
              </a:p>
            </p:txBody>
          </p:sp>
        </mc:Choice>
        <mc:Fallback xmlns="">
          <p:sp>
            <p:nvSpPr>
              <p:cNvPr id="7" name="TextBox 6"/>
              <p:cNvSpPr txBox="1">
                <a:spLocks noRot="1" noChangeAspect="1" noMove="1" noResize="1" noEditPoints="1" noAdjustHandles="1" noChangeArrowheads="1" noChangeShapeType="1" noTextEdit="1"/>
              </p:cNvSpPr>
              <p:nvPr/>
            </p:nvSpPr>
            <p:spPr>
              <a:xfrm>
                <a:off x="284163" y="1403169"/>
                <a:ext cx="9144000" cy="4650092"/>
              </a:xfrm>
              <a:prstGeom prst="rect">
                <a:avLst/>
              </a:prstGeom>
              <a:blipFill>
                <a:blip r:embed="rId2"/>
                <a:stretch>
                  <a:fillRect t="-261" r="-732" b="-1830"/>
                </a:stretch>
              </a:blipFill>
              <a:ln>
                <a:solidFill>
                  <a:schemeClr val="tx2"/>
                </a:solidFill>
              </a:ln>
            </p:spPr>
            <p:txBody>
              <a:bodyPr/>
              <a:lstStyle/>
              <a:p>
                <a:r>
                  <a:rPr lang="ru-KZ">
                    <a:noFill/>
                  </a:rPr>
                  <a:t> </a:t>
                </a:r>
              </a:p>
            </p:txBody>
          </p:sp>
        </mc:Fallback>
      </mc:AlternateContent>
    </p:spTree>
    <p:extLst>
      <p:ext uri="{BB962C8B-B14F-4D97-AF65-F5344CB8AC3E}">
        <p14:creationId xmlns:p14="http://schemas.microsoft.com/office/powerpoint/2010/main" val="3947362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618219"/>
          </a:xfrm>
          <a:prstGeom prst="rect">
            <a:avLst/>
          </a:prstGeom>
          <a:noFill/>
          <a:ln>
            <a:solidFill>
              <a:schemeClr val="tx2"/>
            </a:solidFill>
          </a:ln>
        </p:spPr>
        <p:txBody>
          <a:bodyPr wrap="square" lIns="252000" tIns="108000" rIns="252000" bIns="108000" rtlCol="0">
            <a:spAutoFit/>
          </a:bodyPr>
          <a:lstStyle/>
          <a:p>
            <a:pPr algn="ctr"/>
            <a:r>
              <a:rPr lang="kk-KZ" sz="2600" dirty="0">
                <a:solidFill>
                  <a:srgbClr val="620BFC"/>
                </a:solidFill>
                <a:latin typeface="Open Sans" panose="020B0606030504020204" pitchFamily="34" charset="0"/>
                <a:ea typeface="Open Sans" panose="020B0606030504020204" pitchFamily="34" charset="0"/>
                <a:cs typeface="Open Sans" panose="020B0606030504020204" pitchFamily="34" charset="0"/>
              </a:rPr>
              <a:t> Спирттердің жіктелуі</a:t>
            </a:r>
          </a:p>
        </p:txBody>
      </p:sp>
      <p:sp>
        <p:nvSpPr>
          <p:cNvPr id="7" name="TextBox 6"/>
          <p:cNvSpPr txBox="1"/>
          <p:nvPr/>
        </p:nvSpPr>
        <p:spPr>
          <a:xfrm>
            <a:off x="284161" y="1123707"/>
            <a:ext cx="9144000" cy="956773"/>
          </a:xfrm>
          <a:prstGeom prst="rect">
            <a:avLst/>
          </a:prstGeom>
          <a:noFill/>
          <a:ln>
            <a:solidFill>
              <a:schemeClr val="tx2"/>
            </a:solidFill>
          </a:ln>
        </p:spPr>
        <p:txBody>
          <a:bodyPr wrap="square" lIns="252000" tIns="108000" rIns="252000" bIns="108000" rtlCol="0">
            <a:spAutoFit/>
          </a:bodyPr>
          <a:lstStyle/>
          <a:p>
            <a:pPr algn="just"/>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1) Құрамындағы гидроксил тобының санына байланысты біратомды және көпатомды болып жіктеледі. </a:t>
            </a:r>
          </a:p>
        </p:txBody>
      </p:sp>
      <p:pic>
        <p:nvPicPr>
          <p:cNvPr id="9" name="Рисунок 8">
            <a:extLst>
              <a:ext uri="{FF2B5EF4-FFF2-40B4-BE49-F238E27FC236}">
                <a16:creationId xmlns:a16="http://schemas.microsoft.com/office/drawing/2014/main" id="{BAF55394-458E-4968-B7D4-287DDCABD5FF}"/>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86000"/>
                    </a14:imgEffect>
                    <a14:imgEffect>
                      <a14:brightnessContrast bright="40000" contrast="-40000"/>
                    </a14:imgEffect>
                  </a14:imgLayer>
                </a14:imgProps>
              </a:ext>
            </a:extLst>
          </a:blip>
          <a:srcRect l="1371" t="39232" r="56599" b="22797"/>
          <a:stretch/>
        </p:blipFill>
        <p:spPr>
          <a:xfrm>
            <a:off x="397502" y="4573878"/>
            <a:ext cx="3758414" cy="2108276"/>
          </a:xfrm>
          <a:prstGeom prst="rect">
            <a:avLst/>
          </a:prstGeom>
        </p:spPr>
      </p:pic>
      <p:sp>
        <p:nvSpPr>
          <p:cNvPr id="5" name="TextBox 4">
            <a:extLst>
              <a:ext uri="{FF2B5EF4-FFF2-40B4-BE49-F238E27FC236}">
                <a16:creationId xmlns:a16="http://schemas.microsoft.com/office/drawing/2014/main" id="{90358C8F-0D4D-4C04-91C5-64AC75D3EC16}"/>
              </a:ext>
            </a:extLst>
          </p:cNvPr>
          <p:cNvSpPr txBox="1"/>
          <p:nvPr/>
        </p:nvSpPr>
        <p:spPr>
          <a:xfrm>
            <a:off x="2699386" y="2241080"/>
            <a:ext cx="4313550" cy="618219"/>
          </a:xfrm>
          <a:prstGeom prst="rect">
            <a:avLst/>
          </a:prstGeom>
          <a:noFill/>
          <a:ln>
            <a:solidFill>
              <a:schemeClr val="tx2"/>
            </a:solidFill>
          </a:ln>
        </p:spPr>
        <p:txBody>
          <a:bodyPr wrap="square" lIns="252000" tIns="108000" rIns="252000" bIns="108000" rtlCol="0">
            <a:spAutoFit/>
          </a:bodyPr>
          <a:lstStyle/>
          <a:p>
            <a:pPr algn="ctr"/>
            <a:r>
              <a:rPr lang="kk-KZ" sz="2600" dirty="0">
                <a:solidFill>
                  <a:srgbClr val="620BFC"/>
                </a:solidFill>
                <a:latin typeface="Open Sans" panose="020B0606030504020204" pitchFamily="34" charset="0"/>
                <a:ea typeface="Open Sans" panose="020B0606030504020204" pitchFamily="34" charset="0"/>
                <a:cs typeface="Open Sans" panose="020B0606030504020204" pitchFamily="34" charset="0"/>
              </a:rPr>
              <a:t> Спирттер</a:t>
            </a:r>
          </a:p>
        </p:txBody>
      </p:sp>
      <p:sp>
        <p:nvSpPr>
          <p:cNvPr id="6" name="TextBox 5">
            <a:extLst>
              <a:ext uri="{FF2B5EF4-FFF2-40B4-BE49-F238E27FC236}">
                <a16:creationId xmlns:a16="http://schemas.microsoft.com/office/drawing/2014/main" id="{68D4D84B-1B02-4EBA-883F-FB97E90BFD6C}"/>
              </a:ext>
            </a:extLst>
          </p:cNvPr>
          <p:cNvSpPr txBox="1"/>
          <p:nvPr/>
        </p:nvSpPr>
        <p:spPr>
          <a:xfrm>
            <a:off x="284163" y="3327179"/>
            <a:ext cx="4313550" cy="618219"/>
          </a:xfrm>
          <a:prstGeom prst="rect">
            <a:avLst/>
          </a:prstGeom>
          <a:noFill/>
          <a:ln>
            <a:solidFill>
              <a:schemeClr val="tx2"/>
            </a:solidFill>
          </a:ln>
        </p:spPr>
        <p:txBody>
          <a:bodyPr wrap="square" lIns="252000" tIns="108000" rIns="252000" bIns="108000" rtlCol="0">
            <a:spAutoFit/>
          </a:bodyPr>
          <a:lstStyle/>
          <a:p>
            <a:pPr algn="ctr"/>
            <a:r>
              <a:rPr lang="kk-KZ" sz="26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Біратомды</a:t>
            </a:r>
            <a:endParaRPr lang="kk-KZ" sz="26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3C4A516D-CDBE-4B4F-B8EF-10C42A1A4787}"/>
              </a:ext>
            </a:extLst>
          </p:cNvPr>
          <p:cNvSpPr txBox="1"/>
          <p:nvPr/>
        </p:nvSpPr>
        <p:spPr>
          <a:xfrm>
            <a:off x="5114614" y="3327180"/>
            <a:ext cx="4313550" cy="618219"/>
          </a:xfrm>
          <a:prstGeom prst="rect">
            <a:avLst/>
          </a:prstGeom>
          <a:noFill/>
          <a:ln>
            <a:solidFill>
              <a:schemeClr val="tx2"/>
            </a:solidFill>
          </a:ln>
        </p:spPr>
        <p:txBody>
          <a:bodyPr wrap="square" lIns="252000" tIns="108000" rIns="252000" bIns="108000" rtlCol="0">
            <a:spAutoFit/>
          </a:bodyPr>
          <a:lstStyle/>
          <a:p>
            <a:pPr algn="ctr"/>
            <a:r>
              <a:rPr lang="kk-KZ" sz="26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Көпатомды</a:t>
            </a:r>
            <a:endParaRPr lang="kk-KZ" sz="26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4" name="Прямая со стрелкой 3">
            <a:extLst>
              <a:ext uri="{FF2B5EF4-FFF2-40B4-BE49-F238E27FC236}">
                <a16:creationId xmlns:a16="http://schemas.microsoft.com/office/drawing/2014/main" id="{209CD6FE-31F1-4C95-95DE-EAD54FA095F4}"/>
              </a:ext>
            </a:extLst>
          </p:cNvPr>
          <p:cNvCxnSpPr>
            <a:cxnSpLocks/>
            <a:stCxn id="5" idx="2"/>
            <a:endCxn id="6" idx="0"/>
          </p:cNvCxnSpPr>
          <p:nvPr/>
        </p:nvCxnSpPr>
        <p:spPr>
          <a:xfrm flipH="1">
            <a:off x="2440938" y="2859299"/>
            <a:ext cx="2415223" cy="467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a:extLst>
              <a:ext uri="{FF2B5EF4-FFF2-40B4-BE49-F238E27FC236}">
                <a16:creationId xmlns:a16="http://schemas.microsoft.com/office/drawing/2014/main" id="{A77AB7AD-2EC4-42D2-8CAE-E6054535449D}"/>
              </a:ext>
            </a:extLst>
          </p:cNvPr>
          <p:cNvCxnSpPr>
            <a:cxnSpLocks/>
            <a:stCxn id="5" idx="2"/>
            <a:endCxn id="8" idx="0"/>
          </p:cNvCxnSpPr>
          <p:nvPr/>
        </p:nvCxnSpPr>
        <p:spPr>
          <a:xfrm>
            <a:off x="4856161" y="2859299"/>
            <a:ext cx="2415228" cy="467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3" name="Рисунок 12">
            <a:extLst>
              <a:ext uri="{FF2B5EF4-FFF2-40B4-BE49-F238E27FC236}">
                <a16:creationId xmlns:a16="http://schemas.microsoft.com/office/drawing/2014/main" id="{C7D7E178-EDE7-46F8-A407-E63069276AC5}"/>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86000"/>
                    </a14:imgEffect>
                    <a14:imgEffect>
                      <a14:brightnessContrast bright="40000" contrast="-40000"/>
                    </a14:imgEffect>
                  </a14:imgLayer>
                </a14:imgProps>
              </a:ext>
            </a:extLst>
          </a:blip>
          <a:srcRect l="48942" t="37686"/>
          <a:stretch/>
        </p:blipFill>
        <p:spPr>
          <a:xfrm>
            <a:off x="5363345" y="4381984"/>
            <a:ext cx="4064816" cy="3080250"/>
          </a:xfrm>
          <a:prstGeom prst="rect">
            <a:avLst/>
          </a:prstGeom>
        </p:spPr>
      </p:pic>
    </p:spTree>
    <p:extLst>
      <p:ext uri="{BB962C8B-B14F-4D97-AF65-F5344CB8AC3E}">
        <p14:creationId xmlns:p14="http://schemas.microsoft.com/office/powerpoint/2010/main" val="3607474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618219"/>
          </a:xfrm>
          <a:prstGeom prst="rect">
            <a:avLst/>
          </a:prstGeom>
          <a:noFill/>
          <a:ln>
            <a:solidFill>
              <a:schemeClr val="tx2"/>
            </a:solidFill>
          </a:ln>
        </p:spPr>
        <p:txBody>
          <a:bodyPr wrap="square" lIns="252000" tIns="108000" rIns="252000" bIns="108000" rtlCol="0">
            <a:spAutoFit/>
          </a:bodyPr>
          <a:lstStyle/>
          <a:p>
            <a:pPr algn="ctr"/>
            <a:r>
              <a:rPr lang="kk-KZ" sz="2600" dirty="0">
                <a:solidFill>
                  <a:srgbClr val="620BFC"/>
                </a:solidFill>
                <a:latin typeface="Open Sans" panose="020B0606030504020204" pitchFamily="34" charset="0"/>
                <a:ea typeface="Open Sans" panose="020B0606030504020204" pitchFamily="34" charset="0"/>
                <a:cs typeface="Open Sans" panose="020B0606030504020204" pitchFamily="34" charset="0"/>
              </a:rPr>
              <a:t> Спирттердің жіктелуі</a:t>
            </a:r>
          </a:p>
        </p:txBody>
      </p:sp>
      <p:sp>
        <p:nvSpPr>
          <p:cNvPr id="7" name="TextBox 6"/>
          <p:cNvSpPr txBox="1"/>
          <p:nvPr/>
        </p:nvSpPr>
        <p:spPr>
          <a:xfrm>
            <a:off x="284161" y="1026888"/>
            <a:ext cx="9144000" cy="1233772"/>
          </a:xfrm>
          <a:prstGeom prst="rect">
            <a:avLst/>
          </a:prstGeom>
          <a:noFill/>
          <a:ln>
            <a:solidFill>
              <a:schemeClr val="tx2"/>
            </a:solidFill>
          </a:ln>
        </p:spPr>
        <p:txBody>
          <a:bodyPr wrap="square" lIns="252000" tIns="108000" rIns="252000" bIns="108000" rtlCol="0">
            <a:spAutoFit/>
          </a:bodyPr>
          <a:lstStyle/>
          <a:p>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2) Гидроксил тобымен байланысқан көмірсутек радикалдарының түрлеріне байланысты: қаныққан, қанықпаған және ароматты спирттер болып жіктеледі. </a:t>
            </a:r>
          </a:p>
        </p:txBody>
      </p:sp>
      <p:pic>
        <p:nvPicPr>
          <p:cNvPr id="4" name="Рисунок 3">
            <a:extLst>
              <a:ext uri="{FF2B5EF4-FFF2-40B4-BE49-F238E27FC236}">
                <a16:creationId xmlns:a16="http://schemas.microsoft.com/office/drawing/2014/main" id="{2CA59940-2110-4FC0-9C7F-A92621745AA6}"/>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35000"/>
                    </a14:imgEffect>
                    <a14:imgEffect>
                      <a14:brightnessContrast contrast="40000"/>
                    </a14:imgEffect>
                  </a14:imgLayer>
                </a14:imgProps>
              </a:ext>
            </a:extLst>
          </a:blip>
          <a:stretch>
            <a:fillRect/>
          </a:stretch>
        </p:blipFill>
        <p:spPr>
          <a:xfrm>
            <a:off x="1715655" y="2409274"/>
            <a:ext cx="6281014" cy="755920"/>
          </a:xfrm>
          <a:prstGeom prst="rect">
            <a:avLst/>
          </a:prstGeom>
        </p:spPr>
      </p:pic>
      <p:sp>
        <p:nvSpPr>
          <p:cNvPr id="8" name="TextBox 7">
            <a:extLst>
              <a:ext uri="{FF2B5EF4-FFF2-40B4-BE49-F238E27FC236}">
                <a16:creationId xmlns:a16="http://schemas.microsoft.com/office/drawing/2014/main" id="{B9C400CE-D18A-43C5-AF9F-D4B0B198638A}"/>
              </a:ext>
            </a:extLst>
          </p:cNvPr>
          <p:cNvSpPr txBox="1"/>
          <p:nvPr/>
        </p:nvSpPr>
        <p:spPr>
          <a:xfrm>
            <a:off x="284163" y="3242831"/>
            <a:ext cx="9144000" cy="1233772"/>
          </a:xfrm>
          <a:prstGeom prst="rect">
            <a:avLst/>
          </a:prstGeom>
          <a:noFill/>
          <a:ln>
            <a:solidFill>
              <a:schemeClr val="tx2"/>
            </a:solidFill>
          </a:ln>
        </p:spPr>
        <p:txBody>
          <a:bodyPr wrap="square" lIns="252000" tIns="108000" rIns="252000" bIns="108000" rtlCol="0">
            <a:spAutoFit/>
          </a:bodyPr>
          <a:lstStyle/>
          <a:p>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3) Гидроксил тобымен байланысқан көміртек атомының табиғатына байланысты: біріншілік, екіншілік және үшіншілік спирттер болып жіктеледі. </a:t>
            </a:r>
          </a:p>
        </p:txBody>
      </p:sp>
      <p:grpSp>
        <p:nvGrpSpPr>
          <p:cNvPr id="3" name="Группа 2">
            <a:extLst>
              <a:ext uri="{FF2B5EF4-FFF2-40B4-BE49-F238E27FC236}">
                <a16:creationId xmlns:a16="http://schemas.microsoft.com/office/drawing/2014/main" id="{913BD7CC-6B0A-4447-8828-0D07B5C86346}"/>
              </a:ext>
            </a:extLst>
          </p:cNvPr>
          <p:cNvGrpSpPr/>
          <p:nvPr/>
        </p:nvGrpSpPr>
        <p:grpSpPr>
          <a:xfrm>
            <a:off x="1237129" y="4554240"/>
            <a:ext cx="6759540" cy="3156248"/>
            <a:chOff x="1237129" y="4554240"/>
            <a:chExt cx="6759540" cy="3156248"/>
          </a:xfrm>
        </p:grpSpPr>
        <p:pic>
          <p:nvPicPr>
            <p:cNvPr id="6" name="Рисунок 5">
              <a:extLst>
                <a:ext uri="{FF2B5EF4-FFF2-40B4-BE49-F238E27FC236}">
                  <a16:creationId xmlns:a16="http://schemas.microsoft.com/office/drawing/2014/main" id="{41C22389-FEBC-4CDA-8DF5-45EE0F22FC26}"/>
                </a:ext>
              </a:extLst>
            </p:cNvPr>
            <p:cNvPicPr>
              <a:picLocks noChangeAspect="1"/>
            </p:cNvPicPr>
            <p:nvPr/>
          </p:nvPicPr>
          <p:blipFill>
            <a:blip r:embed="rId4">
              <a:extLst>
                <a:ext uri="{BEBA8EAE-BF5A-486C-A8C5-ECC9F3942E4B}">
                  <a14:imgProps xmlns:a14="http://schemas.microsoft.com/office/drawing/2010/main">
                    <a14:imgLayer r:embed="rId5">
                      <a14:imgEffect>
                        <a14:sharpenSoften amount="74000"/>
                      </a14:imgEffect>
                      <a14:imgEffect>
                        <a14:brightnessContrast bright="34000" contrast="-23000"/>
                      </a14:imgEffect>
                    </a14:imgLayer>
                  </a14:imgProps>
                </a:ext>
              </a:extLst>
            </a:blip>
            <a:stretch>
              <a:fillRect/>
            </a:stretch>
          </p:blipFill>
          <p:spPr>
            <a:xfrm>
              <a:off x="1237129" y="4652462"/>
              <a:ext cx="6759540" cy="3058026"/>
            </a:xfrm>
            <a:prstGeom prst="rect">
              <a:avLst/>
            </a:prstGeom>
          </p:spPr>
        </p:pic>
        <p:sp>
          <p:nvSpPr>
            <p:cNvPr id="9" name="TextBox 8">
              <a:extLst>
                <a:ext uri="{FF2B5EF4-FFF2-40B4-BE49-F238E27FC236}">
                  <a16:creationId xmlns:a16="http://schemas.microsoft.com/office/drawing/2014/main" id="{1A363455-9E52-4828-81BA-E77A4298DED2}"/>
                </a:ext>
              </a:extLst>
            </p:cNvPr>
            <p:cNvSpPr txBox="1"/>
            <p:nvPr/>
          </p:nvSpPr>
          <p:spPr>
            <a:xfrm>
              <a:off x="3291784" y="4554240"/>
              <a:ext cx="2650229" cy="525886"/>
            </a:xfrm>
            <a:prstGeom prst="rect">
              <a:avLst/>
            </a:prstGeom>
            <a:solidFill>
              <a:schemeClr val="bg1"/>
            </a:solidFill>
            <a:ln>
              <a:solidFill>
                <a:schemeClr val="tx2"/>
              </a:solidFill>
            </a:ln>
          </p:spPr>
          <p:txBody>
            <a:bodyPr wrap="square" lIns="252000" tIns="108000" rIns="252000" bIns="108000" rtlCol="0">
              <a:spAutoFit/>
            </a:bodyPr>
            <a:lstStyle/>
            <a:p>
              <a:pPr algn="ctr"/>
              <a:r>
                <a:rPr lang="kk-KZ" sz="2000" dirty="0">
                  <a:solidFill>
                    <a:srgbClr val="620BFC"/>
                  </a:solidFill>
                  <a:latin typeface="Open Sans" panose="020B0606030504020204" pitchFamily="34" charset="0"/>
                  <a:ea typeface="Open Sans" panose="020B0606030504020204" pitchFamily="34" charset="0"/>
                  <a:cs typeface="Open Sans" panose="020B0606030504020204" pitchFamily="34" charset="0"/>
                </a:rPr>
                <a:t> Спирттер</a:t>
              </a:r>
            </a:p>
          </p:txBody>
        </p:sp>
      </p:grpSp>
    </p:spTree>
    <p:extLst>
      <p:ext uri="{BB962C8B-B14F-4D97-AF65-F5344CB8AC3E}">
        <p14:creationId xmlns:p14="http://schemas.microsoft.com/office/powerpoint/2010/main" val="1220224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618219"/>
          </a:xfrm>
          <a:prstGeom prst="rect">
            <a:avLst/>
          </a:prstGeom>
          <a:noFill/>
          <a:ln>
            <a:solidFill>
              <a:schemeClr val="tx2"/>
            </a:solidFill>
          </a:ln>
        </p:spPr>
        <p:txBody>
          <a:bodyPr wrap="square" lIns="252000" tIns="108000" rIns="252000" bIns="108000" rtlCol="0">
            <a:spAutoFit/>
          </a:bodyPr>
          <a:lstStyle/>
          <a:p>
            <a:pPr algn="ctr"/>
            <a:r>
              <a:rPr lang="kk-KZ" sz="2600" dirty="0">
                <a:solidFill>
                  <a:srgbClr val="620BFC"/>
                </a:solidFill>
                <a:latin typeface="Open Sans" panose="020B0606030504020204" pitchFamily="34" charset="0"/>
                <a:ea typeface="Open Sans" panose="020B0606030504020204" pitchFamily="34" charset="0"/>
                <a:cs typeface="Open Sans" panose="020B0606030504020204" pitchFamily="34" charset="0"/>
              </a:rPr>
              <a:t> Қаныққан біратомды спирттердің атаулары</a:t>
            </a:r>
          </a:p>
        </p:txBody>
      </p:sp>
      <mc:AlternateContent xmlns:mc="http://schemas.openxmlformats.org/markup-compatibility/2006" xmlns:a14="http://schemas.microsoft.com/office/drawing/2010/main">
        <mc:Choice Requires="a14">
          <p:sp>
            <p:nvSpPr>
              <p:cNvPr id="7" name="TextBox 6"/>
              <p:cNvSpPr txBox="1"/>
              <p:nvPr/>
            </p:nvSpPr>
            <p:spPr>
              <a:xfrm>
                <a:off x="291678" y="1160388"/>
                <a:ext cx="9144000" cy="3542096"/>
              </a:xfrm>
              <a:prstGeom prst="rect">
                <a:avLst/>
              </a:prstGeom>
              <a:noFill/>
              <a:ln>
                <a:solidFill>
                  <a:schemeClr val="tx2"/>
                </a:solidFill>
              </a:ln>
            </p:spPr>
            <p:txBody>
              <a:bodyPr wrap="square" lIns="252000" tIns="108000" rIns="252000" bIns="108000" rtlCol="0">
                <a:spAutoFit/>
              </a:bodyPr>
              <a:lstStyle/>
              <a:p>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Қаныққан біратомды спирттер – бір сутек атомы гидроксил тобына алмасқан алкандардың туындылары ретінде қарастыруға болады. Олардың жалпы формуласы – </a:t>
                </a:r>
                <a14:m>
                  <m:oMath xmlns:m="http://schemas.openxmlformats.org/officeDocument/2006/math">
                    <m:r>
                      <a:rPr lang="en-US" sz="240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𝐶</m:t>
                    </m:r>
                    <m:r>
                      <a:rPr lang="en-US" sz="2400" i="1"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𝑛</m:t>
                    </m:r>
                    <m:sSub>
                      <m:sSubPr>
                        <m:ctrlPr>
                          <a:rPr lang="en-US" sz="240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ctrlPr>
                      </m:sSubPr>
                      <m:e>
                        <m:r>
                          <a:rPr lang="en-US" sz="2400" b="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𝐻</m:t>
                        </m:r>
                      </m:e>
                      <m:sub>
                        <m:r>
                          <a:rPr lang="en-US" sz="2400" b="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2</m:t>
                        </m:r>
                        <m:r>
                          <a:rPr lang="en-US" sz="2400" b="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𝑛</m:t>
                        </m:r>
                        <m:r>
                          <a:rPr lang="en-US" sz="2400" b="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−1</m:t>
                        </m:r>
                      </m:sub>
                    </m:sSub>
                    <m:r>
                      <a:rPr lang="en-US" sz="24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𝑂𝐻</m:t>
                    </m:r>
                    <m:r>
                      <a:rPr lang="en-US" sz="24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 </m:t>
                    </m:r>
                  </m:oMath>
                </a14:m>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ИЮПАК халықаралық атаулар жүйесі бойынша спирттерді сәйкес көмірсутектердің </a:t>
                </a:r>
                <a:r>
                  <a:rPr lang="kk-KZ"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атына -ол </a:t>
                </a:r>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деген жұрнақ қосып атайды. Функционалдық </a:t>
                </a:r>
                <a14:m>
                  <m:oMath xmlns:m="http://schemas.openxmlformats.org/officeDocument/2006/math">
                    <m:r>
                      <a:rPr lang="kk-KZ" sz="240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m:t>
                    </m:r>
                    <m:r>
                      <a:rPr lang="en-US" sz="24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𝑂𝐻</m:t>
                    </m:r>
                    <m:r>
                      <a:rPr lang="en-US" sz="24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 </m:t>
                    </m:r>
                  </m:oMath>
                </a14:m>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тобы байланысқан ең ұзын тізбек таңдап алынып, көміртек атомдары гидроксил тобы жақын орналасқан жағынан бастап номерлейді. Мысалы:</a:t>
                </a:r>
              </a:p>
            </p:txBody>
          </p:sp>
        </mc:Choice>
        <mc:Fallback xmlns="">
          <p:sp>
            <p:nvSpPr>
              <p:cNvPr id="7" name="TextBox 6"/>
              <p:cNvSpPr txBox="1">
                <a:spLocks noRot="1" noChangeAspect="1" noMove="1" noResize="1" noEditPoints="1" noAdjustHandles="1" noChangeArrowheads="1" noChangeShapeType="1" noTextEdit="1"/>
              </p:cNvSpPr>
              <p:nvPr/>
            </p:nvSpPr>
            <p:spPr>
              <a:xfrm>
                <a:off x="291678" y="1160388"/>
                <a:ext cx="9144000" cy="3542096"/>
              </a:xfrm>
              <a:prstGeom prst="rect">
                <a:avLst/>
              </a:prstGeom>
              <a:blipFill>
                <a:blip r:embed="rId2"/>
                <a:stretch>
                  <a:fillRect b="-1201"/>
                </a:stretch>
              </a:blipFill>
              <a:ln>
                <a:solidFill>
                  <a:schemeClr val="tx2"/>
                </a:solidFill>
              </a:ln>
            </p:spPr>
            <p:txBody>
              <a:bodyPr/>
              <a:lstStyle/>
              <a:p>
                <a:r>
                  <a:rPr lang="ru-KZ">
                    <a:noFill/>
                  </a:rPr>
                  <a:t> </a:t>
                </a:r>
              </a:p>
            </p:txBody>
          </p:sp>
        </mc:Fallback>
      </mc:AlternateContent>
      <p:sp>
        <p:nvSpPr>
          <p:cNvPr id="11" name="TextBox 10">
            <a:extLst>
              <a:ext uri="{FF2B5EF4-FFF2-40B4-BE49-F238E27FC236}">
                <a16:creationId xmlns:a16="http://schemas.microsoft.com/office/drawing/2014/main" id="{43C5266C-55CF-48E8-8C88-836FFE08C945}"/>
              </a:ext>
            </a:extLst>
          </p:cNvPr>
          <p:cNvSpPr txBox="1"/>
          <p:nvPr/>
        </p:nvSpPr>
        <p:spPr>
          <a:xfrm>
            <a:off x="291678" y="7131404"/>
            <a:ext cx="3896599" cy="587441"/>
          </a:xfrm>
          <a:prstGeom prst="rect">
            <a:avLst/>
          </a:prstGeom>
          <a:noFill/>
          <a:ln>
            <a:solidFill>
              <a:schemeClr val="tx2"/>
            </a:solidFill>
          </a:ln>
        </p:spPr>
        <p:txBody>
          <a:bodyPr wrap="square" lIns="252000" tIns="108000" rIns="252000" bIns="108000" rtlCol="0">
            <a:spAutoFit/>
          </a:bodyPr>
          <a:lstStyle/>
          <a:p>
            <a:pPr algn="ctr"/>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3-метилбутанол-2</a:t>
            </a:r>
          </a:p>
        </p:txBody>
      </p:sp>
      <p:sp>
        <p:nvSpPr>
          <p:cNvPr id="12" name="TextBox 11">
            <a:extLst>
              <a:ext uri="{FF2B5EF4-FFF2-40B4-BE49-F238E27FC236}">
                <a16:creationId xmlns:a16="http://schemas.microsoft.com/office/drawing/2014/main" id="{C11ED698-BB48-4975-9649-2BF83BF39C4C}"/>
              </a:ext>
            </a:extLst>
          </p:cNvPr>
          <p:cNvSpPr txBox="1"/>
          <p:nvPr/>
        </p:nvSpPr>
        <p:spPr>
          <a:xfrm>
            <a:off x="4793820" y="7112770"/>
            <a:ext cx="4611737" cy="587441"/>
          </a:xfrm>
          <a:prstGeom prst="rect">
            <a:avLst/>
          </a:prstGeom>
          <a:noFill/>
          <a:ln>
            <a:solidFill>
              <a:schemeClr val="tx2"/>
            </a:solidFill>
          </a:ln>
        </p:spPr>
        <p:txBody>
          <a:bodyPr wrap="square" lIns="252000" tIns="108000" rIns="252000" bIns="108000" rtlCol="0">
            <a:spAutoFit/>
          </a:bodyPr>
          <a:lstStyle/>
          <a:p>
            <a:pPr algn="ctr"/>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3,4,4-триметилпентанол-2</a:t>
            </a:r>
          </a:p>
        </p:txBody>
      </p:sp>
      <p:grpSp>
        <p:nvGrpSpPr>
          <p:cNvPr id="8" name="Группа 7">
            <a:extLst>
              <a:ext uri="{FF2B5EF4-FFF2-40B4-BE49-F238E27FC236}">
                <a16:creationId xmlns:a16="http://schemas.microsoft.com/office/drawing/2014/main" id="{FDD2940F-FF3E-4FB4-808D-72084CC0D302}"/>
              </a:ext>
            </a:extLst>
          </p:cNvPr>
          <p:cNvGrpSpPr/>
          <p:nvPr/>
        </p:nvGrpSpPr>
        <p:grpSpPr>
          <a:xfrm>
            <a:off x="4928421" y="4756566"/>
            <a:ext cx="4423583" cy="2151685"/>
            <a:chOff x="1883144" y="4597005"/>
            <a:chExt cx="4423583" cy="2151685"/>
          </a:xfrm>
        </p:grpSpPr>
        <mc:AlternateContent xmlns:mc="http://schemas.openxmlformats.org/markup-compatibility/2006" xmlns:a14="http://schemas.microsoft.com/office/drawing/2010/main">
          <mc:Choice Requires="a14">
            <p:sp>
              <p:nvSpPr>
                <p:cNvPr id="13" name="Прямоугольник 12">
                  <a:extLst>
                    <a:ext uri="{FF2B5EF4-FFF2-40B4-BE49-F238E27FC236}">
                      <a16:creationId xmlns:a16="http://schemas.microsoft.com/office/drawing/2014/main" id="{99B6A853-5084-4F8E-A7EB-349B9A7A1579}"/>
                    </a:ext>
                  </a:extLst>
                </p:cNvPr>
                <p:cNvSpPr/>
                <p:nvPr/>
              </p:nvSpPr>
              <p:spPr>
                <a:xfrm>
                  <a:off x="3670620" y="5845429"/>
                  <a:ext cx="888641" cy="9032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mPr>
                          <m:mr>
                            <m:e>
                              <m:r>
                                <m:rPr>
                                  <m:brk m:alnAt="7"/>
                                </m:rP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m:t>
                              </m:r>
                            </m:e>
                          </m:mr>
                          <m:mr>
                            <m:e>
                              <m:sSub>
                                <m:sSubPr>
                                  <m:ctrlP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e>
                                <m:sub>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3</m:t>
                                  </m:r>
                                </m:sub>
                              </m:sSub>
                            </m:e>
                          </m:mr>
                        </m:m>
                      </m:oMath>
                    </m:oMathPara>
                  </a14:m>
                  <a:endParaRPr lang="ru-KZ" sz="2800" dirty="0"/>
                </a:p>
              </p:txBody>
            </p:sp>
          </mc:Choice>
          <mc:Fallback xmlns="">
            <p:sp>
              <p:nvSpPr>
                <p:cNvPr id="13" name="Прямоугольник 12">
                  <a:extLst>
                    <a:ext uri="{FF2B5EF4-FFF2-40B4-BE49-F238E27FC236}">
                      <a16:creationId xmlns:a16="http://schemas.microsoft.com/office/drawing/2014/main" id="{99B6A853-5084-4F8E-A7EB-349B9A7A1579}"/>
                    </a:ext>
                  </a:extLst>
                </p:cNvPr>
                <p:cNvSpPr>
                  <a:spLocks noRot="1" noChangeAspect="1" noMove="1" noResize="1" noEditPoints="1" noAdjustHandles="1" noChangeArrowheads="1" noChangeShapeType="1" noTextEdit="1"/>
                </p:cNvSpPr>
                <p:nvPr/>
              </p:nvSpPr>
              <p:spPr>
                <a:xfrm>
                  <a:off x="3670620" y="5845429"/>
                  <a:ext cx="888641" cy="903261"/>
                </a:xfrm>
                <a:prstGeom prst="rect">
                  <a:avLst/>
                </a:prstGeom>
                <a:blipFill>
                  <a:blip r:embed="rId5"/>
                  <a:stretch>
                    <a:fillRect/>
                  </a:stretch>
                </a:blipFill>
              </p:spPr>
              <p:txBody>
                <a:bodyPr/>
                <a:lstStyle/>
                <a:p>
                  <a:r>
                    <a:rPr lang="ru-KZ">
                      <a:noFill/>
                    </a:rPr>
                    <a:t> </a:t>
                  </a:r>
                </a:p>
              </p:txBody>
            </p:sp>
          </mc:Fallback>
        </mc:AlternateContent>
        <mc:AlternateContent xmlns:mc="http://schemas.openxmlformats.org/markup-compatibility/2006" xmlns:a14="http://schemas.microsoft.com/office/drawing/2010/main">
          <mc:Choice Requires="a14">
            <p:sp>
              <p:nvSpPr>
                <p:cNvPr id="14" name="Прямоугольник 13">
                  <a:extLst>
                    <a:ext uri="{FF2B5EF4-FFF2-40B4-BE49-F238E27FC236}">
                      <a16:creationId xmlns:a16="http://schemas.microsoft.com/office/drawing/2014/main" id="{85A9C431-FC57-4E31-B993-971C0ABD1859}"/>
                    </a:ext>
                  </a:extLst>
                </p:cNvPr>
                <p:cNvSpPr/>
                <p:nvPr/>
              </p:nvSpPr>
              <p:spPr>
                <a:xfrm>
                  <a:off x="4559261" y="5848059"/>
                  <a:ext cx="780278" cy="8308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mPr>
                          <m:mr>
                            <m:e>
                              <m:r>
                                <m:rPr>
                                  <m:brk m:alnAt="7"/>
                                </m:rP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m:t>
                              </m:r>
                            </m:e>
                          </m:mr>
                          <m:mr>
                            <m:e>
                              <m: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𝑂𝐻</m:t>
                              </m:r>
                            </m:e>
                          </m:mr>
                        </m:m>
                      </m:oMath>
                    </m:oMathPara>
                  </a14:m>
                  <a:endParaRPr lang="ru-KZ" sz="2800" dirty="0"/>
                </a:p>
              </p:txBody>
            </p:sp>
          </mc:Choice>
          <mc:Fallback xmlns="">
            <p:sp>
              <p:nvSpPr>
                <p:cNvPr id="14" name="Прямоугольник 13">
                  <a:extLst>
                    <a:ext uri="{FF2B5EF4-FFF2-40B4-BE49-F238E27FC236}">
                      <a16:creationId xmlns:a16="http://schemas.microsoft.com/office/drawing/2014/main" id="{85A9C431-FC57-4E31-B993-971C0ABD1859}"/>
                    </a:ext>
                  </a:extLst>
                </p:cNvPr>
                <p:cNvSpPr>
                  <a:spLocks noRot="1" noChangeAspect="1" noMove="1" noResize="1" noEditPoints="1" noAdjustHandles="1" noChangeArrowheads="1" noChangeShapeType="1" noTextEdit="1"/>
                </p:cNvSpPr>
                <p:nvPr/>
              </p:nvSpPr>
              <p:spPr>
                <a:xfrm>
                  <a:off x="4559261" y="5848059"/>
                  <a:ext cx="780278" cy="830805"/>
                </a:xfrm>
                <a:prstGeom prst="rect">
                  <a:avLst/>
                </a:prstGeom>
                <a:blipFill>
                  <a:blip r:embed="rId6"/>
                  <a:stretch>
                    <a:fillRect/>
                  </a:stretch>
                </a:blipFill>
              </p:spPr>
              <p:txBody>
                <a:bodyPr/>
                <a:lstStyle/>
                <a:p>
                  <a:r>
                    <a:rPr lang="ru-KZ">
                      <a:noFill/>
                    </a:rPr>
                    <a:t> </a:t>
                  </a:r>
                </a:p>
              </p:txBody>
            </p:sp>
          </mc:Fallback>
        </mc:AlternateContent>
        <mc:AlternateContent xmlns:mc="http://schemas.openxmlformats.org/markup-compatibility/2006" xmlns:a14="http://schemas.microsoft.com/office/drawing/2010/main">
          <mc:Choice Requires="a14">
            <p:sp>
              <p:nvSpPr>
                <p:cNvPr id="15" name="Прямоугольник 14">
                  <a:extLst>
                    <a:ext uri="{FF2B5EF4-FFF2-40B4-BE49-F238E27FC236}">
                      <a16:creationId xmlns:a16="http://schemas.microsoft.com/office/drawing/2014/main" id="{B03D2DA3-A51E-4EF7-A26F-B575980F4868}"/>
                    </a:ext>
                  </a:extLst>
                </p:cNvPr>
                <p:cNvSpPr/>
                <p:nvPr/>
              </p:nvSpPr>
              <p:spPr>
                <a:xfrm>
                  <a:off x="1883144" y="5432361"/>
                  <a:ext cx="4423583"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e>
                          <m:sub>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3</m:t>
                            </m:r>
                          </m:sub>
                        </m:sSub>
                        <m:r>
                          <a:rPr lang="en-US" sz="2800" i="1">
                            <a:solidFill>
                              <a:srgbClr val="002060"/>
                            </a:solidFill>
                            <a:latin typeface="Cambria Math" panose="02040503050406030204" pitchFamily="18" charset="0"/>
                            <a:ea typeface="Cambria Math" panose="02040503050406030204" pitchFamily="18" charset="0"/>
                            <a:cs typeface="Open Sans" panose="020B0606030504020204" pitchFamily="34" charset="0"/>
                          </a:rPr>
                          <m:t>−</m:t>
                        </m:r>
                        <m:r>
                          <a:rPr lang="en-US" sz="2800" i="1">
                            <a:solidFill>
                              <a:srgbClr val="002060"/>
                            </a:solidFill>
                            <a:latin typeface="Cambria Math" panose="02040503050406030204" pitchFamily="18" charset="0"/>
                            <a:ea typeface="Cambria Math" panose="02040503050406030204" pitchFamily="18" charset="0"/>
                            <a:cs typeface="Open Sans" panose="020B0606030504020204" pitchFamily="34" charset="0"/>
                          </a:rPr>
                          <m:t>𝐶</m:t>
                        </m:r>
                        <m:r>
                          <a:rPr lang="en-US" sz="2800" b="0" i="1" smtClean="0">
                            <a:solidFill>
                              <a:srgbClr val="002060"/>
                            </a:solidFill>
                            <a:latin typeface="Cambria Math" panose="02040503050406030204" pitchFamily="18" charset="0"/>
                            <a:ea typeface="Cambria Math" panose="02040503050406030204" pitchFamily="18" charset="0"/>
                            <a:cs typeface="Open Sans" panose="020B0606030504020204" pitchFamily="34" charset="0"/>
                          </a:rPr>
                          <m:t>−</m:t>
                        </m:r>
                        <m:r>
                          <a:rPr lang="en-US" sz="2800" i="1">
                            <a:solidFill>
                              <a:srgbClr val="002060"/>
                            </a:solidFill>
                            <a:latin typeface="Cambria Math" panose="02040503050406030204" pitchFamily="18" charset="0"/>
                            <a:ea typeface="Cambria Math" panose="02040503050406030204" pitchFamily="18" charset="0"/>
                            <a:cs typeface="Open Sans" panose="020B0606030504020204" pitchFamily="34" charset="0"/>
                          </a:rPr>
                          <m:t>𝐶</m:t>
                        </m:r>
                        <m:r>
                          <a:rPr lang="en-US" sz="2800" b="0" i="1" smtClean="0">
                            <a:solidFill>
                              <a:srgbClr val="002060"/>
                            </a:solidFill>
                            <a:latin typeface="Cambria Math" panose="02040503050406030204" pitchFamily="18" charset="0"/>
                            <a:ea typeface="Cambria Math" panose="02040503050406030204" pitchFamily="18" charset="0"/>
                            <a:cs typeface="Open Sans" panose="020B0606030504020204" pitchFamily="34" charset="0"/>
                          </a:rPr>
                          <m:t>𝐻</m:t>
                        </m:r>
                        <m:r>
                          <a:rPr lang="en-US" sz="2800" i="1">
                            <a:solidFill>
                              <a:srgbClr val="002060"/>
                            </a:solidFill>
                            <a:latin typeface="Cambria Math" panose="02040503050406030204" pitchFamily="18" charset="0"/>
                            <a:ea typeface="Cambria Math" panose="02040503050406030204" pitchFamily="18" charset="0"/>
                            <a:cs typeface="Open Sans" panose="020B0606030504020204" pitchFamily="34" charset="0"/>
                          </a:rPr>
                          <m:t>−</m:t>
                        </m:r>
                        <m:r>
                          <a:rPr lang="en-US" sz="2800" i="1">
                            <a:solidFill>
                              <a:srgbClr val="002060"/>
                            </a:solidFill>
                            <a:latin typeface="Cambria Math" panose="02040503050406030204" pitchFamily="18" charset="0"/>
                            <a:ea typeface="Cambria Math" panose="02040503050406030204" pitchFamily="18" charset="0"/>
                            <a:cs typeface="Open Sans" panose="020B0606030504020204" pitchFamily="34" charset="0"/>
                          </a:rPr>
                          <m:t>𝐶𝐻</m:t>
                        </m:r>
                        <m:r>
                          <a:rPr lang="en-US" sz="2800" i="1">
                            <a:solidFill>
                              <a:srgbClr val="002060"/>
                            </a:solidFill>
                            <a:latin typeface="Cambria Math" panose="02040503050406030204" pitchFamily="18" charset="0"/>
                            <a:ea typeface="Cambria Math" panose="02040503050406030204" pitchFamily="18" charset="0"/>
                            <a:cs typeface="Open Sans" panose="020B0606030504020204" pitchFamily="34" charset="0"/>
                          </a:rPr>
                          <m:t>−</m:t>
                        </m:r>
                        <m:sSub>
                          <m:sSubPr>
                            <m:ctrlP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e>
                          <m:sub>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3</m:t>
                            </m:r>
                          </m:sub>
                        </m:sSub>
                      </m:oMath>
                    </m:oMathPara>
                  </a14:m>
                  <a:endParaRPr lang="ru-KZ" sz="2800" dirty="0"/>
                </a:p>
              </p:txBody>
            </p:sp>
          </mc:Choice>
          <mc:Fallback xmlns="">
            <p:sp>
              <p:nvSpPr>
                <p:cNvPr id="15" name="Прямоугольник 14">
                  <a:extLst>
                    <a:ext uri="{FF2B5EF4-FFF2-40B4-BE49-F238E27FC236}">
                      <a16:creationId xmlns:a16="http://schemas.microsoft.com/office/drawing/2014/main" id="{B03D2DA3-A51E-4EF7-A26F-B575980F4868}"/>
                    </a:ext>
                  </a:extLst>
                </p:cNvPr>
                <p:cNvSpPr>
                  <a:spLocks noRot="1" noChangeAspect="1" noMove="1" noResize="1" noEditPoints="1" noAdjustHandles="1" noChangeArrowheads="1" noChangeShapeType="1" noTextEdit="1"/>
                </p:cNvSpPr>
                <p:nvPr/>
              </p:nvSpPr>
              <p:spPr>
                <a:xfrm>
                  <a:off x="1883144" y="5432361"/>
                  <a:ext cx="4423583" cy="523220"/>
                </a:xfrm>
                <a:prstGeom prst="rect">
                  <a:avLst/>
                </a:prstGeom>
                <a:blipFill>
                  <a:blip r:embed="rId7"/>
                  <a:stretch>
                    <a:fillRect/>
                  </a:stretch>
                </a:blipFill>
              </p:spPr>
              <p:txBody>
                <a:bodyPr/>
                <a:lstStyle/>
                <a:p>
                  <a:r>
                    <a:rPr lang="ru-KZ">
                      <a:noFill/>
                    </a:rPr>
                    <a:t> </a:t>
                  </a:r>
                </a:p>
              </p:txBody>
            </p:sp>
          </mc:Fallback>
        </mc:AlternateContent>
        <p:sp>
          <p:nvSpPr>
            <p:cNvPr id="16" name="Прямоугольник 15">
              <a:extLst>
                <a:ext uri="{FF2B5EF4-FFF2-40B4-BE49-F238E27FC236}">
                  <a16:creationId xmlns:a16="http://schemas.microsoft.com/office/drawing/2014/main" id="{AEE0FC66-041A-409B-9E48-21AF6EE378EB}"/>
                </a:ext>
              </a:extLst>
            </p:cNvPr>
            <p:cNvSpPr/>
            <p:nvPr/>
          </p:nvSpPr>
          <p:spPr>
            <a:xfrm>
              <a:off x="2169058" y="5049213"/>
              <a:ext cx="360996" cy="461665"/>
            </a:xfrm>
            <a:prstGeom prst="rect">
              <a:avLst/>
            </a:prstGeom>
          </p:spPr>
          <p:txBody>
            <a:bodyPr wrap="none">
              <a:spAutoFit/>
            </a:bodyPr>
            <a:lstStyle/>
            <a:p>
              <a:r>
                <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5</a:t>
              </a:r>
            </a:p>
          </p:txBody>
        </p:sp>
        <p:sp>
          <p:nvSpPr>
            <p:cNvPr id="17" name="Прямоугольник 16">
              <a:extLst>
                <a:ext uri="{FF2B5EF4-FFF2-40B4-BE49-F238E27FC236}">
                  <a16:creationId xmlns:a16="http://schemas.microsoft.com/office/drawing/2014/main" id="{DDCBE2AB-E239-4AAF-A1C4-B84ABA02C511}"/>
                </a:ext>
              </a:extLst>
            </p:cNvPr>
            <p:cNvSpPr/>
            <p:nvPr/>
          </p:nvSpPr>
          <p:spPr>
            <a:xfrm>
              <a:off x="3173886" y="5102926"/>
              <a:ext cx="360996" cy="461665"/>
            </a:xfrm>
            <a:prstGeom prst="rect">
              <a:avLst/>
            </a:prstGeom>
          </p:spPr>
          <p:txBody>
            <a:bodyPr wrap="none">
              <a:spAutoFit/>
            </a:bodyPr>
            <a:lstStyle/>
            <a:p>
              <a:r>
                <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4</a:t>
              </a:r>
            </a:p>
          </p:txBody>
        </p:sp>
        <p:sp>
          <p:nvSpPr>
            <p:cNvPr id="18" name="Прямоугольник 17">
              <a:extLst>
                <a:ext uri="{FF2B5EF4-FFF2-40B4-BE49-F238E27FC236}">
                  <a16:creationId xmlns:a16="http://schemas.microsoft.com/office/drawing/2014/main" id="{C94DC39E-7896-493B-B680-0BBE2191AE66}"/>
                </a:ext>
              </a:extLst>
            </p:cNvPr>
            <p:cNvSpPr/>
            <p:nvPr/>
          </p:nvSpPr>
          <p:spPr>
            <a:xfrm>
              <a:off x="3873914" y="5090399"/>
              <a:ext cx="360996" cy="461665"/>
            </a:xfrm>
            <a:prstGeom prst="rect">
              <a:avLst/>
            </a:prstGeom>
          </p:spPr>
          <p:txBody>
            <a:bodyPr wrap="none">
              <a:spAutoFit/>
            </a:bodyPr>
            <a:lstStyle/>
            <a:p>
              <a:r>
                <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3</a:t>
              </a:r>
            </a:p>
          </p:txBody>
        </p:sp>
        <p:sp>
          <p:nvSpPr>
            <p:cNvPr id="19" name="Прямоугольник 18">
              <a:extLst>
                <a:ext uri="{FF2B5EF4-FFF2-40B4-BE49-F238E27FC236}">
                  <a16:creationId xmlns:a16="http://schemas.microsoft.com/office/drawing/2014/main" id="{6EBAB803-C28F-4389-AEF9-3183DD7C8468}"/>
                </a:ext>
              </a:extLst>
            </p:cNvPr>
            <p:cNvSpPr/>
            <p:nvPr/>
          </p:nvSpPr>
          <p:spPr>
            <a:xfrm>
              <a:off x="4849718" y="5090882"/>
              <a:ext cx="360996" cy="461665"/>
            </a:xfrm>
            <a:prstGeom prst="rect">
              <a:avLst/>
            </a:prstGeom>
          </p:spPr>
          <p:txBody>
            <a:bodyPr wrap="none">
              <a:spAutoFit/>
            </a:bodyPr>
            <a:lstStyle/>
            <a:p>
              <a:r>
                <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20" name="Прямоугольник 19">
              <a:extLst>
                <a:ext uri="{FF2B5EF4-FFF2-40B4-BE49-F238E27FC236}">
                  <a16:creationId xmlns:a16="http://schemas.microsoft.com/office/drawing/2014/main" id="{7CA463BA-55EF-42FE-A75E-D696D0088E8E}"/>
                </a:ext>
              </a:extLst>
            </p:cNvPr>
            <p:cNvSpPr/>
            <p:nvPr/>
          </p:nvSpPr>
          <p:spPr>
            <a:xfrm>
              <a:off x="5667898" y="5090882"/>
              <a:ext cx="360996" cy="461665"/>
            </a:xfrm>
            <a:prstGeom prst="rect">
              <a:avLst/>
            </a:prstGeom>
          </p:spPr>
          <p:txBody>
            <a:bodyPr wrap="none">
              <a:spAutoFit/>
            </a:bodyPr>
            <a:lstStyle/>
            <a:p>
              <a:r>
                <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1</a:t>
              </a:r>
            </a:p>
          </p:txBody>
        </p:sp>
        <mc:AlternateContent xmlns:mc="http://schemas.openxmlformats.org/markup-compatibility/2006" xmlns:a14="http://schemas.microsoft.com/office/drawing/2010/main">
          <mc:Choice Requires="a14">
            <p:sp>
              <p:nvSpPr>
                <p:cNvPr id="21" name="Прямоугольник 20">
                  <a:extLst>
                    <a:ext uri="{FF2B5EF4-FFF2-40B4-BE49-F238E27FC236}">
                      <a16:creationId xmlns:a16="http://schemas.microsoft.com/office/drawing/2014/main" id="{2DD526BD-2D6E-4F7F-8314-5EC2F36C27A6}"/>
                    </a:ext>
                  </a:extLst>
                </p:cNvPr>
                <p:cNvSpPr/>
                <p:nvPr/>
              </p:nvSpPr>
              <p:spPr>
                <a:xfrm>
                  <a:off x="2750521" y="5829265"/>
                  <a:ext cx="888641" cy="9032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mPr>
                          <m:mr>
                            <m:e>
                              <m:r>
                                <m:rPr>
                                  <m:brk m:alnAt="7"/>
                                </m:rP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m:t>
                              </m:r>
                            </m:e>
                          </m:mr>
                          <m:mr>
                            <m:e>
                              <m:sSub>
                                <m:sSubPr>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e>
                                <m:sub>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3</m:t>
                                  </m:r>
                                </m:sub>
                              </m:sSub>
                            </m:e>
                          </m:mr>
                        </m:m>
                      </m:oMath>
                    </m:oMathPara>
                  </a14:m>
                  <a:endParaRPr lang="ru-KZ" sz="2800" dirty="0"/>
                </a:p>
              </p:txBody>
            </p:sp>
          </mc:Choice>
          <mc:Fallback xmlns="">
            <p:sp>
              <p:nvSpPr>
                <p:cNvPr id="21" name="Прямоугольник 20">
                  <a:extLst>
                    <a:ext uri="{FF2B5EF4-FFF2-40B4-BE49-F238E27FC236}">
                      <a16:creationId xmlns:a16="http://schemas.microsoft.com/office/drawing/2014/main" id="{2DD526BD-2D6E-4F7F-8314-5EC2F36C27A6}"/>
                    </a:ext>
                  </a:extLst>
                </p:cNvPr>
                <p:cNvSpPr>
                  <a:spLocks noRot="1" noChangeAspect="1" noMove="1" noResize="1" noEditPoints="1" noAdjustHandles="1" noChangeArrowheads="1" noChangeShapeType="1" noTextEdit="1"/>
                </p:cNvSpPr>
                <p:nvPr/>
              </p:nvSpPr>
              <p:spPr>
                <a:xfrm>
                  <a:off x="2750521" y="5829265"/>
                  <a:ext cx="888641" cy="903261"/>
                </a:xfrm>
                <a:prstGeom prst="rect">
                  <a:avLst/>
                </a:prstGeom>
                <a:blipFill>
                  <a:blip r:embed="rId8"/>
                  <a:stretch>
                    <a:fillRect/>
                  </a:stretch>
                </a:blipFill>
              </p:spPr>
              <p:txBody>
                <a:bodyPr/>
                <a:lstStyle/>
                <a:p>
                  <a:r>
                    <a:rPr lang="ru-KZ">
                      <a:noFill/>
                    </a:rPr>
                    <a:t> </a:t>
                  </a:r>
                </a:p>
              </p:txBody>
            </p:sp>
          </mc:Fallback>
        </mc:AlternateContent>
        <mc:AlternateContent xmlns:mc="http://schemas.openxmlformats.org/markup-compatibility/2006" xmlns:a14="http://schemas.microsoft.com/office/drawing/2010/main">
          <mc:Choice Requires="a14">
            <p:sp>
              <p:nvSpPr>
                <p:cNvPr id="22" name="Прямоугольник 21">
                  <a:extLst>
                    <a:ext uri="{FF2B5EF4-FFF2-40B4-BE49-F238E27FC236}">
                      <a16:creationId xmlns:a16="http://schemas.microsoft.com/office/drawing/2014/main" id="{924C37E4-9D97-4B02-A5F1-1D610D9362B5}"/>
                    </a:ext>
                  </a:extLst>
                </p:cNvPr>
                <p:cNvSpPr/>
                <p:nvPr/>
              </p:nvSpPr>
              <p:spPr>
                <a:xfrm>
                  <a:off x="2750521" y="4597005"/>
                  <a:ext cx="888641" cy="9032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mPr>
                          <m:mr>
                            <m:e>
                              <m:sSub>
                                <m:sSubPr>
                                  <m:ctrlP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e>
                                <m:sub>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3</m:t>
                                  </m:r>
                                </m:sub>
                              </m:sSub>
                            </m:e>
                          </m:mr>
                          <m:mr>
                            <m:e>
                              <m:r>
                                <m:rPr>
                                  <m:brk m:alnAt="7"/>
                                </m:rP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m:t>
                              </m:r>
                            </m:e>
                          </m:mr>
                        </m:m>
                      </m:oMath>
                    </m:oMathPara>
                  </a14:m>
                  <a:endParaRPr lang="ru-KZ" sz="2800" dirty="0"/>
                </a:p>
              </p:txBody>
            </p:sp>
          </mc:Choice>
          <mc:Fallback xmlns="">
            <p:sp>
              <p:nvSpPr>
                <p:cNvPr id="22" name="Прямоугольник 21">
                  <a:extLst>
                    <a:ext uri="{FF2B5EF4-FFF2-40B4-BE49-F238E27FC236}">
                      <a16:creationId xmlns:a16="http://schemas.microsoft.com/office/drawing/2014/main" id="{924C37E4-9D97-4B02-A5F1-1D610D9362B5}"/>
                    </a:ext>
                  </a:extLst>
                </p:cNvPr>
                <p:cNvSpPr>
                  <a:spLocks noRot="1" noChangeAspect="1" noMove="1" noResize="1" noEditPoints="1" noAdjustHandles="1" noChangeArrowheads="1" noChangeShapeType="1" noTextEdit="1"/>
                </p:cNvSpPr>
                <p:nvPr/>
              </p:nvSpPr>
              <p:spPr>
                <a:xfrm>
                  <a:off x="2750521" y="4597005"/>
                  <a:ext cx="888641" cy="903261"/>
                </a:xfrm>
                <a:prstGeom prst="rect">
                  <a:avLst/>
                </a:prstGeom>
                <a:blipFill>
                  <a:blip r:embed="rId9"/>
                  <a:stretch>
                    <a:fillRect/>
                  </a:stretch>
                </a:blipFill>
              </p:spPr>
              <p:txBody>
                <a:bodyPr/>
                <a:lstStyle/>
                <a:p>
                  <a:r>
                    <a:rPr lang="ru-KZ">
                      <a:noFill/>
                    </a:rPr>
                    <a:t> </a:t>
                  </a:r>
                </a:p>
              </p:txBody>
            </p:sp>
          </mc:Fallback>
        </mc:AlternateContent>
      </p:grpSp>
      <p:grpSp>
        <p:nvGrpSpPr>
          <p:cNvPr id="23" name="Группа 22">
            <a:extLst>
              <a:ext uri="{FF2B5EF4-FFF2-40B4-BE49-F238E27FC236}">
                <a16:creationId xmlns:a16="http://schemas.microsoft.com/office/drawing/2014/main" id="{3E96E1F8-F8B1-4A0F-85C1-E63B90EEEE05}"/>
              </a:ext>
            </a:extLst>
          </p:cNvPr>
          <p:cNvGrpSpPr/>
          <p:nvPr/>
        </p:nvGrpSpPr>
        <p:grpSpPr>
          <a:xfrm>
            <a:off x="406729" y="5133680"/>
            <a:ext cx="3781548" cy="1690128"/>
            <a:chOff x="1883144" y="5042398"/>
            <a:chExt cx="3781548" cy="1690128"/>
          </a:xfrm>
        </p:grpSpPr>
        <mc:AlternateContent xmlns:mc="http://schemas.openxmlformats.org/markup-compatibility/2006" xmlns:a14="http://schemas.microsoft.com/office/drawing/2010/main">
          <mc:Choice Requires="a14">
            <p:sp>
              <p:nvSpPr>
                <p:cNvPr id="25" name="Прямоугольник 24">
                  <a:extLst>
                    <a:ext uri="{FF2B5EF4-FFF2-40B4-BE49-F238E27FC236}">
                      <a16:creationId xmlns:a16="http://schemas.microsoft.com/office/drawing/2014/main" id="{97FEC5AA-DEA9-4A91-90A4-4A3815ABD634}"/>
                    </a:ext>
                  </a:extLst>
                </p:cNvPr>
                <p:cNvSpPr/>
                <p:nvPr/>
              </p:nvSpPr>
              <p:spPr>
                <a:xfrm>
                  <a:off x="3841137" y="5836933"/>
                  <a:ext cx="780278" cy="8308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mPr>
                          <m:mr>
                            <m:e>
                              <m:r>
                                <m:rPr>
                                  <m:brk m:alnAt="7"/>
                                </m:rP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m:t>
                              </m:r>
                            </m:e>
                          </m:mr>
                          <m:mr>
                            <m:e>
                              <m: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𝑂𝐻</m:t>
                              </m:r>
                            </m:e>
                          </m:mr>
                        </m:m>
                      </m:oMath>
                    </m:oMathPara>
                  </a14:m>
                  <a:endParaRPr lang="ru-KZ" sz="2800" dirty="0"/>
                </a:p>
              </p:txBody>
            </p:sp>
          </mc:Choice>
          <mc:Fallback xmlns="">
            <p:sp>
              <p:nvSpPr>
                <p:cNvPr id="25" name="Прямоугольник 24">
                  <a:extLst>
                    <a:ext uri="{FF2B5EF4-FFF2-40B4-BE49-F238E27FC236}">
                      <a16:creationId xmlns:a16="http://schemas.microsoft.com/office/drawing/2014/main" id="{97FEC5AA-DEA9-4A91-90A4-4A3815ABD634}"/>
                    </a:ext>
                  </a:extLst>
                </p:cNvPr>
                <p:cNvSpPr>
                  <a:spLocks noRot="1" noChangeAspect="1" noMove="1" noResize="1" noEditPoints="1" noAdjustHandles="1" noChangeArrowheads="1" noChangeShapeType="1" noTextEdit="1"/>
                </p:cNvSpPr>
                <p:nvPr/>
              </p:nvSpPr>
              <p:spPr>
                <a:xfrm>
                  <a:off x="3841137" y="5836933"/>
                  <a:ext cx="780278" cy="830805"/>
                </a:xfrm>
                <a:prstGeom prst="rect">
                  <a:avLst/>
                </a:prstGeom>
                <a:blipFill>
                  <a:blip r:embed="rId10"/>
                  <a:stretch>
                    <a:fillRect/>
                  </a:stretch>
                </a:blipFill>
              </p:spPr>
              <p:txBody>
                <a:bodyPr/>
                <a:lstStyle/>
                <a:p>
                  <a:r>
                    <a:rPr lang="ru-KZ">
                      <a:noFill/>
                    </a:rPr>
                    <a:t> </a:t>
                  </a:r>
                </a:p>
              </p:txBody>
            </p:sp>
          </mc:Fallback>
        </mc:AlternateContent>
        <mc:AlternateContent xmlns:mc="http://schemas.openxmlformats.org/markup-compatibility/2006" xmlns:a14="http://schemas.microsoft.com/office/drawing/2010/main">
          <mc:Choice Requires="a14">
            <p:sp>
              <p:nvSpPr>
                <p:cNvPr id="26" name="Прямоугольник 25">
                  <a:extLst>
                    <a:ext uri="{FF2B5EF4-FFF2-40B4-BE49-F238E27FC236}">
                      <a16:creationId xmlns:a16="http://schemas.microsoft.com/office/drawing/2014/main" id="{A70E0793-AE99-46F7-916A-D96A059AB1F9}"/>
                    </a:ext>
                  </a:extLst>
                </p:cNvPr>
                <p:cNvSpPr/>
                <p:nvPr/>
              </p:nvSpPr>
              <p:spPr>
                <a:xfrm>
                  <a:off x="1883144" y="5432361"/>
                  <a:ext cx="3781548"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𝐻</m:t>
                            </m:r>
                          </m:e>
                          <m:sub>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3</m:t>
                            </m:r>
                          </m:sub>
                        </m:sSub>
                        <m: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𝐶</m:t>
                        </m:r>
                        <m:r>
                          <a:rPr lang="en-US" sz="2800" i="1">
                            <a:solidFill>
                              <a:srgbClr val="002060"/>
                            </a:solidFill>
                            <a:latin typeface="Cambria Math" panose="02040503050406030204" pitchFamily="18" charset="0"/>
                            <a:ea typeface="Cambria Math" panose="02040503050406030204" pitchFamily="18" charset="0"/>
                            <a:cs typeface="Open Sans" panose="020B0606030504020204" pitchFamily="34" charset="0"/>
                          </a:rPr>
                          <m:t>−</m:t>
                        </m:r>
                        <m:r>
                          <a:rPr lang="en-US" sz="2800" i="1">
                            <a:solidFill>
                              <a:srgbClr val="002060"/>
                            </a:solidFill>
                            <a:latin typeface="Cambria Math" panose="02040503050406030204" pitchFamily="18" charset="0"/>
                            <a:ea typeface="Cambria Math" panose="02040503050406030204" pitchFamily="18" charset="0"/>
                            <a:cs typeface="Open Sans" panose="020B0606030504020204" pitchFamily="34" charset="0"/>
                          </a:rPr>
                          <m:t>𝐶𝐻</m:t>
                        </m:r>
                        <m:r>
                          <a:rPr lang="en-US" sz="2800" i="1">
                            <a:solidFill>
                              <a:srgbClr val="002060"/>
                            </a:solidFill>
                            <a:latin typeface="Cambria Math" panose="02040503050406030204" pitchFamily="18" charset="0"/>
                            <a:ea typeface="Cambria Math" panose="02040503050406030204" pitchFamily="18" charset="0"/>
                            <a:cs typeface="Open Sans" panose="020B0606030504020204" pitchFamily="34" charset="0"/>
                          </a:rPr>
                          <m:t>−</m:t>
                        </m:r>
                        <m:r>
                          <a:rPr lang="en-US" sz="2800" i="1">
                            <a:solidFill>
                              <a:srgbClr val="002060"/>
                            </a:solidFill>
                            <a:latin typeface="Cambria Math" panose="02040503050406030204" pitchFamily="18" charset="0"/>
                            <a:ea typeface="Cambria Math" panose="02040503050406030204" pitchFamily="18" charset="0"/>
                            <a:cs typeface="Open Sans" panose="020B0606030504020204" pitchFamily="34" charset="0"/>
                          </a:rPr>
                          <m:t>𝐶𝐻</m:t>
                        </m:r>
                        <m:r>
                          <a:rPr lang="en-US" sz="2800" i="1">
                            <a:solidFill>
                              <a:srgbClr val="002060"/>
                            </a:solidFill>
                            <a:latin typeface="Cambria Math" panose="02040503050406030204" pitchFamily="18" charset="0"/>
                            <a:ea typeface="Cambria Math" panose="02040503050406030204" pitchFamily="18" charset="0"/>
                            <a:cs typeface="Open Sans" panose="020B0606030504020204" pitchFamily="34" charset="0"/>
                          </a:rPr>
                          <m:t>−</m:t>
                        </m:r>
                        <m:sSub>
                          <m:sSubPr>
                            <m:ctrlP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e>
                          <m:sub>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3</m:t>
                            </m:r>
                          </m:sub>
                        </m:sSub>
                      </m:oMath>
                    </m:oMathPara>
                  </a14:m>
                  <a:endParaRPr lang="ru-KZ" sz="2800" dirty="0"/>
                </a:p>
              </p:txBody>
            </p:sp>
          </mc:Choice>
          <mc:Fallback xmlns="">
            <p:sp>
              <p:nvSpPr>
                <p:cNvPr id="26" name="Прямоугольник 25">
                  <a:extLst>
                    <a:ext uri="{FF2B5EF4-FFF2-40B4-BE49-F238E27FC236}">
                      <a16:creationId xmlns:a16="http://schemas.microsoft.com/office/drawing/2014/main" id="{A70E0793-AE99-46F7-916A-D96A059AB1F9}"/>
                    </a:ext>
                  </a:extLst>
                </p:cNvPr>
                <p:cNvSpPr>
                  <a:spLocks noRot="1" noChangeAspect="1" noMove="1" noResize="1" noEditPoints="1" noAdjustHandles="1" noChangeArrowheads="1" noChangeShapeType="1" noTextEdit="1"/>
                </p:cNvSpPr>
                <p:nvPr/>
              </p:nvSpPr>
              <p:spPr>
                <a:xfrm>
                  <a:off x="1883144" y="5432361"/>
                  <a:ext cx="3781548" cy="523220"/>
                </a:xfrm>
                <a:prstGeom prst="rect">
                  <a:avLst/>
                </a:prstGeom>
                <a:blipFill>
                  <a:blip r:embed="rId11"/>
                  <a:stretch>
                    <a:fillRect/>
                  </a:stretch>
                </a:blipFill>
              </p:spPr>
              <p:txBody>
                <a:bodyPr/>
                <a:lstStyle/>
                <a:p>
                  <a:r>
                    <a:rPr lang="ru-KZ">
                      <a:noFill/>
                    </a:rPr>
                    <a:t> </a:t>
                  </a:r>
                </a:p>
              </p:txBody>
            </p:sp>
          </mc:Fallback>
        </mc:AlternateContent>
        <p:sp>
          <p:nvSpPr>
            <p:cNvPr id="27" name="Прямоугольник 26">
              <a:extLst>
                <a:ext uri="{FF2B5EF4-FFF2-40B4-BE49-F238E27FC236}">
                  <a16:creationId xmlns:a16="http://schemas.microsoft.com/office/drawing/2014/main" id="{AE876A4D-0F02-4022-8FFF-BAF559084F67}"/>
                </a:ext>
              </a:extLst>
            </p:cNvPr>
            <p:cNvSpPr/>
            <p:nvPr/>
          </p:nvSpPr>
          <p:spPr>
            <a:xfrm>
              <a:off x="2169058" y="5049213"/>
              <a:ext cx="184731" cy="461665"/>
            </a:xfrm>
            <a:prstGeom prst="rect">
              <a:avLst/>
            </a:prstGeom>
          </p:spPr>
          <p:txBody>
            <a:bodyPr wrap="none">
              <a:spAutoFit/>
            </a:bodyPr>
            <a:lstStyle/>
            <a:p>
              <a:endPar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8" name="Прямоугольник 27">
              <a:extLst>
                <a:ext uri="{FF2B5EF4-FFF2-40B4-BE49-F238E27FC236}">
                  <a16:creationId xmlns:a16="http://schemas.microsoft.com/office/drawing/2014/main" id="{5A7DC9ED-0BDE-47C4-9034-6CF18C073511}"/>
                </a:ext>
              </a:extLst>
            </p:cNvPr>
            <p:cNvSpPr/>
            <p:nvPr/>
          </p:nvSpPr>
          <p:spPr>
            <a:xfrm>
              <a:off x="2228452" y="5092435"/>
              <a:ext cx="360996" cy="461665"/>
            </a:xfrm>
            <a:prstGeom prst="rect">
              <a:avLst/>
            </a:prstGeom>
          </p:spPr>
          <p:txBody>
            <a:bodyPr wrap="none">
              <a:spAutoFit/>
            </a:bodyPr>
            <a:lstStyle/>
            <a:p>
              <a:r>
                <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4</a:t>
              </a:r>
            </a:p>
          </p:txBody>
        </p:sp>
        <p:sp>
          <p:nvSpPr>
            <p:cNvPr id="29" name="Прямоугольник 28">
              <a:extLst>
                <a:ext uri="{FF2B5EF4-FFF2-40B4-BE49-F238E27FC236}">
                  <a16:creationId xmlns:a16="http://schemas.microsoft.com/office/drawing/2014/main" id="{591BB861-389A-44EE-9AD8-29B7291D594A}"/>
                </a:ext>
              </a:extLst>
            </p:cNvPr>
            <p:cNvSpPr/>
            <p:nvPr/>
          </p:nvSpPr>
          <p:spPr>
            <a:xfrm>
              <a:off x="3127446" y="5049848"/>
              <a:ext cx="360996" cy="461665"/>
            </a:xfrm>
            <a:prstGeom prst="rect">
              <a:avLst/>
            </a:prstGeom>
          </p:spPr>
          <p:txBody>
            <a:bodyPr wrap="none">
              <a:spAutoFit/>
            </a:bodyPr>
            <a:lstStyle/>
            <a:p>
              <a:r>
                <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3</a:t>
              </a:r>
            </a:p>
          </p:txBody>
        </p:sp>
        <p:sp>
          <p:nvSpPr>
            <p:cNvPr id="30" name="Прямоугольник 29">
              <a:extLst>
                <a:ext uri="{FF2B5EF4-FFF2-40B4-BE49-F238E27FC236}">
                  <a16:creationId xmlns:a16="http://schemas.microsoft.com/office/drawing/2014/main" id="{EA208592-A054-457A-BF2B-934F59F2C990}"/>
                </a:ext>
              </a:extLst>
            </p:cNvPr>
            <p:cNvSpPr/>
            <p:nvPr/>
          </p:nvSpPr>
          <p:spPr>
            <a:xfrm>
              <a:off x="4108491" y="5042398"/>
              <a:ext cx="360996" cy="461665"/>
            </a:xfrm>
            <a:prstGeom prst="rect">
              <a:avLst/>
            </a:prstGeom>
          </p:spPr>
          <p:txBody>
            <a:bodyPr wrap="none">
              <a:spAutoFit/>
            </a:bodyPr>
            <a:lstStyle/>
            <a:p>
              <a:r>
                <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31" name="Прямоугольник 30">
              <a:extLst>
                <a:ext uri="{FF2B5EF4-FFF2-40B4-BE49-F238E27FC236}">
                  <a16:creationId xmlns:a16="http://schemas.microsoft.com/office/drawing/2014/main" id="{D8E0C2DC-F731-42C8-9484-9363A8C8CCD0}"/>
                </a:ext>
              </a:extLst>
            </p:cNvPr>
            <p:cNvSpPr/>
            <p:nvPr/>
          </p:nvSpPr>
          <p:spPr>
            <a:xfrm>
              <a:off x="4956983" y="5061541"/>
              <a:ext cx="360996" cy="461665"/>
            </a:xfrm>
            <a:prstGeom prst="rect">
              <a:avLst/>
            </a:prstGeom>
          </p:spPr>
          <p:txBody>
            <a:bodyPr wrap="none">
              <a:spAutoFit/>
            </a:bodyPr>
            <a:lstStyle/>
            <a:p>
              <a:r>
                <a:rPr lang="en-US"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1</a:t>
              </a:r>
            </a:p>
          </p:txBody>
        </p:sp>
        <mc:AlternateContent xmlns:mc="http://schemas.openxmlformats.org/markup-compatibility/2006" xmlns:a14="http://schemas.microsoft.com/office/drawing/2010/main">
          <mc:Choice Requires="a14">
            <p:sp>
              <p:nvSpPr>
                <p:cNvPr id="32" name="Прямоугольник 31">
                  <a:extLst>
                    <a:ext uri="{FF2B5EF4-FFF2-40B4-BE49-F238E27FC236}">
                      <a16:creationId xmlns:a16="http://schemas.microsoft.com/office/drawing/2014/main" id="{8D2F1BC4-7B4F-4856-834D-DDA15A0F1220}"/>
                    </a:ext>
                  </a:extLst>
                </p:cNvPr>
                <p:cNvSpPr/>
                <p:nvPr/>
              </p:nvSpPr>
              <p:spPr>
                <a:xfrm>
                  <a:off x="2750521" y="5829265"/>
                  <a:ext cx="888641" cy="9032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mPr>
                          <m:mr>
                            <m:e>
                              <m:r>
                                <m:rPr>
                                  <m:brk m:alnAt="7"/>
                                </m:rP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m:t>
                              </m:r>
                            </m:e>
                          </m:mr>
                          <m:mr>
                            <m:e>
                              <m:sSub>
                                <m:sSubPr>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e>
                                <m:sub>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3</m:t>
                                  </m:r>
                                </m:sub>
                              </m:sSub>
                            </m:e>
                          </m:mr>
                        </m:m>
                      </m:oMath>
                    </m:oMathPara>
                  </a14:m>
                  <a:endParaRPr lang="ru-KZ" sz="2800" dirty="0"/>
                </a:p>
              </p:txBody>
            </p:sp>
          </mc:Choice>
          <mc:Fallback xmlns="">
            <p:sp>
              <p:nvSpPr>
                <p:cNvPr id="32" name="Прямоугольник 31">
                  <a:extLst>
                    <a:ext uri="{FF2B5EF4-FFF2-40B4-BE49-F238E27FC236}">
                      <a16:creationId xmlns:a16="http://schemas.microsoft.com/office/drawing/2014/main" id="{8D2F1BC4-7B4F-4856-834D-DDA15A0F1220}"/>
                    </a:ext>
                  </a:extLst>
                </p:cNvPr>
                <p:cNvSpPr>
                  <a:spLocks noRot="1" noChangeAspect="1" noMove="1" noResize="1" noEditPoints="1" noAdjustHandles="1" noChangeArrowheads="1" noChangeShapeType="1" noTextEdit="1"/>
                </p:cNvSpPr>
                <p:nvPr/>
              </p:nvSpPr>
              <p:spPr>
                <a:xfrm>
                  <a:off x="2750521" y="5829265"/>
                  <a:ext cx="888641" cy="903261"/>
                </a:xfrm>
                <a:prstGeom prst="rect">
                  <a:avLst/>
                </a:prstGeom>
                <a:blipFill>
                  <a:blip r:embed="rId12"/>
                  <a:stretch>
                    <a:fillRect/>
                  </a:stretch>
                </a:blipFill>
              </p:spPr>
              <p:txBody>
                <a:bodyPr/>
                <a:lstStyle/>
                <a:p>
                  <a:r>
                    <a:rPr lang="ru-KZ">
                      <a:noFill/>
                    </a:rPr>
                    <a:t> </a:t>
                  </a:r>
                </a:p>
              </p:txBody>
            </p:sp>
          </mc:Fallback>
        </mc:AlternateContent>
      </p:grpSp>
    </p:spTree>
    <p:extLst>
      <p:ext uri="{BB962C8B-B14F-4D97-AF65-F5344CB8AC3E}">
        <p14:creationId xmlns:p14="http://schemas.microsoft.com/office/powerpoint/2010/main" val="1094155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 Қаныққан біратомды спирттердің изомерленуі</a:t>
            </a:r>
          </a:p>
        </p:txBody>
      </p:sp>
      <mc:AlternateContent xmlns:mc="http://schemas.openxmlformats.org/markup-compatibility/2006">
        <mc:Choice xmlns:a14="http://schemas.microsoft.com/office/drawing/2010/main" Requires="a14">
          <p:sp>
            <p:nvSpPr>
              <p:cNvPr id="7" name="TextBox 6"/>
              <p:cNvSpPr txBox="1"/>
              <p:nvPr/>
            </p:nvSpPr>
            <p:spPr>
              <a:xfrm>
                <a:off x="284161" y="1141452"/>
                <a:ext cx="9144000" cy="4280760"/>
              </a:xfrm>
              <a:prstGeom prst="rect">
                <a:avLst/>
              </a:prstGeom>
              <a:noFill/>
              <a:ln>
                <a:solidFill>
                  <a:schemeClr val="tx2"/>
                </a:solidFill>
              </a:ln>
            </p:spPr>
            <p:txBody>
              <a:bodyPr wrap="square" lIns="252000" tIns="108000" rIns="252000" bIns="108000" rtlCol="0">
                <a:spAutoFit/>
              </a:bodyPr>
              <a:lstStyle/>
              <a:p>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Спирттерде: </a:t>
                </a:r>
              </a:p>
              <a:p>
                <a:r>
                  <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1) </a:t>
                </a:r>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көміртек қаңқасының құрылысына; </a:t>
                </a:r>
              </a:p>
              <a:p>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2) көмірсутек тізбегіндегі гидроксил тобының орнына байланысты; </a:t>
                </a:r>
              </a:p>
              <a:p>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3) жай эфирлермен класаралық изомерлену болады. Гомологтық қатардың алғашқы мүшесі – метил спиртінің </a:t>
                </a:r>
                <a14:m>
                  <m:oMath xmlns:m="http://schemas.openxmlformats.org/officeDocument/2006/math">
                    <m:r>
                      <a:rPr lang="kk-KZ" sz="240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m:t>
                    </m:r>
                    <m:r>
                      <a:rPr lang="en-US" sz="24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𝐶𝐻</m:t>
                    </m:r>
                    <m:r>
                      <a:rPr lang="kk-KZ" sz="2400" i="1"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3</m:t>
                    </m:r>
                    <m:r>
                      <a:rPr lang="en-US" sz="24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𝑂𝐻</m:t>
                    </m:r>
                    <m:r>
                      <a:rPr lang="en-US" sz="24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 </m:t>
                    </m:r>
                  </m:oMath>
                </a14:m>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изомері жоқ. Ал қалған спирттерде көміртек атомының санының артуына байланысты изомерлерінің саны да арта түседі. Мысалы, этил спиртінің класаралық изомері диметил эфирі </a:t>
                </a:r>
                <a14:m>
                  <m:oMath xmlns:m="http://schemas.openxmlformats.org/officeDocument/2006/math">
                    <m:r>
                      <a:rPr lang="kk-KZ" sz="240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m:t>
                    </m:r>
                    <m:r>
                      <a:rPr lang="en-US" sz="24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𝐶𝐻</m:t>
                    </m:r>
                    <m:r>
                      <a:rPr lang="en-US" sz="2400" i="1"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3</m:t>
                    </m:r>
                    <m:r>
                      <a:rPr lang="en-US" sz="24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 − </m:t>
                    </m:r>
                    <m:r>
                      <a:rPr lang="en-US" sz="24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𝑂</m:t>
                    </m:r>
                    <m:r>
                      <a:rPr lang="en-US" sz="24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 − </m:t>
                    </m:r>
                    <m:r>
                      <a:rPr lang="en-US" sz="24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𝐶𝐻</m:t>
                    </m:r>
                    <m:r>
                      <a:rPr lang="en-US" sz="2400" i="1"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3</m:t>
                    </m:r>
                    <m:r>
                      <a:rPr lang="en-US" sz="2400" i="1" dirty="0">
                        <a:solidFill>
                          <a:srgbClr val="620BFC"/>
                        </a:solidFill>
                        <a:latin typeface="Cambria Math" panose="02040503050406030204" pitchFamily="18" charset="0"/>
                        <a:ea typeface="Open Sans" panose="020B0606030504020204" pitchFamily="34" charset="0"/>
                        <a:cs typeface="Open Sans" panose="020B0606030504020204" pitchFamily="34" charset="0"/>
                      </a:rPr>
                      <m:t>) </m:t>
                    </m:r>
                  </m:oMath>
                </a14:m>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болса, келесі мүшесі пропил спиртінің үш изомері бар. Олар:</a:t>
                </a:r>
              </a:p>
            </p:txBody>
          </p:sp>
        </mc:Choice>
        <mc:Fallback>
          <p:sp>
            <p:nvSpPr>
              <p:cNvPr id="7" name="TextBox 6"/>
              <p:cNvSpPr txBox="1">
                <a:spLocks noRot="1" noChangeAspect="1" noMove="1" noResize="1" noEditPoints="1" noAdjustHandles="1" noChangeArrowheads="1" noChangeShapeType="1" noTextEdit="1"/>
              </p:cNvSpPr>
              <p:nvPr/>
            </p:nvSpPr>
            <p:spPr>
              <a:xfrm>
                <a:off x="284161" y="1141452"/>
                <a:ext cx="9144000" cy="4280760"/>
              </a:xfrm>
              <a:prstGeom prst="rect">
                <a:avLst/>
              </a:prstGeom>
              <a:blipFill>
                <a:blip r:embed="rId2"/>
                <a:stretch>
                  <a:fillRect b="-710"/>
                </a:stretch>
              </a:blipFill>
              <a:ln>
                <a:solidFill>
                  <a:schemeClr val="tx2"/>
                </a:solidFill>
              </a:ln>
            </p:spPr>
            <p:txBody>
              <a:bodyPr/>
              <a:lstStyle/>
              <a:p>
                <a:r>
                  <a:rPr lang="ru-KZ">
                    <a:noFill/>
                  </a:rPr>
                  <a:t> </a:t>
                </a:r>
              </a:p>
            </p:txBody>
          </p:sp>
        </mc:Fallback>
      </mc:AlternateContent>
      <mc:AlternateContent xmlns:mc="http://schemas.openxmlformats.org/markup-compatibility/2006" xmlns:a14="http://schemas.microsoft.com/office/drawing/2010/main">
        <mc:Choice Requires="a14">
          <p:sp>
            <p:nvSpPr>
              <p:cNvPr id="10" name="Прямоугольник 9">
                <a:extLst>
                  <a:ext uri="{FF2B5EF4-FFF2-40B4-BE49-F238E27FC236}">
                    <a16:creationId xmlns:a16="http://schemas.microsoft.com/office/drawing/2014/main" id="{2EF8F4C0-567B-42D5-B939-E81D6B00E1CC}"/>
                  </a:ext>
                </a:extLst>
              </p:cNvPr>
              <p:cNvSpPr/>
              <p:nvPr/>
            </p:nvSpPr>
            <p:spPr>
              <a:xfrm>
                <a:off x="241628" y="5607616"/>
                <a:ext cx="3656514" cy="4924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6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6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e>
                        <m:sub>
                          <m:r>
                            <a:rPr lang="en-US" sz="2600" i="1">
                              <a:solidFill>
                                <a:srgbClr val="002060"/>
                              </a:solidFill>
                              <a:latin typeface="Cambria Math" panose="02040503050406030204" pitchFamily="18" charset="0"/>
                              <a:ea typeface="Open Sans" panose="020B0606030504020204" pitchFamily="34" charset="0"/>
                              <a:cs typeface="Open Sans" panose="020B0606030504020204" pitchFamily="34" charset="0"/>
                            </a:rPr>
                            <m:t>3</m:t>
                          </m:r>
                        </m:sub>
                      </m:sSub>
                      <m:r>
                        <a:rPr lang="en-US" sz="2600" i="1">
                          <a:solidFill>
                            <a:srgbClr val="002060"/>
                          </a:solidFill>
                          <a:latin typeface="Cambria Math" panose="02040503050406030204" pitchFamily="18" charset="0"/>
                          <a:ea typeface="Cambria Math" panose="02040503050406030204" pitchFamily="18" charset="0"/>
                          <a:cs typeface="Open Sans" panose="020B0606030504020204" pitchFamily="34" charset="0"/>
                        </a:rPr>
                        <m:t>−</m:t>
                      </m:r>
                      <m:sSub>
                        <m:sSubPr>
                          <m:ctrlPr>
                            <a:rPr lang="en-US" sz="2600" i="1">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6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e>
                        <m:sub>
                          <m:r>
                            <a:rPr lang="en-US" sz="26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2</m:t>
                          </m:r>
                        </m:sub>
                      </m:sSub>
                      <m:r>
                        <a:rPr lang="en-US" sz="2600" i="1">
                          <a:solidFill>
                            <a:srgbClr val="002060"/>
                          </a:solidFill>
                          <a:latin typeface="Cambria Math" panose="02040503050406030204" pitchFamily="18" charset="0"/>
                          <a:ea typeface="Cambria Math" panose="02040503050406030204" pitchFamily="18" charset="0"/>
                          <a:cs typeface="Open Sans" panose="020B0606030504020204" pitchFamily="34" charset="0"/>
                        </a:rPr>
                        <m:t>−</m:t>
                      </m:r>
                      <m:sSub>
                        <m:sSubPr>
                          <m:ctrlPr>
                            <a:rPr lang="en-US" sz="2600" i="1">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6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e>
                        <m:sub>
                          <m:r>
                            <a:rPr lang="en-US" sz="26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2</m:t>
                          </m:r>
                        </m:sub>
                      </m:sSub>
                      <m:r>
                        <a:rPr lang="en-US" sz="2600" i="1">
                          <a:solidFill>
                            <a:srgbClr val="002060"/>
                          </a:solidFill>
                          <a:latin typeface="Cambria Math" panose="02040503050406030204" pitchFamily="18" charset="0"/>
                          <a:ea typeface="Cambria Math" panose="02040503050406030204" pitchFamily="18" charset="0"/>
                          <a:cs typeface="Open Sans" panose="020B0606030504020204" pitchFamily="34" charset="0"/>
                        </a:rPr>
                        <m:t>−</m:t>
                      </m:r>
                      <m:r>
                        <a:rPr lang="en-US" sz="2600" b="0" i="1" smtClean="0">
                          <a:solidFill>
                            <a:srgbClr val="002060"/>
                          </a:solidFill>
                          <a:latin typeface="Cambria Math" panose="02040503050406030204" pitchFamily="18" charset="0"/>
                          <a:ea typeface="Cambria Math" panose="02040503050406030204" pitchFamily="18" charset="0"/>
                          <a:cs typeface="Open Sans" panose="020B0606030504020204" pitchFamily="34" charset="0"/>
                        </a:rPr>
                        <m:t>𝑂𝐻</m:t>
                      </m:r>
                    </m:oMath>
                  </m:oMathPara>
                </a14:m>
                <a:endParaRPr lang="ru-KZ" sz="2600" dirty="0"/>
              </a:p>
            </p:txBody>
          </p:sp>
        </mc:Choice>
        <mc:Fallback xmlns="">
          <p:sp>
            <p:nvSpPr>
              <p:cNvPr id="10" name="Прямоугольник 9">
                <a:extLst>
                  <a:ext uri="{FF2B5EF4-FFF2-40B4-BE49-F238E27FC236}">
                    <a16:creationId xmlns:a16="http://schemas.microsoft.com/office/drawing/2014/main" id="{2EF8F4C0-567B-42D5-B939-E81D6B00E1CC}"/>
                  </a:ext>
                </a:extLst>
              </p:cNvPr>
              <p:cNvSpPr>
                <a:spLocks noRot="1" noChangeAspect="1" noMove="1" noResize="1" noEditPoints="1" noAdjustHandles="1" noChangeArrowheads="1" noChangeShapeType="1" noTextEdit="1"/>
              </p:cNvSpPr>
              <p:nvPr/>
            </p:nvSpPr>
            <p:spPr>
              <a:xfrm>
                <a:off x="241628" y="5607616"/>
                <a:ext cx="3656514" cy="492443"/>
              </a:xfrm>
              <a:prstGeom prst="rect">
                <a:avLst/>
              </a:prstGeom>
              <a:blipFill>
                <a:blip r:embed="rId4"/>
                <a:stretch>
                  <a:fillRect/>
                </a:stretch>
              </a:blipFill>
            </p:spPr>
            <p:txBody>
              <a:bodyPr/>
              <a:lstStyle/>
              <a:p>
                <a:r>
                  <a:rPr lang="ru-KZ">
                    <a:noFill/>
                  </a:rPr>
                  <a:t> </a:t>
                </a:r>
              </a:p>
            </p:txBody>
          </p:sp>
        </mc:Fallback>
      </mc:AlternateContent>
      <p:grpSp>
        <p:nvGrpSpPr>
          <p:cNvPr id="18" name="Группа 17">
            <a:extLst>
              <a:ext uri="{FF2B5EF4-FFF2-40B4-BE49-F238E27FC236}">
                <a16:creationId xmlns:a16="http://schemas.microsoft.com/office/drawing/2014/main" id="{DA1888AB-403F-474A-9175-5AF75BDB1E39}"/>
              </a:ext>
            </a:extLst>
          </p:cNvPr>
          <p:cNvGrpSpPr/>
          <p:nvPr/>
        </p:nvGrpSpPr>
        <p:grpSpPr>
          <a:xfrm>
            <a:off x="3508001" y="6108406"/>
            <a:ext cx="2851935" cy="1201613"/>
            <a:chOff x="1883144" y="5432361"/>
            <a:chExt cx="2851935" cy="1201613"/>
          </a:xfrm>
        </p:grpSpPr>
        <mc:AlternateContent xmlns:mc="http://schemas.openxmlformats.org/markup-compatibility/2006" xmlns:a14="http://schemas.microsoft.com/office/drawing/2010/main">
          <mc:Choice Requires="a14">
            <p:sp>
              <p:nvSpPr>
                <p:cNvPr id="20" name="Прямоугольник 19">
                  <a:extLst>
                    <a:ext uri="{FF2B5EF4-FFF2-40B4-BE49-F238E27FC236}">
                      <a16:creationId xmlns:a16="http://schemas.microsoft.com/office/drawing/2014/main" id="{B3B61A5A-2181-416A-B5EC-E35420A4681A}"/>
                    </a:ext>
                  </a:extLst>
                </p:cNvPr>
                <p:cNvSpPr/>
                <p:nvPr/>
              </p:nvSpPr>
              <p:spPr>
                <a:xfrm>
                  <a:off x="2932597" y="5803169"/>
                  <a:ext cx="780278" cy="8308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mPr>
                          <m:mr>
                            <m:e>
                              <m:r>
                                <m:rPr>
                                  <m:brk m:alnAt="7"/>
                                </m:rP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m:t>
                              </m:r>
                            </m:e>
                          </m:mr>
                          <m:mr>
                            <m:e>
                              <m: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𝑂𝐻</m:t>
                              </m:r>
                            </m:e>
                          </m:mr>
                        </m:m>
                      </m:oMath>
                    </m:oMathPara>
                  </a14:m>
                  <a:endParaRPr lang="ru-KZ" sz="2800" dirty="0"/>
                </a:p>
              </p:txBody>
            </p:sp>
          </mc:Choice>
          <mc:Fallback xmlns="">
            <p:sp>
              <p:nvSpPr>
                <p:cNvPr id="20" name="Прямоугольник 19">
                  <a:extLst>
                    <a:ext uri="{FF2B5EF4-FFF2-40B4-BE49-F238E27FC236}">
                      <a16:creationId xmlns:a16="http://schemas.microsoft.com/office/drawing/2014/main" id="{B3B61A5A-2181-416A-B5EC-E35420A4681A}"/>
                    </a:ext>
                  </a:extLst>
                </p:cNvPr>
                <p:cNvSpPr>
                  <a:spLocks noRot="1" noChangeAspect="1" noMove="1" noResize="1" noEditPoints="1" noAdjustHandles="1" noChangeArrowheads="1" noChangeShapeType="1" noTextEdit="1"/>
                </p:cNvSpPr>
                <p:nvPr/>
              </p:nvSpPr>
              <p:spPr>
                <a:xfrm>
                  <a:off x="2932597" y="5803169"/>
                  <a:ext cx="780278" cy="830805"/>
                </a:xfrm>
                <a:prstGeom prst="rect">
                  <a:avLst/>
                </a:prstGeom>
                <a:blipFill>
                  <a:blip r:embed="rId5"/>
                  <a:stretch>
                    <a:fillRect/>
                  </a:stretch>
                </a:blipFill>
              </p:spPr>
              <p:txBody>
                <a:bodyPr/>
                <a:lstStyle/>
                <a:p>
                  <a:r>
                    <a:rPr lang="ru-KZ">
                      <a:noFill/>
                    </a:rPr>
                    <a:t> </a:t>
                  </a:r>
                </a:p>
              </p:txBody>
            </p:sp>
          </mc:Fallback>
        </mc:AlternateContent>
        <mc:AlternateContent xmlns:mc="http://schemas.openxmlformats.org/markup-compatibility/2006" xmlns:a14="http://schemas.microsoft.com/office/drawing/2010/main">
          <mc:Choice Requires="a14">
            <p:sp>
              <p:nvSpPr>
                <p:cNvPr id="21" name="Прямоугольник 20">
                  <a:extLst>
                    <a:ext uri="{FF2B5EF4-FFF2-40B4-BE49-F238E27FC236}">
                      <a16:creationId xmlns:a16="http://schemas.microsoft.com/office/drawing/2014/main" id="{1B57D7A2-25FC-4F73-9B85-EF0BA62C0FD0}"/>
                    </a:ext>
                  </a:extLst>
                </p:cNvPr>
                <p:cNvSpPr/>
                <p:nvPr/>
              </p:nvSpPr>
              <p:spPr>
                <a:xfrm>
                  <a:off x="1883144" y="5432361"/>
                  <a:ext cx="2851935"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e>
                          <m:sub>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3</m:t>
                            </m:r>
                          </m:sub>
                        </m:sSub>
                        <m:r>
                          <a:rPr lang="en-US" sz="2800" i="1">
                            <a:solidFill>
                              <a:srgbClr val="002060"/>
                            </a:solidFill>
                            <a:latin typeface="Cambria Math" panose="02040503050406030204" pitchFamily="18" charset="0"/>
                            <a:ea typeface="Cambria Math" panose="02040503050406030204" pitchFamily="18" charset="0"/>
                            <a:cs typeface="Open Sans" panose="020B0606030504020204" pitchFamily="34" charset="0"/>
                          </a:rPr>
                          <m:t>−</m:t>
                        </m:r>
                        <m:r>
                          <a:rPr lang="en-US" sz="2800" b="0" i="1" smtClean="0">
                            <a:solidFill>
                              <a:srgbClr val="002060"/>
                            </a:solidFill>
                            <a:latin typeface="Cambria Math" panose="02040503050406030204" pitchFamily="18" charset="0"/>
                            <a:ea typeface="Cambria Math" panose="02040503050406030204" pitchFamily="18" charset="0"/>
                            <a:cs typeface="Open Sans" panose="020B0606030504020204" pitchFamily="34" charset="0"/>
                          </a:rPr>
                          <m:t>𝐶</m:t>
                        </m:r>
                        <m: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𝐻</m:t>
                        </m:r>
                        <m:r>
                          <a:rPr lang="en-US" sz="2800" i="1">
                            <a:solidFill>
                              <a:srgbClr val="002060"/>
                            </a:solidFill>
                            <a:latin typeface="Cambria Math" panose="02040503050406030204" pitchFamily="18" charset="0"/>
                            <a:ea typeface="Cambria Math" panose="02040503050406030204" pitchFamily="18" charset="0"/>
                            <a:cs typeface="Open Sans" panose="020B0606030504020204" pitchFamily="34" charset="0"/>
                          </a:rPr>
                          <m:t>−</m:t>
                        </m:r>
                        <m:sSub>
                          <m:sSubPr>
                            <m:ctrlP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e>
                          <m:sub>
                            <m: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3</m:t>
                            </m:r>
                          </m:sub>
                        </m:sSub>
                      </m:oMath>
                    </m:oMathPara>
                  </a14:m>
                  <a:endParaRPr lang="ru-KZ" sz="2800" dirty="0"/>
                </a:p>
              </p:txBody>
            </p:sp>
          </mc:Choice>
          <mc:Fallback xmlns="">
            <p:sp>
              <p:nvSpPr>
                <p:cNvPr id="21" name="Прямоугольник 20">
                  <a:extLst>
                    <a:ext uri="{FF2B5EF4-FFF2-40B4-BE49-F238E27FC236}">
                      <a16:creationId xmlns:a16="http://schemas.microsoft.com/office/drawing/2014/main" id="{1B57D7A2-25FC-4F73-9B85-EF0BA62C0FD0}"/>
                    </a:ext>
                  </a:extLst>
                </p:cNvPr>
                <p:cNvSpPr>
                  <a:spLocks noRot="1" noChangeAspect="1" noMove="1" noResize="1" noEditPoints="1" noAdjustHandles="1" noChangeArrowheads="1" noChangeShapeType="1" noTextEdit="1"/>
                </p:cNvSpPr>
                <p:nvPr/>
              </p:nvSpPr>
              <p:spPr>
                <a:xfrm>
                  <a:off x="1883144" y="5432361"/>
                  <a:ext cx="2851935" cy="523220"/>
                </a:xfrm>
                <a:prstGeom prst="rect">
                  <a:avLst/>
                </a:prstGeom>
                <a:blipFill>
                  <a:blip r:embed="rId6"/>
                  <a:stretch>
                    <a:fillRect/>
                  </a:stretch>
                </a:blipFill>
              </p:spPr>
              <p:txBody>
                <a:bodyPr/>
                <a:lstStyle/>
                <a:p>
                  <a:r>
                    <a:rPr lang="kk-KZ">
                      <a:noFill/>
                    </a:rPr>
                    <a:t> </a:t>
                  </a:r>
                </a:p>
              </p:txBody>
            </p:sp>
          </mc:Fallback>
        </mc:AlternateContent>
      </p:grpSp>
      <mc:AlternateContent xmlns:mc="http://schemas.openxmlformats.org/markup-compatibility/2006" xmlns:a14="http://schemas.microsoft.com/office/drawing/2010/main">
        <mc:Choice Requires="a14">
          <p:sp>
            <p:nvSpPr>
              <p:cNvPr id="28" name="Прямоугольник 27">
                <a:extLst>
                  <a:ext uri="{FF2B5EF4-FFF2-40B4-BE49-F238E27FC236}">
                    <a16:creationId xmlns:a16="http://schemas.microsoft.com/office/drawing/2014/main" id="{37D38638-C7CA-487B-9249-499BC8BB6217}"/>
                  </a:ext>
                </a:extLst>
              </p:cNvPr>
              <p:cNvSpPr/>
              <p:nvPr/>
            </p:nvSpPr>
            <p:spPr>
              <a:xfrm>
                <a:off x="6556669" y="5607616"/>
                <a:ext cx="2871492"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𝐶𝐻</m:t>
                          </m:r>
                        </m:e>
                        <m:sub>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3</m:t>
                          </m:r>
                        </m:sub>
                      </m:sSub>
                      <m:r>
                        <a:rPr lang="en-US" sz="2800" i="1">
                          <a:solidFill>
                            <a:srgbClr val="002060"/>
                          </a:solidFill>
                          <a:latin typeface="Cambria Math" panose="02040503050406030204" pitchFamily="18" charset="0"/>
                          <a:ea typeface="Cambria Math" panose="02040503050406030204" pitchFamily="18" charset="0"/>
                          <a:cs typeface="Open Sans" panose="020B0606030504020204" pitchFamily="34" charset="0"/>
                        </a:rPr>
                        <m:t>−</m:t>
                      </m:r>
                      <m: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𝑂</m:t>
                      </m:r>
                      <m:r>
                        <a:rPr lang="en-US" sz="2800" i="1">
                          <a:solidFill>
                            <a:srgbClr val="002060"/>
                          </a:solidFill>
                          <a:latin typeface="Cambria Math" panose="02040503050406030204" pitchFamily="18" charset="0"/>
                          <a:ea typeface="Cambria Math" panose="02040503050406030204" pitchFamily="18" charset="0"/>
                          <a:cs typeface="Open Sans" panose="020B0606030504020204" pitchFamily="34" charset="0"/>
                        </a:rPr>
                        <m:t>−</m:t>
                      </m:r>
                      <m:sSub>
                        <m:sSubPr>
                          <m:ctrlP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sSub>
                            <m:sSubPr>
                              <m:ctrlPr>
                                <a:rPr lang="en-US" sz="280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ctrlPr>
                            </m:sSubPr>
                            <m:e>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𝐶</m:t>
                              </m:r>
                            </m:e>
                            <m:sub>
                              <m: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2</m:t>
                              </m:r>
                            </m:sub>
                          </m:sSub>
                          <m:r>
                            <a:rPr lang="en-US" sz="2800" i="1">
                              <a:solidFill>
                                <a:srgbClr val="002060"/>
                              </a:solidFill>
                              <a:latin typeface="Cambria Math" panose="02040503050406030204" pitchFamily="18" charset="0"/>
                              <a:ea typeface="Open Sans" panose="020B0606030504020204" pitchFamily="34" charset="0"/>
                              <a:cs typeface="Open Sans" panose="020B0606030504020204" pitchFamily="34" charset="0"/>
                            </a:rPr>
                            <m:t>𝐻</m:t>
                          </m:r>
                        </m:e>
                        <m:sub>
                          <m:r>
                            <a:rPr lang="en-US" sz="2800" b="0" i="1" smtClean="0">
                              <a:solidFill>
                                <a:srgbClr val="002060"/>
                              </a:solidFill>
                              <a:latin typeface="Cambria Math" panose="02040503050406030204" pitchFamily="18" charset="0"/>
                              <a:ea typeface="Open Sans" panose="020B0606030504020204" pitchFamily="34" charset="0"/>
                              <a:cs typeface="Open Sans" panose="020B0606030504020204" pitchFamily="34" charset="0"/>
                            </a:rPr>
                            <m:t>5</m:t>
                          </m:r>
                        </m:sub>
                      </m:sSub>
                    </m:oMath>
                  </m:oMathPara>
                </a14:m>
                <a:endParaRPr lang="ru-KZ" sz="2800" dirty="0"/>
              </a:p>
            </p:txBody>
          </p:sp>
        </mc:Choice>
        <mc:Fallback xmlns="">
          <p:sp>
            <p:nvSpPr>
              <p:cNvPr id="28" name="Прямоугольник 27">
                <a:extLst>
                  <a:ext uri="{FF2B5EF4-FFF2-40B4-BE49-F238E27FC236}">
                    <a16:creationId xmlns:a16="http://schemas.microsoft.com/office/drawing/2014/main" id="{37D38638-C7CA-487B-9249-499BC8BB6217}"/>
                  </a:ext>
                </a:extLst>
              </p:cNvPr>
              <p:cNvSpPr>
                <a:spLocks noRot="1" noChangeAspect="1" noMove="1" noResize="1" noEditPoints="1" noAdjustHandles="1" noChangeArrowheads="1" noChangeShapeType="1" noTextEdit="1"/>
              </p:cNvSpPr>
              <p:nvPr/>
            </p:nvSpPr>
            <p:spPr>
              <a:xfrm>
                <a:off x="6556669" y="5607616"/>
                <a:ext cx="2871492" cy="523220"/>
              </a:xfrm>
              <a:prstGeom prst="rect">
                <a:avLst/>
              </a:prstGeom>
              <a:blipFill>
                <a:blip r:embed="rId7"/>
                <a:stretch>
                  <a:fillRect/>
                </a:stretch>
              </a:blipFill>
            </p:spPr>
            <p:txBody>
              <a:bodyPr/>
              <a:lstStyle/>
              <a:p>
                <a:r>
                  <a:rPr lang="ru-KZ">
                    <a:noFill/>
                  </a:rPr>
                  <a:t> </a:t>
                </a:r>
              </a:p>
            </p:txBody>
          </p:sp>
        </mc:Fallback>
      </mc:AlternateContent>
      <p:sp>
        <p:nvSpPr>
          <p:cNvPr id="3" name="Прямоугольник 2">
            <a:extLst>
              <a:ext uri="{FF2B5EF4-FFF2-40B4-BE49-F238E27FC236}">
                <a16:creationId xmlns:a16="http://schemas.microsoft.com/office/drawing/2014/main" id="{9814A380-0D84-4141-A721-0BCC1475120E}"/>
              </a:ext>
            </a:extLst>
          </p:cNvPr>
          <p:cNvSpPr/>
          <p:nvPr/>
        </p:nvSpPr>
        <p:spPr>
          <a:xfrm>
            <a:off x="807169" y="6222101"/>
            <a:ext cx="1946367" cy="461665"/>
          </a:xfrm>
          <a:prstGeom prst="rect">
            <a:avLst/>
          </a:prstGeom>
        </p:spPr>
        <p:txBody>
          <a:bodyPr wrap="none">
            <a:spAutoFit/>
          </a:bodyPr>
          <a:lstStyle/>
          <a:p>
            <a:r>
              <a:rPr lang="kk-KZ"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пропанол-1</a:t>
            </a:r>
            <a:endParaRPr lang="ru-KZ" sz="2400" dirty="0">
              <a:solidFill>
                <a:srgbClr val="620BFC"/>
              </a:solidFill>
            </a:endParaRPr>
          </a:p>
        </p:txBody>
      </p:sp>
      <p:sp>
        <p:nvSpPr>
          <p:cNvPr id="29" name="Прямоугольник 28">
            <a:extLst>
              <a:ext uri="{FF2B5EF4-FFF2-40B4-BE49-F238E27FC236}">
                <a16:creationId xmlns:a16="http://schemas.microsoft.com/office/drawing/2014/main" id="{39443082-EE16-438F-9B65-0816D6F8E19C}"/>
              </a:ext>
            </a:extLst>
          </p:cNvPr>
          <p:cNvSpPr/>
          <p:nvPr/>
        </p:nvSpPr>
        <p:spPr>
          <a:xfrm>
            <a:off x="3968478" y="7270347"/>
            <a:ext cx="1946367" cy="461665"/>
          </a:xfrm>
          <a:prstGeom prst="rect">
            <a:avLst/>
          </a:prstGeom>
        </p:spPr>
        <p:txBody>
          <a:bodyPr wrap="none">
            <a:spAutoFit/>
          </a:bodyPr>
          <a:lstStyle/>
          <a:p>
            <a:r>
              <a:rPr lang="kk-KZ"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пропанол-2</a:t>
            </a:r>
            <a:endParaRPr lang="ru-KZ" sz="2400" dirty="0">
              <a:solidFill>
                <a:srgbClr val="620BFC"/>
              </a:solidFill>
            </a:endParaRPr>
          </a:p>
        </p:txBody>
      </p:sp>
      <p:sp>
        <p:nvSpPr>
          <p:cNvPr id="30" name="Прямоугольник 29">
            <a:extLst>
              <a:ext uri="{FF2B5EF4-FFF2-40B4-BE49-F238E27FC236}">
                <a16:creationId xmlns:a16="http://schemas.microsoft.com/office/drawing/2014/main" id="{A51BDE42-D1C2-4CC3-BF80-7104F5AD9A53}"/>
              </a:ext>
            </a:extLst>
          </p:cNvPr>
          <p:cNvSpPr/>
          <p:nvPr/>
        </p:nvSpPr>
        <p:spPr>
          <a:xfrm>
            <a:off x="6747427" y="6222101"/>
            <a:ext cx="2680734" cy="461665"/>
          </a:xfrm>
          <a:prstGeom prst="rect">
            <a:avLst/>
          </a:prstGeom>
        </p:spPr>
        <p:txBody>
          <a:bodyPr wrap="none">
            <a:spAutoFit/>
          </a:bodyPr>
          <a:lstStyle/>
          <a:p>
            <a:r>
              <a:rPr lang="kk-KZ" sz="2400" dirty="0" err="1">
                <a:solidFill>
                  <a:srgbClr val="620BFC"/>
                </a:solidFill>
                <a:latin typeface="Open Sans" panose="020B0606030504020204" pitchFamily="34" charset="0"/>
                <a:ea typeface="Open Sans" panose="020B0606030504020204" pitchFamily="34" charset="0"/>
                <a:cs typeface="Open Sans" panose="020B0606030504020204" pitchFamily="34" charset="0"/>
              </a:rPr>
              <a:t>метилэтил</a:t>
            </a:r>
            <a:r>
              <a:rPr lang="kk-KZ"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 эфирі</a:t>
            </a:r>
            <a:endParaRPr lang="ru-KZ" sz="2400" dirty="0">
              <a:solidFill>
                <a:srgbClr val="620BFC"/>
              </a:solidFill>
            </a:endParaRPr>
          </a:p>
        </p:txBody>
      </p:sp>
    </p:spTree>
    <p:extLst>
      <p:ext uri="{BB962C8B-B14F-4D97-AF65-F5344CB8AC3E}">
        <p14:creationId xmlns:p14="http://schemas.microsoft.com/office/powerpoint/2010/main" val="24730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6477155D-3302-4362-B558-B11CDE444F29}"/>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4856162" y="4722725"/>
            <a:ext cx="4491133" cy="813917"/>
          </a:xfrm>
          <a:prstGeom prst="rect">
            <a:avLst/>
          </a:prstGeom>
        </p:spPr>
      </p:pic>
      <p:sp>
        <p:nvSpPr>
          <p:cNvPr id="2" name="TextBox 1"/>
          <p:cNvSpPr txBox="1"/>
          <p:nvPr/>
        </p:nvSpPr>
        <p:spPr>
          <a:xfrm>
            <a:off x="284163" y="292100"/>
            <a:ext cx="9144000" cy="1018328"/>
          </a:xfrm>
          <a:prstGeom prst="rect">
            <a:avLst/>
          </a:prstGeom>
          <a:noFill/>
          <a:ln>
            <a:solidFill>
              <a:schemeClr val="tx2"/>
            </a:solidFill>
          </a:ln>
        </p:spPr>
        <p:txBody>
          <a:bodyPr wrap="square" lIns="252000" tIns="108000" rIns="252000" bIns="108000" rtlCol="0">
            <a:spAutoFit/>
          </a:bodyPr>
          <a:lstStyle/>
          <a:p>
            <a:pPr algn="ctr"/>
            <a:r>
              <a:rPr lang="kk-KZ" sz="2600" dirty="0">
                <a:solidFill>
                  <a:srgbClr val="620BFC"/>
                </a:solidFill>
                <a:latin typeface="Open Sans" panose="020B0606030504020204" pitchFamily="34" charset="0"/>
                <a:ea typeface="Open Sans" panose="020B0606030504020204" pitchFamily="34" charset="0"/>
                <a:cs typeface="Open Sans" panose="020B0606030504020204" pitchFamily="34" charset="0"/>
              </a:rPr>
              <a:t> Қаныққан біратомды спирттердің физикалық қасиеттері</a:t>
            </a:r>
          </a:p>
        </p:txBody>
      </p:sp>
      <mc:AlternateContent xmlns:mc="http://schemas.openxmlformats.org/markup-compatibility/2006" xmlns:a14="http://schemas.microsoft.com/office/drawing/2010/main">
        <mc:Choice Requires="a14">
          <p:sp>
            <p:nvSpPr>
              <p:cNvPr id="7" name="TextBox 6"/>
              <p:cNvSpPr txBox="1"/>
              <p:nvPr/>
            </p:nvSpPr>
            <p:spPr>
              <a:xfrm>
                <a:off x="284161" y="1446436"/>
                <a:ext cx="9144000" cy="2926543"/>
              </a:xfrm>
              <a:prstGeom prst="rect">
                <a:avLst/>
              </a:prstGeom>
              <a:noFill/>
              <a:ln>
                <a:solidFill>
                  <a:schemeClr val="tx2"/>
                </a:solidFill>
              </a:ln>
            </p:spPr>
            <p:txBody>
              <a:bodyPr wrap="square" lIns="252000" tIns="108000" rIns="252000" bIns="108000" rtlCol="0">
                <a:spAutoFit/>
              </a:bodyPr>
              <a:lstStyle/>
              <a:p>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Қалыпты температурада </a:t>
                </a:r>
                <a14:m>
                  <m:oMath xmlns:m="http://schemas.openxmlformats.org/officeDocument/2006/math">
                    <m:r>
                      <a:rPr lang="en-US" sz="220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𝐶</m:t>
                    </m:r>
                    <m:r>
                      <a:rPr lang="en-US" sz="2200" i="1"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10</m:t>
                    </m:r>
                  </m:oMath>
                </a14:m>
                <a:r>
                  <a:rPr lang="en-US"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a:t>
                </a:r>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ға дейінгі спирттер сұйық заттар, </a:t>
                </a:r>
                <a14:m>
                  <m:oMath xmlns:m="http://schemas.openxmlformats.org/officeDocument/2006/math">
                    <m:r>
                      <a:rPr lang="en-US" sz="2200" i="1" dirty="0" smtClean="0">
                        <a:solidFill>
                          <a:srgbClr val="620BFC"/>
                        </a:solidFill>
                        <a:latin typeface="Cambria Math" panose="02040503050406030204" pitchFamily="18" charset="0"/>
                        <a:ea typeface="Open Sans" panose="020B0606030504020204" pitchFamily="34" charset="0"/>
                        <a:cs typeface="Open Sans" panose="020B0606030504020204" pitchFamily="34" charset="0"/>
                      </a:rPr>
                      <m:t>𝐶</m:t>
                    </m:r>
                    <m:r>
                      <a:rPr lang="en-US" sz="2200" i="1" baseline="-25000" dirty="0">
                        <a:solidFill>
                          <a:srgbClr val="620BFC"/>
                        </a:solidFill>
                        <a:latin typeface="Cambria Math" panose="02040503050406030204" pitchFamily="18" charset="0"/>
                        <a:ea typeface="Open Sans" panose="020B0606030504020204" pitchFamily="34" charset="0"/>
                        <a:cs typeface="Open Sans" panose="020B0606030504020204" pitchFamily="34" charset="0"/>
                      </a:rPr>
                      <m:t>11</m:t>
                    </m:r>
                  </m:oMath>
                </a14:m>
                <a:r>
                  <a:rPr lang="en-US"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a:t>
                </a:r>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ден бастап қатты заттар. Алғашқы үшеуі сумен кез келген қатынаста араласады, молекулалық массасының артуына байланысты спирттердің суда ерігіштігі әлсірей бастайды. Сұйық спирттердің өздеріне тән иісі болады. </a:t>
                </a:r>
              </a:p>
              <a:p>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Спирттердің қайнау температурасы сәйкес көмірсутектердің қайнау температурасынан жоғары болады. Бұл құбылысты спирттерде болатын сутектік байланыспен түсіндіруге болады:</a:t>
                </a:r>
              </a:p>
            </p:txBody>
          </p:sp>
        </mc:Choice>
        <mc:Fallback xmlns="">
          <p:sp>
            <p:nvSpPr>
              <p:cNvPr id="7" name="TextBox 6"/>
              <p:cNvSpPr txBox="1">
                <a:spLocks noRot="1" noChangeAspect="1" noMove="1" noResize="1" noEditPoints="1" noAdjustHandles="1" noChangeArrowheads="1" noChangeShapeType="1" noTextEdit="1"/>
              </p:cNvSpPr>
              <p:nvPr/>
            </p:nvSpPr>
            <p:spPr>
              <a:xfrm>
                <a:off x="284161" y="1446436"/>
                <a:ext cx="9144000" cy="2926543"/>
              </a:xfrm>
              <a:prstGeom prst="rect">
                <a:avLst/>
              </a:prstGeom>
              <a:blipFill>
                <a:blip r:embed="rId4"/>
                <a:stretch>
                  <a:fillRect b="-1037"/>
                </a:stretch>
              </a:blipFill>
              <a:ln>
                <a:solidFill>
                  <a:schemeClr val="tx2"/>
                </a:solidFill>
              </a:ln>
            </p:spPr>
            <p:txBody>
              <a:bodyPr/>
              <a:lstStyle/>
              <a:p>
                <a:r>
                  <a:rPr lang="ru-KZ">
                    <a:noFill/>
                  </a:rPr>
                  <a:t> </a:t>
                </a:r>
              </a:p>
            </p:txBody>
          </p:sp>
        </mc:Fallback>
      </mc:AlternateContent>
      <p:sp>
        <p:nvSpPr>
          <p:cNvPr id="9" name="TextBox 8">
            <a:extLst>
              <a:ext uri="{FF2B5EF4-FFF2-40B4-BE49-F238E27FC236}">
                <a16:creationId xmlns:a16="http://schemas.microsoft.com/office/drawing/2014/main" id="{A55643CC-D517-4D20-BB88-F19FFD495BE2}"/>
              </a:ext>
            </a:extLst>
          </p:cNvPr>
          <p:cNvSpPr txBox="1"/>
          <p:nvPr/>
        </p:nvSpPr>
        <p:spPr>
          <a:xfrm>
            <a:off x="284165" y="4508987"/>
            <a:ext cx="4689769" cy="3265097"/>
          </a:xfrm>
          <a:prstGeom prst="rect">
            <a:avLst/>
          </a:prstGeom>
          <a:noFill/>
          <a:ln>
            <a:solidFill>
              <a:schemeClr val="tx2"/>
            </a:solidFill>
          </a:ln>
        </p:spPr>
        <p:txBody>
          <a:bodyPr wrap="square" lIns="252000" tIns="108000" rIns="252000" bIns="108000" rtlCol="0">
            <a:spAutoFit/>
          </a:bodyPr>
          <a:lstStyle/>
          <a:p>
            <a:r>
              <a:rPr lang="kk-KZ"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Арендердің әр түрлі гидроксотуындылары болады. Егер гидроксил топтары бензол сақинасына тікелей жалғанса фенолдар түзіледі. Ал егер бензол сақинасындағы бүйір тізбекке жалғанса ароматты спирттерді береді. </a:t>
            </a:r>
          </a:p>
        </p:txBody>
      </p:sp>
      <p:pic>
        <p:nvPicPr>
          <p:cNvPr id="6" name="Рисунок 5">
            <a:extLst>
              <a:ext uri="{FF2B5EF4-FFF2-40B4-BE49-F238E27FC236}">
                <a16:creationId xmlns:a16="http://schemas.microsoft.com/office/drawing/2014/main" id="{DA1F3E3E-1629-4BEB-967F-BF036EC1A9EB}"/>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26000"/>
                    </a14:imgEffect>
                  </a14:imgLayer>
                </a14:imgProps>
              </a:ext>
            </a:extLst>
          </a:blip>
          <a:stretch>
            <a:fillRect/>
          </a:stretch>
        </p:blipFill>
        <p:spPr>
          <a:xfrm>
            <a:off x="5115992" y="5724257"/>
            <a:ext cx="4089245" cy="1663789"/>
          </a:xfrm>
          <a:prstGeom prst="rect">
            <a:avLst/>
          </a:prstGeom>
        </p:spPr>
      </p:pic>
    </p:spTree>
    <p:extLst>
      <p:ext uri="{BB962C8B-B14F-4D97-AF65-F5344CB8AC3E}">
        <p14:creationId xmlns:p14="http://schemas.microsoft.com/office/powerpoint/2010/main" val="582511567"/>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18204</TotalTime>
  <Words>754</Words>
  <Application>Microsoft Office PowerPoint</Application>
  <PresentationFormat>Произвольный</PresentationFormat>
  <Paragraphs>93</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Calibri Light</vt:lpstr>
      <vt:lpstr>Cambria Math</vt:lpstr>
      <vt:lpstr>Open Sans</vt:lpstr>
      <vt:lpstr>Тема Office</vt:lpstr>
      <vt:lpstr>10-сынып</vt:lpstr>
      <vt:lpstr>Сабақтың мақсаты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Microsoft Office User</dc:creator>
  <cp:lastModifiedBy>Абдиманапов Ерлан Ауелбекулы</cp:lastModifiedBy>
  <cp:revision>454</cp:revision>
  <dcterms:created xsi:type="dcterms:W3CDTF">2020-07-01T14:03:46Z</dcterms:created>
  <dcterms:modified xsi:type="dcterms:W3CDTF">2021-02-19T07:54:04Z</dcterms:modified>
</cp:coreProperties>
</file>