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sldIdLst>
    <p:sldId id="265" r:id="rId2"/>
    <p:sldId id="296" r:id="rId3"/>
    <p:sldId id="285"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258" r:id="rId22"/>
  </p:sldIdLst>
  <p:sldSz cx="9712325" cy="8002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 userDrawn="1">
          <p15:clr>
            <a:srgbClr val="A4A3A4"/>
          </p15:clr>
        </p15:guide>
        <p15:guide id="2" pos="179" userDrawn="1">
          <p15:clr>
            <a:srgbClr val="A4A3A4"/>
          </p15:clr>
        </p15:guide>
        <p15:guide id="3" pos="5939" userDrawn="1">
          <p15:clr>
            <a:srgbClr val="A4A3A4"/>
          </p15:clr>
        </p15:guide>
        <p15:guide id="4" orient="horz" pos="4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0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6357" autoAdjust="0"/>
  </p:normalViewPr>
  <p:slideViewPr>
    <p:cSldViewPr snapToGrid="0" snapToObjects="1">
      <p:cViewPr varScale="1">
        <p:scale>
          <a:sx n="79" d="100"/>
          <a:sy n="79" d="100"/>
        </p:scale>
        <p:origin x="1320" y="84"/>
      </p:cViewPr>
      <p:guideLst>
        <p:guide orient="horz" pos="184"/>
        <p:guide pos="179"/>
        <p:guide pos="5939"/>
        <p:guide orient="horz" pos="4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err="1"/>
              <a:t>Қазіргі</a:t>
            </a:r>
            <a:r>
              <a:rPr lang="ru-RU" dirty="0"/>
              <a:t> </a:t>
            </a:r>
            <a:r>
              <a:rPr lang="ru-RU" dirty="0" err="1"/>
              <a:t>уақытта</a:t>
            </a:r>
            <a:r>
              <a:rPr lang="ru-RU" dirty="0"/>
              <a:t> </a:t>
            </a:r>
            <a:r>
              <a:rPr lang="ru-RU" dirty="0" err="1"/>
              <a:t>дүниежүзінде</a:t>
            </a:r>
            <a:r>
              <a:rPr lang="ru-RU" dirty="0"/>
              <a:t> </a:t>
            </a:r>
            <a:r>
              <a:rPr lang="ru-RU" dirty="0" err="1"/>
              <a:t>өндірілетін</a:t>
            </a:r>
            <a:r>
              <a:rPr lang="ru-RU" dirty="0"/>
              <a:t> </a:t>
            </a:r>
            <a:r>
              <a:rPr lang="ru-RU" dirty="0" err="1"/>
              <a:t>болат</a:t>
            </a:r>
            <a:r>
              <a:rPr lang="ru-RU" dirty="0"/>
              <a:t> </a:t>
            </a:r>
            <a:r>
              <a:rPr lang="ru-RU" dirty="0" err="1"/>
              <a:t>көлемі</a:t>
            </a:r>
            <a:r>
              <a:rPr lang="ru-RU" dirty="0"/>
              <a:t>:</a:t>
            </a:r>
          </a:p>
        </c:rich>
      </c:tx>
      <c:layout>
        <c:manualLayout>
          <c:xMode val="edge"/>
          <c:yMode val="edge"/>
          <c:x val="5.7968722659667543E-2"/>
          <c:y val="1.7065904120861539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Қазіргі уақытта дүние жүзінде өндірілетін болат көлеміні</c:v>
                </c:pt>
              </c:strCache>
            </c:strRef>
          </c:tx>
          <c:explosion val="6"/>
          <c:dPt>
            <c:idx val="0"/>
            <c:bubble3D val="0"/>
            <c:spPr>
              <a:solidFill>
                <a:srgbClr val="00B0F0"/>
              </a:solidFill>
            </c:spPr>
            <c:extLst>
              <c:ext xmlns:c16="http://schemas.microsoft.com/office/drawing/2014/chart" uri="{C3380CC4-5D6E-409C-BE32-E72D297353CC}">
                <c16:uniqueId val="{00000001-7B5C-49B4-B80A-636224443DA8}"/>
              </c:ext>
            </c:extLst>
          </c:dPt>
          <c:dPt>
            <c:idx val="1"/>
            <c:bubble3D val="0"/>
            <c:spPr>
              <a:solidFill>
                <a:srgbClr val="00B050"/>
              </a:solidFill>
            </c:spPr>
            <c:extLst>
              <c:ext xmlns:c16="http://schemas.microsoft.com/office/drawing/2014/chart" uri="{C3380CC4-5D6E-409C-BE32-E72D297353CC}">
                <c16:uniqueId val="{00000003-7B5C-49B4-B80A-636224443DA8}"/>
              </c:ext>
            </c:extLst>
          </c:dPt>
          <c:dPt>
            <c:idx val="2"/>
            <c:bubble3D val="0"/>
            <c:spPr>
              <a:solidFill>
                <a:srgbClr val="FFFF00"/>
              </a:solidFill>
            </c:spPr>
            <c:extLst>
              <c:ext xmlns:c16="http://schemas.microsoft.com/office/drawing/2014/chart" uri="{C3380CC4-5D6E-409C-BE32-E72D297353CC}">
                <c16:uniqueId val="{00000005-7B5C-49B4-B80A-636224443DA8}"/>
              </c:ext>
            </c:extLst>
          </c:dPt>
          <c:dPt>
            <c:idx val="3"/>
            <c:bubble3D val="0"/>
            <c:spPr>
              <a:solidFill>
                <a:srgbClr val="FF0000"/>
              </a:solidFill>
            </c:spPr>
            <c:extLst>
              <c:ext xmlns:c16="http://schemas.microsoft.com/office/drawing/2014/chart" uri="{C3380CC4-5D6E-409C-BE32-E72D297353CC}">
                <c16:uniqueId val="{00000007-7B5C-49B4-B80A-636224443DA8}"/>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Лист1!$A$2:$A$5</c:f>
              <c:strCache>
                <c:ptCount val="4"/>
                <c:pt idx="0">
                  <c:v>конвертерлерде</c:v>
                </c:pt>
                <c:pt idx="1">
                  <c:v>электр пештерде</c:v>
                </c:pt>
                <c:pt idx="2">
                  <c:v>мартен пештерінде</c:v>
                </c:pt>
                <c:pt idx="3">
                  <c:v>арнайы болат балқыту қондырғылары</c:v>
                </c:pt>
              </c:strCache>
            </c:strRef>
          </c:cat>
          <c:val>
            <c:numRef>
              <c:f>Лист1!$B$2:$B$5</c:f>
              <c:numCache>
                <c:formatCode>0.00</c:formatCode>
                <c:ptCount val="4"/>
                <c:pt idx="0">
                  <c:v>59.8</c:v>
                </c:pt>
                <c:pt idx="1">
                  <c:v>33.5</c:v>
                </c:pt>
                <c:pt idx="2">
                  <c:v>4.2</c:v>
                </c:pt>
                <c:pt idx="3">
                  <c:v>2.5</c:v>
                </c:pt>
              </c:numCache>
            </c:numRef>
          </c:val>
          <c:extLst>
            <c:ext xmlns:c16="http://schemas.microsoft.com/office/drawing/2014/chart" uri="{C3380CC4-5D6E-409C-BE32-E72D297353CC}">
              <c16:uniqueId val="{00000008-7B5C-49B4-B80A-636224443DA8}"/>
            </c:ext>
          </c:extLst>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spPr>
    <a:ln>
      <a:solidFill>
        <a:srgbClr val="002060"/>
      </a:solidFill>
    </a:ln>
  </c:spPr>
  <c:txPr>
    <a:bodyPr/>
    <a:lstStyle/>
    <a:p>
      <a:pPr>
        <a:defRPr sz="2400" b="0">
          <a:solidFill>
            <a:srgbClr val="002060"/>
          </a:solidFill>
          <a:latin typeface="Open Sans" panose="020B0606030504020204" pitchFamily="34" charset="0"/>
          <a:ea typeface="Open Sans" panose="020B0606030504020204" pitchFamily="34" charset="0"/>
          <a:cs typeface="Open Sans" panose="020B0606030504020204" pitchFamily="34" charset="0"/>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E6712-1DF3-144B-8AEB-AA2EA0DC6E3F}" type="datetimeFigureOut">
              <a:rPr lang="x-none" smtClean="0"/>
              <a:t>02.02.2021</a:t>
            </a:fld>
            <a:endParaRPr lang="x-none"/>
          </a:p>
        </p:txBody>
      </p:sp>
      <p:sp>
        <p:nvSpPr>
          <p:cNvPr id="4" name="Образ слайда 3"/>
          <p:cNvSpPr>
            <a:spLocks noGrp="1" noRot="1" noChangeAspect="1"/>
          </p:cNvSpPr>
          <p:nvPr>
            <p:ph type="sldImg" idx="2"/>
          </p:nvPr>
        </p:nvSpPr>
        <p:spPr>
          <a:xfrm>
            <a:off x="1555750" y="1143000"/>
            <a:ext cx="37465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97FD9-0A9C-1B45-95DB-6830A7212849}" type="slidenum">
              <a:rPr lang="x-none" smtClean="0"/>
              <a:t>‹#›</a:t>
            </a:fld>
            <a:endParaRPr lang="x-none"/>
          </a:p>
        </p:txBody>
      </p:sp>
    </p:spTree>
    <p:extLst>
      <p:ext uri="{BB962C8B-B14F-4D97-AF65-F5344CB8AC3E}">
        <p14:creationId xmlns:p14="http://schemas.microsoft.com/office/powerpoint/2010/main" val="3686477387"/>
      </p:ext>
    </p:extLst>
  </p:cSld>
  <p:clrMap bg1="lt1" tx1="dk1" bg2="lt2" tx2="dk2" accent1="accent1" accent2="accent2" accent3="accent3" accent4="accent4" accent5="accent5" accent6="accent6" hlink="hlink" folHlink="folHlink"/>
  <p:notesStyle>
    <a:lvl1pPr marL="0" algn="l" defTabSz="718627" rtl="0" eaLnBrk="1" latinLnBrk="0" hangingPunct="1">
      <a:defRPr sz="943" kern="1200">
        <a:solidFill>
          <a:schemeClr val="tx1"/>
        </a:solidFill>
        <a:latin typeface="+mn-lt"/>
        <a:ea typeface="+mn-ea"/>
        <a:cs typeface="+mn-cs"/>
      </a:defRPr>
    </a:lvl1pPr>
    <a:lvl2pPr marL="359313" algn="l" defTabSz="718627" rtl="0" eaLnBrk="1" latinLnBrk="0" hangingPunct="1">
      <a:defRPr sz="943" kern="1200">
        <a:solidFill>
          <a:schemeClr val="tx1"/>
        </a:solidFill>
        <a:latin typeface="+mn-lt"/>
        <a:ea typeface="+mn-ea"/>
        <a:cs typeface="+mn-cs"/>
      </a:defRPr>
    </a:lvl2pPr>
    <a:lvl3pPr marL="718627" algn="l" defTabSz="718627" rtl="0" eaLnBrk="1" latinLnBrk="0" hangingPunct="1">
      <a:defRPr sz="943" kern="1200">
        <a:solidFill>
          <a:schemeClr val="tx1"/>
        </a:solidFill>
        <a:latin typeface="+mn-lt"/>
        <a:ea typeface="+mn-ea"/>
        <a:cs typeface="+mn-cs"/>
      </a:defRPr>
    </a:lvl3pPr>
    <a:lvl4pPr marL="1077940" algn="l" defTabSz="718627" rtl="0" eaLnBrk="1" latinLnBrk="0" hangingPunct="1">
      <a:defRPr sz="943" kern="1200">
        <a:solidFill>
          <a:schemeClr val="tx1"/>
        </a:solidFill>
        <a:latin typeface="+mn-lt"/>
        <a:ea typeface="+mn-ea"/>
        <a:cs typeface="+mn-cs"/>
      </a:defRPr>
    </a:lvl4pPr>
    <a:lvl5pPr marL="1437254" algn="l" defTabSz="718627" rtl="0" eaLnBrk="1" latinLnBrk="0" hangingPunct="1">
      <a:defRPr sz="943" kern="1200">
        <a:solidFill>
          <a:schemeClr val="tx1"/>
        </a:solidFill>
        <a:latin typeface="+mn-lt"/>
        <a:ea typeface="+mn-ea"/>
        <a:cs typeface="+mn-cs"/>
      </a:defRPr>
    </a:lvl5pPr>
    <a:lvl6pPr marL="1796567" algn="l" defTabSz="718627" rtl="0" eaLnBrk="1" latinLnBrk="0" hangingPunct="1">
      <a:defRPr sz="943" kern="1200">
        <a:solidFill>
          <a:schemeClr val="tx1"/>
        </a:solidFill>
        <a:latin typeface="+mn-lt"/>
        <a:ea typeface="+mn-ea"/>
        <a:cs typeface="+mn-cs"/>
      </a:defRPr>
    </a:lvl6pPr>
    <a:lvl7pPr marL="2155881" algn="l" defTabSz="718627" rtl="0" eaLnBrk="1" latinLnBrk="0" hangingPunct="1">
      <a:defRPr sz="943" kern="1200">
        <a:solidFill>
          <a:schemeClr val="tx1"/>
        </a:solidFill>
        <a:latin typeface="+mn-lt"/>
        <a:ea typeface="+mn-ea"/>
        <a:cs typeface="+mn-cs"/>
      </a:defRPr>
    </a:lvl7pPr>
    <a:lvl8pPr marL="2515194" algn="l" defTabSz="718627" rtl="0" eaLnBrk="1" latinLnBrk="0" hangingPunct="1">
      <a:defRPr sz="943" kern="1200">
        <a:solidFill>
          <a:schemeClr val="tx1"/>
        </a:solidFill>
        <a:latin typeface="+mn-lt"/>
        <a:ea typeface="+mn-ea"/>
        <a:cs typeface="+mn-cs"/>
      </a:defRPr>
    </a:lvl8pPr>
    <a:lvl9pPr marL="2874508" algn="l" defTabSz="718627" rtl="0" eaLnBrk="1" latinLnBrk="0" hangingPunct="1">
      <a:defRPr sz="9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28425" y="1309683"/>
            <a:ext cx="8255476" cy="2786086"/>
          </a:xfrm>
        </p:spPr>
        <p:txBody>
          <a:bodyPr anchor="b"/>
          <a:lstStyle>
            <a:lvl1pPr algn="ctr">
              <a:defRPr sz="6373"/>
            </a:lvl1pPr>
          </a:lstStyle>
          <a:p>
            <a:r>
              <a:rPr lang="ru-RU"/>
              <a:t>Образец заголовка</a:t>
            </a:r>
            <a:endParaRPr lang="en-US" dirty="0"/>
          </a:p>
        </p:txBody>
      </p:sp>
      <p:sp>
        <p:nvSpPr>
          <p:cNvPr id="3" name="Subtitle 2"/>
          <p:cNvSpPr>
            <a:spLocks noGrp="1"/>
          </p:cNvSpPr>
          <p:nvPr>
            <p:ph type="subTitle" idx="1"/>
          </p:nvPr>
        </p:nvSpPr>
        <p:spPr>
          <a:xfrm>
            <a:off x="1214041" y="4203212"/>
            <a:ext cx="7284244" cy="1932106"/>
          </a:xfrm>
        </p:spPr>
        <p:txBody>
          <a:bodyPr/>
          <a:lstStyle>
            <a:lvl1pPr marL="0" indent="0" algn="ctr">
              <a:buNone/>
              <a:defRPr sz="2549"/>
            </a:lvl1pPr>
            <a:lvl2pPr marL="485638" indent="0" algn="ctr">
              <a:buNone/>
              <a:defRPr sz="2124"/>
            </a:lvl2pPr>
            <a:lvl3pPr marL="971276" indent="0" algn="ctr">
              <a:buNone/>
              <a:defRPr sz="1912"/>
            </a:lvl3pPr>
            <a:lvl4pPr marL="1456914" indent="0" algn="ctr">
              <a:buNone/>
              <a:defRPr sz="1700"/>
            </a:lvl4pPr>
            <a:lvl5pPr marL="1942551" indent="0" algn="ctr">
              <a:buNone/>
              <a:defRPr sz="1700"/>
            </a:lvl5pPr>
            <a:lvl6pPr marL="2428189" indent="0" algn="ctr">
              <a:buNone/>
              <a:defRPr sz="1700"/>
            </a:lvl6pPr>
            <a:lvl7pPr marL="2913827" indent="0" algn="ctr">
              <a:buNone/>
              <a:defRPr sz="1700"/>
            </a:lvl7pPr>
            <a:lvl8pPr marL="3399465" indent="0" algn="ctr">
              <a:buNone/>
              <a:defRPr sz="1700"/>
            </a:lvl8pPr>
            <a:lvl9pPr marL="3885103" indent="0" algn="ctr">
              <a:buNone/>
              <a:defRPr sz="17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02.02.2021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426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02.02.2021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80245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83" y="426064"/>
            <a:ext cx="2094220" cy="678182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67723" y="426064"/>
            <a:ext cx="6161256" cy="678182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02.02.2021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35456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02.02.2021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68780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2665" y="1995092"/>
            <a:ext cx="8376880" cy="3328854"/>
          </a:xfrm>
        </p:spPr>
        <p:txBody>
          <a:bodyPr anchor="b"/>
          <a:lstStyle>
            <a:lvl1pPr>
              <a:defRPr sz="6373"/>
            </a:lvl1pPr>
          </a:lstStyle>
          <a:p>
            <a:r>
              <a:rPr lang="ru-RU"/>
              <a:t>Образец заголовка</a:t>
            </a:r>
            <a:endParaRPr lang="en-US" dirty="0"/>
          </a:p>
        </p:txBody>
      </p:sp>
      <p:sp>
        <p:nvSpPr>
          <p:cNvPr id="3" name="Text Placeholder 2"/>
          <p:cNvSpPr>
            <a:spLocks noGrp="1"/>
          </p:cNvSpPr>
          <p:nvPr>
            <p:ph type="body" idx="1"/>
          </p:nvPr>
        </p:nvSpPr>
        <p:spPr>
          <a:xfrm>
            <a:off x="662665" y="5355438"/>
            <a:ext cx="8376880" cy="1750566"/>
          </a:xfrm>
        </p:spPr>
        <p:txBody>
          <a:bodyPr/>
          <a:lstStyle>
            <a:lvl1pPr marL="0" indent="0">
              <a:buNone/>
              <a:defRPr sz="2549">
                <a:solidFill>
                  <a:schemeClr val="tx1"/>
                </a:solidFill>
              </a:defRPr>
            </a:lvl1pPr>
            <a:lvl2pPr marL="485638" indent="0">
              <a:buNone/>
              <a:defRPr sz="2124">
                <a:solidFill>
                  <a:schemeClr val="tx1">
                    <a:tint val="75000"/>
                  </a:schemeClr>
                </a:solidFill>
              </a:defRPr>
            </a:lvl2pPr>
            <a:lvl3pPr marL="971276" indent="0">
              <a:buNone/>
              <a:defRPr sz="1912">
                <a:solidFill>
                  <a:schemeClr val="tx1">
                    <a:tint val="75000"/>
                  </a:schemeClr>
                </a:solidFill>
              </a:defRPr>
            </a:lvl3pPr>
            <a:lvl4pPr marL="1456914" indent="0">
              <a:buNone/>
              <a:defRPr sz="1700">
                <a:solidFill>
                  <a:schemeClr val="tx1">
                    <a:tint val="75000"/>
                  </a:schemeClr>
                </a:solidFill>
              </a:defRPr>
            </a:lvl4pPr>
            <a:lvl5pPr marL="1942551" indent="0">
              <a:buNone/>
              <a:defRPr sz="1700">
                <a:solidFill>
                  <a:schemeClr val="tx1">
                    <a:tint val="75000"/>
                  </a:schemeClr>
                </a:solidFill>
              </a:defRPr>
            </a:lvl5pPr>
            <a:lvl6pPr marL="2428189" indent="0">
              <a:buNone/>
              <a:defRPr sz="1700">
                <a:solidFill>
                  <a:schemeClr val="tx1">
                    <a:tint val="75000"/>
                  </a:schemeClr>
                </a:solidFill>
              </a:defRPr>
            </a:lvl6pPr>
            <a:lvl7pPr marL="2913827" indent="0">
              <a:buNone/>
              <a:defRPr sz="1700">
                <a:solidFill>
                  <a:schemeClr val="tx1">
                    <a:tint val="75000"/>
                  </a:schemeClr>
                </a:solidFill>
              </a:defRPr>
            </a:lvl7pPr>
            <a:lvl8pPr marL="3399465" indent="0">
              <a:buNone/>
              <a:defRPr sz="1700">
                <a:solidFill>
                  <a:schemeClr val="tx1">
                    <a:tint val="75000"/>
                  </a:schemeClr>
                </a:solidFill>
              </a:defRPr>
            </a:lvl8pPr>
            <a:lvl9pPr marL="3885103" indent="0">
              <a:buNone/>
              <a:defRPr sz="17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7A2D208-432E-AA48-8D25-AC6E1033EED1}" type="datetimeFigureOut">
              <a:rPr lang="x-none" smtClean="0"/>
              <a:t>02.02.2021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755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67722"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16865"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7A2D208-432E-AA48-8D25-AC6E1033EED1}" type="datetimeFigureOut">
              <a:rPr lang="x-none" smtClean="0"/>
              <a:t>02.02.2021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95738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68988" y="426066"/>
            <a:ext cx="8376880" cy="154679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68988" y="1961746"/>
            <a:ext cx="4108768"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4" name="Content Placeholder 3"/>
          <p:cNvSpPr>
            <a:spLocks noGrp="1"/>
          </p:cNvSpPr>
          <p:nvPr>
            <p:ph sz="half" idx="2"/>
          </p:nvPr>
        </p:nvSpPr>
        <p:spPr>
          <a:xfrm>
            <a:off x="668988" y="2923168"/>
            <a:ext cx="4108768"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16865" y="1961746"/>
            <a:ext cx="4129003"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6" name="Content Placeholder 5"/>
          <p:cNvSpPr>
            <a:spLocks noGrp="1"/>
          </p:cNvSpPr>
          <p:nvPr>
            <p:ph sz="quarter" idx="4"/>
          </p:nvPr>
        </p:nvSpPr>
        <p:spPr>
          <a:xfrm>
            <a:off x="4916865" y="2923168"/>
            <a:ext cx="4129003"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7A2D208-432E-AA48-8D25-AC6E1033EED1}" type="datetimeFigureOut">
              <a:rPr lang="x-none" smtClean="0"/>
              <a:t>02.02.2021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0119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7A2D208-432E-AA48-8D25-AC6E1033EED1}" type="datetimeFigureOut">
              <a:rPr lang="x-none" smtClean="0"/>
              <a:t>02.02.2021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49414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2D208-432E-AA48-8D25-AC6E1033EED1}" type="datetimeFigureOut">
              <a:rPr lang="x-none" smtClean="0"/>
              <a:t>02.02.2021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195895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Content Placeholder 2"/>
          <p:cNvSpPr>
            <a:spLocks noGrp="1"/>
          </p:cNvSpPr>
          <p:nvPr>
            <p:ph idx="1"/>
          </p:nvPr>
        </p:nvSpPr>
        <p:spPr>
          <a:xfrm>
            <a:off x="4129003" y="1152226"/>
            <a:ext cx="4916865" cy="5687024"/>
          </a:xfrm>
        </p:spPr>
        <p:txBody>
          <a:bodyPr/>
          <a:lstStyle>
            <a:lvl1pPr>
              <a:defRPr sz="3399"/>
            </a:lvl1pPr>
            <a:lvl2pPr>
              <a:defRPr sz="2974"/>
            </a:lvl2pPr>
            <a:lvl3pPr>
              <a:defRPr sz="2549"/>
            </a:lvl3pPr>
            <a:lvl4pPr>
              <a:defRPr sz="2124"/>
            </a:lvl4pPr>
            <a:lvl5pPr>
              <a:defRPr sz="2124"/>
            </a:lvl5pPr>
            <a:lvl6pPr>
              <a:defRPr sz="2124"/>
            </a:lvl6pPr>
            <a:lvl7pPr>
              <a:defRPr sz="2124"/>
            </a:lvl7pPr>
            <a:lvl8pPr>
              <a:defRPr sz="2124"/>
            </a:lvl8pPr>
            <a:lvl9pPr>
              <a:defRPr sz="21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02.02.2021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13427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29003" y="1152226"/>
            <a:ext cx="4916865" cy="5687024"/>
          </a:xfrm>
        </p:spPr>
        <p:txBody>
          <a:bodyPr anchor="t"/>
          <a:lstStyle>
            <a:lvl1pPr marL="0" indent="0">
              <a:buNone/>
              <a:defRPr sz="3399"/>
            </a:lvl1pPr>
            <a:lvl2pPr marL="485638" indent="0">
              <a:buNone/>
              <a:defRPr sz="2974"/>
            </a:lvl2pPr>
            <a:lvl3pPr marL="971276" indent="0">
              <a:buNone/>
              <a:defRPr sz="2549"/>
            </a:lvl3pPr>
            <a:lvl4pPr marL="1456914" indent="0">
              <a:buNone/>
              <a:defRPr sz="2124"/>
            </a:lvl4pPr>
            <a:lvl5pPr marL="1942551" indent="0">
              <a:buNone/>
              <a:defRPr sz="2124"/>
            </a:lvl5pPr>
            <a:lvl6pPr marL="2428189" indent="0">
              <a:buNone/>
              <a:defRPr sz="2124"/>
            </a:lvl6pPr>
            <a:lvl7pPr marL="2913827" indent="0">
              <a:buNone/>
              <a:defRPr sz="2124"/>
            </a:lvl7pPr>
            <a:lvl8pPr marL="3399465" indent="0">
              <a:buNone/>
              <a:defRPr sz="2124"/>
            </a:lvl8pPr>
            <a:lvl9pPr marL="3885103" indent="0">
              <a:buNone/>
              <a:defRPr sz="2124"/>
            </a:lvl9pPr>
          </a:lstStyle>
          <a:p>
            <a:r>
              <a:rPr lang="ru-RU"/>
              <a:t>Вставка рисунка</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02.02.2021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6212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723" y="426066"/>
            <a:ext cx="8376880" cy="154679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67723" y="2130318"/>
            <a:ext cx="8376880" cy="507756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7722" y="7417215"/>
            <a:ext cx="2185273" cy="426064"/>
          </a:xfrm>
          <a:prstGeom prst="rect">
            <a:avLst/>
          </a:prstGeom>
        </p:spPr>
        <p:txBody>
          <a:bodyPr vert="horz" lIns="91440" tIns="45720" rIns="91440" bIns="45720" rtlCol="0" anchor="ctr"/>
          <a:lstStyle>
            <a:lvl1pPr algn="l">
              <a:defRPr sz="1275">
                <a:solidFill>
                  <a:schemeClr val="tx1">
                    <a:tint val="75000"/>
                  </a:schemeClr>
                </a:solidFill>
              </a:defRPr>
            </a:lvl1pPr>
          </a:lstStyle>
          <a:p>
            <a:fld id="{B7A2D208-432E-AA48-8D25-AC6E1033EED1}" type="datetimeFigureOut">
              <a:rPr lang="x-none" smtClean="0"/>
              <a:t>02.02.2021</a:t>
            </a:fld>
            <a:endParaRPr lang="x-none"/>
          </a:p>
        </p:txBody>
      </p:sp>
      <p:sp>
        <p:nvSpPr>
          <p:cNvPr id="5" name="Footer Placeholder 4"/>
          <p:cNvSpPr>
            <a:spLocks noGrp="1"/>
          </p:cNvSpPr>
          <p:nvPr>
            <p:ph type="ftr" sz="quarter" idx="3"/>
          </p:nvPr>
        </p:nvSpPr>
        <p:spPr>
          <a:xfrm>
            <a:off x="3217208" y="7417215"/>
            <a:ext cx="3277910" cy="426064"/>
          </a:xfrm>
          <a:prstGeom prst="rect">
            <a:avLst/>
          </a:prstGeom>
        </p:spPr>
        <p:txBody>
          <a:bodyPr vert="horz" lIns="91440" tIns="45720" rIns="91440" bIns="45720" rtlCol="0" anchor="ctr"/>
          <a:lstStyle>
            <a:lvl1pPr algn="ctr">
              <a:defRPr sz="1275">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859330" y="7417215"/>
            <a:ext cx="2185273" cy="426064"/>
          </a:xfrm>
          <a:prstGeom prst="rect">
            <a:avLst/>
          </a:prstGeom>
        </p:spPr>
        <p:txBody>
          <a:bodyPr vert="horz" lIns="91440" tIns="45720" rIns="91440" bIns="45720" rtlCol="0" anchor="ctr"/>
          <a:lstStyle>
            <a:lvl1pPr algn="r">
              <a:defRPr sz="1275">
                <a:solidFill>
                  <a:schemeClr val="tx1">
                    <a:tint val="75000"/>
                  </a:schemeClr>
                </a:solidFill>
              </a:defRPr>
            </a:lvl1pPr>
          </a:lstStyle>
          <a:p>
            <a:fld id="{40A21B68-98B7-4E40-B0F8-C095EA97D726}" type="slidenum">
              <a:rPr lang="x-none" smtClean="0"/>
              <a:t>‹#›</a:t>
            </a:fld>
            <a:endParaRPr lang="x-none"/>
          </a:p>
        </p:txBody>
      </p:sp>
    </p:spTree>
    <p:extLst>
      <p:ext uri="{BB962C8B-B14F-4D97-AF65-F5344CB8AC3E}">
        <p14:creationId xmlns:p14="http://schemas.microsoft.com/office/powerpoint/2010/main" val="3817557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71276" rtl="0" eaLnBrk="1" latinLnBrk="0" hangingPunct="1">
        <a:lnSpc>
          <a:spcPct val="90000"/>
        </a:lnSpc>
        <a:spcBef>
          <a:spcPct val="0"/>
        </a:spcBef>
        <a:buNone/>
        <a:defRPr sz="4674" kern="1200">
          <a:solidFill>
            <a:schemeClr val="tx1"/>
          </a:solidFill>
          <a:latin typeface="+mj-lt"/>
          <a:ea typeface="+mj-ea"/>
          <a:cs typeface="+mj-cs"/>
        </a:defRPr>
      </a:lvl1pPr>
    </p:titleStyle>
    <p:bodyStyle>
      <a:lvl1pPr marL="242819" indent="-242819" algn="l" defTabSz="971276" rtl="0" eaLnBrk="1" latinLnBrk="0" hangingPunct="1">
        <a:lnSpc>
          <a:spcPct val="90000"/>
        </a:lnSpc>
        <a:spcBef>
          <a:spcPts val="1062"/>
        </a:spcBef>
        <a:buFont typeface="Arial" panose="020B0604020202020204" pitchFamily="34" charset="0"/>
        <a:buChar char="•"/>
        <a:defRPr sz="2974" kern="1200">
          <a:solidFill>
            <a:schemeClr val="tx1"/>
          </a:solidFill>
          <a:latin typeface="+mn-lt"/>
          <a:ea typeface="+mn-ea"/>
          <a:cs typeface="+mn-cs"/>
        </a:defRPr>
      </a:lvl1pPr>
      <a:lvl2pPr marL="728457" indent="-242819" algn="l" defTabSz="971276" rtl="0" eaLnBrk="1" latinLnBrk="0" hangingPunct="1">
        <a:lnSpc>
          <a:spcPct val="90000"/>
        </a:lnSpc>
        <a:spcBef>
          <a:spcPts val="531"/>
        </a:spcBef>
        <a:buFont typeface="Arial" panose="020B0604020202020204" pitchFamily="34" charset="0"/>
        <a:buChar char="•"/>
        <a:defRPr sz="2549" kern="1200">
          <a:solidFill>
            <a:schemeClr val="tx1"/>
          </a:solidFill>
          <a:latin typeface="+mn-lt"/>
          <a:ea typeface="+mn-ea"/>
          <a:cs typeface="+mn-cs"/>
        </a:defRPr>
      </a:lvl2pPr>
      <a:lvl3pPr marL="1214095" indent="-242819" algn="l" defTabSz="971276" rtl="0" eaLnBrk="1" latinLnBrk="0" hangingPunct="1">
        <a:lnSpc>
          <a:spcPct val="90000"/>
        </a:lnSpc>
        <a:spcBef>
          <a:spcPts val="531"/>
        </a:spcBef>
        <a:buFont typeface="Arial" panose="020B0604020202020204" pitchFamily="34" charset="0"/>
        <a:buChar char="•"/>
        <a:defRPr sz="2124" kern="1200">
          <a:solidFill>
            <a:schemeClr val="tx1"/>
          </a:solidFill>
          <a:latin typeface="+mn-lt"/>
          <a:ea typeface="+mn-ea"/>
          <a:cs typeface="+mn-cs"/>
        </a:defRPr>
      </a:lvl3pPr>
      <a:lvl4pPr marL="169973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4pPr>
      <a:lvl5pPr marL="2185370"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5pPr>
      <a:lvl6pPr marL="2671008"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6pPr>
      <a:lvl7pPr marL="3156646"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7pPr>
      <a:lvl8pPr marL="3642284"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8pPr>
      <a:lvl9pPr marL="412792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9pPr>
    </p:bodyStyle>
    <p:otherStyle>
      <a:defPPr>
        <a:defRPr lang="en-US"/>
      </a:defPPr>
      <a:lvl1pPr marL="0" algn="l" defTabSz="971276" rtl="0" eaLnBrk="1" latinLnBrk="0" hangingPunct="1">
        <a:defRPr sz="1912" kern="1200">
          <a:solidFill>
            <a:schemeClr val="tx1"/>
          </a:solidFill>
          <a:latin typeface="+mn-lt"/>
          <a:ea typeface="+mn-ea"/>
          <a:cs typeface="+mn-cs"/>
        </a:defRPr>
      </a:lvl1pPr>
      <a:lvl2pPr marL="485638" algn="l" defTabSz="971276" rtl="0" eaLnBrk="1" latinLnBrk="0" hangingPunct="1">
        <a:defRPr sz="1912" kern="1200">
          <a:solidFill>
            <a:schemeClr val="tx1"/>
          </a:solidFill>
          <a:latin typeface="+mn-lt"/>
          <a:ea typeface="+mn-ea"/>
          <a:cs typeface="+mn-cs"/>
        </a:defRPr>
      </a:lvl2pPr>
      <a:lvl3pPr marL="971276" algn="l" defTabSz="971276" rtl="0" eaLnBrk="1" latinLnBrk="0" hangingPunct="1">
        <a:defRPr sz="1912" kern="1200">
          <a:solidFill>
            <a:schemeClr val="tx1"/>
          </a:solidFill>
          <a:latin typeface="+mn-lt"/>
          <a:ea typeface="+mn-ea"/>
          <a:cs typeface="+mn-cs"/>
        </a:defRPr>
      </a:lvl3pPr>
      <a:lvl4pPr marL="1456914" algn="l" defTabSz="971276" rtl="0" eaLnBrk="1" latinLnBrk="0" hangingPunct="1">
        <a:defRPr sz="1912" kern="1200">
          <a:solidFill>
            <a:schemeClr val="tx1"/>
          </a:solidFill>
          <a:latin typeface="+mn-lt"/>
          <a:ea typeface="+mn-ea"/>
          <a:cs typeface="+mn-cs"/>
        </a:defRPr>
      </a:lvl4pPr>
      <a:lvl5pPr marL="1942551" algn="l" defTabSz="971276" rtl="0" eaLnBrk="1" latinLnBrk="0" hangingPunct="1">
        <a:defRPr sz="1912" kern="1200">
          <a:solidFill>
            <a:schemeClr val="tx1"/>
          </a:solidFill>
          <a:latin typeface="+mn-lt"/>
          <a:ea typeface="+mn-ea"/>
          <a:cs typeface="+mn-cs"/>
        </a:defRPr>
      </a:lvl5pPr>
      <a:lvl6pPr marL="2428189" algn="l" defTabSz="971276" rtl="0" eaLnBrk="1" latinLnBrk="0" hangingPunct="1">
        <a:defRPr sz="1912" kern="1200">
          <a:solidFill>
            <a:schemeClr val="tx1"/>
          </a:solidFill>
          <a:latin typeface="+mn-lt"/>
          <a:ea typeface="+mn-ea"/>
          <a:cs typeface="+mn-cs"/>
        </a:defRPr>
      </a:lvl6pPr>
      <a:lvl7pPr marL="2913827" algn="l" defTabSz="971276" rtl="0" eaLnBrk="1" latinLnBrk="0" hangingPunct="1">
        <a:defRPr sz="1912" kern="1200">
          <a:solidFill>
            <a:schemeClr val="tx1"/>
          </a:solidFill>
          <a:latin typeface="+mn-lt"/>
          <a:ea typeface="+mn-ea"/>
          <a:cs typeface="+mn-cs"/>
        </a:defRPr>
      </a:lvl7pPr>
      <a:lvl8pPr marL="3399465" algn="l" defTabSz="971276" rtl="0" eaLnBrk="1" latinLnBrk="0" hangingPunct="1">
        <a:defRPr sz="1912" kern="1200">
          <a:solidFill>
            <a:schemeClr val="tx1"/>
          </a:solidFill>
          <a:latin typeface="+mn-lt"/>
          <a:ea typeface="+mn-ea"/>
          <a:cs typeface="+mn-cs"/>
        </a:defRPr>
      </a:lvl8pPr>
      <a:lvl9pPr marL="3885103" algn="l" defTabSz="971276" rtl="0" eaLnBrk="1" latinLnBrk="0" hangingPunct="1">
        <a:defRPr sz="19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ru.wikipedia.org/wiki/%D0%A4%D0%B0%D0%B9%D0%BB:2euro_2007.jpg" TargetMode="Externa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http://upload.wikimedia.org/wikipedia/commons/thumb/a/a4/Begbie_statue.jpg/200px-Begbie_statue.jpg" TargetMode="External"/><Relationship Id="rId12" Type="http://schemas.openxmlformats.org/officeDocument/2006/relationships/image" Target="../media/image6.jpeg"/><Relationship Id="rId2" Type="http://schemas.openxmlformats.org/officeDocument/2006/relationships/hyperlink" Target="http://ru.wikipedia.org/wiki/%D0%A4%D0%B0%D0%B9%D0%BB:Corinthian_helmet_BM_2838.jpg" TargetMode="Externa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5.jpeg"/><Relationship Id="rId5" Type="http://schemas.openxmlformats.org/officeDocument/2006/relationships/hyperlink" Target="http://ru.wikipedia.org/wiki/%D0%A4%D0%B0%D0%B9%D0%BB:Begbie_statue.jpg" TargetMode="External"/><Relationship Id="rId15" Type="http://schemas.openxmlformats.org/officeDocument/2006/relationships/image" Target="../media/image9.jpeg"/><Relationship Id="rId10" Type="http://schemas.openxmlformats.org/officeDocument/2006/relationships/image" Target="http://upload.wikimedia.org/wikipedia/commons/thumb/b/b6/2euro_2007.jpg/180px-2euro_2007.jpg" TargetMode="External"/><Relationship Id="rId4" Type="http://schemas.openxmlformats.org/officeDocument/2006/relationships/image" Target="http://upload.wikimedia.org/wikipedia/commons/thumb/4/48/Corinthian_helmet_BM_2838.jpg/200px-Corinthian_helmet_BM_2838.jpg" TargetMode="External"/><Relationship Id="rId9" Type="http://schemas.openxmlformats.org/officeDocument/2006/relationships/image" Target="../media/image4.jpeg"/><Relationship Id="rId1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F2C24-7A65-284B-9419-683059C3D5B8}"/>
              </a:ext>
            </a:extLst>
          </p:cNvPr>
          <p:cNvSpPr>
            <a:spLocks noGrp="1"/>
          </p:cNvSpPr>
          <p:nvPr>
            <p:ph type="ctrTitle"/>
          </p:nvPr>
        </p:nvSpPr>
        <p:spPr>
          <a:xfrm>
            <a:off x="155024" y="250536"/>
            <a:ext cx="2132301" cy="429082"/>
          </a:xfrm>
        </p:spPr>
        <p:txBody>
          <a:bodyPr>
            <a:noAutofit/>
          </a:bodyPr>
          <a:lstStyle/>
          <a:p>
            <a:pPr algn="l"/>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a:t>
            </a:r>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сынып</a:t>
            </a: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a:extLst>
              <a:ext uri="{FF2B5EF4-FFF2-40B4-BE49-F238E27FC236}">
                <a16:creationId xmlns:a16="http://schemas.microsoft.com/office/drawing/2014/main" id="{DE370113-B385-2C41-BC76-ADDE2EDA2B26}"/>
              </a:ext>
            </a:extLst>
          </p:cNvPr>
          <p:cNvSpPr>
            <a:spLocks noGrp="1"/>
          </p:cNvSpPr>
          <p:nvPr>
            <p:ph type="subTitle" idx="1"/>
          </p:nvPr>
        </p:nvSpPr>
        <p:spPr>
          <a:xfrm>
            <a:off x="288570" y="2642293"/>
            <a:ext cx="9144000" cy="1440616"/>
          </a:xfrm>
        </p:spPr>
        <p:txBody>
          <a:bodyPr lIns="252000" tIns="108000" rIns="252000" bIns="108000">
            <a:noAutofit/>
          </a:bodyPr>
          <a:lstStyle/>
          <a:p>
            <a:pPr algn="l">
              <a:lnSpc>
                <a:spcPct val="100000"/>
              </a:lnSpc>
            </a:pPr>
            <a:r>
              <a:rPr lang="kk-KZ"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Металдар және құймаларды алу</a:t>
            </a:r>
            <a:endPar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Прямоугольник 3">
            <a:extLst>
              <a:ext uri="{FF2B5EF4-FFF2-40B4-BE49-F238E27FC236}">
                <a16:creationId xmlns:a16="http://schemas.microsoft.com/office/drawing/2014/main" id="{4F0CA0B7-653C-B64A-9B2C-9B4676D5BCA3}"/>
              </a:ext>
            </a:extLst>
          </p:cNvPr>
          <p:cNvSpPr/>
          <p:nvPr/>
        </p:nvSpPr>
        <p:spPr>
          <a:xfrm>
            <a:off x="213826" y="6669556"/>
            <a:ext cx="3525837" cy="669735"/>
          </a:xfrm>
          <a:prstGeom prst="rect">
            <a:avLst/>
          </a:prstGeom>
        </p:spPr>
        <p:txBody>
          <a:bodyPr wrap="square">
            <a:spAutoFit/>
          </a:bodyPr>
          <a:lstStyle/>
          <a:p>
            <a:pPr>
              <a:lnSpc>
                <a:spcPct val="150000"/>
              </a:lnSpc>
            </a:pPr>
            <a:r>
              <a:rPr lang="ru-RU" sz="2800" noProof="1">
                <a:solidFill>
                  <a:srgbClr val="620BFC"/>
                </a:solidFill>
                <a:latin typeface="Open Sans" panose="020B0606030504020204" pitchFamily="34" charset="0"/>
                <a:ea typeface="Open Sans" panose="020B0606030504020204" pitchFamily="34" charset="0"/>
                <a:cs typeface="Open Sans" panose="020B0606030504020204" pitchFamily="34" charset="0"/>
              </a:rPr>
              <a:t>Мұғалім:</a:t>
            </a:r>
            <a:endPar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Прямоугольник 4">
            <a:extLst>
              <a:ext uri="{FF2B5EF4-FFF2-40B4-BE49-F238E27FC236}">
                <a16:creationId xmlns:a16="http://schemas.microsoft.com/office/drawing/2014/main" id="{24967B1B-68B8-C84C-8B8B-86329E258C0C}"/>
              </a:ext>
            </a:extLst>
          </p:cNvPr>
          <p:cNvSpPr/>
          <p:nvPr/>
        </p:nvSpPr>
        <p:spPr>
          <a:xfrm>
            <a:off x="8237975" y="162237"/>
            <a:ext cx="1309974" cy="523220"/>
          </a:xfrm>
          <a:prstGeom prst="rect">
            <a:avLst/>
          </a:prstGeom>
        </p:spPr>
        <p:txBody>
          <a:bodyPr wrap="none">
            <a:spAutoFit/>
          </a:bodyPr>
          <a:lstStyle/>
          <a:p>
            <a:r>
              <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Химия</a:t>
            </a:r>
            <a:endParaRPr lang="x-none" sz="2800" dirty="0">
              <a:solidFill>
                <a:srgbClr val="620BFC"/>
              </a:solidFill>
            </a:endParaRPr>
          </a:p>
        </p:txBody>
      </p:sp>
      <p:sp>
        <p:nvSpPr>
          <p:cNvPr id="8" name="Прямоугольник 7">
            <a:extLst>
              <a:ext uri="{FF2B5EF4-FFF2-40B4-BE49-F238E27FC236}">
                <a16:creationId xmlns:a16="http://schemas.microsoft.com/office/drawing/2014/main" id="{F6501872-5065-E749-A9FA-589EEBC4B910}"/>
              </a:ext>
            </a:extLst>
          </p:cNvPr>
          <p:cNvSpPr/>
          <p:nvPr/>
        </p:nvSpPr>
        <p:spPr>
          <a:xfrm>
            <a:off x="208186" y="7106413"/>
            <a:ext cx="3525837" cy="669735"/>
          </a:xfrm>
          <a:prstGeom prst="rect">
            <a:avLst/>
          </a:prstGeom>
        </p:spPr>
        <p:txBody>
          <a:bodyPr wrap="square">
            <a:spAutoFit/>
          </a:bodyPr>
          <a:lstStyle/>
          <a:p>
            <a:pPr>
              <a:lnSpc>
                <a:spcPct val="150000"/>
              </a:lnSpc>
            </a:pPr>
            <a:r>
              <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rPr>
              <a:t>Әбеу Нұргелді</a:t>
            </a:r>
          </a:p>
        </p:txBody>
      </p:sp>
      <p:pic>
        <p:nvPicPr>
          <p:cNvPr id="9" name="Рисунок 8">
            <a:extLst>
              <a:ext uri="{FF2B5EF4-FFF2-40B4-BE49-F238E27FC236}">
                <a16:creationId xmlns:a16="http://schemas.microsoft.com/office/drawing/2014/main" id="{B9B4B7D6-D546-AC4E-9322-50A39B657CE7}"/>
              </a:ext>
            </a:extLst>
          </p:cNvPr>
          <p:cNvPicPr>
            <a:picLocks noChangeAspect="1"/>
          </p:cNvPicPr>
          <p:nvPr/>
        </p:nvPicPr>
        <p:blipFill>
          <a:blip r:embed="rId2"/>
          <a:stretch>
            <a:fillRect/>
          </a:stretch>
        </p:blipFill>
        <p:spPr>
          <a:xfrm>
            <a:off x="4530436" y="4082909"/>
            <a:ext cx="4897726" cy="3627579"/>
          </a:xfrm>
          <a:prstGeom prst="rect">
            <a:avLst/>
          </a:prstGeom>
        </p:spPr>
      </p:pic>
    </p:spTree>
    <p:extLst>
      <p:ext uri="{BB962C8B-B14F-4D97-AF65-F5344CB8AC3E}">
        <p14:creationId xmlns:p14="http://schemas.microsoft.com/office/powerpoint/2010/main" val="43933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5009"/>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Кейбір металдардың құймалары мен олардың қолданылуы</a:t>
            </a:r>
          </a:p>
        </p:txBody>
      </p:sp>
      <p:graphicFrame>
        <p:nvGraphicFramePr>
          <p:cNvPr id="7" name="Group 51">
            <a:extLst>
              <a:ext uri="{FF2B5EF4-FFF2-40B4-BE49-F238E27FC236}">
                <a16:creationId xmlns:a16="http://schemas.microsoft.com/office/drawing/2014/main" id="{487C5F50-8C08-44EB-B5A9-667FF98A5946}"/>
              </a:ext>
            </a:extLst>
          </p:cNvPr>
          <p:cNvGraphicFramePr>
            <a:graphicFrameLocks/>
          </p:cNvGraphicFramePr>
          <p:nvPr>
            <p:extLst>
              <p:ext uri="{D42A27DB-BD31-4B8C-83A1-F6EECF244321}">
                <p14:modId xmlns:p14="http://schemas.microsoft.com/office/powerpoint/2010/main" val="4128490883"/>
              </p:ext>
            </p:extLst>
          </p:nvPr>
        </p:nvGraphicFramePr>
        <p:xfrm>
          <a:off x="284163" y="1577017"/>
          <a:ext cx="9144000" cy="6133471"/>
        </p:xfrm>
        <a:graphic>
          <a:graphicData uri="http://schemas.openxmlformats.org/drawingml/2006/table">
            <a:tbl>
              <a:tblPr/>
              <a:tblGrid>
                <a:gridCol w="2117393">
                  <a:extLst>
                    <a:ext uri="{9D8B030D-6E8A-4147-A177-3AD203B41FA5}">
                      <a16:colId xmlns:a16="http://schemas.microsoft.com/office/drawing/2014/main" val="20000"/>
                    </a:ext>
                  </a:extLst>
                </a:gridCol>
                <a:gridCol w="1919235">
                  <a:extLst>
                    <a:ext uri="{9D8B030D-6E8A-4147-A177-3AD203B41FA5}">
                      <a16:colId xmlns:a16="http://schemas.microsoft.com/office/drawing/2014/main" val="20001"/>
                    </a:ext>
                  </a:extLst>
                </a:gridCol>
                <a:gridCol w="2562330">
                  <a:extLst>
                    <a:ext uri="{9D8B030D-6E8A-4147-A177-3AD203B41FA5}">
                      <a16:colId xmlns:a16="http://schemas.microsoft.com/office/drawing/2014/main" val="20002"/>
                    </a:ext>
                  </a:extLst>
                </a:gridCol>
                <a:gridCol w="2545042">
                  <a:extLst>
                    <a:ext uri="{9D8B030D-6E8A-4147-A177-3AD203B41FA5}">
                      <a16:colId xmlns:a16="http://schemas.microsoft.com/office/drawing/2014/main" val="20003"/>
                    </a:ext>
                  </a:extLst>
                </a:gridCol>
              </a:tblGrid>
              <a:tr h="4550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Атауы</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Құрамы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Қасиеті</a:t>
                      </a:r>
                      <a:endParaRPr kumimoji="0" lang="ru-RU"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Қолданылуы</a:t>
                      </a:r>
                      <a:endParaRPr kumimoji="0" lang="ru-RU"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7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Дюралюмин</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80-95%  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13-1.5% Cu,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0.5% Mg,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0.5% Mn </a:t>
                      </a: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т.б.</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Беріктігі жоғары, жеңіл</a:t>
                      </a:r>
                      <a:endParaRPr kumimoji="0" lang="ru-RU"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Авияцияда, велосипед бөлшектері, т.б.</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46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Монель-металл</a:t>
                      </a:r>
                      <a:endParaRPr kumimoji="0" lang="ru-RU"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65-70% Ni,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30% Cu,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Fe, Mn </a:t>
                      </a: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қоспасы</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Жемірілуге тұрақты, үйкелуге төзімді</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Химия, мұнай өнеркәсібі, медицинада, кеме, монета жасау</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46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Таттанбайтын болат</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60-80% Fe,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10-20% Cr,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8-20% Ni </a:t>
                      </a:r>
                      <a:r>
                        <a:rPr kumimoji="0" lang="kk-KZ"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т.б.</a:t>
                      </a:r>
                      <a:endParaRPr kumimoji="0" lang="ru-RU"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Механикалық тұрақтылық, жемірілуге тұрақты</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Хирургиялық құралдар, ыдыс-аяқ</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6375626"/>
                  </a:ext>
                </a:extLst>
              </a:tr>
              <a:tr h="8946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Нихром </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Никель, хром, темір, марганец</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Жоғары электрлік кедергі, жоғары темп-ға төзімді</a:t>
                      </a:r>
                      <a:endParaRPr kumimoji="0" lang="ru-RU"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Электрлік қыздыру элементтері</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8827325"/>
                  </a:ext>
                </a:extLst>
              </a:tr>
            </a:tbl>
          </a:graphicData>
        </a:graphic>
      </p:graphicFrame>
    </p:spTree>
    <p:extLst>
      <p:ext uri="{BB962C8B-B14F-4D97-AF65-F5344CB8AC3E}">
        <p14:creationId xmlns:p14="http://schemas.microsoft.com/office/powerpoint/2010/main" val="26450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4407"/>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Кейбір металдардың құймалары мен олардың қолданылуы</a:t>
            </a:r>
          </a:p>
        </p:txBody>
      </p:sp>
      <p:pic>
        <p:nvPicPr>
          <p:cNvPr id="4" name="Picture 8">
            <a:hlinkClick r:id="rId2"/>
            <a:extLst>
              <a:ext uri="{FF2B5EF4-FFF2-40B4-BE49-F238E27FC236}">
                <a16:creationId xmlns:a16="http://schemas.microsoft.com/office/drawing/2014/main" id="{9EAC6C7D-2510-4C31-8999-B430D754A34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77343" y="1511972"/>
            <a:ext cx="1261528" cy="132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ttp://upload.wikimedia.org/wikipedia/commons/thumb/a/a4/Begbie_statue.jpg/200px-Begbie_statue.jpg">
            <a:hlinkClick r:id="rId5"/>
            <a:extLst>
              <a:ext uri="{FF2B5EF4-FFF2-40B4-BE49-F238E27FC236}">
                <a16:creationId xmlns:a16="http://schemas.microsoft.com/office/drawing/2014/main" id="{CCFF69A7-28B0-4549-B933-C30C0B4C6DEA}"/>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445657" y="1511972"/>
            <a:ext cx="1693467" cy="132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upload.wikimedia.org/wikipedia/commons/thumb/b/b6/2euro_2007.jpg/180px-2euro_2007.jpg">
            <a:hlinkClick r:id="rId8"/>
            <a:extLst>
              <a:ext uri="{FF2B5EF4-FFF2-40B4-BE49-F238E27FC236}">
                <a16:creationId xmlns:a16="http://schemas.microsoft.com/office/drawing/2014/main" id="{1B1AAB8C-8588-40FC-A1AC-A85A3C7AB16E}"/>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454817" y="2364432"/>
            <a:ext cx="2130699" cy="154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5" descr="загруженное.jpg">
            <a:extLst>
              <a:ext uri="{FF2B5EF4-FFF2-40B4-BE49-F238E27FC236}">
                <a16:creationId xmlns:a16="http://schemas.microsoft.com/office/drawing/2014/main" id="{3C66DBEF-2918-4DAA-9086-3E2B2604913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40561" y="2331094"/>
            <a:ext cx="2343988" cy="160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Содержимое 3" descr="32562335_3.jpg">
            <a:extLst>
              <a:ext uri="{FF2B5EF4-FFF2-40B4-BE49-F238E27FC236}">
                <a16:creationId xmlns:a16="http://schemas.microsoft.com/office/drawing/2014/main" id="{63030280-C0D1-422A-862F-6E89CA16E1F4}"/>
              </a:ext>
            </a:extLst>
          </p:cNvPr>
          <p:cNvPicPr>
            <a:picLocks noChangeAspect="1"/>
          </p:cNvPicPr>
          <p:nvPr/>
        </p:nvPicPr>
        <p:blipFill>
          <a:blip r:embed="rId12" cstate="print"/>
          <a:stretch>
            <a:fillRect/>
          </a:stretch>
        </p:blipFill>
        <p:spPr>
          <a:xfrm>
            <a:off x="524045" y="4139369"/>
            <a:ext cx="1921612" cy="1797611"/>
          </a:xfrm>
          <a:prstGeom prst="rect">
            <a:avLst/>
          </a:prstGeom>
          <a:noFill/>
          <a:ln w="31750" cmpd="sng">
            <a:solidFill>
              <a:schemeClr val="tx1">
                <a:alpha val="39000"/>
              </a:schemeClr>
            </a:solidFill>
          </a:ln>
          <a:effectLst/>
          <a:scene3d>
            <a:camera prst="perspectiveFront"/>
            <a:lightRig rig="threePt" dir="t"/>
          </a:scene3d>
          <a:sp3d prstMaterial="dkEdge"/>
        </p:spPr>
      </p:pic>
      <p:pic>
        <p:nvPicPr>
          <p:cNvPr id="10" name="Рисунок 4" descr="798118i.jpg">
            <a:extLst>
              <a:ext uri="{FF2B5EF4-FFF2-40B4-BE49-F238E27FC236}">
                <a16:creationId xmlns:a16="http://schemas.microsoft.com/office/drawing/2014/main" id="{C97F260C-627B-4378-B151-67C40E37AD7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07584" y="4139369"/>
            <a:ext cx="1921612" cy="1838661"/>
          </a:xfrm>
          <a:prstGeom prst="rect">
            <a:avLst/>
          </a:prstGeom>
          <a:noFill/>
          <a:ln w="31750">
            <a:solidFill>
              <a:schemeClr val="tx1">
                <a:alpha val="61176"/>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1" name="Рисунок 3" descr="SNKJVCA31LFESCAN1HBYYCANFT8YGCAAR1BN6CAYCI49ZCACG950FCA1W5RIECA2Y2JI6CATU91MJCAOESSAECASCXZAVCAW5MJZJCA9D5281CAJEPJA2CAYBSM7TCAGXPXAWCAZ02GECCA727HZECASW40JQ.jpg">
            <a:extLst>
              <a:ext uri="{FF2B5EF4-FFF2-40B4-BE49-F238E27FC236}">
                <a16:creationId xmlns:a16="http://schemas.microsoft.com/office/drawing/2014/main" id="{22AA72DA-F179-4343-9DF5-A0CD8164870D}"/>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125034" y="6141509"/>
            <a:ext cx="2329553" cy="146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7" descr="GLL83CAT7VEX0CADM0D1KCA8MS4U8CA72OJ3NCA2NVI9BCA7O9WWNCA7UU2ENCA0LYHDPCA75UFZTCAOM58MBCA5R8BV5CA7FBSJXCAQ2UMETCAWJK2SICA0QQZ7CCAZVLXBCCAP97H6CCAJK8623CACO1TPL.jpg">
            <a:extLst>
              <a:ext uri="{FF2B5EF4-FFF2-40B4-BE49-F238E27FC236}">
                <a16:creationId xmlns:a16="http://schemas.microsoft.com/office/drawing/2014/main" id="{F1328917-5902-4B33-867F-F6710153376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169851" y="5995029"/>
            <a:ext cx="1709756" cy="160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0E322DF0-E77F-4896-A8F6-3A127B57E2F1}"/>
              </a:ext>
            </a:extLst>
          </p:cNvPr>
          <p:cNvSpPr txBox="1"/>
          <p:nvPr/>
        </p:nvSpPr>
        <p:spPr>
          <a:xfrm>
            <a:off x="1108107" y="6500781"/>
            <a:ext cx="2329553" cy="523220"/>
          </a:xfrm>
          <a:prstGeom prst="rect">
            <a:avLst/>
          </a:prstGeom>
          <a:noFill/>
          <a:ln>
            <a:solidFill>
              <a:srgbClr val="002060"/>
            </a:solidFill>
          </a:ln>
        </p:spPr>
        <p:txBody>
          <a:bodyPr wrap="square">
            <a:spAutoFit/>
          </a:bodyPr>
          <a:lstStyle/>
          <a:p>
            <a:pPr algn="ct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Болат</a:t>
            </a: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05A2B278-0E0A-4C97-AF00-DDF5078B6D56}"/>
              </a:ext>
            </a:extLst>
          </p:cNvPr>
          <p:cNvSpPr txBox="1"/>
          <p:nvPr/>
        </p:nvSpPr>
        <p:spPr>
          <a:xfrm>
            <a:off x="6005074" y="4744395"/>
            <a:ext cx="2329553" cy="523220"/>
          </a:xfrm>
          <a:prstGeom prst="rect">
            <a:avLst/>
          </a:prstGeom>
          <a:noFill/>
          <a:ln>
            <a:solidFill>
              <a:srgbClr val="002060"/>
            </a:solidFill>
          </a:ln>
        </p:spPr>
        <p:txBody>
          <a:bodyPr wrap="square">
            <a:spAutoFit/>
          </a:bodyPr>
          <a:lstStyle/>
          <a:p>
            <a:pPr algn="ct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Нихром</a:t>
            </a: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D9F70622-80F1-438A-AB24-DC3BF54862FF}"/>
              </a:ext>
            </a:extLst>
          </p:cNvPr>
          <p:cNvSpPr txBox="1"/>
          <p:nvPr/>
        </p:nvSpPr>
        <p:spPr>
          <a:xfrm>
            <a:off x="866974" y="3169722"/>
            <a:ext cx="2900428" cy="523220"/>
          </a:xfrm>
          <a:prstGeom prst="rect">
            <a:avLst/>
          </a:prstGeom>
          <a:noFill/>
          <a:ln>
            <a:solidFill>
              <a:srgbClr val="002060"/>
            </a:solidFill>
          </a:ln>
        </p:spPr>
        <p:txBody>
          <a:bodyPr wrap="square">
            <a:spAutoFit/>
          </a:bodyPr>
          <a:lstStyle/>
          <a:p>
            <a:pPr algn="ct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Мельхиор</a:t>
            </a: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1478EAE1-1C72-4BB8-8072-C6E68BFB55BE}"/>
              </a:ext>
            </a:extLst>
          </p:cNvPr>
          <p:cNvSpPr txBox="1"/>
          <p:nvPr/>
        </p:nvSpPr>
        <p:spPr>
          <a:xfrm>
            <a:off x="5434199" y="1575079"/>
            <a:ext cx="2900428" cy="523220"/>
          </a:xfrm>
          <a:prstGeom prst="rect">
            <a:avLst/>
          </a:prstGeom>
          <a:noFill/>
          <a:ln>
            <a:solidFill>
              <a:srgbClr val="002060"/>
            </a:solidFill>
          </a:ln>
        </p:spPr>
        <p:txBody>
          <a:bodyPr wrap="square">
            <a:spAutoFit/>
          </a:bodyPr>
          <a:lstStyle/>
          <a:p>
            <a:pPr algn="ct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Қола</a:t>
            </a: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76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D0CB935-5E62-4D67-8E69-6DB110E5465D}"/>
              </a:ext>
            </a:extLst>
          </p:cNvPr>
          <p:cNvPicPr/>
          <p:nvPr/>
        </p:nvPicPr>
        <p:blipFill rotWithShape="1">
          <a:blip r:embed="rId2" cstate="print"/>
          <a:srcRect l="3300" t="1623" r="4604" b="717"/>
          <a:stretch/>
        </p:blipFill>
        <p:spPr bwMode="auto">
          <a:xfrm>
            <a:off x="3768132" y="2964258"/>
            <a:ext cx="2649208" cy="4288303"/>
          </a:xfrm>
          <a:prstGeom prst="rect">
            <a:avLst/>
          </a:prstGeom>
          <a:noFill/>
          <a:ln w="9525">
            <a:noFill/>
            <a:miter lim="800000"/>
            <a:headEnd/>
            <a:tailEnd/>
          </a:ln>
        </p:spPr>
      </p:pic>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Шойын өндіру </a:t>
            </a:r>
          </a:p>
        </p:txBody>
      </p:sp>
      <p:sp>
        <p:nvSpPr>
          <p:cNvPr id="3" name="TextBox 2"/>
          <p:cNvSpPr txBox="1"/>
          <p:nvPr/>
        </p:nvSpPr>
        <p:spPr>
          <a:xfrm>
            <a:off x="284162" y="1131492"/>
            <a:ext cx="9144000" cy="1833936"/>
          </a:xfrm>
          <a:prstGeom prst="rect">
            <a:avLst/>
          </a:prstGeom>
          <a:noFill/>
          <a:ln>
            <a:solidFill>
              <a:schemeClr val="tx2"/>
            </a:solidFill>
          </a:ln>
        </p:spPr>
        <p:txBody>
          <a:bodyPr wrap="square" lIns="252000" tIns="108000" rIns="252000" bIns="108000" rtlCol="0">
            <a:spAutoFit/>
          </a:bodyPr>
          <a:lstStyle/>
          <a:p>
            <a:r>
              <a:rPr lang="kk-KZ" altLang="ru-RU"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Шойын </a:t>
            </a:r>
            <a:r>
              <a:rPr lang="kk-KZ" alt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құрамында 2</a:t>
            </a:r>
            <a:r>
              <a:rPr lang="en-US" alt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kk-KZ" alt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дан астам көміртек бар темір-көміртекті құйма. Көміртектен басқа оның құрамында әрдайым кремний </a:t>
            </a:r>
          </a:p>
          <a:p>
            <a:r>
              <a:rPr lang="kk-KZ" alt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(4</a:t>
            </a:r>
            <a:r>
              <a:rPr lang="en-US" alt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kk-KZ" alt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-ға дейін), марганец (2</a:t>
            </a:r>
            <a:r>
              <a:rPr lang="en-US" alt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kk-KZ" alt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-ға дейін). Сондай ақ, фосфор мен күкірт кіреді. Шойын болат өндірісі үшін негізгі шикізат болып табылады. Шойын </a:t>
            </a:r>
            <a:r>
              <a:rPr lang="kk-KZ" altLang="ru-RU"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домна пештерінде</a:t>
            </a:r>
            <a:r>
              <a:rPr lang="kk-KZ" alt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өндіріледі. </a:t>
            </a:r>
            <a:endParaRPr lang="kk-KZ" altLang="ru-RU" sz="21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4FB86B9B-0C2B-420D-8B5D-30113EF8E566}"/>
              </a:ext>
            </a:extLst>
          </p:cNvPr>
          <p:cNvSpPr txBox="1"/>
          <p:nvPr/>
        </p:nvSpPr>
        <p:spPr>
          <a:xfrm>
            <a:off x="6417339" y="3321416"/>
            <a:ext cx="3010823" cy="1880103"/>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Жоғары жағынан алдымен кокс, одан сон қабат-қабат етіп кенді, коксты, флюсті салады, соңынан коксты салады</a:t>
            </a:r>
            <a:r>
              <a:rPr kumimoji="0" lang="kk-KZ" altLang="zh-CN" b="0" i="0" u="none" strike="noStrike" cap="none" normalizeH="0" baseline="0" dirty="0">
                <a:ln>
                  <a:noFill/>
                </a:ln>
                <a:solidFill>
                  <a:schemeClr val="tx1"/>
                </a:solidFill>
                <a:effectLst/>
                <a:latin typeface="Times New Roman" panose="02020603050405020304" pitchFamily="18" charset="0"/>
                <a:ea typeface="DengXian" panose="02010600030101010101" pitchFamily="2" charset="-122"/>
              </a:rPr>
              <a:t>.</a:t>
            </a:r>
            <a:endParaRPr kumimoji="0" lang="ru-RU" altLang="ru-RU"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4FAC4007-97DF-44A6-AE8C-3411CD4B6262}"/>
              </a:ext>
            </a:extLst>
          </p:cNvPr>
          <p:cNvSpPr txBox="1"/>
          <p:nvPr/>
        </p:nvSpPr>
        <p:spPr>
          <a:xfrm>
            <a:off x="284163" y="3347294"/>
            <a:ext cx="3010823" cy="1880103"/>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Жоғарғы жағындағы шахтасы колошник деп аталатын тесікпен бітеді, ол тесікті </a:t>
            </a:r>
            <a:r>
              <a:rPr kumimoji="0" lang="kk-KZ" altLang="zh-CN"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колошник</a:t>
            </a:r>
            <a:r>
              <a:rPr kumimoji="0" lang="kk-KZ" altLang="zh-CN"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воронкасы жауып тұрады.</a:t>
            </a:r>
          </a:p>
        </p:txBody>
      </p:sp>
      <p:sp>
        <p:nvSpPr>
          <p:cNvPr id="14" name="TextBox 13">
            <a:extLst>
              <a:ext uri="{FF2B5EF4-FFF2-40B4-BE49-F238E27FC236}">
                <a16:creationId xmlns:a16="http://schemas.microsoft.com/office/drawing/2014/main" id="{6606E62A-5A90-49BD-896C-526C1D5B0063}"/>
              </a:ext>
            </a:extLst>
          </p:cNvPr>
          <p:cNvSpPr txBox="1"/>
          <p:nvPr/>
        </p:nvSpPr>
        <p:spPr>
          <a:xfrm>
            <a:off x="6417340" y="5558677"/>
            <a:ext cx="3010823" cy="2157102"/>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Кенді қорытып шойынға айналдыру үшін домнаның төменгі жағы - горндегі тесік арқылы, ыстық ауа немесе оттегін жібереді.</a:t>
            </a:r>
          </a:p>
        </p:txBody>
      </p:sp>
      <p:sp>
        <p:nvSpPr>
          <p:cNvPr id="15" name="TextBox 14">
            <a:extLst>
              <a:ext uri="{FF2B5EF4-FFF2-40B4-BE49-F238E27FC236}">
                <a16:creationId xmlns:a16="http://schemas.microsoft.com/office/drawing/2014/main" id="{286A9812-0F62-49B0-B1E8-F45341C95CA1}"/>
              </a:ext>
            </a:extLst>
          </p:cNvPr>
          <p:cNvSpPr txBox="1"/>
          <p:nvPr/>
        </p:nvSpPr>
        <p:spPr>
          <a:xfrm>
            <a:off x="284163" y="5927981"/>
            <a:ext cx="3010823" cy="1603104"/>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Домна пешінің кеңірек бөлігін </a:t>
            </a:r>
            <a:r>
              <a:rPr kumimoji="0" lang="kk-KZ" altLang="zh-CN" sz="180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распар, </a:t>
            </a: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ал төменгі жағын</a:t>
            </a:r>
            <a:r>
              <a:rPr kumimoji="0" lang="kk-KZ" altLang="zh-CN" sz="180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горн </a:t>
            </a: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деп атайды.</a:t>
            </a:r>
            <a:endParaRPr kumimoji="0" lang="ru-RU" altLang="ru-RU"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7" name="Прямая со стрелкой 16">
            <a:extLst>
              <a:ext uri="{FF2B5EF4-FFF2-40B4-BE49-F238E27FC236}">
                <a16:creationId xmlns:a16="http://schemas.microsoft.com/office/drawing/2014/main" id="{1E2BC96F-41F8-46F5-99AA-B4F98C7B1309}"/>
              </a:ext>
            </a:extLst>
          </p:cNvPr>
          <p:cNvCxnSpPr/>
          <p:nvPr/>
        </p:nvCxnSpPr>
        <p:spPr>
          <a:xfrm flipH="1" flipV="1">
            <a:off x="5621766" y="4198825"/>
            <a:ext cx="795572" cy="1252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04C4C99A-95F4-47E5-93F7-87DD28B4128A}"/>
              </a:ext>
            </a:extLst>
          </p:cNvPr>
          <p:cNvCxnSpPr>
            <a:cxnSpLocks/>
          </p:cNvCxnSpPr>
          <p:nvPr/>
        </p:nvCxnSpPr>
        <p:spPr>
          <a:xfrm flipH="1" flipV="1">
            <a:off x="4499167" y="6959593"/>
            <a:ext cx="1918173" cy="2021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87659805-CAD4-4BE0-9550-088F68C251BC}"/>
              </a:ext>
            </a:extLst>
          </p:cNvPr>
          <p:cNvCxnSpPr>
            <a:cxnSpLocks/>
          </p:cNvCxnSpPr>
          <p:nvPr/>
        </p:nvCxnSpPr>
        <p:spPr>
          <a:xfrm>
            <a:off x="3294986" y="3990490"/>
            <a:ext cx="1630751" cy="4248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0FA6D046-EF37-46DE-97FB-3E72CA59DF2B}"/>
              </a:ext>
            </a:extLst>
          </p:cNvPr>
          <p:cNvCxnSpPr>
            <a:cxnSpLocks/>
          </p:cNvCxnSpPr>
          <p:nvPr/>
        </p:nvCxnSpPr>
        <p:spPr>
          <a:xfrm flipV="1">
            <a:off x="3299048" y="5927981"/>
            <a:ext cx="1834442" cy="5498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402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6512"/>
            <a:ext cx="9144000" cy="618219"/>
          </a:xfrm>
          <a:prstGeom prst="rect">
            <a:avLst/>
          </a:prstGeom>
          <a:noFill/>
          <a:ln>
            <a:solidFill>
              <a:schemeClr val="tx2"/>
            </a:solidFill>
          </a:ln>
        </p:spPr>
        <p:txBody>
          <a:bodyPr wrap="square" lIns="252000" tIns="108000" rIns="252000" bIns="108000" rtlCol="0">
            <a:spAutoFit/>
          </a:bodyPr>
          <a:lstStyle/>
          <a:p>
            <a:pPr algn="ctr"/>
            <a:r>
              <a:rPr lang="kk-KZ"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 Шойын өндіру</a:t>
            </a:r>
          </a:p>
        </p:txBody>
      </p:sp>
      <p:sp>
        <p:nvSpPr>
          <p:cNvPr id="13" name="TextBox 12">
            <a:extLst>
              <a:ext uri="{FF2B5EF4-FFF2-40B4-BE49-F238E27FC236}">
                <a16:creationId xmlns:a16="http://schemas.microsoft.com/office/drawing/2014/main" id="{4FAC4007-97DF-44A6-AE8C-3411CD4B6262}"/>
              </a:ext>
            </a:extLst>
          </p:cNvPr>
          <p:cNvSpPr txBox="1"/>
          <p:nvPr/>
        </p:nvSpPr>
        <p:spPr>
          <a:xfrm>
            <a:off x="284163" y="946087"/>
            <a:ext cx="6208630" cy="1603104"/>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Бос жыныстарды оңай балқитын шлакка айналдыру үшін домнаға флюстер салады. Егер  бос жыныс құм болса, флюс ретінде әктасын қосады СаСО</a:t>
            </a:r>
            <a:r>
              <a:rPr kumimoji="0" lang="kk-KZ" altLang="zh-CN" b="0" i="0" u="none" strike="noStrike" cap="none" normalizeH="0" baseline="-2500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3</a:t>
            </a:r>
            <a:r>
              <a:rPr kumimoji="0" lang="kk-KZ" altLang="zh-CN"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Әктас құммен әрекеттесіп, шлак түзеді Са</a:t>
            </a:r>
            <a:r>
              <a:rPr kumimoji="0" lang="en-US" altLang="zh-CN"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SiO</a:t>
            </a:r>
            <a:r>
              <a:rPr kumimoji="0" lang="en-US" altLang="zh-CN" b="0" i="0" u="none" strike="noStrike" cap="none" normalizeH="0" baseline="-2500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3</a:t>
            </a:r>
            <a:r>
              <a:rPr kumimoji="0" lang="kk-KZ" altLang="zh-CN" b="0" i="0" u="none" strike="noStrike" cap="none" normalizeH="0" baseline="-2500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a:t>
            </a:r>
          </a:p>
        </p:txBody>
      </p:sp>
      <p:sp>
        <p:nvSpPr>
          <p:cNvPr id="15" name="TextBox 14">
            <a:extLst>
              <a:ext uri="{FF2B5EF4-FFF2-40B4-BE49-F238E27FC236}">
                <a16:creationId xmlns:a16="http://schemas.microsoft.com/office/drawing/2014/main" id="{286A9812-0F62-49B0-B1E8-F45341C95CA1}"/>
              </a:ext>
            </a:extLst>
          </p:cNvPr>
          <p:cNvSpPr txBox="1"/>
          <p:nvPr/>
        </p:nvSpPr>
        <p:spPr>
          <a:xfrm>
            <a:off x="284163" y="2617914"/>
            <a:ext cx="6208631" cy="1326105"/>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Түзілген СО темір кенімен әрекеттесіп оны бос күйдегі темірге дейін тотықсыздандырады, темір кенінің  тотықсыздануы негізінен домнаның жоғарғы жағында жүреді.</a:t>
            </a:r>
            <a:endParaRPr kumimoji="0" lang="ru-RU" altLang="ru-RU"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6" name="Рисунок 15">
            <a:extLst>
              <a:ext uri="{FF2B5EF4-FFF2-40B4-BE49-F238E27FC236}">
                <a16:creationId xmlns:a16="http://schemas.microsoft.com/office/drawing/2014/main" id="{A21E1FA2-0DEA-4678-92C5-B3355C1D0ED0}"/>
              </a:ext>
            </a:extLst>
          </p:cNvPr>
          <p:cNvPicPr/>
          <p:nvPr/>
        </p:nvPicPr>
        <p:blipFill>
          <a:blip r:embed="rId2" cstate="print">
            <a:extLst>
              <a:ext uri="{BEBA8EAE-BF5A-486C-A8C5-ECC9F3942E4B}">
                <a14:imgProps xmlns:a14="http://schemas.microsoft.com/office/drawing/2010/main">
                  <a14:imgLayer r:embed="rId3">
                    <a14:imgEffect>
                      <a14:sharpenSoften amount="83000"/>
                    </a14:imgEffect>
                    <a14:imgEffect>
                      <a14:brightnessContrast bright="12000" contrast="12000"/>
                    </a14:imgEffect>
                  </a14:imgLayer>
                </a14:imgProps>
              </a:ext>
            </a:extLst>
          </a:blip>
          <a:srcRect l="51290" t="9044" r="5991" b="6540"/>
          <a:stretch>
            <a:fillRect/>
          </a:stretch>
        </p:blipFill>
        <p:spPr bwMode="auto">
          <a:xfrm rot="21425117">
            <a:off x="6723470" y="983445"/>
            <a:ext cx="2787638" cy="6321479"/>
          </a:xfrm>
          <a:prstGeom prst="rect">
            <a:avLst/>
          </a:prstGeom>
          <a:noFill/>
          <a:ln w="9525">
            <a:noFill/>
            <a:miter lim="800000"/>
            <a:headEnd/>
            <a:tailEnd/>
          </a:ln>
        </p:spPr>
      </p:pic>
      <p:sp>
        <p:nvSpPr>
          <p:cNvPr id="22" name="TextBox 21">
            <a:extLst>
              <a:ext uri="{FF2B5EF4-FFF2-40B4-BE49-F238E27FC236}">
                <a16:creationId xmlns:a16="http://schemas.microsoft.com/office/drawing/2014/main" id="{A9220CD7-EA69-47F6-B09C-5A2EEE3C29FB}"/>
              </a:ext>
            </a:extLst>
          </p:cNvPr>
          <p:cNvSpPr txBox="1"/>
          <p:nvPr/>
        </p:nvSpPr>
        <p:spPr>
          <a:xfrm>
            <a:off x="284164" y="3992646"/>
            <a:ext cx="6208630" cy="1049106"/>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Домнаға салынған темір кені таза күйінде емес, құрамында темір оксидтерінен басқа бос жыныстар, мыс: құм </a:t>
            </a:r>
            <a:r>
              <a:rPr kumimoji="0" lang="en-US"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SiO</a:t>
            </a:r>
            <a:r>
              <a:rPr kumimoji="0" lang="en-US" altLang="zh-CN" sz="1800" b="0" i="0" u="none" strike="noStrike" cap="none" normalizeH="0" baseline="-2500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2</a:t>
            </a:r>
            <a:r>
              <a:rPr kumimoji="0" lang="en-US"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кездеседі.</a:t>
            </a:r>
            <a:endParaRPr kumimoji="0" lang="ru-RU" altLang="ru-RU"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273139A7-7E8A-443B-B6E4-18EE54307310}"/>
              </a:ext>
            </a:extLst>
          </p:cNvPr>
          <p:cNvSpPr txBox="1"/>
          <p:nvPr/>
        </p:nvSpPr>
        <p:spPr>
          <a:xfrm>
            <a:off x="284163" y="5086458"/>
            <a:ext cx="6208631" cy="1049106"/>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Горндегі кокс жанып СО</a:t>
            </a:r>
            <a:r>
              <a:rPr kumimoji="0" lang="kk-KZ" altLang="zh-CN" sz="1800" b="0" i="0" u="none" strike="noStrike" cap="none" normalizeH="0" baseline="-2500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2</a:t>
            </a: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–ге айналады. </a:t>
            </a:r>
            <a:r>
              <a:rPr lang="kk-KZ" altLang="zh-CN" dirty="0">
                <a:solidFill>
                  <a:srgbClr val="002060"/>
                </a:solidFill>
                <a:latin typeface="Open Sans" panose="020B0606030504020204" pitchFamily="34" charset="0"/>
                <a:ea typeface="Open Sans" panose="020B0606030504020204" pitchFamily="34" charset="0"/>
                <a:cs typeface="Open Sans" panose="020B0606030504020204" pitchFamily="34" charset="0"/>
              </a:rPr>
              <a:t>А</a:t>
            </a: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л СО</a:t>
            </a:r>
            <a:r>
              <a:rPr kumimoji="0" lang="kk-KZ" altLang="zh-CN" sz="1800" b="0" i="0" u="none" strike="noStrike" cap="none" normalizeH="0" baseline="-2500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2</a:t>
            </a: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жоғары қарай қызған кокстың арасымен өткенде онымен әрекеттесіп, СО түзіледі. </a:t>
            </a:r>
            <a:endParaRPr kumimoji="0" lang="ru-RU" altLang="ru-RU"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DC39D45-DF2D-4678-9B92-D19452DAE5E3}"/>
              </a:ext>
            </a:extLst>
          </p:cNvPr>
          <p:cNvSpPr txBox="1"/>
          <p:nvPr/>
        </p:nvSpPr>
        <p:spPr>
          <a:xfrm>
            <a:off x="294922" y="6190171"/>
            <a:ext cx="6208631" cy="1603104"/>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Домнаның жоғарғы жағында темір оксидтерінің тотықсыздануы нәтижесінде түзілген темір пештің төменгі жағына (распарға) түсіп балқиды да көміртегінің біраз мөлшерін ерітіп шойынға айналдырады.</a:t>
            </a:r>
            <a:endParaRPr kumimoji="0" lang="ru-RU" altLang="ru-RU"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Прямая со стрелкой 5">
            <a:extLst>
              <a:ext uri="{FF2B5EF4-FFF2-40B4-BE49-F238E27FC236}">
                <a16:creationId xmlns:a16="http://schemas.microsoft.com/office/drawing/2014/main" id="{B7149306-3649-4CE6-9EEE-45238089F03F}"/>
              </a:ext>
            </a:extLst>
          </p:cNvPr>
          <p:cNvCxnSpPr>
            <a:cxnSpLocks/>
            <a:stCxn id="23" idx="3"/>
          </p:cNvCxnSpPr>
          <p:nvPr/>
        </p:nvCxnSpPr>
        <p:spPr>
          <a:xfrm>
            <a:off x="6492794" y="5611011"/>
            <a:ext cx="1239940" cy="3576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id="{35243D13-4064-4202-BDFC-16CC9279EEC3}"/>
              </a:ext>
            </a:extLst>
          </p:cNvPr>
          <p:cNvCxnSpPr/>
          <p:nvPr/>
        </p:nvCxnSpPr>
        <p:spPr>
          <a:xfrm>
            <a:off x="6503553" y="1718211"/>
            <a:ext cx="1153879" cy="25956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008F6058-C10E-4C5B-88F0-321D36E4DB79}"/>
              </a:ext>
            </a:extLst>
          </p:cNvPr>
          <p:cNvCxnSpPr>
            <a:cxnSpLocks/>
            <a:stCxn id="15" idx="3"/>
          </p:cNvCxnSpPr>
          <p:nvPr/>
        </p:nvCxnSpPr>
        <p:spPr>
          <a:xfrm>
            <a:off x="6492794" y="3280967"/>
            <a:ext cx="1164638" cy="1485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F8510B66-DBB5-4021-8D00-1360B48CD5C8}"/>
              </a:ext>
            </a:extLst>
          </p:cNvPr>
          <p:cNvCxnSpPr>
            <a:cxnSpLocks/>
            <a:stCxn id="25" idx="3"/>
          </p:cNvCxnSpPr>
          <p:nvPr/>
        </p:nvCxnSpPr>
        <p:spPr>
          <a:xfrm flipV="1">
            <a:off x="6503553" y="6359899"/>
            <a:ext cx="1239940" cy="6318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1DABF44C-52A2-427A-91EE-1673F4A75167}"/>
              </a:ext>
            </a:extLst>
          </p:cNvPr>
          <p:cNvCxnSpPr>
            <a:cxnSpLocks/>
            <a:stCxn id="22" idx="3"/>
          </p:cNvCxnSpPr>
          <p:nvPr/>
        </p:nvCxnSpPr>
        <p:spPr>
          <a:xfrm>
            <a:off x="6492794" y="4517199"/>
            <a:ext cx="1046304" cy="7002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53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3289"/>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Шойын өндіру</a:t>
            </a:r>
          </a:p>
        </p:txBody>
      </p:sp>
      <p:sp>
        <p:nvSpPr>
          <p:cNvPr id="13" name="TextBox 12">
            <a:extLst>
              <a:ext uri="{FF2B5EF4-FFF2-40B4-BE49-F238E27FC236}">
                <a16:creationId xmlns:a16="http://schemas.microsoft.com/office/drawing/2014/main" id="{4FAC4007-97DF-44A6-AE8C-3411CD4B6262}"/>
              </a:ext>
            </a:extLst>
          </p:cNvPr>
          <p:cNvSpPr txBox="1"/>
          <p:nvPr/>
        </p:nvSpPr>
        <p:spPr>
          <a:xfrm>
            <a:off x="284872" y="1138252"/>
            <a:ext cx="6017009" cy="2711100"/>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Егер ауаның орнына домнаға оттегімен байытылған ауа жіберсе, ауаны колошник газымен жылытудың қажеті болмайды. Сондықтан куперлер де керексіз болып қалады, яғни шойын қорыту процесі ықшамдалады және сонымен қатар пештің өнімділігі артады. Жұмсалатын отынның  мөлшері азаяды. Домна пеші бірнеше жыл үзіліссіз жұмыс істеді. Тәулігіне 1,5-3 мың т шойын өндіреді.</a:t>
            </a:r>
            <a:endParaRPr kumimoji="0" lang="kk-KZ" altLang="zh-CN" b="0" i="0" u="none" strike="noStrike" cap="none" normalizeH="0" baseline="-2500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273139A7-7E8A-443B-B6E4-18EE54307310}"/>
              </a:ext>
            </a:extLst>
          </p:cNvPr>
          <p:cNvSpPr txBox="1"/>
          <p:nvPr/>
        </p:nvSpPr>
        <p:spPr>
          <a:xfrm>
            <a:off x="284872" y="4040237"/>
            <a:ext cx="6027766" cy="1326105"/>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Домнадан шығатын колошник газының құрамында 30%-ға дейін С</a:t>
            </a:r>
            <a:r>
              <a:rPr lang="en-US" altLang="zh-CN" dirty="0">
                <a:solidFill>
                  <a:srgbClr val="002060"/>
                </a:solidFill>
                <a:latin typeface="Open Sans" panose="020B0606030504020204" pitchFamily="34" charset="0"/>
                <a:ea typeface="Open Sans" panose="020B0606030504020204" pitchFamily="34" charset="0"/>
                <a:cs typeface="Open Sans" panose="020B0606030504020204" pitchFamily="34" charset="0"/>
              </a:rPr>
              <a:t>O</a:t>
            </a: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болады. Бұл газдарды арнаулы кауперлерде жағып домнаға келетін ауаны жылытады.</a:t>
            </a:r>
            <a:endParaRPr kumimoji="0" lang="ru-RU" altLang="ru-RU"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DC39D45-DF2D-4678-9B92-D19452DAE5E3}"/>
              </a:ext>
            </a:extLst>
          </p:cNvPr>
          <p:cNvSpPr txBox="1"/>
          <p:nvPr/>
        </p:nvSpPr>
        <p:spPr>
          <a:xfrm>
            <a:off x="284163" y="5552197"/>
            <a:ext cx="6027766" cy="2157102"/>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Шойын ағып, горнның төменгі жағына жиналады, ал массасы жеңіл балқыған шлак шойынның бетіне жиналып, оны тотығып кетуден сақтап тұрады. Шойын мен шлак жиналған соң ауық-ауық арнаулы тесіктер арқылы құйып алып отырады, ал оған дейін бұл тесіктерді сазбен бекітіп қояды.</a:t>
            </a:r>
            <a:endParaRPr kumimoji="0" lang="ru-RU" altLang="ru-RU" sz="1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4" name="Рисунок 13">
            <a:extLst>
              <a:ext uri="{FF2B5EF4-FFF2-40B4-BE49-F238E27FC236}">
                <a16:creationId xmlns:a16="http://schemas.microsoft.com/office/drawing/2014/main" id="{31D3E6F6-2FF1-4D3A-AD02-AE0E0823E2AF}"/>
              </a:ext>
            </a:extLst>
          </p:cNvPr>
          <p:cNvPicPr/>
          <p:nvPr/>
        </p:nvPicPr>
        <p:blipFill rotWithShape="1">
          <a:blip r:embed="rId2" cstate="print">
            <a:extLst>
              <a:ext uri="{BEBA8EAE-BF5A-486C-A8C5-ECC9F3942E4B}">
                <a14:imgProps xmlns:a14="http://schemas.microsoft.com/office/drawing/2010/main">
                  <a14:imgLayer r:embed="rId3">
                    <a14:imgEffect>
                      <a14:sharpenSoften amount="82000"/>
                    </a14:imgEffect>
                    <a14:imgEffect>
                      <a14:brightnessContrast bright="14000" contrast="-53000"/>
                    </a14:imgEffect>
                  </a14:imgLayer>
                </a14:imgProps>
              </a:ext>
            </a:extLst>
          </a:blip>
          <a:srcRect l="5908" t="5182" r="49864" b="6540"/>
          <a:stretch/>
        </p:blipFill>
        <p:spPr bwMode="auto">
          <a:xfrm>
            <a:off x="6893169" y="2369382"/>
            <a:ext cx="2513480" cy="3603841"/>
          </a:xfrm>
          <a:prstGeom prst="rect">
            <a:avLst/>
          </a:prstGeom>
          <a:noFill/>
          <a:ln w="9525">
            <a:noFill/>
            <a:miter lim="800000"/>
            <a:headEnd/>
            <a:tailEnd/>
          </a:ln>
        </p:spPr>
      </p:pic>
      <p:cxnSp>
        <p:nvCxnSpPr>
          <p:cNvPr id="26" name="Прямая со стрелкой 25">
            <a:extLst>
              <a:ext uri="{FF2B5EF4-FFF2-40B4-BE49-F238E27FC236}">
                <a16:creationId xmlns:a16="http://schemas.microsoft.com/office/drawing/2014/main" id="{F8510B66-DBB5-4021-8D00-1360B48CD5C8}"/>
              </a:ext>
            </a:extLst>
          </p:cNvPr>
          <p:cNvCxnSpPr>
            <a:cxnSpLocks/>
            <a:stCxn id="25" idx="3"/>
          </p:cNvCxnSpPr>
          <p:nvPr/>
        </p:nvCxnSpPr>
        <p:spPr>
          <a:xfrm flipV="1">
            <a:off x="6311929" y="5468272"/>
            <a:ext cx="2122066" cy="11624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a:extLst>
              <a:ext uri="{FF2B5EF4-FFF2-40B4-BE49-F238E27FC236}">
                <a16:creationId xmlns:a16="http://schemas.microsoft.com/office/drawing/2014/main" id="{B7149306-3649-4CE6-9EEE-45238089F03F}"/>
              </a:ext>
            </a:extLst>
          </p:cNvPr>
          <p:cNvCxnSpPr>
            <a:cxnSpLocks/>
          </p:cNvCxnSpPr>
          <p:nvPr/>
        </p:nvCxnSpPr>
        <p:spPr>
          <a:xfrm>
            <a:off x="6311929" y="1827857"/>
            <a:ext cx="1798843" cy="13675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2C7B94C9-06B1-4FDA-B42D-8600465412F5}"/>
              </a:ext>
            </a:extLst>
          </p:cNvPr>
          <p:cNvCxnSpPr>
            <a:cxnSpLocks/>
          </p:cNvCxnSpPr>
          <p:nvPr/>
        </p:nvCxnSpPr>
        <p:spPr>
          <a:xfrm>
            <a:off x="6339897" y="4417759"/>
            <a:ext cx="1770875" cy="955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548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4" y="292100"/>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 Шойын өндіру</a:t>
            </a:r>
          </a:p>
        </p:txBody>
      </p:sp>
      <p:sp>
        <p:nvSpPr>
          <p:cNvPr id="13" name="TextBox 12">
            <a:extLst>
              <a:ext uri="{FF2B5EF4-FFF2-40B4-BE49-F238E27FC236}">
                <a16:creationId xmlns:a16="http://schemas.microsoft.com/office/drawing/2014/main" id="{4FAC4007-97DF-44A6-AE8C-3411CD4B6262}"/>
              </a:ext>
            </a:extLst>
          </p:cNvPr>
          <p:cNvSpPr txBox="1"/>
          <p:nvPr/>
        </p:nvSpPr>
        <p:spPr>
          <a:xfrm>
            <a:off x="4431324" y="1300308"/>
            <a:ext cx="4996840" cy="5963272"/>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24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Домнадан алынған шойында 93% шамасында темір, 5% С және 0,3% </a:t>
            </a:r>
            <a:r>
              <a:rPr kumimoji="0" lang="en-US" altLang="zh-CN" sz="24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Si, 1%</a:t>
            </a:r>
            <a:r>
              <a:rPr kumimoji="0" lang="kk-KZ" altLang="zh-CN" sz="24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-ға дейін М</a:t>
            </a:r>
            <a:r>
              <a:rPr kumimoji="0" lang="en-US" altLang="zh-CN" sz="24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n, 0,1% S, 0,5</a:t>
            </a:r>
            <a:r>
              <a:rPr kumimoji="0" lang="ru-RU" altLang="zh-CN" sz="24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a:t>
            </a:r>
            <a:r>
              <a:rPr kumimoji="0" lang="en-US" altLang="zh-CN" sz="24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P </a:t>
            </a:r>
            <a:r>
              <a:rPr kumimoji="0" lang="kk-KZ" altLang="zh-CN" sz="24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кейде басқа қосымшаларда болады.</a:t>
            </a:r>
          </a:p>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24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Шойында көміртек темір карбиді Ғе</a:t>
            </a:r>
            <a:r>
              <a:rPr kumimoji="0" lang="kk-KZ" altLang="zh-CN" sz="2400" b="0" i="0" u="none" strike="noStrike" cap="none" normalizeH="0" baseline="-2500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3</a:t>
            </a:r>
            <a:r>
              <a:rPr kumimoji="0" lang="kk-KZ" altLang="zh-CN" sz="24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С түрінде байланысқан күйде болуы мүмкін (сұр Шойын).</a:t>
            </a:r>
          </a:p>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24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Шойыннан болат қорыту үшін шойынның құрамындағы С–тің мөлшерін 2%-</a:t>
            </a:r>
            <a:r>
              <a:rPr lang="kk-KZ" altLang="zh-CN"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ға</a:t>
            </a:r>
            <a:r>
              <a:rPr kumimoji="0" lang="kk-KZ" altLang="zh-CN" sz="24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азайтып, басқа элементтерді немесе шлак, не газ түрінде бөлу керек.</a:t>
            </a:r>
          </a:p>
        </p:txBody>
      </p:sp>
      <p:pic>
        <p:nvPicPr>
          <p:cNvPr id="10" name="Рисунок 9">
            <a:extLst>
              <a:ext uri="{FF2B5EF4-FFF2-40B4-BE49-F238E27FC236}">
                <a16:creationId xmlns:a16="http://schemas.microsoft.com/office/drawing/2014/main" id="{CE170B8E-3751-4D86-A2AD-D2FF1A0A0174}"/>
              </a:ext>
            </a:extLst>
          </p:cNvPr>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284164" y="1999622"/>
            <a:ext cx="3865805" cy="4401178"/>
          </a:xfrm>
          <a:prstGeom prst="rect">
            <a:avLst/>
          </a:prstGeom>
          <a:noFill/>
          <a:ln w="9525">
            <a:noFill/>
            <a:miter lim="800000"/>
            <a:headEnd/>
            <a:tailEnd/>
          </a:ln>
        </p:spPr>
      </p:pic>
    </p:spTree>
    <p:extLst>
      <p:ext uri="{BB962C8B-B14F-4D97-AF65-F5344CB8AC3E}">
        <p14:creationId xmlns:p14="http://schemas.microsoft.com/office/powerpoint/2010/main" val="226916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656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Болат өндіру</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AC4007-97DF-44A6-AE8C-3411CD4B6262}"/>
                  </a:ext>
                </a:extLst>
              </p:cNvPr>
              <p:cNvSpPr txBox="1"/>
              <p:nvPr/>
            </p:nvSpPr>
            <p:spPr>
              <a:xfrm>
                <a:off x="284162" y="1106685"/>
                <a:ext cx="9144000" cy="6599343"/>
              </a:xfrm>
              <a:prstGeom prst="rect">
                <a:avLst/>
              </a:prstGeom>
              <a:noFill/>
              <a:ln>
                <a:solidFill>
                  <a:schemeClr val="tx2"/>
                </a:solidFill>
              </a:ln>
            </p:spPr>
            <p:txBody>
              <a:bodyPr wrap="square" lIns="252000" tIns="108000" rIns="252000" bIns="108000" rtlCol="0">
                <a:spAutoFit/>
              </a:bodyPr>
              <a:lstStyle/>
              <a:p>
                <a:pPr marL="0" marR="0" lvl="0" indent="0" defTabSz="914400" rtl="0" eaLnBrk="0" fontAlgn="base" latinLnBrk="0" hangingPunct="0">
                  <a:lnSpc>
                    <a:spcPct val="100000"/>
                  </a:lnSpc>
                  <a:spcBef>
                    <a:spcPct val="0"/>
                  </a:spcBef>
                  <a:spcAft>
                    <a:spcPts val="800"/>
                  </a:spcAft>
                  <a:buClrTx/>
                  <a:buSzTx/>
                  <a:buFontTx/>
                  <a:buNone/>
                  <a:tabLst/>
                </a:pPr>
                <a:r>
                  <a:rPr kumimoji="0" lang="kk-KZ"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Болат – </a:t>
                </a:r>
                <a:r>
                  <a:rPr kumimoji="0" lang="kk-KZ" altLang="zh-CN" sz="23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құрамында темірдің үлесі жоғары (98</a:t>
                </a:r>
                <a:r>
                  <a:rPr kumimoji="0" lang="en-US" altLang="zh-CN" sz="23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a:t>
                </a:r>
                <a:r>
                  <a:rPr kumimoji="0" lang="kk-KZ" altLang="zh-CN" sz="23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болатын темір мен көміртектің құймасы. Өндірісте болатты тотықтырғыштардың қатысында шойынды қайта балқыту арқылы алады. Балқыту барысында болаттың құрамында 1,5-2 </a:t>
                </a:r>
                <a:r>
                  <a:rPr kumimoji="0" lang="en-US" altLang="zh-CN" sz="23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a:t>
                </a:r>
                <a:r>
                  <a:rPr kumimoji="0" lang="kk-KZ" altLang="zh-CN" sz="23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-ға дейін төмендейді. Болатты балқытудың бірнеше түрлі әдісі бар: </a:t>
                </a:r>
                <a:r>
                  <a:rPr kumimoji="0" lang="kk-KZ"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оттекті-конвентерлі (бессемер), мартен әдісі, электр пешінде балқыту және ваккумдық балқыту. </a:t>
                </a:r>
              </a:p>
              <a:p>
                <a:pPr marL="0" marR="0" lvl="0" indent="0" defTabSz="914400" rtl="0" eaLnBrk="0" fontAlgn="base" latinLnBrk="0" hangingPunct="0">
                  <a:lnSpc>
                    <a:spcPct val="100000"/>
                  </a:lnSpc>
                  <a:spcBef>
                    <a:spcPct val="0"/>
                  </a:spcBef>
                  <a:spcAft>
                    <a:spcPts val="800"/>
                  </a:spcAft>
                  <a:buClrTx/>
                  <a:buSzTx/>
                  <a:buFontTx/>
                  <a:buNone/>
                  <a:tabLst/>
                </a:pPr>
                <a:r>
                  <a:rPr lang="kk-KZ" altLang="zh-CN"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Болат өндіру процесінің механизмі: </a:t>
                </a:r>
              </a:p>
              <a:p>
                <a:pPr marL="0" marR="0" lvl="0" indent="0" defTabSz="914400" rtl="0" eaLnBrk="0" fontAlgn="base" latinLnBrk="0" hangingPunct="0">
                  <a:lnSpc>
                    <a:spcPct val="100000"/>
                  </a:lnSpc>
                  <a:spcBef>
                    <a:spcPct val="0"/>
                  </a:spcBef>
                  <a:spcAft>
                    <a:spcPts val="800"/>
                  </a:spcAft>
                  <a:buClrTx/>
                  <a:buSzTx/>
                  <a:buFontTx/>
                  <a:buNone/>
                  <a:tabLst/>
                </a:pPr>
                <a:r>
                  <a:rPr kumimoji="0" lang="kk-KZ" altLang="zh-CN" sz="23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Сұйық шойын құрамындағы элементтер (көміртек, кремний, марганец, фосфор және күкірт) оттекпен тотығады. </a:t>
                </a:r>
              </a:p>
              <a:p>
                <a:pPr marL="0" marR="0" lvl="0" indent="0" algn="ctr" defTabSz="914400" rtl="0" eaLnBrk="0" fontAlgn="base" latinLnBrk="0" hangingPunct="0">
                  <a:lnSpc>
                    <a:spcPct val="100000"/>
                  </a:lnSpc>
                  <a:spcBef>
                    <a:spcPct val="0"/>
                  </a:spcBef>
                  <a:spcAft>
                    <a:spcPts val="800"/>
                  </a:spcAft>
                  <a:buClrTx/>
                  <a:buSzTx/>
                  <a:buFontTx/>
                  <a:buNone/>
                  <a:tabLst/>
                </a:pPr>
                <a14:m>
                  <m:oMath xmlns:m="http://schemas.openxmlformats.org/officeDocument/2006/math">
                    <m:r>
                      <a:rPr kumimoji="0" lang="kk-KZ"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𝐶</m:t>
                    </m:r>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 </m:t>
                    </m:r>
                    <m:sSub>
                      <m:sSubPr>
                        <m:ctrlP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ctrlPr>
                      </m:sSubPr>
                      <m:e>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𝑂</m:t>
                        </m:r>
                      </m:e>
                      <m:sub>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sub>
                    </m:sSub>
                  </m:oMath>
                </a14:m>
                <a:r>
                  <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=2</m:t>
                    </m:r>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𝐶𝑂</m:t>
                    </m:r>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m:t>
                    </m:r>
                  </m:oMath>
                </a14:m>
                <a:r>
                  <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m:t>
                    </m:r>
                    <m:r>
                      <m:rPr>
                        <m:sty m:val="p"/>
                      </m:rPr>
                      <a:rPr kumimoji="0" lang="en-US" altLang="zh-CN" sz="2300" b="0" i="0"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Q</m:t>
                    </m:r>
                  </m:oMath>
                </a14:m>
                <a:r>
                  <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p>
              <a:p>
                <a:pPr lvl="0" algn="ctr" defTabSz="914400" eaLnBrk="0" fontAlgn="base" hangingPunct="0">
                  <a:spcBef>
                    <a:spcPct val="0"/>
                  </a:spcBef>
                  <a:spcAft>
                    <a:spcPts val="800"/>
                  </a:spcAft>
                </a:pPr>
                <a14:m>
                  <m:oMath xmlns:m="http://schemas.openxmlformats.org/officeDocument/2006/math">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𝑆𝑖</m:t>
                    </m:r>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 </m:t>
                    </m:r>
                    <m:sSub>
                      <m:sSubPr>
                        <m:ctrlP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ctrlPr>
                      </m:sSubPr>
                      <m:e>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𝑂</m:t>
                        </m:r>
                      </m:e>
                      <m:sub>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sub>
                    </m:sSub>
                  </m:oMath>
                </a14:m>
                <a:r>
                  <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m:t>
                    </m:r>
                  </m:oMath>
                </a14:m>
                <a:r>
                  <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kumimoji="0" lang="en-US" altLang="zh-CN" sz="2300" b="0" i="1" u="none" strike="noStrike" cap="none" normalizeH="0" baseline="0" dirty="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ctrlPr>
                      </m:sSubPr>
                      <m:e>
                        <m:r>
                          <a:rPr kumimoji="0" lang="en-US" altLang="zh-CN" sz="2300" b="0" i="1" u="none" strike="noStrike" cap="none" normalizeH="0" baseline="0" dirty="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𝑆𝑖𝑂</m:t>
                        </m:r>
                      </m:e>
                      <m:sub>
                        <m:r>
                          <a:rPr kumimoji="0" lang="en-US" altLang="zh-CN" sz="2300" b="0" i="1" u="none" strike="noStrike" cap="none" normalizeH="0" baseline="0" dirty="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sub>
                    </m:sSub>
                  </m:oMath>
                </a14:m>
                <a:r>
                  <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altLang="zh-CN" sz="2300" i="1"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m:rPr>
                        <m:sty m:val="p"/>
                      </m:rPr>
                      <a:rPr lang="en-US" altLang="zh-CN" sz="2300"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Q</m:t>
                    </m:r>
                  </m:oMath>
                </a14:m>
                <a:r>
                  <a:rPr lang="en-US" altLang="zh-CN"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p>
              <a:p>
                <a:pPr lvl="0" algn="ctr" defTabSz="914400" eaLnBrk="0" fontAlgn="base" hangingPunct="0">
                  <a:spcBef>
                    <a:spcPct val="0"/>
                  </a:spcBef>
                  <a:spcAft>
                    <a:spcPts val="800"/>
                  </a:spcAft>
                </a:pPr>
                <a14:m>
                  <m:oMath xmlns:m="http://schemas.openxmlformats.org/officeDocument/2006/math">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𝑀𝑛</m:t>
                    </m:r>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 </m:t>
                    </m:r>
                    <m:sSub>
                      <m:sSubPr>
                        <m:ctrlP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ctrlPr>
                      </m:sSubPr>
                      <m:e>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𝑂</m:t>
                        </m:r>
                      </m:e>
                      <m:sub>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sub>
                    </m:sSub>
                  </m:oMath>
                </a14:m>
                <a:r>
                  <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=2</m:t>
                    </m:r>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𝑀𝑛𝑂</m:t>
                    </m:r>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 +</m:t>
                    </m:r>
                    <m:r>
                      <m:rPr>
                        <m:sty m:val="p"/>
                      </m:rPr>
                      <a:rPr lang="en-US" altLang="zh-CN" sz="2300"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Q</m:t>
                    </m:r>
                  </m:oMath>
                </a14:m>
                <a:endPar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endParaRPr>
              </a:p>
              <a:p>
                <a:pPr algn="ctr" defTabSz="914400" eaLnBrk="0" fontAlgn="base" hangingPunct="0">
                  <a:spcBef>
                    <a:spcPct val="0"/>
                  </a:spcBef>
                  <a:spcAft>
                    <a:spcPts val="800"/>
                  </a:spcAft>
                </a:pPr>
                <a14:m>
                  <m:oMath xmlns:m="http://schemas.openxmlformats.org/officeDocument/2006/math">
                    <m:r>
                      <a:rPr lang="en-US" altLang="zh-CN" sz="2300" i="1">
                        <a:solidFill>
                          <a:srgbClr val="620BFC"/>
                        </a:solidFill>
                        <a:latin typeface="Cambria Math" panose="02040503050406030204" pitchFamily="18" charset="0"/>
                        <a:ea typeface="Open Sans" panose="020B0606030504020204" pitchFamily="34" charset="0"/>
                        <a:cs typeface="Open Sans" panose="020B0606030504020204" pitchFamily="34" charset="0"/>
                      </a:rPr>
                      <m:t>4</m:t>
                    </m:r>
                    <m:r>
                      <a:rPr lang="en-US" altLang="zh-CN" sz="23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𝑃</m:t>
                    </m:r>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 </m:t>
                    </m:r>
                    <m:sSub>
                      <m:sSubPr>
                        <m:ctrlP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ctrlPr>
                      </m:sSubPr>
                      <m:e>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5</m:t>
                        </m:r>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𝑂</m:t>
                        </m:r>
                      </m:e>
                      <m:sub>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sub>
                    </m:sSub>
                  </m:oMath>
                </a14:m>
                <a:r>
                  <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=2</m:t>
                    </m:r>
                    <m:sSub>
                      <m:sSubPr>
                        <m:ctrlP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ctrlPr>
                      </m:sSubPr>
                      <m:e>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𝑃</m:t>
                        </m:r>
                      </m:e>
                      <m:sub>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2</m:t>
                        </m:r>
                      </m:sub>
                    </m:sSub>
                    <m:sSub>
                      <m:sSubPr>
                        <m:ctrlP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ctrlPr>
                      </m:sSubPr>
                      <m:e>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𝑂</m:t>
                        </m:r>
                      </m:e>
                      <m:sub>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5</m:t>
                        </m:r>
                      </m:sub>
                    </m:sSub>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 +</m:t>
                    </m:r>
                    <m:r>
                      <m:rPr>
                        <m:sty m:val="p"/>
                      </m:rPr>
                      <a:rPr lang="en-US" altLang="zh-CN" sz="2300"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Q</m:t>
                    </m:r>
                  </m:oMath>
                </a14:m>
                <a:endPar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endParaRPr>
              </a:p>
              <a:p>
                <a:pPr algn="ctr" defTabSz="914400" eaLnBrk="0" fontAlgn="base" hangingPunct="0">
                  <a:spcBef>
                    <a:spcPct val="0"/>
                  </a:spcBef>
                  <a:spcAft>
                    <a:spcPts val="800"/>
                  </a:spcAft>
                </a:pPr>
                <a14:m>
                  <m:oMath xmlns:m="http://schemas.openxmlformats.org/officeDocument/2006/math">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𝐹𝑒</m:t>
                    </m:r>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 </m:t>
                    </m:r>
                    <m:sSub>
                      <m:sSubPr>
                        <m:ctrlP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ctrlPr>
                      </m:sSubPr>
                      <m:e>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𝑂</m:t>
                        </m:r>
                      </m:e>
                      <m:sub>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sub>
                    </m:sSub>
                    <m:r>
                      <a:rPr kumimoji="0" lang="en-US" altLang="zh-CN" sz="23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 </m:t>
                    </m:r>
                  </m:oMath>
                </a14:m>
                <a:r>
                  <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US" altLang="zh-CN" sz="23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m:t>
                    </m:r>
                  </m:oMath>
                </a14:m>
                <a:r>
                  <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US" altLang="zh-CN" sz="2300" b="0" i="1" u="none" strike="noStrike" cap="none" normalizeH="0" baseline="0" dirty="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r>
                      <a:rPr kumimoji="0" lang="en-US" altLang="zh-CN" sz="2300" b="0" i="1" u="none" strike="noStrike" cap="none" normalizeH="0" baseline="0" dirty="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𝐹𝑒𝑂</m:t>
                    </m:r>
                    <m:r>
                      <a:rPr kumimoji="0" lang="en-US" altLang="zh-CN" sz="2300" b="0" i="1" u="none" strike="noStrike" cap="none" normalizeH="0" baseline="0" dirty="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 +</m:t>
                    </m:r>
                    <m:r>
                      <m:rPr>
                        <m:sty m:val="p"/>
                      </m:rPr>
                      <a:rPr lang="en-US" altLang="zh-CN" sz="2300"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Q</m:t>
                    </m:r>
                  </m:oMath>
                </a14:m>
                <a:endParaRPr kumimoji="0" lang="en-US" altLang="zh-CN" sz="23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3" name="TextBox 12">
                <a:extLst>
                  <a:ext uri="{FF2B5EF4-FFF2-40B4-BE49-F238E27FC236}">
                    <a16:creationId xmlns:a16="http://schemas.microsoft.com/office/drawing/2014/main" id="{4FAC4007-97DF-44A6-AE8C-3411CD4B6262}"/>
                  </a:ext>
                </a:extLst>
              </p:cNvPr>
              <p:cNvSpPr txBox="1">
                <a:spLocks noRot="1" noChangeAspect="1" noMove="1" noResize="1" noEditPoints="1" noAdjustHandles="1" noChangeArrowheads="1" noChangeShapeType="1" noTextEdit="1"/>
              </p:cNvSpPr>
              <p:nvPr/>
            </p:nvSpPr>
            <p:spPr>
              <a:xfrm>
                <a:off x="284162" y="1106685"/>
                <a:ext cx="9144000" cy="6599343"/>
              </a:xfrm>
              <a:prstGeom prst="rect">
                <a:avLst/>
              </a:prstGeom>
              <a:blipFill>
                <a:blip r:embed="rId2"/>
                <a:stretch>
                  <a:fillRect/>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400652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Болат өндіру</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AC4007-97DF-44A6-AE8C-3411CD4B6262}"/>
                  </a:ext>
                </a:extLst>
              </p:cNvPr>
              <p:cNvSpPr txBox="1"/>
              <p:nvPr/>
            </p:nvSpPr>
            <p:spPr>
              <a:xfrm>
                <a:off x="284163" y="1171574"/>
                <a:ext cx="9144000" cy="6424937"/>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lang="kk-KZ" altLang="zh-CN"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Тотығу процесінде түзілген </a:t>
                </a:r>
                <a14:m>
                  <m:oMath xmlns:m="http://schemas.openxmlformats.org/officeDocument/2006/math">
                    <m:r>
                      <a:rPr kumimoji="0" lang="en-US" altLang="zh-CN" sz="2500" b="0" i="1" u="none" strike="noStrike" cap="none" normalizeH="0" baseline="0" dirty="0" smtClean="0">
                        <a:ln>
                          <a:noFill/>
                        </a:ln>
                        <a:solidFill>
                          <a:srgbClr val="002060"/>
                        </a:solidFill>
                        <a:effectLst/>
                        <a:latin typeface="Cambria Math" panose="02040503050406030204" pitchFamily="18" charset="0"/>
                        <a:ea typeface="Open Sans" panose="020B0606030504020204" pitchFamily="34" charset="0"/>
                        <a:cs typeface="Open Sans" panose="020B0606030504020204" pitchFamily="34" charset="0"/>
                      </a:rPr>
                      <m:t>𝐹𝑒𝑂</m:t>
                    </m:r>
                  </m:oMath>
                </a14:m>
                <a:r>
                  <a:rPr kumimoji="0" lang="kk-KZ" altLang="zh-CN" sz="25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көміртекпен және қоспалармен әрекеттесіп, оларды тотықтырады және өзі темірге дейін тотықсызданады. </a:t>
                </a:r>
              </a:p>
              <a:p>
                <a:pPr lvl="0" algn="ctr" defTabSz="914400" eaLnBrk="0" fontAlgn="base" hangingPunct="0">
                  <a:spcBef>
                    <a:spcPct val="0"/>
                  </a:spcBef>
                  <a:spcAft>
                    <a:spcPts val="800"/>
                  </a:spcAft>
                </a:pPr>
                <a14:m>
                  <m:oMath xmlns:m="http://schemas.openxmlformats.org/officeDocument/2006/math">
                    <m:r>
                      <a:rPr lang="en-US" altLang="zh-CN" sz="25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r>
                      <a:rPr lang="en-US" altLang="zh-CN" sz="25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altLang="zh-CN" sz="25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𝐹𝑒𝑂</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𝐹𝑒</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 </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𝐶𝑂</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m:t>
                    </m:r>
                  </m:oMath>
                </a14:m>
                <a:r>
                  <a:rPr kumimoji="0" lang="en-US" altLang="zh-CN" sz="25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m:t>
                    </m:r>
                    <m:r>
                      <m:rPr>
                        <m:sty m:val="p"/>
                      </m:rPr>
                      <a:rPr kumimoji="0" lang="en-US" altLang="zh-CN" sz="2500" b="0" i="0"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Q</m:t>
                    </m:r>
                  </m:oMath>
                </a14:m>
                <a:r>
                  <a:rPr kumimoji="0" lang="en-US" altLang="zh-CN" sz="25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p>
              <a:p>
                <a:pPr lvl="0" algn="ctr" defTabSz="914400" eaLnBrk="0" fontAlgn="base" hangingPunct="0">
                  <a:spcBef>
                    <a:spcPct val="0"/>
                  </a:spcBef>
                  <a:spcAft>
                    <a:spcPts val="800"/>
                  </a:spcAft>
                </a:pPr>
                <a14:m>
                  <m:oMath xmlns:m="http://schemas.openxmlformats.org/officeDocument/2006/math">
                    <m:r>
                      <a:rPr kumimoji="0" lang="en-US" altLang="zh-CN" sz="25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𝑆𝑖</m:t>
                    </m:r>
                    <m:r>
                      <a:rPr kumimoji="0" lang="en-US" altLang="zh-CN" sz="25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r>
                      <a:rPr lang="en-US" altLang="zh-CN" sz="2500" i="1">
                        <a:solidFill>
                          <a:srgbClr val="620BFC"/>
                        </a:solidFill>
                        <a:latin typeface="Cambria Math" panose="02040503050406030204" pitchFamily="18" charset="0"/>
                        <a:ea typeface="Open Sans" panose="020B0606030504020204" pitchFamily="34" charset="0"/>
                        <a:cs typeface="Open Sans" panose="020B0606030504020204" pitchFamily="34" charset="0"/>
                      </a:rPr>
                      <m:t>𝐹𝑒𝑂</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m:t>
                    </m:r>
                  </m:oMath>
                </a14:m>
                <a:r>
                  <a:rPr kumimoji="0" lang="en-US" altLang="zh-CN" sz="25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kumimoji="0" lang="en-US" altLang="zh-CN" sz="2500" b="0" i="1" u="none" strike="noStrike" cap="none" normalizeH="0" baseline="0" dirty="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ctrlPr>
                      </m:sSubPr>
                      <m:e>
                        <m:r>
                          <a:rPr kumimoji="0" lang="en-US" altLang="zh-CN" sz="2500" b="0" i="1" u="none" strike="noStrike" cap="none" normalizeH="0" baseline="0" dirty="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r>
                          <a:rPr lang="en-US" altLang="zh-CN" sz="2500" i="1"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𝐹𝑒</m:t>
                        </m:r>
                        <m:r>
                          <a:rPr lang="en-US" altLang="zh-CN" sz="2500" i="1"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𝑆𝑖𝑂</m:t>
                        </m:r>
                      </m:e>
                      <m:sub>
                        <m:r>
                          <a:rPr kumimoji="0" lang="en-US" altLang="zh-CN" sz="2500" b="0" i="1" u="none" strike="noStrike" cap="none" normalizeH="0" baseline="0" dirty="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2</m:t>
                        </m:r>
                      </m:sub>
                    </m:sSub>
                  </m:oMath>
                </a14:m>
                <a:r>
                  <a:rPr kumimoji="0" lang="en-US" altLang="zh-CN" sz="25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altLang="zh-CN" sz="2500" i="1"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m:rPr>
                        <m:sty m:val="p"/>
                      </m:rPr>
                      <a:rPr lang="en-US" altLang="zh-CN" sz="2500"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Q</m:t>
                    </m:r>
                  </m:oMath>
                </a14:m>
                <a:r>
                  <a:rPr lang="en-US" altLang="zh-CN" sz="25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p>
              <a:p>
                <a:pPr lvl="0" algn="ctr" defTabSz="914400" eaLnBrk="0" fontAlgn="base" hangingPunct="0">
                  <a:spcBef>
                    <a:spcPct val="0"/>
                  </a:spcBef>
                  <a:spcAft>
                    <a:spcPts val="800"/>
                  </a:spcAft>
                </a:pPr>
                <a14:m>
                  <m:oMathPara xmlns:m="http://schemas.openxmlformats.org/officeDocument/2006/math">
                    <m:oMathParaPr>
                      <m:jc m:val="centerGroup"/>
                    </m:oMathParaPr>
                    <m:oMath xmlns:m="http://schemas.openxmlformats.org/officeDocument/2006/math">
                      <m:r>
                        <a:rPr kumimoji="0" lang="en-US" altLang="zh-CN" sz="25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𝑀𝑛</m:t>
                      </m:r>
                      <m:r>
                        <a:rPr kumimoji="0" lang="en-US" altLang="zh-CN" sz="25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m:t>
                      </m:r>
                      <m:r>
                        <a:rPr lang="en-US" altLang="zh-CN" sz="2500" i="1">
                          <a:solidFill>
                            <a:srgbClr val="620BFC"/>
                          </a:solidFill>
                          <a:latin typeface="Cambria Math" panose="02040503050406030204" pitchFamily="18" charset="0"/>
                          <a:ea typeface="Open Sans" panose="020B0606030504020204" pitchFamily="34" charset="0"/>
                          <a:cs typeface="Open Sans" panose="020B0606030504020204" pitchFamily="34" charset="0"/>
                        </a:rPr>
                        <m:t>𝐹𝑒𝑂</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𝑀𝑛𝑂</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 +</m:t>
                      </m:r>
                      <m:r>
                        <m:rPr>
                          <m:sty m:val="p"/>
                        </m:rPr>
                        <a:rPr lang="en-US" altLang="zh-CN" sz="2500" b="0" i="0" dirty="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Fe</m:t>
                      </m:r>
                      <m:r>
                        <a:rPr lang="en-US" altLang="zh-CN" sz="2500" b="0" i="0" dirty="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  +</m:t>
                      </m:r>
                      <m:r>
                        <m:rPr>
                          <m:sty m:val="p"/>
                        </m:rPr>
                        <a:rPr lang="en-US" altLang="zh-CN" sz="2500"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Q</m:t>
                      </m:r>
                    </m:oMath>
                  </m:oMathPara>
                </a14:m>
                <a:endParaRPr kumimoji="0" lang="en-US" altLang="zh-CN" sz="25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endParaRPr>
              </a:p>
              <a:p>
                <a:pPr algn="ctr" defTabSz="914400" eaLnBrk="0" fontAlgn="base" hangingPunct="0">
                  <a:spcBef>
                    <a:spcPct val="0"/>
                  </a:spcBef>
                  <a:spcAft>
                    <a:spcPts val="800"/>
                  </a:spcAft>
                </a:pPr>
                <a14:m>
                  <m:oMathPara xmlns:m="http://schemas.openxmlformats.org/officeDocument/2006/math">
                    <m:oMathParaPr>
                      <m:jc m:val="centerGroup"/>
                    </m:oMathParaPr>
                    <m:oMath xmlns:m="http://schemas.openxmlformats.org/officeDocument/2006/math">
                      <m:r>
                        <a:rPr lang="en-US" altLang="zh-CN" sz="25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altLang="zh-CN" sz="25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𝑃</m:t>
                      </m:r>
                      <m:r>
                        <a:rPr kumimoji="0" lang="en-US" altLang="zh-CN" sz="2500" b="0" i="1" u="none" strike="noStrike" cap="none" normalizeH="0" baseline="0" smtClean="0">
                          <a:ln>
                            <a:noFill/>
                          </a:ln>
                          <a:solidFill>
                            <a:srgbClr val="620BFC"/>
                          </a:solidFill>
                          <a:effectLst/>
                          <a:latin typeface="Cambria Math" panose="02040503050406030204" pitchFamily="18" charset="0"/>
                          <a:ea typeface="Open Sans" panose="020B0606030504020204" pitchFamily="34" charset="0"/>
                          <a:cs typeface="Open Sans" panose="020B0606030504020204" pitchFamily="34" charset="0"/>
                        </a:rPr>
                        <m:t>+5</m:t>
                      </m:r>
                      <m:r>
                        <a:rPr lang="en-US" altLang="zh-CN" sz="2500" i="1">
                          <a:solidFill>
                            <a:srgbClr val="620BFC"/>
                          </a:solidFill>
                          <a:latin typeface="Cambria Math" panose="02040503050406030204" pitchFamily="18" charset="0"/>
                          <a:ea typeface="Open Sans" panose="020B0606030504020204" pitchFamily="34" charset="0"/>
                          <a:cs typeface="Open Sans" panose="020B0606030504020204" pitchFamily="34" charset="0"/>
                        </a:rPr>
                        <m:t>𝐹𝑒𝑂</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m:t>
                      </m:r>
                      <m:r>
                        <a:rPr lang="en-US" altLang="zh-CN" sz="2500" i="1">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en-US" altLang="zh-CN" sz="2500" i="1">
                          <a:solidFill>
                            <a:srgbClr val="620BFC"/>
                          </a:solidFill>
                          <a:latin typeface="Cambria Math" panose="02040503050406030204" pitchFamily="18" charset="0"/>
                          <a:ea typeface="Open Sans" panose="020B0606030504020204" pitchFamily="34" charset="0"/>
                          <a:cs typeface="Open Sans" panose="020B0606030504020204" pitchFamily="34" charset="0"/>
                        </a:rPr>
                        <m:t>𝐹𝑒</m:t>
                      </m:r>
                      <m:r>
                        <a:rPr lang="en-US" altLang="zh-CN" sz="25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sSub>
                        <m:sSubPr>
                          <m:ctrlP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ctrlPr>
                        </m:sSubPr>
                        <m:e>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𝑃</m:t>
                          </m:r>
                        </m:e>
                        <m:sub>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2</m:t>
                          </m:r>
                        </m:sub>
                      </m:sSub>
                      <m:sSub>
                        <m:sSubPr>
                          <m:ctrlP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ctrlPr>
                        </m:sSubPr>
                        <m:e>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𝑂</m:t>
                          </m:r>
                        </m:e>
                        <m:sub>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5</m:t>
                          </m:r>
                        </m:sub>
                      </m:sSub>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 +</m:t>
                      </m:r>
                      <m:r>
                        <m:rPr>
                          <m:sty m:val="p"/>
                        </m:rPr>
                        <a:rPr lang="en-US" altLang="zh-CN" sz="2500"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Q</m:t>
                      </m:r>
                    </m:oMath>
                  </m:oMathPara>
                </a14:m>
                <a:endParaRPr lang="en-US" altLang="zh-CN" sz="25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defTabSz="914400" eaLnBrk="0" fontAlgn="base" hangingPunct="0">
                  <a:spcBef>
                    <a:spcPct val="0"/>
                  </a:spcBef>
                  <a:spcAft>
                    <a:spcPts val="800"/>
                  </a:spcAft>
                </a:pPr>
                <a:r>
                  <a:rPr lang="kk-KZ" altLang="zh-CN" sz="2500" dirty="0">
                    <a:solidFill>
                      <a:srgbClr val="002060"/>
                    </a:solidFill>
                    <a:latin typeface="Open Sans" panose="020B0606030504020204" pitchFamily="34" charset="0"/>
                    <a:ea typeface="Open Sans" panose="020B0606030504020204" pitchFamily="34" charset="0"/>
                    <a:cs typeface="Open Sans" panose="020B0606030504020204" pitchFamily="34" charset="0"/>
                  </a:rPr>
                  <a:t>Фосфор мен күкірттің жоғары мөлшері болаттың сапасына кері әсер ететін болады, оны морт сынғыш етеді. Сондықтан бұл қоспаларды айыру үшін балқыған шойынға сөндірілмеген әк қосады: </a:t>
                </a:r>
              </a:p>
              <a:p>
                <a:pPr algn="ctr" defTabSz="914400" eaLnBrk="0" fontAlgn="base" hangingPunct="0">
                  <a:spcBef>
                    <a:spcPct val="0"/>
                  </a:spcBef>
                  <a:spcAft>
                    <a:spcPts val="800"/>
                  </a:spcAft>
                </a:pPr>
                <a14:m>
                  <m:oMathPara xmlns:m="http://schemas.openxmlformats.org/officeDocument/2006/math">
                    <m:oMathParaPr>
                      <m:jc m:val="centerGroup"/>
                    </m:oMathParaPr>
                    <m:oMath xmlns:m="http://schemas.openxmlformats.org/officeDocument/2006/math">
                      <m:r>
                        <a:rPr lang="en-US" altLang="zh-CN" sz="25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𝐹𝑒𝑆</m:t>
                      </m:r>
                      <m:r>
                        <a:rPr lang="en-US" altLang="zh-CN" sz="25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altLang="zh-CN" sz="25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𝐶𝑎𝑂</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𝐶𝑎𝑆</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+2</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𝐹𝑒</m:t>
                      </m:r>
                    </m:oMath>
                  </m:oMathPara>
                </a14:m>
                <a:endParaRPr kumimoji="0" lang="en-US" altLang="zh-CN" sz="25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endParaRPr>
              </a:p>
              <a:p>
                <a:pPr algn="ctr" defTabSz="914400" eaLnBrk="0" fontAlgn="base" hangingPunct="0">
                  <a:spcBef>
                    <a:spcPct val="0"/>
                  </a:spcBef>
                  <a:spcAft>
                    <a:spcPts val="800"/>
                  </a:spcAft>
                </a:pPr>
                <a14:m>
                  <m:oMath xmlns:m="http://schemas.openxmlformats.org/officeDocument/2006/math">
                    <m:sSub>
                      <m:sSubPr>
                        <m:ctrlPr>
                          <a:rPr lang="en-US" altLang="zh-CN" sz="2500" i="1"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zh-CN" sz="2500" i="1"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𝑃</m:t>
                        </m:r>
                      </m:e>
                      <m:sub>
                        <m:r>
                          <a:rPr lang="en-US" altLang="zh-CN" sz="2500" i="1"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sub>
                    </m:sSub>
                    <m:sSub>
                      <m:sSubPr>
                        <m:ctrlPr>
                          <a:rPr lang="en-US" altLang="zh-CN" sz="2500" i="1"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sSubPr>
                      <m:e>
                        <m:r>
                          <a:rPr lang="en-US" altLang="zh-CN" sz="2500" i="1"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𝑂</m:t>
                        </m:r>
                      </m:e>
                      <m:sub>
                        <m:r>
                          <a:rPr lang="en-US" altLang="zh-CN" sz="2500" i="1"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5</m:t>
                        </m:r>
                      </m:sub>
                    </m:sSub>
                    <m:r>
                      <a:rPr lang="en-US" altLang="zh-CN" sz="25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altLang="zh-CN" sz="25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en-US" altLang="zh-CN" sz="25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𝐶𝑎𝑂</m:t>
                    </m:r>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m:t>
                    </m:r>
                  </m:oMath>
                </a14:m>
                <a:r>
                  <a:rPr lang="en-US" altLang="zh-CN" sz="2500" dirty="0">
                    <a:solidFill>
                      <a:srgbClr val="620BFC"/>
                    </a:solidFill>
                    <a:ea typeface="Open Sans" panose="020B0606030504020204" pitchFamily="34" charset="0"/>
                    <a:cs typeface="Open Sans" panose="020B0606030504020204" pitchFamily="34" charset="0"/>
                  </a:rPr>
                  <a:t>  </a:t>
                </a:r>
                <a14:m>
                  <m:oMath xmlns:m="http://schemas.openxmlformats.org/officeDocument/2006/math">
                    <m:sSub>
                      <m:sSubPr>
                        <m:ctrlP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ctrlPr>
                      </m:sSubPr>
                      <m:e>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𝐶𝑎</m:t>
                        </m:r>
                      </m:e>
                      <m:sub>
                        <m:r>
                          <a:rPr kumimoji="0" lang="en-US" altLang="zh-CN" sz="2500" b="0" i="1" u="none" strike="noStrike" cap="none" normalizeH="0" baseline="0" dirty="0" smtClean="0">
                            <a:ln>
                              <a:noFill/>
                            </a:ln>
                            <a:solidFill>
                              <a:srgbClr val="620BFC"/>
                            </a:solidFill>
                            <a:effectLst/>
                            <a:latin typeface="Cambria Math" panose="02040503050406030204" pitchFamily="18" charset="0"/>
                            <a:ea typeface="Cambria Math" panose="02040503050406030204" pitchFamily="18" charset="0"/>
                            <a:cs typeface="Open Sans" panose="020B0606030504020204" pitchFamily="34" charset="0"/>
                          </a:rPr>
                          <m:t>3</m:t>
                        </m:r>
                      </m:sub>
                    </m:sSub>
                    <m:sSub>
                      <m:sSubPr>
                        <m:ctrlPr>
                          <a:rPr lang="en-US" altLang="zh-CN"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25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altLang="zh-CN" sz="25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𝑃𝑂</m:t>
                        </m:r>
                      </m:e>
                      <m:sub>
                        <m:r>
                          <a:rPr lang="en-US" altLang="zh-CN" sz="25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4</m:t>
                        </m:r>
                      </m:sub>
                    </m:sSub>
                    <m:sSub>
                      <m:sSubPr>
                        <m:ctrlPr>
                          <a:rPr lang="en-US" altLang="zh-CN" sz="25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altLang="zh-CN" sz="25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e>
                      <m:sub>
                        <m:r>
                          <a:rPr lang="en-US" altLang="zh-CN" sz="25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r>
                      <a:rPr lang="en-US" altLang="zh-CN" sz="2500" b="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altLang="zh-CN" sz="2500" i="1"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m:rPr>
                        <m:sty m:val="p"/>
                      </m:rPr>
                      <a:rPr lang="en-US" altLang="zh-CN" sz="2500" dirty="0">
                        <a:solidFill>
                          <a:srgbClr val="620BFC"/>
                        </a:solidFill>
                        <a:latin typeface="Cambria Math" panose="02040503050406030204" pitchFamily="18" charset="0"/>
                        <a:ea typeface="Cambria Math" panose="02040503050406030204" pitchFamily="18" charset="0"/>
                        <a:cs typeface="Open Sans" panose="020B0606030504020204" pitchFamily="34" charset="0"/>
                      </a:rPr>
                      <m:t>Q</m:t>
                    </m:r>
                  </m:oMath>
                </a14:m>
                <a:endParaRPr kumimoji="0" lang="en-US" altLang="zh-CN" sz="25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endParaRPr>
              </a:p>
              <a:p>
                <a:pPr algn="ctr" defTabSz="914400" eaLnBrk="0" fontAlgn="base" hangingPunct="0">
                  <a:spcBef>
                    <a:spcPct val="0"/>
                  </a:spcBef>
                  <a:spcAft>
                    <a:spcPts val="800"/>
                  </a:spcAft>
                </a:pPr>
                <a:endParaRPr kumimoji="0" lang="en-US" altLang="zh-CN" sz="25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3" name="TextBox 12">
                <a:extLst>
                  <a:ext uri="{FF2B5EF4-FFF2-40B4-BE49-F238E27FC236}">
                    <a16:creationId xmlns:a16="http://schemas.microsoft.com/office/drawing/2014/main" id="{4FAC4007-97DF-44A6-AE8C-3411CD4B6262}"/>
                  </a:ext>
                </a:extLst>
              </p:cNvPr>
              <p:cNvSpPr txBox="1">
                <a:spLocks noRot="1" noChangeAspect="1" noMove="1" noResize="1" noEditPoints="1" noAdjustHandles="1" noChangeArrowheads="1" noChangeShapeType="1" noTextEdit="1"/>
              </p:cNvSpPr>
              <p:nvPr/>
            </p:nvSpPr>
            <p:spPr>
              <a:xfrm>
                <a:off x="284163" y="1171574"/>
                <a:ext cx="9144000" cy="6424937"/>
              </a:xfrm>
              <a:prstGeom prst="rect">
                <a:avLst/>
              </a:prstGeom>
              <a:blipFill>
                <a:blip r:embed="rId2"/>
                <a:stretch>
                  <a:fillRect/>
                </a:stretch>
              </a:blipFill>
              <a:ln>
                <a:solidFill>
                  <a:schemeClr val="tx2"/>
                </a:solidFill>
              </a:ln>
            </p:spPr>
            <p:txBody>
              <a:bodyPr/>
              <a:lstStyle/>
              <a:p>
                <a:r>
                  <a:rPr lang="ru-KZ">
                    <a:noFill/>
                  </a:rPr>
                  <a:t> </a:t>
                </a:r>
              </a:p>
            </p:txBody>
          </p:sp>
        </mc:Fallback>
      </mc:AlternateContent>
    </p:spTree>
    <p:extLst>
      <p:ext uri="{BB962C8B-B14F-4D97-AF65-F5344CB8AC3E}">
        <p14:creationId xmlns:p14="http://schemas.microsoft.com/office/powerpoint/2010/main" val="50360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 Болат өндіру</a:t>
            </a:r>
          </a:p>
        </p:txBody>
      </p:sp>
      <p:sp>
        <p:nvSpPr>
          <p:cNvPr id="13" name="TextBox 12">
            <a:extLst>
              <a:ext uri="{FF2B5EF4-FFF2-40B4-BE49-F238E27FC236}">
                <a16:creationId xmlns:a16="http://schemas.microsoft.com/office/drawing/2014/main" id="{4FAC4007-97DF-44A6-AE8C-3411CD4B6262}"/>
              </a:ext>
            </a:extLst>
          </p:cNvPr>
          <p:cNvSpPr txBox="1"/>
          <p:nvPr/>
        </p:nvSpPr>
        <p:spPr>
          <a:xfrm>
            <a:off x="284162" y="1247856"/>
            <a:ext cx="9144000" cy="6353122"/>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28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Оттекті конвертерлік (бессемер) әдісте </a:t>
            </a:r>
            <a:r>
              <a:rPr kumimoji="0" lang="kk-KZ" altLang="zh-CN" sz="2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болат балқытуға арнайы конвертер қолданылады. Конвертерге сұйық шойын құйылады</a:t>
            </a:r>
            <a:r>
              <a:rPr lang="kk-KZ" altLang="zh-CN"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Оған оттек, ауа және көмірсутектерден тұратын газ қоспасы үрленеді. Сонымен бірге шойын, кен, болат сынықтары және флюс қоспасы сияқты шикіқұрамды салып, таза оттек жібереді. </a:t>
            </a:r>
          </a:p>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2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Шойын құрамындағы көміртек </a:t>
            </a:r>
            <a:r>
              <a:rPr kumimoji="0" lang="kk-KZ" altLang="zh-CN" sz="28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көміртек монооксиді және көміртек диоксидіне </a:t>
            </a:r>
            <a:r>
              <a:rPr kumimoji="0" lang="kk-KZ" altLang="zh-CN" sz="28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дейін</a:t>
            </a:r>
            <a:r>
              <a:rPr lang="kk-KZ" altLang="zh-CN"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ал кремний </a:t>
            </a:r>
            <a:r>
              <a:rPr lang="kk-KZ" altLang="zh-CN"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кремний диоксидіне </a:t>
            </a:r>
            <a:r>
              <a:rPr lang="kk-KZ" altLang="zh-CN"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дейін тотығады. Бастапқы қоспаға әк қосады, сол арқылы кремний диоксиді бар </a:t>
            </a:r>
            <a:r>
              <a:rPr lang="kk-KZ" altLang="zh-CN"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қожды </a:t>
            </a:r>
            <a:r>
              <a:rPr lang="kk-KZ" altLang="zh-CN"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қалыптастырады. Шойын құрамындағы кремнийдің 90</a:t>
            </a:r>
            <a:r>
              <a:rPr lang="en-US" altLang="zh-CN"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kk-KZ" altLang="zh-CN"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ы қожбен берге шығарылады. </a:t>
            </a:r>
            <a:endParaRPr kumimoji="0" lang="en-US" altLang="zh-CN" sz="28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2200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Болат өндіру</a:t>
            </a:r>
          </a:p>
        </p:txBody>
      </p:sp>
      <p:sp>
        <p:nvSpPr>
          <p:cNvPr id="13" name="TextBox 12">
            <a:extLst>
              <a:ext uri="{FF2B5EF4-FFF2-40B4-BE49-F238E27FC236}">
                <a16:creationId xmlns:a16="http://schemas.microsoft.com/office/drawing/2014/main" id="{4FAC4007-97DF-44A6-AE8C-3411CD4B6262}"/>
              </a:ext>
            </a:extLst>
          </p:cNvPr>
          <p:cNvSpPr txBox="1"/>
          <p:nvPr/>
        </p:nvSpPr>
        <p:spPr>
          <a:xfrm>
            <a:off x="284163" y="1105964"/>
            <a:ext cx="9144000" cy="3418986"/>
          </a:xfrm>
          <a:prstGeom prst="rect">
            <a:avLst/>
          </a:prstGeom>
          <a:noFill/>
          <a:ln>
            <a:solidFill>
              <a:schemeClr val="tx2"/>
            </a:solidFill>
          </a:ln>
        </p:spPr>
        <p:txBody>
          <a:bodyPr wrap="square" lIns="252000" tIns="108000" rIns="252000" bIns="108000"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kk-KZ" altLang="zh-CN" sz="26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rPr>
              <a:t>Мәртен әдісі. </a:t>
            </a:r>
            <a:r>
              <a:rPr kumimoji="0" lang="kk-KZ" altLang="zh-CN" sz="26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Мартен процесінде металл сынығының елеулі бөлігі пешке салынады. Металл шығарылғанға дейін балқу процесіне сараптама жасалып, құрамын өзгерту үшін реакция өте баяу жүреді. Мәртен әдісінде химиялық реакциялардың жылуынан басқа, отындардың жану жылуы қолданылады. Көптеген себептеге байланысты бұл әдіс қазіргі кезде көп қолданылмайды. </a:t>
            </a:r>
            <a:endParaRPr kumimoji="0" lang="en-US" altLang="zh-CN" sz="2600" b="0" i="0" u="none" strike="noStrike" cap="none" normalizeH="0" baseline="0" dirty="0">
              <a:ln>
                <a:noFill/>
              </a:ln>
              <a:solidFill>
                <a:srgbClr val="620BFC"/>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a:extLst>
              <a:ext uri="{FF2B5EF4-FFF2-40B4-BE49-F238E27FC236}">
                <a16:creationId xmlns:a16="http://schemas.microsoft.com/office/drawing/2014/main" id="{2F736248-9166-4D16-9D77-777DBB217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50" y="5291447"/>
            <a:ext cx="2383072" cy="2376263"/>
          </a:xfrm>
          <a:prstGeom prst="rect">
            <a:avLst/>
          </a:prstGeom>
        </p:spPr>
      </p:pic>
      <p:pic>
        <p:nvPicPr>
          <p:cNvPr id="5" name="Рисунок 4">
            <a:extLst>
              <a:ext uri="{FF2B5EF4-FFF2-40B4-BE49-F238E27FC236}">
                <a16:creationId xmlns:a16="http://schemas.microsoft.com/office/drawing/2014/main" id="{3E138F07-FD14-4AFB-9161-1D558ACB949B}"/>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397486" y="5322413"/>
            <a:ext cx="3218615" cy="2366317"/>
          </a:xfrm>
          <a:prstGeom prst="rect">
            <a:avLst/>
          </a:prstGeom>
        </p:spPr>
      </p:pic>
      <p:pic>
        <p:nvPicPr>
          <p:cNvPr id="6" name="Рисунок 5">
            <a:extLst>
              <a:ext uri="{FF2B5EF4-FFF2-40B4-BE49-F238E27FC236}">
                <a16:creationId xmlns:a16="http://schemas.microsoft.com/office/drawing/2014/main" id="{43130AA1-2DAF-4EB1-9E2B-F6BF3921EF8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6990845" y="5312467"/>
            <a:ext cx="2167281" cy="2366317"/>
          </a:xfrm>
          <a:prstGeom prst="rect">
            <a:avLst/>
          </a:prstGeom>
        </p:spPr>
      </p:pic>
      <p:sp>
        <p:nvSpPr>
          <p:cNvPr id="7" name="Объект 2">
            <a:extLst>
              <a:ext uri="{FF2B5EF4-FFF2-40B4-BE49-F238E27FC236}">
                <a16:creationId xmlns:a16="http://schemas.microsoft.com/office/drawing/2014/main" id="{52C60D69-EA5B-4369-BDA7-11CCBFC48C57}"/>
              </a:ext>
            </a:extLst>
          </p:cNvPr>
          <p:cNvSpPr txBox="1">
            <a:spLocks/>
          </p:cNvSpPr>
          <p:nvPr/>
        </p:nvSpPr>
        <p:spPr>
          <a:xfrm>
            <a:off x="590156" y="4689817"/>
            <a:ext cx="2223864" cy="3684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Конвертер пеші</a:t>
            </a:r>
          </a:p>
          <a:p>
            <a:pPr marL="0" indent="0">
              <a:buFont typeface="Arial" panose="020B0604020202020204" pitchFamily="34" charset="0"/>
              <a:buNone/>
            </a:pP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Объект 2">
            <a:extLst>
              <a:ext uri="{FF2B5EF4-FFF2-40B4-BE49-F238E27FC236}">
                <a16:creationId xmlns:a16="http://schemas.microsoft.com/office/drawing/2014/main" id="{C658BC57-DA65-41C0-9EB1-8BB91FF0099D}"/>
              </a:ext>
            </a:extLst>
          </p:cNvPr>
          <p:cNvSpPr txBox="1">
            <a:spLocks/>
          </p:cNvSpPr>
          <p:nvPr/>
        </p:nvSpPr>
        <p:spPr>
          <a:xfrm>
            <a:off x="3744230" y="4756125"/>
            <a:ext cx="2223864" cy="3684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Мартен пеші</a:t>
            </a:r>
          </a:p>
          <a:p>
            <a:pPr marL="0" indent="0">
              <a:buFont typeface="Arial" panose="020B0604020202020204" pitchFamily="34" charset="0"/>
              <a:buNone/>
            </a:pP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Объект 2">
            <a:extLst>
              <a:ext uri="{FF2B5EF4-FFF2-40B4-BE49-F238E27FC236}">
                <a16:creationId xmlns:a16="http://schemas.microsoft.com/office/drawing/2014/main" id="{07748164-735F-48E5-9A40-D7BFA0CDD249}"/>
              </a:ext>
            </a:extLst>
          </p:cNvPr>
          <p:cNvSpPr txBox="1">
            <a:spLocks/>
          </p:cNvSpPr>
          <p:nvPr/>
        </p:nvSpPr>
        <p:spPr>
          <a:xfrm>
            <a:off x="6616102" y="4726143"/>
            <a:ext cx="2801552" cy="38513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Электр доғалы пеші</a:t>
            </a:r>
          </a:p>
          <a:p>
            <a:pPr marL="0" indent="0">
              <a:buFont typeface="Arial" panose="020B0604020202020204" pitchFamily="34" charset="0"/>
              <a:buNone/>
            </a:pP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63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EB0BD-7B70-4C7B-8CF8-63F9AF140AE1}"/>
              </a:ext>
            </a:extLst>
          </p:cNvPr>
          <p:cNvSpPr>
            <a:spLocks noGrp="1"/>
          </p:cNvSpPr>
          <p:nvPr>
            <p:ph type="title"/>
          </p:nvPr>
        </p:nvSpPr>
        <p:spPr>
          <a:xfrm>
            <a:off x="284163" y="292100"/>
            <a:ext cx="9144000" cy="752929"/>
          </a:xfrm>
          <a:ln>
            <a:solidFill>
              <a:srgbClr val="002060"/>
            </a:solidFill>
          </a:ln>
        </p:spPr>
        <p:txBody>
          <a:bodyPr lIns="252000" tIns="108000" rIns="252000" bIns="108000">
            <a:norm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Сабақтың мақсаты</a:t>
            </a:r>
            <a:endParaRPr 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Объект 2">
            <a:extLst>
              <a:ext uri="{FF2B5EF4-FFF2-40B4-BE49-F238E27FC236}">
                <a16:creationId xmlns:a16="http://schemas.microsoft.com/office/drawing/2014/main" id="{104EFABA-E912-4556-A852-921559C137AA}"/>
              </a:ext>
            </a:extLst>
          </p:cNvPr>
          <p:cNvSpPr>
            <a:spLocks noGrp="1"/>
          </p:cNvSpPr>
          <p:nvPr>
            <p:ph idx="1"/>
          </p:nvPr>
        </p:nvSpPr>
        <p:spPr>
          <a:xfrm>
            <a:off x="284162" y="1443602"/>
            <a:ext cx="9144000" cy="4464830"/>
          </a:xfrm>
          <a:ln>
            <a:solidFill>
              <a:srgbClr val="002060"/>
            </a:solidFill>
          </a:ln>
        </p:spPr>
        <p:txBody>
          <a:bodyPr lIns="252000" tIns="108000" rIns="252000" bIns="108000">
            <a:noAutofit/>
          </a:bodyPr>
          <a:lstStyle/>
          <a:p>
            <a:pPr marL="361950" indent="-361950"/>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Металдарды</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алудың</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маңызды</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әдістерін</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талдау</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гидрометаллургия, пирометаллургия, электрометаллургия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олардың</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артықшылықтары</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мен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кемшіліктерін</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бағалау</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pPr marL="361950" indent="-361950"/>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Ғылымда</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техникада</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тұрмыста</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қолданылатын</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маңызды</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құймалардың</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құрамын</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атау</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шойын</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болат</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жез</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қола</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мельхиор, дюралюминий; </a:t>
            </a:r>
          </a:p>
          <a:p>
            <a:pPr marL="361950" indent="-361950"/>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Шойын</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болатты</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алу</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әдістерін</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және</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қасиеттерін</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сипаттау</a:t>
            </a:r>
            <a:r>
              <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endPar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80884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92100"/>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 Болат өндіру</a:t>
            </a:r>
          </a:p>
        </p:txBody>
      </p:sp>
      <p:graphicFrame>
        <p:nvGraphicFramePr>
          <p:cNvPr id="11" name="Диаграмма 10">
            <a:extLst>
              <a:ext uri="{FF2B5EF4-FFF2-40B4-BE49-F238E27FC236}">
                <a16:creationId xmlns:a16="http://schemas.microsoft.com/office/drawing/2014/main" id="{1591C4AC-5E20-41F0-98BE-6EC106A3731A}"/>
              </a:ext>
            </a:extLst>
          </p:cNvPr>
          <p:cNvGraphicFramePr/>
          <p:nvPr>
            <p:extLst>
              <p:ext uri="{D42A27DB-BD31-4B8C-83A1-F6EECF244321}">
                <p14:modId xmlns:p14="http://schemas.microsoft.com/office/powerpoint/2010/main" val="328919881"/>
              </p:ext>
            </p:extLst>
          </p:nvPr>
        </p:nvGraphicFramePr>
        <p:xfrm>
          <a:off x="284162" y="1597646"/>
          <a:ext cx="9144000" cy="59533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507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A1400-0E72-084C-8C7C-5DF496AF3C41}"/>
              </a:ext>
            </a:extLst>
          </p:cNvPr>
          <p:cNvSpPr txBox="1"/>
          <p:nvPr/>
        </p:nvSpPr>
        <p:spPr>
          <a:xfrm>
            <a:off x="2222611" y="392031"/>
            <a:ext cx="5267102" cy="1077218"/>
          </a:xfrm>
          <a:prstGeom prst="rect">
            <a:avLst/>
          </a:prstGeom>
          <a:noFill/>
        </p:spPr>
        <p:txBody>
          <a:bodyPr wrap="square" rtlCol="0">
            <a:spAutoFit/>
          </a:bodyPr>
          <a:lstStyle/>
          <a:p>
            <a:pPr algn="ct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Сабақ аяқталды!</a:t>
            </a:r>
          </a:p>
          <a:p>
            <a:pPr algn="ct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Келесі жүздескенше!</a:t>
            </a:r>
            <a:endPar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Рисунок 2">
            <a:extLst>
              <a:ext uri="{FF2B5EF4-FFF2-40B4-BE49-F238E27FC236}">
                <a16:creationId xmlns:a16="http://schemas.microsoft.com/office/drawing/2014/main" id="{C052D851-E003-0143-A0BF-8C220D86B878}"/>
              </a:ext>
            </a:extLst>
          </p:cNvPr>
          <p:cNvPicPr>
            <a:picLocks noChangeAspect="1"/>
          </p:cNvPicPr>
          <p:nvPr/>
        </p:nvPicPr>
        <p:blipFill>
          <a:blip r:embed="rId2"/>
          <a:stretch>
            <a:fillRect/>
          </a:stretch>
        </p:blipFill>
        <p:spPr>
          <a:xfrm>
            <a:off x="2616056" y="2913524"/>
            <a:ext cx="4480213" cy="3354296"/>
          </a:xfrm>
          <a:prstGeom prst="rect">
            <a:avLst/>
          </a:prstGeom>
        </p:spPr>
      </p:pic>
    </p:spTree>
    <p:extLst>
      <p:ext uri="{BB962C8B-B14F-4D97-AF65-F5344CB8AC3E}">
        <p14:creationId xmlns:p14="http://schemas.microsoft.com/office/powerpoint/2010/main" val="184786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2048"/>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Металдарды өндіру</a:t>
            </a:r>
          </a:p>
        </p:txBody>
      </p:sp>
      <p:sp>
        <p:nvSpPr>
          <p:cNvPr id="3" name="TextBox 2"/>
          <p:cNvSpPr txBox="1"/>
          <p:nvPr/>
        </p:nvSpPr>
        <p:spPr>
          <a:xfrm>
            <a:off x="284162" y="1039847"/>
            <a:ext cx="9144000" cy="6681417"/>
          </a:xfrm>
          <a:prstGeom prst="rect">
            <a:avLst/>
          </a:prstGeom>
          <a:noFill/>
          <a:ln>
            <a:solidFill>
              <a:schemeClr val="tx2"/>
            </a:solidFill>
          </a:ln>
        </p:spPr>
        <p:txBody>
          <a:bodyPr wrap="square" lIns="252000" tIns="108000" rIns="252000" bIns="108000" rtlCol="0">
            <a:spAutoFit/>
          </a:bodyPr>
          <a:lstStyle/>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Металдардың көпшілігі табиғатта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оксидтер, сульфидтер, сульфаттар, хлоридтер, карбонаттар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және т.б. Қосылыстар түрінде кездеседі.  Бос күйінде кездесетін металдар металдардың электрохимиялық кернеу қатарында сутектің оң жағында орналасқан. </a:t>
            </a:r>
          </a:p>
          <a:p>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Құрамында металдар мен олардың қосылыстары бар және олардан таза металдарды техникалық жолмен бөліп алуға болатын минералдар мен жыныстар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кендер</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деп аталады.</a:t>
            </a:r>
          </a:p>
          <a:p>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Металлургия -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металдарды және олардың құймаларын алудың өнеркәсіптік әдістері туралы ғылым саласы. Металлургия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қара</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(темір және олардың құймалары) және </a:t>
            </a:r>
            <a:r>
              <a:rPr lang="kk-KZ" alt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түсті металдар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(басқа металдарды өндіру) болып бөлінеді. </a:t>
            </a:r>
            <a:endParaRPr lang="en-GB"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0994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Металдарды өндіру</a:t>
            </a:r>
          </a:p>
        </p:txBody>
      </p:sp>
      <p:sp>
        <p:nvSpPr>
          <p:cNvPr id="3" name="TextBox 2"/>
          <p:cNvSpPr txBox="1"/>
          <p:nvPr/>
        </p:nvSpPr>
        <p:spPr>
          <a:xfrm>
            <a:off x="284162" y="1039847"/>
            <a:ext cx="9144000" cy="1326105"/>
          </a:xfrm>
          <a:prstGeom prst="rect">
            <a:avLst/>
          </a:prstGeom>
          <a:noFill/>
          <a:ln>
            <a:solidFill>
              <a:schemeClr val="tx2"/>
            </a:solidFill>
          </a:ln>
        </p:spPr>
        <p:txBody>
          <a:bodyPr wrap="square" lIns="252000" tIns="108000" rIns="252000" bIns="108000" rtlCol="0">
            <a:spAutoFit/>
          </a:bodyPr>
          <a:lstStyle/>
          <a:p>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Негізгі технологиялық процестер бойынша металлургия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пирометаллургия (балқыту), гидрометаллургия</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және </a:t>
            </a:r>
            <a:r>
              <a:rPr lang="kk-KZ" alt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электрометаллургия</a:t>
            </a:r>
            <a:r>
              <a:rPr lang="kk-KZ"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деп үшке бөлінеді. </a:t>
            </a:r>
            <a:endParaRPr lang="en-GB" alt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graphicFrame>
            <p:nvGraphicFramePr>
              <p:cNvPr id="4" name="Таблица 4">
                <a:extLst>
                  <a:ext uri="{FF2B5EF4-FFF2-40B4-BE49-F238E27FC236}">
                    <a16:creationId xmlns:a16="http://schemas.microsoft.com/office/drawing/2014/main" id="{1CA0E957-14DC-47E6-8A82-49791369ECDD}"/>
                  </a:ext>
                </a:extLst>
              </p:cNvPr>
              <p:cNvGraphicFramePr>
                <a:graphicFrameLocks noGrp="1"/>
              </p:cNvGraphicFramePr>
              <p:nvPr>
                <p:extLst>
                  <p:ext uri="{D42A27DB-BD31-4B8C-83A1-F6EECF244321}">
                    <p14:modId xmlns:p14="http://schemas.microsoft.com/office/powerpoint/2010/main" val="3251491926"/>
                  </p:ext>
                </p:extLst>
              </p:nvPr>
            </p:nvGraphicFramePr>
            <p:xfrm>
              <a:off x="284163" y="2559455"/>
              <a:ext cx="9144000" cy="512064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455706903"/>
                        </a:ext>
                      </a:extLst>
                    </a:gridCol>
                    <a:gridCol w="2509241">
                      <a:extLst>
                        <a:ext uri="{9D8B030D-6E8A-4147-A177-3AD203B41FA5}">
                          <a16:colId xmlns:a16="http://schemas.microsoft.com/office/drawing/2014/main" val="3301032857"/>
                        </a:ext>
                      </a:extLst>
                    </a:gridCol>
                    <a:gridCol w="3586759">
                      <a:extLst>
                        <a:ext uri="{9D8B030D-6E8A-4147-A177-3AD203B41FA5}">
                          <a16:colId xmlns:a16="http://schemas.microsoft.com/office/drawing/2014/main" val="4057238598"/>
                        </a:ext>
                      </a:extLst>
                    </a:gridCol>
                  </a:tblGrid>
                  <a:tr h="370840">
                    <a:tc>
                      <a:txBody>
                        <a:bodyPr/>
                        <a:lstStyle/>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Алу әдістері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Алынатын металдар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sz="200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 </a:t>
                          </a:r>
                          <a:endParaRPr lang="ru-RU" dirty="0"/>
                        </a:p>
                      </a:txBody>
                      <a:tcPr/>
                    </a:tc>
                    <a:extLst>
                      <a:ext uri="{0D108BD9-81ED-4DB2-BD59-A6C34878D82A}">
                        <a16:rowId xmlns:a16="http://schemas.microsoft.com/office/drawing/2014/main" val="968372871"/>
                      </a:ext>
                    </a:extLst>
                  </a:tr>
                  <a:tr h="370840">
                    <a:tc>
                      <a:txBody>
                        <a:bodyPr/>
                        <a:lstStyle/>
                        <a:p>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Гидрометаллургия </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𝐴𝑔</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𝐶𝑢</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𝑍𝑛</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𝐶𝑑</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𝑀𝑜</m:t>
                                </m:r>
                                <m:r>
                                  <a:rPr lang="ru-RU" sz="2000" i="1" dirty="0" smtClean="0">
                                    <a:solidFill>
                                      <a:srgbClr val="002060"/>
                                    </a:solidFill>
                                    <a:latin typeface="Cambria Math" panose="02040503050406030204" pitchFamily="18" charset="0"/>
                                  </a:rPr>
                                  <m:t>, </m:t>
                                </m:r>
                                <m:r>
                                  <a:rPr lang="en-US" sz="2000" i="1" dirty="0" smtClean="0">
                                    <a:solidFill>
                                      <a:srgbClr val="002060"/>
                                    </a:solidFill>
                                    <a:latin typeface="Cambria Math" panose="02040503050406030204" pitchFamily="18" charset="0"/>
                                  </a:rPr>
                                  <m:t>𝑉</m:t>
                                </m:r>
                              </m:oMath>
                            </m:oMathPara>
                          </a14:m>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14:m>
                            <m:oMath xmlns:m="http://schemas.openxmlformats.org/officeDocument/2006/math">
                              <m:sSub>
                                <m:sSubPr>
                                  <m:ctrlPr>
                                    <a:rPr lang="ru-RU" sz="2000" i="1" smtClean="0">
                                      <a:solidFill>
                                        <a:srgbClr val="002060"/>
                                      </a:solidFill>
                                      <a:latin typeface="Cambria Math" panose="02040503050406030204" pitchFamily="18" charset="0"/>
                                    </a:rPr>
                                  </m:ctrlPr>
                                </m:sSubPr>
                                <m:e>
                                  <m:r>
                                    <a:rPr lang="en-US" sz="2000" b="0" i="1" smtClean="0">
                                      <a:solidFill>
                                        <a:srgbClr val="002060"/>
                                      </a:solidFill>
                                      <a:latin typeface="Cambria Math" panose="02040503050406030204" pitchFamily="18" charset="0"/>
                                    </a:rPr>
                                    <m:t>𝐶𝑢𝑆𝑂</m:t>
                                  </m:r>
                                </m:e>
                                <m:sub>
                                  <m:r>
                                    <a:rPr lang="en-US" sz="2000" b="0" i="1" smtClean="0">
                                      <a:solidFill>
                                        <a:srgbClr val="002060"/>
                                      </a:solidFill>
                                      <a:latin typeface="Cambria Math" panose="02040503050406030204" pitchFamily="18" charset="0"/>
                                    </a:rPr>
                                    <m:t>4</m:t>
                                  </m:r>
                                </m:sub>
                              </m:sSub>
                              <m:r>
                                <a:rPr lang="ru-RU" sz="2000" i="1" smtClean="0">
                                  <a:solidFill>
                                    <a:srgbClr val="002060"/>
                                  </a:solidFill>
                                  <a:latin typeface="Cambria Math" panose="02040503050406030204" pitchFamily="18" charset="0"/>
                                  <a:ea typeface="Cambria Math" panose="02040503050406030204" pitchFamily="18" charset="0"/>
                                </a:rPr>
                                <m:t>+</m:t>
                              </m:r>
                              <m:r>
                                <a:rPr lang="en-US" sz="2000" b="0" i="1" smtClean="0">
                                  <a:solidFill>
                                    <a:srgbClr val="002060"/>
                                  </a:solidFill>
                                  <a:latin typeface="Cambria Math" panose="02040503050406030204" pitchFamily="18" charset="0"/>
                                  <a:ea typeface="Cambria Math" panose="02040503050406030204" pitchFamily="18" charset="0"/>
                                </a:rPr>
                                <m:t>𝑍𝑛</m:t>
                              </m:r>
                              <m:r>
                                <a:rPr lang="en-US" sz="2000" b="0" i="1" smtClean="0">
                                  <a:solidFill>
                                    <a:srgbClr val="002060"/>
                                  </a:solidFill>
                                  <a:latin typeface="Cambria Math" panose="02040503050406030204" pitchFamily="18" charset="0"/>
                                  <a:ea typeface="Cambria Math" panose="02040503050406030204" pitchFamily="18" charset="0"/>
                                </a:rPr>
                                <m:t> ⟶ </m:t>
                              </m:r>
                              <m:sSub>
                                <m:sSubPr>
                                  <m:ctrlPr>
                                    <a:rPr lang="en-US" sz="2000" b="0" i="1" smtClean="0">
                                      <a:solidFill>
                                        <a:srgbClr val="002060"/>
                                      </a:solidFill>
                                      <a:latin typeface="Cambria Math" panose="02040503050406030204" pitchFamily="18" charset="0"/>
                                      <a:ea typeface="Cambria Math" panose="02040503050406030204" pitchFamily="18" charset="0"/>
                                    </a:rPr>
                                  </m:ctrlPr>
                                </m:sSubPr>
                                <m:e>
                                  <m:r>
                                    <a:rPr lang="en-US" sz="2000" b="0" i="1" smtClean="0">
                                      <a:solidFill>
                                        <a:srgbClr val="002060"/>
                                      </a:solidFill>
                                      <a:latin typeface="Cambria Math" panose="02040503050406030204" pitchFamily="18" charset="0"/>
                                      <a:ea typeface="Cambria Math" panose="02040503050406030204" pitchFamily="18" charset="0"/>
                                    </a:rPr>
                                    <m:t>𝑍𝑛𝑆𝑂</m:t>
                                  </m:r>
                                </m:e>
                                <m:sub>
                                  <m:r>
                                    <a:rPr lang="en-US" sz="2000" b="0" i="1" smtClean="0">
                                      <a:solidFill>
                                        <a:srgbClr val="002060"/>
                                      </a:solidFill>
                                      <a:latin typeface="Cambria Math" panose="02040503050406030204" pitchFamily="18" charset="0"/>
                                      <a:ea typeface="Cambria Math" panose="02040503050406030204" pitchFamily="18" charset="0"/>
                                    </a:rPr>
                                    <m:t>4</m:t>
                                  </m:r>
                                </m:sub>
                              </m:sSub>
                            </m:oMath>
                          </a14:m>
                          <a:r>
                            <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sz="2000" i="1" dirty="0" smtClean="0">
                                  <a:solidFill>
                                    <a:srgbClr val="002060"/>
                                  </a:solidFill>
                                  <a:latin typeface="Cambria Math" panose="02040503050406030204" pitchFamily="18" charset="0"/>
                                  <a:ea typeface="Cambria Math" panose="02040503050406030204" pitchFamily="18" charset="0"/>
                                </a:rPr>
                                <m:t>+</m:t>
                              </m:r>
                              <m:r>
                                <a:rPr lang="en-US" sz="2000" b="0" i="1" dirty="0" smtClean="0">
                                  <a:solidFill>
                                    <a:srgbClr val="002060"/>
                                  </a:solidFill>
                                  <a:latin typeface="Cambria Math" panose="02040503050406030204" pitchFamily="18" charset="0"/>
                                  <a:ea typeface="Cambria Math" panose="02040503050406030204" pitchFamily="18" charset="0"/>
                                </a:rPr>
                                <m:t>𝐶𝑢</m:t>
                              </m:r>
                            </m:oMath>
                          </a14:m>
                          <a:endParaRPr lang="ru-RU" dirty="0"/>
                        </a:p>
                      </a:txBody>
                      <a:tcPr/>
                    </a:tc>
                    <a:extLst>
                      <a:ext uri="{0D108BD9-81ED-4DB2-BD59-A6C34878D82A}">
                        <a16:rowId xmlns:a16="http://schemas.microsoft.com/office/drawing/2014/main" val="3715626921"/>
                      </a:ext>
                    </a:extLst>
                  </a:tr>
                  <a:tr h="370840">
                    <a:tc gridSpan="3">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Пирометаллургия: </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жоғары температурада металдарды кендерден көміртек, көміртек (ІІ) оксиді, сутек және т.б. Заттармен және алюминий, магний сияқты металдармен тотықсыздандыру.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endParaRPr lang="ru-RU" dirty="0"/>
                        </a:p>
                      </a:txBody>
                      <a:tcPr/>
                    </a:tc>
                    <a:tc hMerge="1">
                      <a:txBody>
                        <a:bodyPr/>
                        <a:lstStyle/>
                        <a:p>
                          <a:endParaRPr lang="ru-RU"/>
                        </a:p>
                      </a:txBody>
                      <a:tcPr/>
                    </a:tc>
                    <a:extLst>
                      <a:ext uri="{0D108BD9-81ED-4DB2-BD59-A6C34878D82A}">
                        <a16:rowId xmlns:a16="http://schemas.microsoft.com/office/drawing/2014/main" val="1055309525"/>
                      </a:ext>
                    </a:extLst>
                  </a:tr>
                  <a:tr h="370840">
                    <a:tc>
                      <a:txBody>
                        <a:bodyPr/>
                        <a:lstStyle/>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Металлотерия (алюмотермия, магнийтермия)</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𝐶𝑟</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𝐹𝑒</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𝑀𝑛</m:t>
                                </m:r>
                                <m:r>
                                  <a:rPr lang="ru-RU" sz="2000" i="1" dirty="0" smtClean="0">
                                    <a:solidFill>
                                      <a:srgbClr val="002060"/>
                                    </a:solidFill>
                                    <a:latin typeface="Cambria Math" panose="02040503050406030204" pitchFamily="18" charset="0"/>
                                  </a:rPr>
                                  <m:t>, </m:t>
                                </m:r>
                                <m:r>
                                  <a:rPr lang="en-US" sz="2000" i="1" dirty="0" smtClean="0">
                                    <a:solidFill>
                                      <a:srgbClr val="002060"/>
                                    </a:solidFill>
                                    <a:latin typeface="Cambria Math" panose="02040503050406030204" pitchFamily="18" charset="0"/>
                                  </a:rPr>
                                  <m:t>𝑊</m:t>
                                </m:r>
                              </m:oMath>
                            </m:oMathPara>
                          </a14:m>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𝑀𝑒𝑂</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𝐴𝑙</m:t>
                                </m:r>
                                <m:r>
                                  <a:rPr lang="ru-RU" sz="2000" i="1" dirty="0" smtClean="0">
                                    <a:solidFill>
                                      <a:srgbClr val="002060"/>
                                    </a:solidFill>
                                    <a:latin typeface="Cambria Math" panose="02040503050406030204" pitchFamily="18" charset="0"/>
                                  </a:rPr>
                                  <m:t>→ </m:t>
                                </m:r>
                                <m:sSub>
                                  <m:sSubPr>
                                    <m:ctrlPr>
                                      <a:rPr lang="ru-RU" sz="2000" i="1" dirty="0" smtClean="0">
                                        <a:solidFill>
                                          <a:srgbClr val="002060"/>
                                        </a:solidFill>
                                        <a:latin typeface="Cambria Math" panose="02040503050406030204" pitchFamily="18" charset="0"/>
                                      </a:rPr>
                                    </m:ctrlPr>
                                  </m:sSubPr>
                                  <m:e>
                                    <m:r>
                                      <a:rPr lang="ru-RU" sz="2000" i="1" dirty="0" smtClean="0">
                                        <a:solidFill>
                                          <a:srgbClr val="002060"/>
                                        </a:solidFill>
                                        <a:latin typeface="Cambria Math" panose="02040503050406030204" pitchFamily="18" charset="0"/>
                                      </a:rPr>
                                      <m:t>𝐴𝑙</m:t>
                                    </m:r>
                                  </m:e>
                                  <m:sub>
                                    <m:r>
                                      <a:rPr lang="ru-RU" sz="2000" i="1" dirty="0" smtClean="0">
                                        <a:solidFill>
                                          <a:srgbClr val="002060"/>
                                        </a:solidFill>
                                        <a:latin typeface="Cambria Math" panose="02040503050406030204" pitchFamily="18" charset="0"/>
                                      </a:rPr>
                                      <m:t>2</m:t>
                                    </m:r>
                                  </m:sub>
                                </m:sSub>
                                <m:sSub>
                                  <m:sSubPr>
                                    <m:ctrlPr>
                                      <a:rPr lang="ru-RU" sz="2000" i="1" dirty="0" smtClean="0">
                                        <a:solidFill>
                                          <a:srgbClr val="002060"/>
                                        </a:solidFill>
                                        <a:latin typeface="Cambria Math" panose="02040503050406030204" pitchFamily="18" charset="0"/>
                                      </a:rPr>
                                    </m:ctrlPr>
                                  </m:sSubPr>
                                  <m:e>
                                    <m:r>
                                      <a:rPr lang="ru-RU" sz="2000" i="1" dirty="0" smtClean="0">
                                        <a:solidFill>
                                          <a:srgbClr val="002060"/>
                                        </a:solidFill>
                                        <a:latin typeface="Cambria Math" panose="02040503050406030204" pitchFamily="18" charset="0"/>
                                      </a:rPr>
                                      <m:t>𝑂</m:t>
                                    </m:r>
                                  </m:e>
                                  <m:sub>
                                    <m:r>
                                      <a:rPr lang="ru-RU" sz="2000" i="1" dirty="0" smtClean="0">
                                        <a:solidFill>
                                          <a:srgbClr val="002060"/>
                                        </a:solidFill>
                                        <a:latin typeface="Cambria Math" panose="02040503050406030204" pitchFamily="18" charset="0"/>
                                      </a:rPr>
                                      <m:t>3</m:t>
                                    </m:r>
                                  </m:sub>
                                </m:sSub>
                                <m:r>
                                  <a:rPr lang="ru-RU" sz="2000" i="1" dirty="0" smtClean="0">
                                    <a:solidFill>
                                      <a:srgbClr val="002060"/>
                                    </a:solidFill>
                                    <a:latin typeface="Cambria Math" panose="02040503050406030204" pitchFamily="18" charset="0"/>
                                  </a:rPr>
                                  <m:t> + </m:t>
                                </m:r>
                                <m:r>
                                  <a:rPr lang="ru-RU" sz="2000" i="1" dirty="0" smtClean="0">
                                    <a:solidFill>
                                      <a:srgbClr val="002060"/>
                                    </a:solidFill>
                                    <a:latin typeface="Cambria Math" panose="02040503050406030204" pitchFamily="18" charset="0"/>
                                  </a:rPr>
                                  <m:t>𝑀𝑒</m:t>
                                </m:r>
                              </m:oMath>
                            </m:oMathPara>
                          </a14:m>
                          <a:endParaRPr lang="en-US" sz="2000" i="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𝐶𝑟</m:t>
                                </m:r>
                                <m:r>
                                  <a:rPr lang="ru-RU" sz="2000" i="1" baseline="-25000" dirty="0" smtClean="0">
                                    <a:solidFill>
                                      <a:srgbClr val="002060"/>
                                    </a:solidFill>
                                    <a:latin typeface="Cambria Math" panose="02040503050406030204" pitchFamily="18" charset="0"/>
                                  </a:rPr>
                                  <m:t>2</m:t>
                                </m:r>
                                <m:r>
                                  <a:rPr lang="ru-RU" sz="2000" i="1" dirty="0" smtClean="0">
                                    <a:solidFill>
                                      <a:srgbClr val="002060"/>
                                    </a:solidFill>
                                    <a:latin typeface="Cambria Math" panose="02040503050406030204" pitchFamily="18" charset="0"/>
                                  </a:rPr>
                                  <m:t>𝑂</m:t>
                                </m:r>
                                <m:r>
                                  <a:rPr lang="ru-RU" sz="2000" i="1" baseline="-25000" dirty="0" smtClean="0">
                                    <a:solidFill>
                                      <a:srgbClr val="002060"/>
                                    </a:solidFill>
                                    <a:latin typeface="Cambria Math" panose="02040503050406030204" pitchFamily="18" charset="0"/>
                                  </a:rPr>
                                  <m:t>3</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𝐴𝑙</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𝐴𝑙</m:t>
                                </m:r>
                                <m:r>
                                  <a:rPr lang="ru-RU" sz="2000" i="1" baseline="-25000" dirty="0" smtClean="0">
                                    <a:solidFill>
                                      <a:srgbClr val="002060"/>
                                    </a:solidFill>
                                    <a:latin typeface="Cambria Math" panose="02040503050406030204" pitchFamily="18" charset="0"/>
                                  </a:rPr>
                                  <m:t>2</m:t>
                                </m:r>
                                <m:r>
                                  <a:rPr lang="ru-RU" sz="2000" i="1" dirty="0" smtClean="0">
                                    <a:solidFill>
                                      <a:srgbClr val="002060"/>
                                    </a:solidFill>
                                    <a:latin typeface="Cambria Math" panose="02040503050406030204" pitchFamily="18" charset="0"/>
                                  </a:rPr>
                                  <m:t>𝑂</m:t>
                                </m:r>
                                <m:r>
                                  <a:rPr lang="ru-RU" sz="2000" i="1" baseline="-25000" dirty="0" smtClean="0">
                                    <a:solidFill>
                                      <a:srgbClr val="002060"/>
                                    </a:solidFill>
                                    <a:latin typeface="Cambria Math" panose="02040503050406030204" pitchFamily="18" charset="0"/>
                                  </a:rPr>
                                  <m:t>3</m:t>
                                </m:r>
                                <m:r>
                                  <a:rPr lang="ru-RU" sz="2000" i="1" dirty="0" smtClean="0">
                                    <a:solidFill>
                                      <a:srgbClr val="002060"/>
                                    </a:solidFill>
                                    <a:latin typeface="Cambria Math" panose="02040503050406030204" pitchFamily="18" charset="0"/>
                                  </a:rPr>
                                  <m:t> + </m:t>
                                </m:r>
                                <m:r>
                                  <a:rPr lang="ru-RU" sz="2000" i="1" dirty="0" smtClean="0">
                                    <a:solidFill>
                                      <a:srgbClr val="002060"/>
                                    </a:solidFill>
                                    <a:latin typeface="Cambria Math" panose="02040503050406030204" pitchFamily="18" charset="0"/>
                                  </a:rPr>
                                  <m:t>𝐶𝑟</m:t>
                                </m:r>
                                <m:r>
                                  <a:rPr lang="ru-RU" sz="2000" i="1" dirty="0" smtClean="0">
                                    <a:solidFill>
                                      <a:srgbClr val="002060"/>
                                    </a:solidFill>
                                    <a:latin typeface="Cambria Math" panose="02040503050406030204" pitchFamily="18" charset="0"/>
                                  </a:rPr>
                                  <m:t> </m:t>
                                </m:r>
                              </m:oMath>
                            </m:oMathPara>
                          </a14:m>
                          <a:endParaRPr lang="en-US" sz="2000" i="1" dirty="0">
                            <a:solidFill>
                              <a:srgbClr val="00206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𝑀𝑛𝑂</m:t>
                                </m:r>
                                <m:r>
                                  <a:rPr lang="ru-RU" sz="2000" i="1" baseline="-25000" dirty="0" smtClean="0">
                                    <a:solidFill>
                                      <a:srgbClr val="002060"/>
                                    </a:solidFill>
                                    <a:latin typeface="Cambria Math" panose="02040503050406030204" pitchFamily="18" charset="0"/>
                                  </a:rPr>
                                  <m:t>2</m:t>
                                </m:r>
                                <m:r>
                                  <a:rPr lang="ru-RU" sz="2000" i="1" dirty="0" smtClean="0">
                                    <a:solidFill>
                                      <a:srgbClr val="002060"/>
                                    </a:solidFill>
                                    <a:latin typeface="Cambria Math" panose="02040503050406030204" pitchFamily="18" charset="0"/>
                                  </a:rPr>
                                  <m:t>+</m:t>
                                </m:r>
                                <m:r>
                                  <a:rPr lang="en-US" sz="2000" b="0" i="1" dirty="0" smtClean="0">
                                    <a:solidFill>
                                      <a:srgbClr val="002060"/>
                                    </a:solidFill>
                                    <a:latin typeface="Cambria Math" panose="02040503050406030204" pitchFamily="18" charset="0"/>
                                  </a:rPr>
                                  <m:t>2</m:t>
                                </m:r>
                                <m:r>
                                  <a:rPr lang="en-US" sz="2000" b="0" i="1" dirty="0" smtClean="0">
                                    <a:solidFill>
                                      <a:srgbClr val="002060"/>
                                    </a:solidFill>
                                    <a:latin typeface="Cambria Math" panose="02040503050406030204" pitchFamily="18" charset="0"/>
                                  </a:rPr>
                                  <m:t>𝑀𝑔</m:t>
                                </m:r>
                                <m:r>
                                  <a:rPr lang="en-US" sz="2000" b="0" i="1" dirty="0" smtClean="0">
                                    <a:solidFill>
                                      <a:srgbClr val="002060"/>
                                    </a:solidFill>
                                    <a:latin typeface="Cambria Math" panose="02040503050406030204" pitchFamily="18" charset="0"/>
                                  </a:rPr>
                                  <m:t> →2</m:t>
                                </m:r>
                                <m:r>
                                  <a:rPr lang="ru-RU" sz="2000" i="1" dirty="0" smtClean="0">
                                    <a:solidFill>
                                      <a:srgbClr val="002060"/>
                                    </a:solidFill>
                                    <a:latin typeface="Cambria Math" panose="02040503050406030204" pitchFamily="18" charset="0"/>
                                  </a:rPr>
                                  <m:t>𝑀𝑔𝑂</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𝑀𝑔</m:t>
                                </m:r>
                              </m:oMath>
                            </m:oMathPara>
                          </a14:m>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17467859"/>
                      </a:ext>
                    </a:extLst>
                  </a:tr>
                  <a:tr h="370840">
                    <a:tc>
                      <a:txBody>
                        <a:bodyPr/>
                        <a:lstStyle/>
                        <a:p>
                          <a:r>
                            <a:rPr 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Сутекпен</a:t>
                          </a:r>
                          <a:r>
                            <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тотықсыздандыру</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𝑃𝑏</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𝐶𝑢</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𝑊</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𝑀𝑛</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𝐹𝑒</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𝐶𝑜</m:t>
                                </m:r>
                                <m:r>
                                  <a:rPr lang="ru-RU" sz="2000" i="1" dirty="0" smtClean="0">
                                    <a:solidFill>
                                      <a:srgbClr val="002060"/>
                                    </a:solidFill>
                                    <a:latin typeface="Cambria Math" panose="02040503050406030204" pitchFamily="18" charset="0"/>
                                  </a:rPr>
                                  <m:t>, </m:t>
                                </m:r>
                              </m:oMath>
                            </m:oMathPara>
                          </a14:m>
                          <a:endParaRPr lang="en-US" sz="2000" i="1" dirty="0">
                            <a:solidFill>
                              <a:srgbClr val="00206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𝑀𝑜</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𝐶𝑟</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𝑇𝑖</m:t>
                                </m:r>
                                <m:r>
                                  <a:rPr lang="ru-RU" sz="2000" i="1" dirty="0" smtClean="0">
                                    <a:solidFill>
                                      <a:srgbClr val="002060"/>
                                    </a:solidFill>
                                    <a:latin typeface="Cambria Math" panose="02040503050406030204" pitchFamily="18" charset="0"/>
                                  </a:rPr>
                                  <m:t> </m:t>
                                </m:r>
                              </m:oMath>
                            </m:oMathPara>
                          </a14:m>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𝑊𝑂</m:t>
                                </m:r>
                                <m:r>
                                  <a:rPr lang="ru-RU" sz="2000" i="1" baseline="-25000" dirty="0" smtClean="0">
                                    <a:solidFill>
                                      <a:srgbClr val="002060"/>
                                    </a:solidFill>
                                    <a:latin typeface="Cambria Math" panose="02040503050406030204" pitchFamily="18" charset="0"/>
                                  </a:rPr>
                                  <m:t>3</m:t>
                                </m:r>
                                <m:r>
                                  <a:rPr lang="ru-RU" sz="2000" i="1" dirty="0" smtClean="0">
                                    <a:solidFill>
                                      <a:srgbClr val="002060"/>
                                    </a:solidFill>
                                    <a:latin typeface="Cambria Math" panose="02040503050406030204" pitchFamily="18" charset="0"/>
                                  </a:rPr>
                                  <m:t>+ 3</m:t>
                                </m:r>
                                <m:r>
                                  <a:rPr lang="ru-RU" sz="2000" i="1" dirty="0" smtClean="0">
                                    <a:solidFill>
                                      <a:srgbClr val="002060"/>
                                    </a:solidFill>
                                    <a:latin typeface="Cambria Math" panose="02040503050406030204" pitchFamily="18" charset="0"/>
                                  </a:rPr>
                                  <m:t>𝐻</m:t>
                                </m:r>
                                <m:r>
                                  <a:rPr lang="ru-RU" sz="2000" i="1" baseline="-25000" dirty="0" smtClean="0">
                                    <a:solidFill>
                                      <a:srgbClr val="002060"/>
                                    </a:solidFill>
                                    <a:latin typeface="Cambria Math" panose="02040503050406030204" pitchFamily="18" charset="0"/>
                                  </a:rPr>
                                  <m:t>2</m:t>
                                </m:r>
                                <m:r>
                                  <a:rPr lang="ru-RU" sz="2000" i="1" dirty="0" smtClean="0">
                                    <a:solidFill>
                                      <a:srgbClr val="002060"/>
                                    </a:solidFill>
                                    <a:latin typeface="Cambria Math" panose="02040503050406030204" pitchFamily="18" charset="0"/>
                                  </a:rPr>
                                  <m:t> → 3</m:t>
                                </m:r>
                                <m:r>
                                  <a:rPr lang="ru-RU" sz="2000" i="1" dirty="0" smtClean="0">
                                    <a:solidFill>
                                      <a:srgbClr val="002060"/>
                                    </a:solidFill>
                                    <a:latin typeface="Cambria Math" panose="02040503050406030204" pitchFamily="18" charset="0"/>
                                  </a:rPr>
                                  <m:t>𝐻</m:t>
                                </m:r>
                                <m:r>
                                  <a:rPr lang="ru-RU" sz="2000" i="1" baseline="-25000" dirty="0" smtClean="0">
                                    <a:solidFill>
                                      <a:srgbClr val="002060"/>
                                    </a:solidFill>
                                    <a:latin typeface="Cambria Math" panose="02040503050406030204" pitchFamily="18" charset="0"/>
                                  </a:rPr>
                                  <m:t>2</m:t>
                                </m:r>
                                <m:r>
                                  <a:rPr lang="ru-RU" sz="2000" i="1" dirty="0" smtClean="0">
                                    <a:solidFill>
                                      <a:srgbClr val="002060"/>
                                    </a:solidFill>
                                    <a:latin typeface="Cambria Math" panose="02040503050406030204" pitchFamily="18" charset="0"/>
                                  </a:rPr>
                                  <m:t>𝑂</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𝑊</m:t>
                                </m:r>
                                <m:r>
                                  <a:rPr lang="ru-RU" sz="2000" i="1" dirty="0" smtClean="0">
                                    <a:solidFill>
                                      <a:srgbClr val="002060"/>
                                    </a:solidFill>
                                    <a:latin typeface="Cambria Math" panose="02040503050406030204" pitchFamily="18" charset="0"/>
                                  </a:rPr>
                                  <m:t> </m:t>
                                </m:r>
                              </m:oMath>
                            </m:oMathPara>
                          </a14:m>
                          <a:endParaRPr lang="en-US"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𝑀𝑜𝑂</m:t>
                                </m:r>
                                <m:r>
                                  <a:rPr lang="ru-RU" sz="2000" i="1" baseline="-25000" dirty="0" smtClean="0">
                                    <a:solidFill>
                                      <a:srgbClr val="002060"/>
                                    </a:solidFill>
                                    <a:latin typeface="Cambria Math" panose="02040503050406030204" pitchFamily="18" charset="0"/>
                                  </a:rPr>
                                  <m:t>3</m:t>
                                </m:r>
                                <m:r>
                                  <a:rPr lang="ru-RU" sz="2000" i="1" dirty="0" smtClean="0">
                                    <a:solidFill>
                                      <a:srgbClr val="002060"/>
                                    </a:solidFill>
                                    <a:latin typeface="Cambria Math" panose="02040503050406030204" pitchFamily="18" charset="0"/>
                                  </a:rPr>
                                  <m:t> + 3</m:t>
                                </m:r>
                                <m:r>
                                  <a:rPr lang="ru-RU" sz="2000" i="1" dirty="0" smtClean="0">
                                    <a:solidFill>
                                      <a:srgbClr val="002060"/>
                                    </a:solidFill>
                                    <a:latin typeface="Cambria Math" panose="02040503050406030204" pitchFamily="18" charset="0"/>
                                  </a:rPr>
                                  <m:t>𝐻</m:t>
                                </m:r>
                                <m:r>
                                  <a:rPr lang="ru-RU" sz="2000" i="1" baseline="-25000" dirty="0" smtClean="0">
                                    <a:solidFill>
                                      <a:srgbClr val="002060"/>
                                    </a:solidFill>
                                    <a:latin typeface="Cambria Math" panose="02040503050406030204" pitchFamily="18" charset="0"/>
                                  </a:rPr>
                                  <m:t>2</m:t>
                                </m:r>
                                <m:r>
                                  <a:rPr lang="ru-RU" sz="2000" i="1" dirty="0" smtClean="0">
                                    <a:solidFill>
                                      <a:srgbClr val="002060"/>
                                    </a:solidFill>
                                    <a:latin typeface="Cambria Math" panose="02040503050406030204" pitchFamily="18" charset="0"/>
                                  </a:rPr>
                                  <m:t>→3</m:t>
                                </m:r>
                                <m:r>
                                  <a:rPr lang="ru-RU" sz="2000" i="1" dirty="0" smtClean="0">
                                    <a:solidFill>
                                      <a:srgbClr val="002060"/>
                                    </a:solidFill>
                                    <a:latin typeface="Cambria Math" panose="02040503050406030204" pitchFamily="18" charset="0"/>
                                  </a:rPr>
                                  <m:t>𝐻</m:t>
                                </m:r>
                                <m:r>
                                  <a:rPr lang="ru-RU" sz="2000" i="1" baseline="-25000" dirty="0" smtClean="0">
                                    <a:solidFill>
                                      <a:srgbClr val="002060"/>
                                    </a:solidFill>
                                    <a:latin typeface="Cambria Math" panose="02040503050406030204" pitchFamily="18" charset="0"/>
                                  </a:rPr>
                                  <m:t>2</m:t>
                                </m:r>
                                <m:r>
                                  <a:rPr lang="ru-RU" sz="2000" i="1" dirty="0" smtClean="0">
                                    <a:solidFill>
                                      <a:srgbClr val="002060"/>
                                    </a:solidFill>
                                    <a:latin typeface="Cambria Math" panose="02040503050406030204" pitchFamily="18" charset="0"/>
                                  </a:rPr>
                                  <m:t>𝑂</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𝑀𝑜</m:t>
                                </m:r>
                                <m:r>
                                  <a:rPr lang="ru-RU" sz="2000" i="1" dirty="0" smtClean="0">
                                    <a:solidFill>
                                      <a:srgbClr val="002060"/>
                                    </a:solidFill>
                                    <a:latin typeface="Cambria Math" panose="02040503050406030204" pitchFamily="18" charset="0"/>
                                  </a:rPr>
                                  <m:t> </m:t>
                                </m:r>
                              </m:oMath>
                            </m:oMathPara>
                          </a14:m>
                          <a:endParaRPr lang="en-US" sz="2000" i="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𝐶𝑢𝑂</m:t>
                                </m:r>
                                <m:r>
                                  <a:rPr lang="ru-RU" sz="2000" i="1" dirty="0" smtClean="0">
                                    <a:solidFill>
                                      <a:srgbClr val="002060"/>
                                    </a:solidFill>
                                    <a:latin typeface="Cambria Math" panose="02040503050406030204" pitchFamily="18" charset="0"/>
                                  </a:rPr>
                                  <m:t> + </m:t>
                                </m:r>
                                <m:r>
                                  <a:rPr lang="ru-RU" sz="2000" i="1" dirty="0" smtClean="0">
                                    <a:solidFill>
                                      <a:srgbClr val="002060"/>
                                    </a:solidFill>
                                    <a:latin typeface="Cambria Math" panose="02040503050406030204" pitchFamily="18" charset="0"/>
                                  </a:rPr>
                                  <m:t>𝐻</m:t>
                                </m:r>
                                <m:r>
                                  <a:rPr lang="ru-RU" sz="2000" i="1" baseline="-25000" dirty="0" smtClean="0">
                                    <a:solidFill>
                                      <a:srgbClr val="002060"/>
                                    </a:solidFill>
                                    <a:latin typeface="Cambria Math" panose="02040503050406030204" pitchFamily="18" charset="0"/>
                                  </a:rPr>
                                  <m:t>2</m:t>
                                </m:r>
                                <m:r>
                                  <a:rPr lang="ru-RU" sz="2000" i="1" dirty="0" smtClean="0">
                                    <a:solidFill>
                                      <a:srgbClr val="002060"/>
                                    </a:solidFill>
                                    <a:latin typeface="Cambria Math" panose="02040503050406030204" pitchFamily="18" charset="0"/>
                                  </a:rPr>
                                  <m:t> → </m:t>
                                </m:r>
                                <m:r>
                                  <a:rPr lang="ru-RU" sz="2000" i="1" dirty="0" smtClean="0">
                                    <a:solidFill>
                                      <a:srgbClr val="002060"/>
                                    </a:solidFill>
                                    <a:latin typeface="Cambria Math" panose="02040503050406030204" pitchFamily="18" charset="0"/>
                                  </a:rPr>
                                  <m:t>𝐻</m:t>
                                </m:r>
                                <m:r>
                                  <a:rPr lang="ru-RU" sz="2000" i="1" baseline="-25000" dirty="0" smtClean="0">
                                    <a:solidFill>
                                      <a:srgbClr val="002060"/>
                                    </a:solidFill>
                                    <a:latin typeface="Cambria Math" panose="02040503050406030204" pitchFamily="18" charset="0"/>
                                  </a:rPr>
                                  <m:t>2</m:t>
                                </m:r>
                                <m:r>
                                  <a:rPr lang="ru-RU" sz="2000" i="1" dirty="0" smtClean="0">
                                    <a:solidFill>
                                      <a:srgbClr val="002060"/>
                                    </a:solidFill>
                                    <a:latin typeface="Cambria Math" panose="02040503050406030204" pitchFamily="18" charset="0"/>
                                  </a:rPr>
                                  <m:t>𝑂</m:t>
                                </m:r>
                                <m:r>
                                  <a:rPr lang="ru-RU" sz="2000" i="1" dirty="0" smtClean="0">
                                    <a:solidFill>
                                      <a:srgbClr val="002060"/>
                                    </a:solidFill>
                                    <a:latin typeface="Cambria Math" panose="02040503050406030204" pitchFamily="18" charset="0"/>
                                  </a:rPr>
                                  <m:t> + </m:t>
                                </m:r>
                                <m:r>
                                  <a:rPr lang="ru-RU" sz="2000" i="1" dirty="0" smtClean="0">
                                    <a:solidFill>
                                      <a:srgbClr val="002060"/>
                                    </a:solidFill>
                                    <a:latin typeface="Cambria Math" panose="02040503050406030204" pitchFamily="18" charset="0"/>
                                  </a:rPr>
                                  <m:t>𝐶𝑢</m:t>
                                </m:r>
                                <m:r>
                                  <a:rPr lang="ru-RU" sz="2000" i="1" dirty="0" smtClean="0">
                                    <a:solidFill>
                                      <a:srgbClr val="002060"/>
                                    </a:solidFill>
                                    <a:latin typeface="Cambria Math" panose="02040503050406030204" pitchFamily="18" charset="0"/>
                                  </a:rPr>
                                  <m:t> </m:t>
                                </m:r>
                              </m:oMath>
                            </m:oMathPara>
                          </a14:m>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79472616"/>
                      </a:ext>
                    </a:extLst>
                  </a:tr>
                  <a:tr h="370840">
                    <a:tc>
                      <a:txBody>
                        <a:bodyPr/>
                        <a:lstStyle/>
                        <a:p>
                          <a:r>
                            <a:rPr 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Кокспен</a:t>
                          </a:r>
                          <a:r>
                            <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немесе</a:t>
                          </a:r>
                          <a:r>
                            <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кремниймен</a:t>
                          </a:r>
                          <a:r>
                            <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тотықсыздандыру</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𝐶𝑢</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𝑍𝑛</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𝑆𝑛</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𝑃𝑏</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𝑉</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𝐵𝑖</m:t>
                                </m:r>
                                <m:r>
                                  <a:rPr lang="ru-RU" sz="2000" i="1" dirty="0" smtClean="0">
                                    <a:solidFill>
                                      <a:srgbClr val="002060"/>
                                    </a:solidFill>
                                    <a:latin typeface="Cambria Math" panose="02040503050406030204" pitchFamily="18" charset="0"/>
                                  </a:rPr>
                                  <m:t>, </m:t>
                                </m:r>
                              </m:oMath>
                            </m:oMathPara>
                          </a14:m>
                          <a:endParaRPr lang="en-US" sz="2000" i="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𝐹𝑒</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𝐶𝑜</m:t>
                                </m:r>
                                <m:r>
                                  <a:rPr lang="ru-RU" sz="2000" i="1" dirty="0" smtClean="0">
                                    <a:solidFill>
                                      <a:srgbClr val="002060"/>
                                    </a:solidFill>
                                    <a:latin typeface="Cambria Math" panose="02040503050406030204" pitchFamily="18" charset="0"/>
                                  </a:rPr>
                                  <m:t>, </m:t>
                                </m:r>
                                <m:r>
                                  <a:rPr lang="ru-RU" sz="2000" i="1" dirty="0" smtClean="0">
                                    <a:solidFill>
                                      <a:srgbClr val="002060"/>
                                    </a:solidFill>
                                    <a:latin typeface="Cambria Math" panose="02040503050406030204" pitchFamily="18" charset="0"/>
                                  </a:rPr>
                                  <m:t>𝑁</m:t>
                                </m:r>
                                <m:r>
                                  <m:rPr>
                                    <m:sty m:val="p"/>
                                  </m:rPr>
                                  <a:rPr lang="en-US" sz="2000" i="1" dirty="0" err="1" smtClean="0">
                                    <a:solidFill>
                                      <a:srgbClr val="002060"/>
                                    </a:solidFill>
                                    <a:latin typeface="Cambria Math" panose="02040503050406030204" pitchFamily="18" charset="0"/>
                                  </a:rPr>
                                  <m:t>i</m:t>
                                </m:r>
                              </m:oMath>
                            </m:oMathPara>
                          </a14:m>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𝐶𝑢𝑂</m:t>
                                </m:r>
                                <m:r>
                                  <a:rPr lang="ru-RU" sz="2000" i="1" dirty="0" smtClean="0">
                                    <a:solidFill>
                                      <a:srgbClr val="002060"/>
                                    </a:solidFill>
                                    <a:latin typeface="Cambria Math" panose="02040503050406030204" pitchFamily="18" charset="0"/>
                                  </a:rPr>
                                  <m:t> + </m:t>
                                </m:r>
                                <m:r>
                                  <a:rPr lang="ru-RU" sz="2000" i="1" dirty="0" smtClean="0">
                                    <a:solidFill>
                                      <a:srgbClr val="002060"/>
                                    </a:solidFill>
                                    <a:latin typeface="Cambria Math" panose="02040503050406030204" pitchFamily="18" charset="0"/>
                                  </a:rPr>
                                  <m:t>𝐶</m:t>
                                </m:r>
                                <m:r>
                                  <a:rPr lang="ru-RU" sz="2000" i="1" dirty="0" smtClean="0">
                                    <a:solidFill>
                                      <a:srgbClr val="002060"/>
                                    </a:solidFill>
                                    <a:latin typeface="Cambria Math" panose="02040503050406030204" pitchFamily="18" charset="0"/>
                                  </a:rPr>
                                  <m:t> → </m:t>
                                </m:r>
                                <m:r>
                                  <a:rPr lang="ru-RU" sz="2000" i="1" dirty="0" smtClean="0">
                                    <a:solidFill>
                                      <a:srgbClr val="002060"/>
                                    </a:solidFill>
                                    <a:latin typeface="Cambria Math" panose="02040503050406030204" pitchFamily="18" charset="0"/>
                                  </a:rPr>
                                  <m:t>𝐶𝑂</m:t>
                                </m:r>
                                <m:r>
                                  <a:rPr lang="ru-RU" sz="2000" i="1" dirty="0" smtClean="0">
                                    <a:solidFill>
                                      <a:srgbClr val="002060"/>
                                    </a:solidFill>
                                    <a:latin typeface="Cambria Math" panose="02040503050406030204" pitchFamily="18" charset="0"/>
                                  </a:rPr>
                                  <m:t> + </m:t>
                                </m:r>
                                <m:r>
                                  <a:rPr lang="ru-RU" sz="2000" i="1" dirty="0" smtClean="0">
                                    <a:solidFill>
                                      <a:srgbClr val="002060"/>
                                    </a:solidFill>
                                    <a:latin typeface="Cambria Math" panose="02040503050406030204" pitchFamily="18" charset="0"/>
                                  </a:rPr>
                                  <m:t>𝐶𝑢</m:t>
                                </m:r>
                                <m:r>
                                  <a:rPr lang="ru-RU" sz="2000" i="1" dirty="0" smtClean="0">
                                    <a:solidFill>
                                      <a:srgbClr val="002060"/>
                                    </a:solidFill>
                                    <a:latin typeface="Cambria Math" panose="02040503050406030204" pitchFamily="18" charset="0"/>
                                  </a:rPr>
                                  <m:t> </m:t>
                                </m:r>
                              </m:oMath>
                            </m:oMathPara>
                          </a14:m>
                          <a:endParaRPr lang="en-US" sz="2000" i="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𝐹𝑒</m:t>
                                </m:r>
                                <m:r>
                                  <a:rPr lang="ru-RU" sz="2000" i="1" baseline="-25000" dirty="0" smtClean="0">
                                    <a:solidFill>
                                      <a:srgbClr val="002060"/>
                                    </a:solidFill>
                                    <a:latin typeface="Cambria Math" panose="02040503050406030204" pitchFamily="18" charset="0"/>
                                  </a:rPr>
                                  <m:t>2</m:t>
                                </m:r>
                                <m:r>
                                  <a:rPr lang="ru-RU" sz="2000" i="1" dirty="0" smtClean="0">
                                    <a:solidFill>
                                      <a:srgbClr val="002060"/>
                                    </a:solidFill>
                                    <a:latin typeface="Cambria Math" panose="02040503050406030204" pitchFamily="18" charset="0"/>
                                  </a:rPr>
                                  <m:t>𝑂</m:t>
                                </m:r>
                                <m:r>
                                  <a:rPr lang="ru-RU" sz="2000" i="1" baseline="-25000" dirty="0" smtClean="0">
                                    <a:solidFill>
                                      <a:srgbClr val="002060"/>
                                    </a:solidFill>
                                    <a:latin typeface="Cambria Math" panose="02040503050406030204" pitchFamily="18" charset="0"/>
                                  </a:rPr>
                                  <m:t>3</m:t>
                                </m:r>
                                <m:r>
                                  <a:rPr lang="ru-RU" sz="2000" i="1" dirty="0" smtClean="0">
                                    <a:solidFill>
                                      <a:srgbClr val="002060"/>
                                    </a:solidFill>
                                    <a:latin typeface="Cambria Math" panose="02040503050406030204" pitchFamily="18" charset="0"/>
                                  </a:rPr>
                                  <m:t> + 3</m:t>
                                </m:r>
                                <m:r>
                                  <a:rPr lang="ru-RU" sz="2000" i="1" dirty="0" smtClean="0">
                                    <a:solidFill>
                                      <a:srgbClr val="002060"/>
                                    </a:solidFill>
                                    <a:latin typeface="Cambria Math" panose="02040503050406030204" pitchFamily="18" charset="0"/>
                                  </a:rPr>
                                  <m:t>𝐶</m:t>
                                </m:r>
                                <m:r>
                                  <a:rPr lang="ru-RU" sz="2000" i="1" dirty="0" smtClean="0">
                                    <a:solidFill>
                                      <a:srgbClr val="002060"/>
                                    </a:solidFill>
                                    <a:latin typeface="Cambria Math" panose="02040503050406030204" pitchFamily="18" charset="0"/>
                                  </a:rPr>
                                  <m:t> → 3</m:t>
                                </m:r>
                                <m:r>
                                  <a:rPr lang="ru-RU" sz="2000" i="1" dirty="0" smtClean="0">
                                    <a:solidFill>
                                      <a:srgbClr val="002060"/>
                                    </a:solidFill>
                                    <a:latin typeface="Cambria Math" panose="02040503050406030204" pitchFamily="18" charset="0"/>
                                  </a:rPr>
                                  <m:t>𝐶𝑂</m:t>
                                </m:r>
                                <m:r>
                                  <a:rPr lang="ru-RU" sz="2000" i="1" dirty="0" smtClean="0">
                                    <a:solidFill>
                                      <a:srgbClr val="002060"/>
                                    </a:solidFill>
                                    <a:latin typeface="Cambria Math" panose="02040503050406030204" pitchFamily="18" charset="0"/>
                                  </a:rPr>
                                  <m:t> + 2</m:t>
                                </m:r>
                                <m:r>
                                  <a:rPr lang="ru-RU" sz="2000" i="1" dirty="0" smtClean="0">
                                    <a:solidFill>
                                      <a:srgbClr val="002060"/>
                                    </a:solidFill>
                                    <a:latin typeface="Cambria Math" panose="02040503050406030204" pitchFamily="18" charset="0"/>
                                  </a:rPr>
                                  <m:t>𝐹𝑒</m:t>
                                </m:r>
                                <m:r>
                                  <a:rPr lang="ru-RU" sz="2000" i="1" dirty="0" smtClean="0">
                                    <a:solidFill>
                                      <a:srgbClr val="002060"/>
                                    </a:solidFill>
                                    <a:latin typeface="Cambria Math" panose="02040503050406030204" pitchFamily="18" charset="0"/>
                                  </a:rPr>
                                  <m:t> </m:t>
                                </m:r>
                              </m:oMath>
                            </m:oMathPara>
                          </a14:m>
                          <a:endParaRPr lang="en-US" sz="2000" i="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ru-RU" sz="2000" i="1" dirty="0" smtClean="0">
                                    <a:solidFill>
                                      <a:srgbClr val="002060"/>
                                    </a:solidFill>
                                    <a:latin typeface="Cambria Math" panose="02040503050406030204" pitchFamily="18" charset="0"/>
                                  </a:rPr>
                                  <m:t>𝑆𝑛𝑂</m:t>
                                </m:r>
                                <m:r>
                                  <a:rPr lang="ru-RU" sz="2000" i="1" baseline="-25000" dirty="0" smtClean="0">
                                    <a:solidFill>
                                      <a:srgbClr val="002060"/>
                                    </a:solidFill>
                                    <a:latin typeface="Cambria Math" panose="02040503050406030204" pitchFamily="18" charset="0"/>
                                  </a:rPr>
                                  <m:t>2</m:t>
                                </m:r>
                                <m:r>
                                  <a:rPr lang="ru-RU" sz="2000" i="1" dirty="0" smtClean="0">
                                    <a:solidFill>
                                      <a:srgbClr val="002060"/>
                                    </a:solidFill>
                                    <a:latin typeface="Cambria Math" panose="02040503050406030204" pitchFamily="18" charset="0"/>
                                  </a:rPr>
                                  <m:t> + </m:t>
                                </m:r>
                                <m:r>
                                  <a:rPr lang="ru-RU" sz="2000" i="1" dirty="0" smtClean="0">
                                    <a:solidFill>
                                      <a:srgbClr val="002060"/>
                                    </a:solidFill>
                                    <a:latin typeface="Cambria Math" panose="02040503050406030204" pitchFamily="18" charset="0"/>
                                  </a:rPr>
                                  <m:t>𝑆𝑖</m:t>
                                </m:r>
                                <m:r>
                                  <a:rPr lang="ru-RU" sz="2000" i="1" dirty="0" smtClean="0">
                                    <a:solidFill>
                                      <a:srgbClr val="002060"/>
                                    </a:solidFill>
                                    <a:latin typeface="Cambria Math" panose="02040503050406030204" pitchFamily="18" charset="0"/>
                                  </a:rPr>
                                  <m:t> → </m:t>
                                </m:r>
                                <m:r>
                                  <a:rPr lang="ru-RU" sz="2000" i="1" dirty="0" smtClean="0">
                                    <a:solidFill>
                                      <a:srgbClr val="002060"/>
                                    </a:solidFill>
                                    <a:latin typeface="Cambria Math" panose="02040503050406030204" pitchFamily="18" charset="0"/>
                                  </a:rPr>
                                  <m:t>𝑆𝑖𝑂</m:t>
                                </m:r>
                                <m:r>
                                  <a:rPr lang="ru-RU" sz="2000" i="1" baseline="-25000" dirty="0" smtClean="0">
                                    <a:solidFill>
                                      <a:srgbClr val="002060"/>
                                    </a:solidFill>
                                    <a:latin typeface="Cambria Math" panose="02040503050406030204" pitchFamily="18" charset="0"/>
                                  </a:rPr>
                                  <m:t>2</m:t>
                                </m:r>
                                <m:r>
                                  <a:rPr lang="ru-RU" sz="2000" i="1" dirty="0" smtClean="0">
                                    <a:solidFill>
                                      <a:srgbClr val="002060"/>
                                    </a:solidFill>
                                    <a:latin typeface="Cambria Math" panose="02040503050406030204" pitchFamily="18" charset="0"/>
                                  </a:rPr>
                                  <m:t> + </m:t>
                                </m:r>
                                <m:r>
                                  <a:rPr lang="ru-RU" sz="2000" i="1" dirty="0" smtClean="0">
                                    <a:solidFill>
                                      <a:srgbClr val="002060"/>
                                    </a:solidFill>
                                    <a:latin typeface="Cambria Math" panose="02040503050406030204" pitchFamily="18" charset="0"/>
                                  </a:rPr>
                                  <m:t>𝑆𝑛</m:t>
                                </m:r>
                              </m:oMath>
                            </m:oMathPara>
                          </a14:m>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019764405"/>
                      </a:ext>
                    </a:extLst>
                  </a:tr>
                </a:tbl>
              </a:graphicData>
            </a:graphic>
          </p:graphicFrame>
        </mc:Choice>
        <mc:Fallback xmlns="">
          <p:graphicFrame>
            <p:nvGraphicFramePr>
              <p:cNvPr id="4" name="Таблица 4">
                <a:extLst>
                  <a:ext uri="{FF2B5EF4-FFF2-40B4-BE49-F238E27FC236}">
                    <a16:creationId xmlns:a16="http://schemas.microsoft.com/office/drawing/2014/main" id="{1CA0E957-14DC-47E6-8A82-49791369ECDD}"/>
                  </a:ext>
                </a:extLst>
              </p:cNvPr>
              <p:cNvGraphicFramePr>
                <a:graphicFrameLocks noGrp="1"/>
              </p:cNvGraphicFramePr>
              <p:nvPr>
                <p:extLst>
                  <p:ext uri="{D42A27DB-BD31-4B8C-83A1-F6EECF244321}">
                    <p14:modId xmlns:p14="http://schemas.microsoft.com/office/powerpoint/2010/main" val="3251491926"/>
                  </p:ext>
                </p:extLst>
              </p:nvPr>
            </p:nvGraphicFramePr>
            <p:xfrm>
              <a:off x="284163" y="2559455"/>
              <a:ext cx="9144000" cy="512064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455706903"/>
                        </a:ext>
                      </a:extLst>
                    </a:gridCol>
                    <a:gridCol w="2509241">
                      <a:extLst>
                        <a:ext uri="{9D8B030D-6E8A-4147-A177-3AD203B41FA5}">
                          <a16:colId xmlns:a16="http://schemas.microsoft.com/office/drawing/2014/main" val="3301032857"/>
                        </a:ext>
                      </a:extLst>
                    </a:gridCol>
                    <a:gridCol w="3586759">
                      <a:extLst>
                        <a:ext uri="{9D8B030D-6E8A-4147-A177-3AD203B41FA5}">
                          <a16:colId xmlns:a16="http://schemas.microsoft.com/office/drawing/2014/main" val="4057238598"/>
                        </a:ext>
                      </a:extLst>
                    </a:gridCol>
                  </a:tblGrid>
                  <a:tr h="701040">
                    <a:tc>
                      <a:txBody>
                        <a:bodyPr/>
                        <a:lstStyle/>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Алу әдістері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Алынатын металдар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sz="200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 </a:t>
                          </a:r>
                          <a:endParaRPr lang="ru-RU" dirty="0"/>
                        </a:p>
                      </a:txBody>
                      <a:tcPr/>
                    </a:tc>
                    <a:extLst>
                      <a:ext uri="{0D108BD9-81ED-4DB2-BD59-A6C34878D82A}">
                        <a16:rowId xmlns:a16="http://schemas.microsoft.com/office/drawing/2014/main" val="968372871"/>
                      </a:ext>
                    </a:extLst>
                  </a:tr>
                  <a:tr h="396240">
                    <a:tc>
                      <a:txBody>
                        <a:bodyPr/>
                        <a:lstStyle/>
                        <a:p>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Гидрометаллургия </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21602" t="-184615" r="-143447" b="-1044615"/>
                          </a:stretch>
                        </a:blipFill>
                      </a:tcPr>
                    </a:tc>
                    <a:tc>
                      <a:txBody>
                        <a:bodyPr/>
                        <a:lstStyle/>
                        <a:p>
                          <a:endParaRPr lang="ru-RU"/>
                        </a:p>
                      </a:txBody>
                      <a:tcPr>
                        <a:blipFill>
                          <a:blip r:embed="rId2"/>
                          <a:stretch>
                            <a:fillRect l="-155008" t="-184615" r="-340" b="-1044615"/>
                          </a:stretch>
                        </a:blipFill>
                      </a:tcPr>
                    </a:tc>
                    <a:extLst>
                      <a:ext uri="{0D108BD9-81ED-4DB2-BD59-A6C34878D82A}">
                        <a16:rowId xmlns:a16="http://schemas.microsoft.com/office/drawing/2014/main" val="3715626921"/>
                      </a:ext>
                    </a:extLst>
                  </a:tr>
                  <a:tr h="1005840">
                    <a:tc gridSpan="3">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Пирометаллургия: </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жоғары температурада металдарды кендерден көміртек, көміртек (ІІ) оксиді, сутек және т.б. Заттармен және алюминий, магний сияқты металдармен тотықсыздандыру.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endParaRPr lang="ru-RU" dirty="0"/>
                        </a:p>
                      </a:txBody>
                      <a:tcPr/>
                    </a:tc>
                    <a:tc hMerge="1">
                      <a:txBody>
                        <a:bodyPr/>
                        <a:lstStyle/>
                        <a:p>
                          <a:endParaRPr lang="ru-RU"/>
                        </a:p>
                      </a:txBody>
                      <a:tcPr/>
                    </a:tc>
                    <a:extLst>
                      <a:ext uri="{0D108BD9-81ED-4DB2-BD59-A6C34878D82A}">
                        <a16:rowId xmlns:a16="http://schemas.microsoft.com/office/drawing/2014/main" val="1055309525"/>
                      </a:ext>
                    </a:extLst>
                  </a:tr>
                  <a:tr h="1005840">
                    <a:tc>
                      <a:txBody>
                        <a:bodyPr/>
                        <a:lstStyle/>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Металлотерия (алюмотермия, магнийтермия)</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21602" t="-210843" r="-143447" b="-209639"/>
                          </a:stretch>
                        </a:blipFill>
                      </a:tcPr>
                    </a:tc>
                    <a:tc>
                      <a:txBody>
                        <a:bodyPr/>
                        <a:lstStyle/>
                        <a:p>
                          <a:endParaRPr lang="ru-RU"/>
                        </a:p>
                      </a:txBody>
                      <a:tcPr>
                        <a:blipFill>
                          <a:blip r:embed="rId2"/>
                          <a:stretch>
                            <a:fillRect l="-155008" t="-210843" r="-340" b="-209639"/>
                          </a:stretch>
                        </a:blipFill>
                      </a:tcPr>
                    </a:tc>
                    <a:extLst>
                      <a:ext uri="{0D108BD9-81ED-4DB2-BD59-A6C34878D82A}">
                        <a16:rowId xmlns:a16="http://schemas.microsoft.com/office/drawing/2014/main" val="1017467859"/>
                      </a:ext>
                    </a:extLst>
                  </a:tr>
                  <a:tr h="1005840">
                    <a:tc>
                      <a:txBody>
                        <a:bodyPr/>
                        <a:lstStyle/>
                        <a:p>
                          <a:r>
                            <a:rPr 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Сутекпен</a:t>
                          </a:r>
                          <a:r>
                            <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тотықсыздандыру</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21602" t="-312727" r="-143447" b="-110909"/>
                          </a:stretch>
                        </a:blipFill>
                      </a:tcPr>
                    </a:tc>
                    <a:tc>
                      <a:txBody>
                        <a:bodyPr/>
                        <a:lstStyle/>
                        <a:p>
                          <a:endParaRPr lang="ru-RU"/>
                        </a:p>
                      </a:txBody>
                      <a:tcPr>
                        <a:blipFill>
                          <a:blip r:embed="rId2"/>
                          <a:stretch>
                            <a:fillRect l="-155008" t="-312727" r="-340" b="-110909"/>
                          </a:stretch>
                        </a:blipFill>
                      </a:tcPr>
                    </a:tc>
                    <a:extLst>
                      <a:ext uri="{0D108BD9-81ED-4DB2-BD59-A6C34878D82A}">
                        <a16:rowId xmlns:a16="http://schemas.microsoft.com/office/drawing/2014/main" val="2979472616"/>
                      </a:ext>
                    </a:extLst>
                  </a:tr>
                  <a:tr h="1005840">
                    <a:tc>
                      <a:txBody>
                        <a:bodyPr/>
                        <a:lstStyle/>
                        <a:p>
                          <a:r>
                            <a:rPr 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Кокспен</a:t>
                          </a:r>
                          <a:r>
                            <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немесе</a:t>
                          </a:r>
                          <a:r>
                            <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кремниймен</a:t>
                          </a:r>
                          <a:r>
                            <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0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тотықсыздандыру</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21602" t="-412727" r="-143447" b="-10909"/>
                          </a:stretch>
                        </a:blipFill>
                      </a:tcPr>
                    </a:tc>
                    <a:tc>
                      <a:txBody>
                        <a:bodyPr/>
                        <a:lstStyle/>
                        <a:p>
                          <a:endParaRPr lang="ru-RU"/>
                        </a:p>
                      </a:txBody>
                      <a:tcPr>
                        <a:blipFill>
                          <a:blip r:embed="rId2"/>
                          <a:stretch>
                            <a:fillRect l="-155008" t="-412727" r="-340" b="-10909"/>
                          </a:stretch>
                        </a:blipFill>
                      </a:tcPr>
                    </a:tc>
                    <a:extLst>
                      <a:ext uri="{0D108BD9-81ED-4DB2-BD59-A6C34878D82A}">
                        <a16:rowId xmlns:a16="http://schemas.microsoft.com/office/drawing/2014/main" val="4019764405"/>
                      </a:ext>
                    </a:extLst>
                  </a:tr>
                </a:tbl>
              </a:graphicData>
            </a:graphic>
          </p:graphicFrame>
        </mc:Fallback>
      </mc:AlternateContent>
    </p:spTree>
    <p:extLst>
      <p:ext uri="{BB962C8B-B14F-4D97-AF65-F5344CB8AC3E}">
        <p14:creationId xmlns:p14="http://schemas.microsoft.com/office/powerpoint/2010/main" val="29537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Металдарды өндіру</a:t>
            </a:r>
          </a:p>
        </p:txBody>
      </p:sp>
      <mc:AlternateContent xmlns:mc="http://schemas.openxmlformats.org/markup-compatibility/2006" xmlns:a14="http://schemas.microsoft.com/office/drawing/2010/main">
        <mc:Choice Requires="a14">
          <p:graphicFrame>
            <p:nvGraphicFramePr>
              <p:cNvPr id="4" name="Таблица 4">
                <a:extLst>
                  <a:ext uri="{FF2B5EF4-FFF2-40B4-BE49-F238E27FC236}">
                    <a16:creationId xmlns:a16="http://schemas.microsoft.com/office/drawing/2014/main" id="{1CA0E957-14DC-47E6-8A82-49791369ECDD}"/>
                  </a:ext>
                </a:extLst>
              </p:cNvPr>
              <p:cNvGraphicFramePr>
                <a:graphicFrameLocks noGrp="1"/>
              </p:cNvGraphicFramePr>
              <p:nvPr>
                <p:extLst>
                  <p:ext uri="{D42A27DB-BD31-4B8C-83A1-F6EECF244321}">
                    <p14:modId xmlns:p14="http://schemas.microsoft.com/office/powerpoint/2010/main" val="4133650305"/>
                  </p:ext>
                </p:extLst>
              </p:nvPr>
            </p:nvGraphicFramePr>
            <p:xfrm>
              <a:off x="284163" y="1190514"/>
              <a:ext cx="9144000" cy="64008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455706903"/>
                        </a:ext>
                      </a:extLst>
                    </a:gridCol>
                    <a:gridCol w="2509241">
                      <a:extLst>
                        <a:ext uri="{9D8B030D-6E8A-4147-A177-3AD203B41FA5}">
                          <a16:colId xmlns:a16="http://schemas.microsoft.com/office/drawing/2014/main" val="3301032857"/>
                        </a:ext>
                      </a:extLst>
                    </a:gridCol>
                    <a:gridCol w="3586759">
                      <a:extLst>
                        <a:ext uri="{9D8B030D-6E8A-4147-A177-3AD203B41FA5}">
                          <a16:colId xmlns:a16="http://schemas.microsoft.com/office/drawing/2014/main" val="4057238598"/>
                        </a:ext>
                      </a:extLst>
                    </a:gridCol>
                  </a:tblGrid>
                  <a:tr h="370840">
                    <a:tc>
                      <a:txBody>
                        <a:bodyPr/>
                        <a:lstStyle/>
                        <a:p>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Алу әдістері </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Алынатын металдар </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 </a:t>
                          </a:r>
                          <a:endParaRPr lang="ru-RU" sz="2100" dirty="0"/>
                        </a:p>
                      </a:txBody>
                      <a:tcPr/>
                    </a:tc>
                    <a:extLst>
                      <a:ext uri="{0D108BD9-81ED-4DB2-BD59-A6C34878D82A}">
                        <a16:rowId xmlns:a16="http://schemas.microsoft.com/office/drawing/2014/main" val="968372871"/>
                      </a:ext>
                    </a:extLst>
                  </a:tr>
                  <a:tr h="370840">
                    <a:tc>
                      <a:txBody>
                        <a:bodyPr/>
                        <a:lstStyle/>
                        <a:p>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К</a:t>
                          </a:r>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ө</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міртек</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(ІІ)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оксидімен</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тотықсыздандыру</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100" i="1" dirty="0" smtClean="0">
                                    <a:solidFill>
                                      <a:srgbClr val="002060"/>
                                    </a:solidFill>
                                    <a:latin typeface="Cambria Math" panose="02040503050406030204" pitchFamily="18" charset="0"/>
                                  </a:rPr>
                                  <m:t>𝐹𝑒</m:t>
                                </m:r>
                                <m:r>
                                  <a:rPr lang="ru-RU" sz="2100" i="1" dirty="0" smtClean="0">
                                    <a:solidFill>
                                      <a:srgbClr val="002060"/>
                                    </a:solidFill>
                                    <a:latin typeface="Cambria Math" panose="02040503050406030204" pitchFamily="18" charset="0"/>
                                  </a:rPr>
                                  <m:t> </m:t>
                                </m:r>
                              </m:oMath>
                            </m:oMathPara>
                          </a14:m>
                          <a:endParaRPr lang="kk-KZ" sz="2100" i="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ru-RU" sz="2100" i="1" dirty="0" err="1" smtClean="0">
                                    <a:solidFill>
                                      <a:srgbClr val="002060"/>
                                    </a:solidFill>
                                    <a:latin typeface="Cambria Math" panose="02040503050406030204" pitchFamily="18" charset="0"/>
                                  </a:rPr>
                                  <m:t>ферроқұймалар</m:t>
                                </m:r>
                              </m:oMath>
                            </m:oMathPara>
                          </a14:m>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100" i="1" dirty="0" smtClean="0">
                                    <a:solidFill>
                                      <a:srgbClr val="002060"/>
                                    </a:solidFill>
                                    <a:latin typeface="Cambria Math" panose="02040503050406030204" pitchFamily="18" charset="0"/>
                                  </a:rPr>
                                  <m:t>𝐹𝑒𝑂</m:t>
                                </m:r>
                                <m:r>
                                  <a:rPr lang="ru-RU" sz="2100" i="1" dirty="0" smtClean="0">
                                    <a:solidFill>
                                      <a:srgbClr val="002060"/>
                                    </a:solidFill>
                                    <a:latin typeface="Cambria Math" panose="02040503050406030204" pitchFamily="18" charset="0"/>
                                  </a:rPr>
                                  <m:t> + </m:t>
                                </m:r>
                                <m:r>
                                  <a:rPr lang="ru-RU" sz="2100" i="1" dirty="0" smtClean="0">
                                    <a:solidFill>
                                      <a:srgbClr val="002060"/>
                                    </a:solidFill>
                                    <a:latin typeface="Cambria Math" panose="02040503050406030204" pitchFamily="18" charset="0"/>
                                  </a:rPr>
                                  <m:t>𝐶𝑂</m:t>
                                </m:r>
                                <m:r>
                                  <a:rPr lang="ru-RU" sz="2100" i="1" dirty="0" smtClean="0">
                                    <a:solidFill>
                                      <a:srgbClr val="002060"/>
                                    </a:solidFill>
                                    <a:latin typeface="Cambria Math" panose="02040503050406030204" pitchFamily="18" charset="0"/>
                                  </a:rPr>
                                  <m:t> → </m:t>
                                </m:r>
                                <m:r>
                                  <a:rPr lang="ru-RU" sz="2100" i="1" dirty="0" smtClean="0">
                                    <a:solidFill>
                                      <a:srgbClr val="002060"/>
                                    </a:solidFill>
                                    <a:latin typeface="Cambria Math" panose="02040503050406030204" pitchFamily="18" charset="0"/>
                                  </a:rPr>
                                  <m:t>𝐹𝑒</m:t>
                                </m:r>
                                <m:r>
                                  <a:rPr lang="ru-RU" sz="2100" i="1" dirty="0" smtClean="0">
                                    <a:solidFill>
                                      <a:srgbClr val="002060"/>
                                    </a:solidFill>
                                    <a:latin typeface="Cambria Math" panose="02040503050406030204" pitchFamily="18" charset="0"/>
                                  </a:rPr>
                                  <m:t> + </m:t>
                                </m:r>
                                <m:r>
                                  <a:rPr lang="ru-RU" sz="2100" i="1" dirty="0" smtClean="0">
                                    <a:solidFill>
                                      <a:srgbClr val="002060"/>
                                    </a:solidFill>
                                    <a:latin typeface="Cambria Math" panose="02040503050406030204" pitchFamily="18" charset="0"/>
                                  </a:rPr>
                                  <m:t>𝐶𝑂</m:t>
                                </m:r>
                                <m:r>
                                  <a:rPr lang="ru-RU" sz="2100" i="1" baseline="-25000" dirty="0" smtClean="0">
                                    <a:solidFill>
                                      <a:srgbClr val="002060"/>
                                    </a:solidFill>
                                    <a:latin typeface="Cambria Math" panose="02040503050406030204" pitchFamily="18" charset="0"/>
                                  </a:rPr>
                                  <m:t>2</m:t>
                                </m:r>
                              </m:oMath>
                            </m:oMathPara>
                          </a14:m>
                          <a:endParaRPr lang="ru-RU" sz="21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436941042"/>
                      </a:ext>
                    </a:extLst>
                  </a:tr>
                  <a:tr h="370840">
                    <a:tc>
                      <a:txBody>
                        <a:bodyPr/>
                        <a:lstStyle/>
                        <a:p>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Оксидтерді</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ыдырату</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100" i="1" dirty="0" smtClean="0">
                                    <a:solidFill>
                                      <a:srgbClr val="002060"/>
                                    </a:solidFill>
                                    <a:latin typeface="Cambria Math" panose="02040503050406030204" pitchFamily="18" charset="0"/>
                                  </a:rPr>
                                  <m:t>𝐴𝑔</m:t>
                                </m:r>
                                <m:r>
                                  <a:rPr lang="ru-RU" sz="2100" i="1" dirty="0" smtClean="0">
                                    <a:solidFill>
                                      <a:srgbClr val="002060"/>
                                    </a:solidFill>
                                    <a:latin typeface="Cambria Math" panose="02040503050406030204" pitchFamily="18" charset="0"/>
                                  </a:rPr>
                                  <m:t>, </m:t>
                                </m:r>
                                <m:r>
                                  <a:rPr lang="en-US" sz="2100" b="0" i="1" dirty="0" smtClean="0">
                                    <a:solidFill>
                                      <a:srgbClr val="002060"/>
                                    </a:solidFill>
                                    <a:latin typeface="Cambria Math" panose="02040503050406030204" pitchFamily="18" charset="0"/>
                                  </a:rPr>
                                  <m:t>𝐻𝑔</m:t>
                                </m:r>
                              </m:oMath>
                            </m:oMathPara>
                          </a14:m>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100" i="1" dirty="0" smtClean="0">
                                    <a:solidFill>
                                      <a:srgbClr val="002060"/>
                                    </a:solidFill>
                                    <a:latin typeface="Cambria Math" panose="02040503050406030204" pitchFamily="18" charset="0"/>
                                  </a:rPr>
                                  <m:t>2</m:t>
                                </m:r>
                                <m:r>
                                  <a:rPr lang="ru-RU" sz="2100" i="1" dirty="0" smtClean="0">
                                    <a:solidFill>
                                      <a:srgbClr val="002060"/>
                                    </a:solidFill>
                                    <a:latin typeface="Cambria Math" panose="02040503050406030204" pitchFamily="18" charset="0"/>
                                  </a:rPr>
                                  <m:t>𝐻𝑔𝑂</m:t>
                                </m:r>
                                <m:r>
                                  <a:rPr lang="ru-RU" sz="2100" i="1" dirty="0" smtClean="0">
                                    <a:solidFill>
                                      <a:srgbClr val="002060"/>
                                    </a:solidFill>
                                    <a:latin typeface="Cambria Math" panose="02040503050406030204" pitchFamily="18" charset="0"/>
                                  </a:rPr>
                                  <m:t> → 2</m:t>
                                </m:r>
                                <m:r>
                                  <a:rPr lang="ru-RU" sz="2100" i="1" dirty="0" smtClean="0">
                                    <a:solidFill>
                                      <a:srgbClr val="002060"/>
                                    </a:solidFill>
                                    <a:latin typeface="Cambria Math" panose="02040503050406030204" pitchFamily="18" charset="0"/>
                                  </a:rPr>
                                  <m:t>𝐻𝑔</m:t>
                                </m:r>
                                <m:r>
                                  <a:rPr lang="ru-RU" sz="2100" i="1" dirty="0" smtClean="0">
                                    <a:solidFill>
                                      <a:srgbClr val="002060"/>
                                    </a:solidFill>
                                    <a:latin typeface="Cambria Math" panose="02040503050406030204" pitchFamily="18" charset="0"/>
                                  </a:rPr>
                                  <m:t> + </m:t>
                                </m:r>
                                <m:r>
                                  <a:rPr lang="ru-RU" sz="2100" i="1" dirty="0" smtClean="0">
                                    <a:solidFill>
                                      <a:srgbClr val="002060"/>
                                    </a:solidFill>
                                    <a:latin typeface="Cambria Math" panose="02040503050406030204" pitchFamily="18" charset="0"/>
                                  </a:rPr>
                                  <m:t>𝑂</m:t>
                                </m:r>
                                <m:r>
                                  <a:rPr lang="ru-RU" sz="2100" i="1" baseline="-25000" dirty="0" smtClean="0">
                                    <a:solidFill>
                                      <a:srgbClr val="002060"/>
                                    </a:solidFill>
                                    <a:latin typeface="Cambria Math" panose="02040503050406030204" pitchFamily="18" charset="0"/>
                                  </a:rPr>
                                  <m:t>2</m:t>
                                </m:r>
                              </m:oMath>
                            </m:oMathPara>
                          </a14:m>
                          <a:endParaRPr lang="ru-RU" sz="21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715626921"/>
                      </a:ext>
                    </a:extLst>
                  </a:tr>
                  <a:tr h="370840">
                    <a:tc>
                      <a:txBody>
                        <a:bodyPr/>
                        <a:lstStyle/>
                        <a:p>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Галогенидтерді</a:t>
                          </a:r>
                        </a:p>
                        <a:p>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ыдырату</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100" i="1" dirty="0" smtClean="0">
                                    <a:solidFill>
                                      <a:srgbClr val="002060"/>
                                    </a:solidFill>
                                    <a:latin typeface="Cambria Math" panose="02040503050406030204" pitchFamily="18" charset="0"/>
                                  </a:rPr>
                                  <m:t>𝑇𝑖</m:t>
                                </m:r>
                                <m:r>
                                  <a:rPr lang="ru-RU" sz="2100" i="1" dirty="0" smtClean="0">
                                    <a:solidFill>
                                      <a:srgbClr val="002060"/>
                                    </a:solidFill>
                                    <a:latin typeface="Cambria Math" panose="02040503050406030204" pitchFamily="18" charset="0"/>
                                  </a:rPr>
                                  <m:t>, </m:t>
                                </m:r>
                                <m:r>
                                  <a:rPr lang="ru-RU" sz="2100" i="1" dirty="0" smtClean="0">
                                    <a:solidFill>
                                      <a:srgbClr val="002060"/>
                                    </a:solidFill>
                                    <a:latin typeface="Cambria Math" panose="02040503050406030204" pitchFamily="18" charset="0"/>
                                  </a:rPr>
                                  <m:t>𝐴𝑢</m:t>
                                </m:r>
                                <m:r>
                                  <a:rPr lang="ru-RU" sz="2100" i="1" dirty="0" smtClean="0">
                                    <a:solidFill>
                                      <a:srgbClr val="002060"/>
                                    </a:solidFill>
                                    <a:latin typeface="Cambria Math" panose="02040503050406030204" pitchFamily="18" charset="0"/>
                                  </a:rPr>
                                  <m:t> және т.б</m:t>
                                </m:r>
                              </m:oMath>
                            </m:oMathPara>
                          </a14:m>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𝑇𝑖𝐶𝑙</m:t>
                                </m:r>
                                <m:r>
                                  <a:rPr lang="ru-RU" sz="2100" i="1" baseline="-25000"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4</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 </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𝑇𝑖</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+ 2</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𝐶𝑙</m:t>
                                </m:r>
                                <m:r>
                                  <a:rPr lang="ru-RU" sz="2100" i="1" baseline="-25000"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oMath>
                            </m:oMathPara>
                          </a14:m>
                          <a:endParaRPr lang="ru-RU" sz="21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𝐴𝑢𝐶𝑙</m:t>
                                </m:r>
                                <m:r>
                                  <a:rPr lang="ru-RU" sz="2100" i="1" baseline="-25000"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 2</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𝐴𝑢</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+ 3</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𝐶𝑙</m:t>
                                </m:r>
                                <m:r>
                                  <a:rPr lang="ru-RU" sz="2100" i="1" baseline="-25000"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oMath>
                            </m:oMathPara>
                          </a14:m>
                          <a:endParaRPr lang="ru-RU" sz="21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17467859"/>
                      </a:ext>
                    </a:extLst>
                  </a:tr>
                  <a:tr h="370840">
                    <a:tc gridSpan="3">
                      <a:txBody>
                        <a:bodyPr/>
                        <a:lstStyle/>
                        <a:p>
                          <a:pPr algn="ctr"/>
                          <a:r>
                            <a:rPr lang="kk-KZ"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Электрометаллургия: </a:t>
                          </a:r>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металы бар қосылыстардың ерітінділерін немесе олардың балқымаларын электролиздеу арқылы металды тотықсыздандыру. Бұл өндірістер арқылы алюминий, сілтілік металдар, сілтілік жер металдарын өндіреді. Сонымен бірге оксидтер, хлоридтер және гидроксидтер электролизденеді. </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79472616"/>
                      </a:ext>
                    </a:extLst>
                  </a:tr>
                  <a:tr h="370840">
                    <a:tc>
                      <a:txBody>
                        <a:bodyPr/>
                        <a:lstStyle/>
                        <a:p>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Балқымалардың</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электролизі</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Сілтілік</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металдар</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мен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сілтілік</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жер</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металдары</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𝑁𝑎𝐶𝑙</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 2</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𝑁𝑎</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 </m:t>
                                </m:r>
                                <m:r>
                                  <a:rPr lang="ru-RU" sz="2100" i="1"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𝐶𝑙</m:t>
                                </m:r>
                                <m:r>
                                  <a:rPr lang="ru-RU" sz="2100" i="1" baseline="-25000"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oMath>
                            </m:oMathPara>
                          </a14:m>
                          <a:endParaRPr lang="ru-RU" sz="21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987698681"/>
                      </a:ext>
                    </a:extLst>
                  </a:tr>
                  <a:tr h="370840">
                    <a:tc>
                      <a:txBody>
                        <a:bodyPr/>
                        <a:lstStyle/>
                        <a:p>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Ерітінділердің</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электролизі</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ru-RU" sz="2100" i="1" dirty="0" smtClean="0">
                                    <a:solidFill>
                                      <a:srgbClr val="002060"/>
                                    </a:solidFill>
                                    <a:latin typeface="Cambria Math" panose="02040503050406030204" pitchFamily="18" charset="0"/>
                                  </a:rPr>
                                  <m:t>𝑀𝑔</m:t>
                                </m:r>
                                <m:r>
                                  <a:rPr lang="ru-RU" sz="2100" i="1" dirty="0" smtClean="0">
                                    <a:solidFill>
                                      <a:srgbClr val="002060"/>
                                    </a:solidFill>
                                    <a:latin typeface="Cambria Math" panose="02040503050406030204" pitchFamily="18" charset="0"/>
                                  </a:rPr>
                                  <m:t> − </m:t>
                                </m:r>
                                <m:r>
                                  <a:rPr lang="ru-RU" sz="2100" i="1" dirty="0" smtClean="0">
                                    <a:solidFill>
                                      <a:srgbClr val="002060"/>
                                    </a:solidFill>
                                    <a:latin typeface="Cambria Math" panose="02040503050406030204" pitchFamily="18" charset="0"/>
                                  </a:rPr>
                                  <m:t>𝐴</m:t>
                                </m:r>
                                <m:r>
                                  <m:rPr>
                                    <m:sty m:val="p"/>
                                  </m:rPr>
                                  <a:rPr lang="en-US" sz="2100" i="1" dirty="0" smtClean="0">
                                    <a:solidFill>
                                      <a:srgbClr val="002060"/>
                                    </a:solidFill>
                                    <a:latin typeface="Cambria Math" panose="02040503050406030204" pitchFamily="18" charset="0"/>
                                  </a:rPr>
                                  <m:t>g</m:t>
                                </m:r>
                              </m:oMath>
                            </m:oMathPara>
                          </a14:m>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14:m>
                            <m:oMath xmlns:m="http://schemas.openxmlformats.org/officeDocument/2006/math">
                              <m:sSup>
                                <m:sSupPr>
                                  <m:ctrlPr>
                                    <a:rPr lang="ru-RU" sz="2100" i="1" smtClean="0">
                                      <a:solidFill>
                                        <a:srgbClr val="002060"/>
                                      </a:solidFill>
                                      <a:latin typeface="Cambria Math" panose="02040503050406030204" pitchFamily="18" charset="0"/>
                                    </a:rPr>
                                  </m:ctrlPr>
                                </m:sSupPr>
                                <m:e>
                                  <m:r>
                                    <m:rPr>
                                      <m:nor/>
                                    </m:rPr>
                                    <a:rPr lang="ru-RU" sz="21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m:t>𝐴𝑔</m:t>
                                  </m:r>
                                </m:e>
                                <m:sup>
                                  <m:r>
                                    <m:rPr>
                                      <m:nor/>
                                    </m:rPr>
                                    <a:rPr lang="ru-RU" sz="21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m:t>+</m:t>
                                  </m:r>
                                </m:sup>
                              </m:sSup>
                            </m:oMath>
                          </a14:m>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 </a:t>
                          </a:r>
                          <a14:m>
                            <m:oMath xmlns:m="http://schemas.openxmlformats.org/officeDocument/2006/math">
                              <m:sSup>
                                <m:sSupPr>
                                  <m:ctrlPr>
                                    <a:rPr lang="ru-RU" sz="2100" i="1" smtClean="0">
                                      <a:solidFill>
                                        <a:srgbClr val="002060"/>
                                      </a:solidFill>
                                      <a:latin typeface="Cambria Math" panose="02040503050406030204" pitchFamily="18" charset="0"/>
                                    </a:rPr>
                                  </m:ctrlPr>
                                </m:sSupPr>
                                <m:e>
                                  <m:r>
                                    <m:rPr>
                                      <m:nor/>
                                    </m:rPr>
                                    <a:rPr lang="ru-RU" sz="21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m:t>𝑒</m:t>
                                  </m:r>
                                </m:e>
                                <m:sup>
                                  <m:r>
                                    <m:rPr>
                                      <m:nor/>
                                    </m:rPr>
                                    <a:rPr lang="ru-RU" sz="21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m:t>−</m:t>
                                  </m:r>
                                </m:sup>
                              </m:sSup>
                            </m:oMath>
                          </a14:m>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ru-RU" sz="2100" i="1" dirty="0" smtClean="0">
                                  <a:solidFill>
                                    <a:srgbClr val="002060"/>
                                  </a:solidFill>
                                  <a:latin typeface="Cambria Math" panose="02040503050406030204" pitchFamily="18" charset="0"/>
                                  <a:ea typeface="Cambria Math" panose="02040503050406030204" pitchFamily="18" charset="0"/>
                                </a:rPr>
                                <m:t>→</m:t>
                              </m:r>
                              <m:r>
                                <a:rPr lang="en-US" sz="2100" b="0" i="1" dirty="0" smtClean="0">
                                  <a:solidFill>
                                    <a:srgbClr val="002060"/>
                                  </a:solidFill>
                                  <a:latin typeface="Cambria Math" panose="02040503050406030204" pitchFamily="18" charset="0"/>
                                  <a:ea typeface="Cambria Math" panose="02040503050406030204" pitchFamily="18" charset="0"/>
                                </a:rPr>
                                <m:t>𝐴𝑔</m:t>
                              </m:r>
                              <m:r>
                                <a:rPr lang="en-US" sz="2100" b="0" i="1" dirty="0" smtClean="0">
                                  <a:solidFill>
                                    <a:srgbClr val="002060"/>
                                  </a:solidFill>
                                  <a:latin typeface="Cambria Math" panose="02040503050406030204" pitchFamily="18" charset="0"/>
                                  <a:ea typeface="Cambria Math" panose="02040503050406030204" pitchFamily="18" charset="0"/>
                                </a:rPr>
                                <m:t>   </m:t>
                              </m:r>
                            </m:oMath>
                          </a14:m>
                          <a:endParaRPr lang="ru-RU" sz="2100" baseline="-25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66335263"/>
                      </a:ext>
                    </a:extLst>
                  </a:tr>
                </a:tbl>
              </a:graphicData>
            </a:graphic>
          </p:graphicFrame>
        </mc:Choice>
        <mc:Fallback xmlns="">
          <p:graphicFrame>
            <p:nvGraphicFramePr>
              <p:cNvPr id="4" name="Таблица 4">
                <a:extLst>
                  <a:ext uri="{FF2B5EF4-FFF2-40B4-BE49-F238E27FC236}">
                    <a16:creationId xmlns:a16="http://schemas.microsoft.com/office/drawing/2014/main" id="{1CA0E957-14DC-47E6-8A82-49791369ECDD}"/>
                  </a:ext>
                </a:extLst>
              </p:cNvPr>
              <p:cNvGraphicFramePr>
                <a:graphicFrameLocks noGrp="1"/>
              </p:cNvGraphicFramePr>
              <p:nvPr>
                <p:extLst>
                  <p:ext uri="{D42A27DB-BD31-4B8C-83A1-F6EECF244321}">
                    <p14:modId xmlns:p14="http://schemas.microsoft.com/office/powerpoint/2010/main" val="4133650305"/>
                  </p:ext>
                </p:extLst>
              </p:nvPr>
            </p:nvGraphicFramePr>
            <p:xfrm>
              <a:off x="284163" y="1190514"/>
              <a:ext cx="9144000" cy="64008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455706903"/>
                        </a:ext>
                      </a:extLst>
                    </a:gridCol>
                    <a:gridCol w="2509241">
                      <a:extLst>
                        <a:ext uri="{9D8B030D-6E8A-4147-A177-3AD203B41FA5}">
                          <a16:colId xmlns:a16="http://schemas.microsoft.com/office/drawing/2014/main" val="3301032857"/>
                        </a:ext>
                      </a:extLst>
                    </a:gridCol>
                    <a:gridCol w="3586759">
                      <a:extLst>
                        <a:ext uri="{9D8B030D-6E8A-4147-A177-3AD203B41FA5}">
                          <a16:colId xmlns:a16="http://schemas.microsoft.com/office/drawing/2014/main" val="4057238598"/>
                        </a:ext>
                      </a:extLst>
                    </a:gridCol>
                  </a:tblGrid>
                  <a:tr h="731520">
                    <a:tc>
                      <a:txBody>
                        <a:bodyPr/>
                        <a:lstStyle/>
                        <a:p>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Алу әдістері </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Алынатын металдар </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 </a:t>
                          </a:r>
                          <a:endParaRPr lang="ru-RU" sz="2100" dirty="0"/>
                        </a:p>
                      </a:txBody>
                      <a:tcPr/>
                    </a:tc>
                    <a:extLst>
                      <a:ext uri="{0D108BD9-81ED-4DB2-BD59-A6C34878D82A}">
                        <a16:rowId xmlns:a16="http://schemas.microsoft.com/office/drawing/2014/main" val="968372871"/>
                      </a:ext>
                    </a:extLst>
                  </a:tr>
                  <a:tr h="1051560">
                    <a:tc>
                      <a:txBody>
                        <a:bodyPr/>
                        <a:lstStyle/>
                        <a:p>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К</a:t>
                          </a:r>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ө</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міртек</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(ІІ)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оксидімен</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тотықсыздандыру</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21602" t="-73410" r="-143447" b="-449133"/>
                          </a:stretch>
                        </a:blipFill>
                      </a:tcPr>
                    </a:tc>
                    <a:tc>
                      <a:txBody>
                        <a:bodyPr/>
                        <a:lstStyle/>
                        <a:p>
                          <a:endParaRPr lang="ru-RU"/>
                        </a:p>
                      </a:txBody>
                      <a:tcPr>
                        <a:blipFill>
                          <a:blip r:embed="rId2"/>
                          <a:stretch>
                            <a:fillRect l="-155008" t="-73410" r="-340" b="-449133"/>
                          </a:stretch>
                        </a:blipFill>
                      </a:tcPr>
                    </a:tc>
                    <a:extLst>
                      <a:ext uri="{0D108BD9-81ED-4DB2-BD59-A6C34878D82A}">
                        <a16:rowId xmlns:a16="http://schemas.microsoft.com/office/drawing/2014/main" val="1436941042"/>
                      </a:ext>
                    </a:extLst>
                  </a:tr>
                  <a:tr h="411480">
                    <a:tc>
                      <a:txBody>
                        <a:bodyPr/>
                        <a:lstStyle/>
                        <a:p>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Оксидтерді</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ыдырату</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21602" t="-447761" r="-143447" b="-1059701"/>
                          </a:stretch>
                        </a:blipFill>
                      </a:tcPr>
                    </a:tc>
                    <a:tc>
                      <a:txBody>
                        <a:bodyPr/>
                        <a:lstStyle/>
                        <a:p>
                          <a:endParaRPr lang="ru-RU"/>
                        </a:p>
                      </a:txBody>
                      <a:tcPr>
                        <a:blipFill>
                          <a:blip r:embed="rId2"/>
                          <a:stretch>
                            <a:fillRect l="-155008" t="-447761" r="-340" b="-1059701"/>
                          </a:stretch>
                        </a:blipFill>
                      </a:tcPr>
                    </a:tc>
                    <a:extLst>
                      <a:ext uri="{0D108BD9-81ED-4DB2-BD59-A6C34878D82A}">
                        <a16:rowId xmlns:a16="http://schemas.microsoft.com/office/drawing/2014/main" val="3715626921"/>
                      </a:ext>
                    </a:extLst>
                  </a:tr>
                  <a:tr h="731520">
                    <a:tc>
                      <a:txBody>
                        <a:bodyPr/>
                        <a:lstStyle/>
                        <a:p>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Галогенидтерді</a:t>
                          </a:r>
                        </a:p>
                        <a:p>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ыдырату</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21602" t="-305833" r="-143447" b="-491667"/>
                          </a:stretch>
                        </a:blipFill>
                      </a:tcPr>
                    </a:tc>
                    <a:tc>
                      <a:txBody>
                        <a:bodyPr/>
                        <a:lstStyle/>
                        <a:p>
                          <a:endParaRPr lang="ru-RU"/>
                        </a:p>
                      </a:txBody>
                      <a:tcPr>
                        <a:blipFill>
                          <a:blip r:embed="rId2"/>
                          <a:stretch>
                            <a:fillRect l="-155008" t="-305833" r="-340" b="-491667"/>
                          </a:stretch>
                        </a:blipFill>
                      </a:tcPr>
                    </a:tc>
                    <a:extLst>
                      <a:ext uri="{0D108BD9-81ED-4DB2-BD59-A6C34878D82A}">
                        <a16:rowId xmlns:a16="http://schemas.microsoft.com/office/drawing/2014/main" val="1017467859"/>
                      </a:ext>
                    </a:extLst>
                  </a:tr>
                  <a:tr h="1691640">
                    <a:tc gridSpan="3">
                      <a:txBody>
                        <a:bodyPr/>
                        <a:lstStyle/>
                        <a:p>
                          <a:pPr algn="ctr"/>
                          <a:r>
                            <a:rPr lang="kk-KZ"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Электрометаллургия: </a:t>
                          </a:r>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металы бар қосылыстардың ерітінділерін немесе олардың балқымаларын электролиздеу арқылы металды тотықсыздандыру. Бұл өндірістер арқылы алюминий, сілтілік металдар, сілтілік жер металдарын өндіреді. Сонымен бірге оксидтер, хлоридтер және гидроксидтер электролизденеді. </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hMerge="1">
                      <a:txBody>
                        <a:bodyPr/>
                        <a:lstStyle/>
                        <a:p>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79472616"/>
                      </a:ext>
                    </a:extLst>
                  </a:tr>
                  <a:tr h="1051560">
                    <a:tc>
                      <a:txBody>
                        <a:bodyPr/>
                        <a:lstStyle/>
                        <a:p>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Балқымалардың</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электролизі</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Сілтілік</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металдар</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мен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сілтілік</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жер</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металдары</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55008" t="-442197" r="-340" b="-80347"/>
                          </a:stretch>
                        </a:blipFill>
                      </a:tcPr>
                    </a:tc>
                    <a:extLst>
                      <a:ext uri="{0D108BD9-81ED-4DB2-BD59-A6C34878D82A}">
                        <a16:rowId xmlns:a16="http://schemas.microsoft.com/office/drawing/2014/main" val="987698681"/>
                      </a:ext>
                    </a:extLst>
                  </a:tr>
                  <a:tr h="731520">
                    <a:tc>
                      <a:txBody>
                        <a:bodyPr/>
                        <a:lstStyle/>
                        <a:p>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Ерітінділердің</a:t>
                          </a:r>
                          <a:r>
                            <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21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электролизі</a:t>
                          </a:r>
                          <a:endParaRPr lang="ru-RU"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21602" t="-781667" r="-143447" b="-15833"/>
                          </a:stretch>
                        </a:blipFill>
                      </a:tcPr>
                    </a:tc>
                    <a:tc>
                      <a:txBody>
                        <a:bodyPr/>
                        <a:lstStyle/>
                        <a:p>
                          <a:endParaRPr lang="ru-RU"/>
                        </a:p>
                      </a:txBody>
                      <a:tcPr>
                        <a:blipFill>
                          <a:blip r:embed="rId2"/>
                          <a:stretch>
                            <a:fillRect l="-155008" t="-781667" r="-340" b="-15833"/>
                          </a:stretch>
                        </a:blipFill>
                      </a:tcPr>
                    </a:tc>
                    <a:extLst>
                      <a:ext uri="{0D108BD9-81ED-4DB2-BD59-A6C34878D82A}">
                        <a16:rowId xmlns:a16="http://schemas.microsoft.com/office/drawing/2014/main" val="3466335263"/>
                      </a:ext>
                    </a:extLst>
                  </a:tr>
                </a:tbl>
              </a:graphicData>
            </a:graphic>
          </p:graphicFrame>
        </mc:Fallback>
      </mc:AlternateContent>
    </p:spTree>
    <p:extLst>
      <p:ext uri="{BB962C8B-B14F-4D97-AF65-F5344CB8AC3E}">
        <p14:creationId xmlns:p14="http://schemas.microsoft.com/office/powerpoint/2010/main" val="406948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84334"/>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Құймаларды алу </a:t>
            </a:r>
          </a:p>
        </p:txBody>
      </p:sp>
      <mc:AlternateContent xmlns:mc="http://schemas.openxmlformats.org/markup-compatibility/2006" xmlns:a14="http://schemas.microsoft.com/office/drawing/2010/main">
        <mc:Choice Requires="a14">
          <p:sp>
            <p:nvSpPr>
              <p:cNvPr id="3" name="TextBox 2"/>
              <p:cNvSpPr txBox="1"/>
              <p:nvPr/>
            </p:nvSpPr>
            <p:spPr>
              <a:xfrm>
                <a:off x="284162" y="1269847"/>
                <a:ext cx="9144000" cy="6589084"/>
              </a:xfrm>
              <a:prstGeom prst="rect">
                <a:avLst/>
              </a:prstGeom>
              <a:noFill/>
              <a:ln>
                <a:solidFill>
                  <a:schemeClr val="tx2"/>
                </a:solidFill>
              </a:ln>
            </p:spPr>
            <p:txBody>
              <a:bodyPr wrap="square" lIns="252000" tIns="108000" rIns="252000" bIns="108000" rtlCol="0">
                <a:spAutoFit/>
              </a:bodyPr>
              <a:lstStyle/>
              <a:p>
                <a:r>
                  <a:rPr lang="kk-KZ" altLang="ru-RU"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Құйма </a:t>
                </a:r>
                <a:r>
                  <a:rPr lang="kk-KZ" alt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қажетті қасиеттері бар, екі немесе одан да көп компоненттен түзілген, оның біреуі міндетті түрде металл болатын қосылыстар. (Металдан басқа бейметалл С, </a:t>
                </a:r>
                <a:r>
                  <a:rPr lang="en-US" alt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S</a:t>
                </a:r>
                <a:r>
                  <a:rPr lang="kk-KZ" alt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і, В т.б.). </a:t>
                </a:r>
              </a:p>
              <a:p>
                <a:r>
                  <a:rPr lang="kk-KZ" alt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Құйманың құрамы мен қасиеті бойынша жіктелуі: </a:t>
                </a:r>
              </a:p>
              <a:p>
                <a:r>
                  <a:rPr lang="kk-KZ" altLang="ru-RU"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1. Механикалық қоспа </a:t>
                </a:r>
                <a:r>
                  <a:rPr lang="kk-KZ" alt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балқыған металдар кез-келген қатынаста араласып, салқындағанда жеке кристалдар түзеді. Мысалы:  </a:t>
                </a:r>
                <a14:m>
                  <m:oMath xmlns:m="http://schemas.openxmlformats.org/officeDocument/2006/math">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𝑃𝑏</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altLang="ru-RU" sz="2300" i="1" dirty="0" err="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𝑆𝑛</m:t>
                    </m:r>
                    <m:r>
                      <a:rPr lang="en-US" altLang="ru-RU" sz="2300" i="1" dirty="0" err="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altLang="ru-RU" sz="2300" i="1" dirty="0" err="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𝐵𝑖</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𝐶𝑑</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А</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𝑔</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𝑃𝑏</m:t>
                    </m:r>
                  </m:oMath>
                </a14:m>
                <a:endParaRPr lang="en-US" altLang="ru-RU" sz="23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en-US" altLang="ru-RU"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2.</a:t>
                </a:r>
                <a:r>
                  <a:rPr lang="kk-KZ" altLang="ru-RU"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 Интерметаллидтер </a:t>
                </a:r>
                <a:r>
                  <a:rPr lang="kk-KZ" alt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балқыған металдар бір-бірімен әрекеттесіп, интерметаллид деп аталатын химиялық қосылыс түзеді. Мысалы:</a:t>
                </a:r>
                <a14:m>
                  <m:oMath xmlns:m="http://schemas.openxmlformats.org/officeDocument/2006/math">
                    <m:r>
                      <a:rPr lang="kk-KZ" altLang="ru-RU" sz="2300" b="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𝐶𝑢𝑍𝑛</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𝐶𝑢</m:t>
                    </m:r>
                    <m:r>
                      <a:rPr lang="en-US" altLang="ru-RU"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𝑍𝑛</m:t>
                    </m:r>
                    <m:r>
                      <a:rPr lang="en-US" altLang="ru-RU"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𝐶𝑎</m:t>
                    </m:r>
                    <m:r>
                      <a:rPr lang="en-US" altLang="ru-RU"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𝑆𝑏</m:t>
                    </m:r>
                    <m:r>
                      <a:rPr lang="en-US" altLang="ru-RU" sz="2300" i="1" baseline="-2500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a:rPr lang="en-US" altLang="ru-RU" sz="2300" i="1"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a14:m>
                <a:endParaRPr lang="en-US" alt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en-US" altLang="ru-RU"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3.</a:t>
                </a:r>
                <a:r>
                  <a:rPr lang="kk-KZ" altLang="ru-RU"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 Қатты орынбасу ерітіндісі - </a:t>
                </a:r>
                <a:r>
                  <a:rPr lang="kk-KZ" alt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мұндай құйманы радиустары шамалас және біртипті кристалдық торда орналасатын металл атомдары түзеді. Мысалы, </a:t>
                </a:r>
                <a:r>
                  <a:rPr lang="kk-KZ" altLang="ru-RU" sz="2300" i="0" dirty="0">
                    <a:solidFill>
                      <a:srgbClr val="620BFC"/>
                    </a:solidFill>
                    <a:latin typeface="Open Sans" panose="020B0606030504020204" pitchFamily="34" charset="0"/>
                    <a:ea typeface="Open Sans" panose="020B0606030504020204" pitchFamily="34" charset="0"/>
                    <a:cs typeface="Open Sans" panose="020B0606030504020204" pitchFamily="34" charset="0"/>
                  </a:rPr>
                  <a:t>А</a:t>
                </a:r>
                <a:r>
                  <a:rPr lang="en-US" altLang="ru-RU" sz="2300" i="0" dirty="0">
                    <a:solidFill>
                      <a:srgbClr val="620BFC"/>
                    </a:solidFill>
                    <a:latin typeface="Open Sans" panose="020B0606030504020204" pitchFamily="34" charset="0"/>
                    <a:ea typeface="Open Sans" panose="020B0606030504020204" pitchFamily="34" charset="0"/>
                    <a:cs typeface="Open Sans" panose="020B0606030504020204" pitchFamily="34" charset="0"/>
                  </a:rPr>
                  <a:t>g</a:t>
                </a:r>
                <a:r>
                  <a:rPr lang="kk-KZ" altLang="ru-RU" sz="2300" i="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en-US" altLang="ru-RU" sz="2300" i="0" dirty="0">
                    <a:solidFill>
                      <a:srgbClr val="620BFC"/>
                    </a:solidFill>
                    <a:latin typeface="Open Sans" panose="020B0606030504020204" pitchFamily="34" charset="0"/>
                    <a:ea typeface="Open Sans" panose="020B0606030504020204" pitchFamily="34" charset="0"/>
                    <a:cs typeface="Open Sans" panose="020B0606030504020204" pitchFamily="34" charset="0"/>
                  </a:rPr>
                  <a:t>­Cu¸Ni­</a:t>
                </a:r>
                <a:r>
                  <a:rPr lang="kk-KZ" altLang="ru-RU" sz="2300" i="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en-US" altLang="ru-RU" sz="2300" i="0" dirty="0">
                    <a:solidFill>
                      <a:srgbClr val="620BFC"/>
                    </a:solidFill>
                    <a:latin typeface="Open Sans" panose="020B0606030504020204" pitchFamily="34" charset="0"/>
                    <a:ea typeface="Open Sans" panose="020B0606030504020204" pitchFamily="34" charset="0"/>
                    <a:cs typeface="Open Sans" panose="020B0606030504020204" pitchFamily="34" charset="0"/>
                  </a:rPr>
                  <a:t>Cu</a:t>
                </a:r>
                <a:endParaRPr lang="en-US" altLang="ru-RU" sz="23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en-US" altLang="ru-RU"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4.</a:t>
                </a:r>
                <a:r>
                  <a:rPr lang="kk-KZ" altLang="ru-RU"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 Енгізу қатты ерітіндісі –</a:t>
                </a:r>
                <a:r>
                  <a:rPr lang="kk-KZ" altLang="ru-RU"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 радиусы үлкен металл атомдары түзетін құймада радиусы кіші металл атомы екінші металдық кристалл торының арасындағы бос қуысқа орналасады. </a:t>
                </a:r>
                <a:r>
                  <a:rPr lang="kk-KZ" altLang="ru-RU"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Мысалы, Ғе-дің көміртекпен құймасы.</a:t>
                </a:r>
              </a:p>
            </p:txBody>
          </p:sp>
        </mc:Choice>
        <mc:Fallback xmlns="">
          <p:sp>
            <p:nvSpPr>
              <p:cNvPr id="3" name="TextBox 2"/>
              <p:cNvSpPr txBox="1">
                <a:spLocks noRot="1" noChangeAspect="1" noMove="1" noResize="1" noEditPoints="1" noAdjustHandles="1" noChangeArrowheads="1" noChangeShapeType="1" noTextEdit="1"/>
              </p:cNvSpPr>
              <p:nvPr/>
            </p:nvSpPr>
            <p:spPr>
              <a:xfrm>
                <a:off x="284162" y="1269847"/>
                <a:ext cx="9144000" cy="6589084"/>
              </a:xfrm>
              <a:prstGeom prst="rect">
                <a:avLst/>
              </a:prstGeom>
              <a:blipFill>
                <a:blip r:embed="rId2"/>
                <a:stretch>
                  <a:fillRect b="-92"/>
                </a:stretch>
              </a:blipFill>
              <a:ln>
                <a:solidFill>
                  <a:schemeClr val="tx2"/>
                </a:solidFill>
              </a:ln>
            </p:spPr>
            <p:txBody>
              <a:bodyPr/>
              <a:lstStyle/>
              <a:p>
                <a:r>
                  <a:rPr lang="kk-KZ">
                    <a:noFill/>
                  </a:rPr>
                  <a:t> </a:t>
                </a:r>
              </a:p>
            </p:txBody>
          </p:sp>
        </mc:Fallback>
      </mc:AlternateContent>
    </p:spTree>
    <p:extLst>
      <p:ext uri="{BB962C8B-B14F-4D97-AF65-F5344CB8AC3E}">
        <p14:creationId xmlns:p14="http://schemas.microsoft.com/office/powerpoint/2010/main" val="122268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88517"/>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 Құймаларды алу </a:t>
            </a:r>
          </a:p>
        </p:txBody>
      </p:sp>
      <p:sp>
        <p:nvSpPr>
          <p:cNvPr id="3" name="TextBox 2"/>
          <p:cNvSpPr txBox="1"/>
          <p:nvPr/>
        </p:nvSpPr>
        <p:spPr>
          <a:xfrm>
            <a:off x="284163" y="1165245"/>
            <a:ext cx="9144000" cy="648997"/>
          </a:xfrm>
          <a:prstGeom prst="rect">
            <a:avLst/>
          </a:prstGeom>
          <a:noFill/>
          <a:ln>
            <a:solidFill>
              <a:schemeClr val="tx2"/>
            </a:solidFill>
          </a:ln>
        </p:spPr>
        <p:txBody>
          <a:bodyPr wrap="square" lIns="252000" tIns="108000" rIns="252000" bIns="108000" rtlCol="0">
            <a:spAutoFit/>
          </a:bodyPr>
          <a:lstStyle/>
          <a:p>
            <a:pPr algn="ct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Құймалар </a:t>
            </a:r>
          </a:p>
        </p:txBody>
      </p:sp>
      <p:sp>
        <p:nvSpPr>
          <p:cNvPr id="6" name="TextBox 5">
            <a:extLst>
              <a:ext uri="{FF2B5EF4-FFF2-40B4-BE49-F238E27FC236}">
                <a16:creationId xmlns:a16="http://schemas.microsoft.com/office/drawing/2014/main" id="{6DC781F9-B9AE-481F-BE68-A6C2CECA28B5}"/>
              </a:ext>
            </a:extLst>
          </p:cNvPr>
          <p:cNvSpPr txBox="1"/>
          <p:nvPr/>
        </p:nvSpPr>
        <p:spPr>
          <a:xfrm>
            <a:off x="1262705" y="2245129"/>
            <a:ext cx="2322738" cy="648997"/>
          </a:xfrm>
          <a:prstGeom prst="rect">
            <a:avLst/>
          </a:prstGeom>
          <a:noFill/>
          <a:ln>
            <a:solidFill>
              <a:schemeClr val="tx2"/>
            </a:solidFill>
          </a:ln>
        </p:spPr>
        <p:txBody>
          <a:bodyPr wrap="square" lIns="252000" tIns="108000" rIns="252000" bIns="108000" rtlCol="0">
            <a:spAutoFit/>
          </a:bodyPr>
          <a:lstStyle/>
          <a:p>
            <a:pPr algn="ct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Біртекті</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7" name="TextBox 6">
            <a:extLst>
              <a:ext uri="{FF2B5EF4-FFF2-40B4-BE49-F238E27FC236}">
                <a16:creationId xmlns:a16="http://schemas.microsoft.com/office/drawing/2014/main" id="{1347C7F8-2532-4687-BA14-BEACC87EB635}"/>
              </a:ext>
            </a:extLst>
          </p:cNvPr>
          <p:cNvSpPr txBox="1"/>
          <p:nvPr/>
        </p:nvSpPr>
        <p:spPr>
          <a:xfrm>
            <a:off x="6126882" y="2245129"/>
            <a:ext cx="2322737" cy="648997"/>
          </a:xfrm>
          <a:prstGeom prst="rect">
            <a:avLst/>
          </a:prstGeom>
          <a:noFill/>
          <a:ln>
            <a:solidFill>
              <a:schemeClr val="tx2"/>
            </a:solidFill>
          </a:ln>
        </p:spPr>
        <p:txBody>
          <a:bodyPr wrap="square" lIns="252000" tIns="108000" rIns="252000" bIns="108000" rtlCol="0">
            <a:spAutoFit/>
          </a:bodyPr>
          <a:lstStyle/>
          <a:p>
            <a:pPr algn="ct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Әртекті</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 name="TextBox 7">
            <a:extLst>
              <a:ext uri="{FF2B5EF4-FFF2-40B4-BE49-F238E27FC236}">
                <a16:creationId xmlns:a16="http://schemas.microsoft.com/office/drawing/2014/main" id="{BF520F88-A241-4B3A-A91D-F23C6AEBABB6}"/>
              </a:ext>
            </a:extLst>
          </p:cNvPr>
          <p:cNvSpPr txBox="1"/>
          <p:nvPr/>
        </p:nvSpPr>
        <p:spPr>
          <a:xfrm>
            <a:off x="284161" y="3350180"/>
            <a:ext cx="4266320" cy="3819095"/>
          </a:xfrm>
          <a:prstGeom prst="rect">
            <a:avLst/>
          </a:prstGeom>
          <a:noFill/>
          <a:ln>
            <a:solidFill>
              <a:schemeClr val="tx2"/>
            </a:solidFill>
          </a:ln>
        </p:spPr>
        <p:txBody>
          <a:bodyPr wrap="square" lIns="252000" tIns="108000" rIns="252000" bIns="108000" rtlCol="0">
            <a:spAutoFit/>
          </a:bodyPr>
          <a:lstStyle/>
          <a:p>
            <a:pPr eaLnBrk="1" hangingPunct="1">
              <a:spcBef>
                <a:spcPct val="50000"/>
              </a:spcBef>
            </a:pP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Балқығанда</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тек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бір</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ғана</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металдың</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ерітіндісіне</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айналады</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eaLnBrk="1" hangingPunct="1">
              <a:spcBef>
                <a:spcPct val="50000"/>
              </a:spcBef>
            </a:pP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Мысалы: мыс пен қалайыдан тұратын құйма.</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endParaRPr lang="en-US"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eaLnBrk="1" hangingPunct="1">
              <a:spcBef>
                <a:spcPct val="50000"/>
              </a:spcBef>
            </a:pPr>
            <a:endParaRPr lang="en-US" altLang="ru-RU"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eaLnBrk="1" hangingPunct="1">
              <a:spcBef>
                <a:spcPct val="50000"/>
              </a:spcBef>
            </a:pPr>
            <a:endParaRPr lang="kk-KZ" altLang="ru-RU"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491C09AC-3422-4EE1-9804-80C8CA947F05}"/>
              </a:ext>
            </a:extLst>
          </p:cNvPr>
          <p:cNvSpPr txBox="1"/>
          <p:nvPr/>
        </p:nvSpPr>
        <p:spPr>
          <a:xfrm>
            <a:off x="5161845" y="3325013"/>
            <a:ext cx="4266320" cy="3834484"/>
          </a:xfrm>
          <a:prstGeom prst="rect">
            <a:avLst/>
          </a:prstGeom>
          <a:noFill/>
          <a:ln>
            <a:solidFill>
              <a:schemeClr val="tx2"/>
            </a:solidFill>
          </a:ln>
        </p:spPr>
        <p:txBody>
          <a:bodyPr wrap="square" lIns="252000" tIns="108000" rIns="252000" bIns="108000" rtlCol="0">
            <a:spAutoFit/>
          </a:bodyPr>
          <a:lstStyle/>
          <a:p>
            <a:pPr eaLnBrk="1" hangingPunct="1">
              <a:spcBef>
                <a:spcPct val="50000"/>
              </a:spcBef>
            </a:pP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Балқығанда</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әртүрлі</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металдардың</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ерітіндісіне</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айналады</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eaLnBrk="1" hangingPunct="1">
              <a:spcBef>
                <a:spcPct val="50000"/>
              </a:spcBef>
            </a:pP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Мысалы</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altLang="ru-RU" sz="28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шойын</a:t>
            </a:r>
            <a:r>
              <a:rPr lang="ru-RU" alt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endParaRPr lang="en-US" altLang="ru-RU" sz="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eaLnBrk="1" hangingPunct="1">
              <a:spcBef>
                <a:spcPct val="50000"/>
              </a:spcBef>
            </a:pPr>
            <a:endParaRPr lang="en-US" altLang="ru-RU" sz="9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eaLnBrk="1" hangingPunct="1">
              <a:spcBef>
                <a:spcPct val="50000"/>
              </a:spcBef>
            </a:pPr>
            <a:endParaRPr lang="en-US" altLang="ru-RU" sz="9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eaLnBrk="1" hangingPunct="1">
              <a:spcBef>
                <a:spcPct val="50000"/>
              </a:spcBef>
            </a:pPr>
            <a:endParaRPr lang="en-US" altLang="ru-RU" sz="9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eaLnBrk="1" hangingPunct="1">
              <a:spcBef>
                <a:spcPct val="50000"/>
              </a:spcBef>
            </a:pPr>
            <a:endParaRPr lang="en-US" altLang="ru-RU" sz="9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eaLnBrk="1" hangingPunct="1">
              <a:spcBef>
                <a:spcPct val="50000"/>
              </a:spcBef>
            </a:pPr>
            <a:endParaRPr lang="en-US" altLang="ru-RU" sz="9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eaLnBrk="1" hangingPunct="1">
              <a:spcBef>
                <a:spcPct val="50000"/>
              </a:spcBef>
            </a:pPr>
            <a:endParaRPr lang="en-US" altLang="ru-RU" sz="9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Прямая со стрелкой 10">
            <a:extLst>
              <a:ext uri="{FF2B5EF4-FFF2-40B4-BE49-F238E27FC236}">
                <a16:creationId xmlns:a16="http://schemas.microsoft.com/office/drawing/2014/main" id="{607624C6-D162-4A89-9EBD-E29FD9FF9B60}"/>
              </a:ext>
            </a:extLst>
          </p:cNvPr>
          <p:cNvCxnSpPr>
            <a:cxnSpLocks/>
            <a:stCxn id="3" idx="2"/>
            <a:endCxn id="6" idx="0"/>
          </p:cNvCxnSpPr>
          <p:nvPr/>
        </p:nvCxnSpPr>
        <p:spPr>
          <a:xfrm flipH="1">
            <a:off x="2424074" y="1814242"/>
            <a:ext cx="2432089" cy="43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28A8DAC3-6B22-4B08-94E5-2F0D7D55FE4D}"/>
              </a:ext>
            </a:extLst>
          </p:cNvPr>
          <p:cNvCxnSpPr>
            <a:cxnSpLocks/>
            <a:stCxn id="3" idx="2"/>
            <a:endCxn id="7" idx="0"/>
          </p:cNvCxnSpPr>
          <p:nvPr/>
        </p:nvCxnSpPr>
        <p:spPr>
          <a:xfrm>
            <a:off x="4856163" y="1814242"/>
            <a:ext cx="2432088" cy="43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4870E370-F6F0-41D6-8937-5CDB498A53C6}"/>
              </a:ext>
            </a:extLst>
          </p:cNvPr>
          <p:cNvCxnSpPr>
            <a:cxnSpLocks/>
            <a:stCxn id="6" idx="2"/>
            <a:endCxn id="8" idx="0"/>
          </p:cNvCxnSpPr>
          <p:nvPr/>
        </p:nvCxnSpPr>
        <p:spPr>
          <a:xfrm flipH="1">
            <a:off x="2417321" y="2894126"/>
            <a:ext cx="6753" cy="456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C006168E-19D9-4A9F-96E1-B0A17EA81682}"/>
              </a:ext>
            </a:extLst>
          </p:cNvPr>
          <p:cNvCxnSpPr>
            <a:cxnSpLocks/>
            <a:stCxn id="7" idx="2"/>
            <a:endCxn id="9" idx="0"/>
          </p:cNvCxnSpPr>
          <p:nvPr/>
        </p:nvCxnSpPr>
        <p:spPr>
          <a:xfrm>
            <a:off x="7288251" y="2894126"/>
            <a:ext cx="6754" cy="43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18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710552"/>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 Құймаларды алу </a:t>
            </a:r>
          </a:p>
        </p:txBody>
      </p:sp>
      <p:sp>
        <p:nvSpPr>
          <p:cNvPr id="12" name="AutoShape 3">
            <a:extLst>
              <a:ext uri="{FF2B5EF4-FFF2-40B4-BE49-F238E27FC236}">
                <a16:creationId xmlns:a16="http://schemas.microsoft.com/office/drawing/2014/main" id="{AE04CEAE-D2B3-4CB4-BAEC-B73DE05DB1A1}"/>
              </a:ext>
            </a:extLst>
          </p:cNvPr>
          <p:cNvSpPr>
            <a:spLocks noChangeArrowheads="1"/>
          </p:cNvSpPr>
          <p:nvPr/>
        </p:nvSpPr>
        <p:spPr bwMode="auto">
          <a:xfrm rot="5400000">
            <a:off x="1951860" y="372642"/>
            <a:ext cx="1226706" cy="2971800"/>
          </a:xfrm>
          <a:prstGeom prst="rightArrowCallout">
            <a:avLst>
              <a:gd name="adj1" fmla="val 75000"/>
              <a:gd name="adj2" fmla="val 75000"/>
              <a:gd name="adj3" fmla="val 16667"/>
              <a:gd name="adj4" fmla="val 66667"/>
            </a:avLst>
          </a:prstGeom>
          <a:solidFill>
            <a:srgbClr val="00B0F0"/>
          </a:solidFill>
          <a:ln w="9525">
            <a:solidFill>
              <a:schemeClr val="tx1"/>
            </a:solidFill>
            <a:miter lim="800000"/>
            <a:headEnd/>
            <a:tailEnd/>
          </a:ln>
          <a:effectLst/>
        </p:spPr>
        <p:txBody>
          <a:bodyPr rot="10800000" vert="eaVert" wrap="none" lIns="252000" tIns="108000" rIns="252000" bIns="108000" anchor="ctr"/>
          <a:lstStyle/>
          <a:p>
            <a:pPr algn="ctr">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Таза металл</a:t>
            </a:r>
            <a:endPar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AutoShape 4">
            <a:extLst>
              <a:ext uri="{FF2B5EF4-FFF2-40B4-BE49-F238E27FC236}">
                <a16:creationId xmlns:a16="http://schemas.microsoft.com/office/drawing/2014/main" id="{5094C728-A158-42E5-81A6-DB648D975A69}"/>
              </a:ext>
            </a:extLst>
          </p:cNvPr>
          <p:cNvSpPr>
            <a:spLocks noChangeArrowheads="1"/>
          </p:cNvSpPr>
          <p:nvPr/>
        </p:nvSpPr>
        <p:spPr bwMode="auto">
          <a:xfrm rot="5400000">
            <a:off x="6533759" y="372642"/>
            <a:ext cx="1226706" cy="2971800"/>
          </a:xfrm>
          <a:prstGeom prst="rightArrowCallout">
            <a:avLst>
              <a:gd name="adj1" fmla="val 75000"/>
              <a:gd name="adj2" fmla="val 75000"/>
              <a:gd name="adj3" fmla="val 16667"/>
              <a:gd name="adj4" fmla="val 66667"/>
            </a:avLst>
          </a:prstGeom>
          <a:solidFill>
            <a:srgbClr val="00B0F0"/>
          </a:solidFill>
          <a:ln w="9525">
            <a:solidFill>
              <a:schemeClr val="tx1"/>
            </a:solidFill>
            <a:miter lim="800000"/>
            <a:headEnd/>
            <a:tailEnd/>
          </a:ln>
          <a:effectLst/>
        </p:spPr>
        <p:txBody>
          <a:bodyPr rot="10800000" vert="eaVert" wrap="none" lIns="252000" tIns="108000" rIns="252000" bIns="108000" anchor="ctr"/>
          <a:lstStyle/>
          <a:p>
            <a:pPr algn="ctr">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Құйма </a:t>
            </a:r>
            <a:endPar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AutoShape 5">
            <a:extLst>
              <a:ext uri="{FF2B5EF4-FFF2-40B4-BE49-F238E27FC236}">
                <a16:creationId xmlns:a16="http://schemas.microsoft.com/office/drawing/2014/main" id="{C914E12B-9BF7-4918-BD48-254D96677B74}"/>
              </a:ext>
            </a:extLst>
          </p:cNvPr>
          <p:cNvSpPr>
            <a:spLocks noChangeArrowheads="1"/>
          </p:cNvSpPr>
          <p:nvPr/>
        </p:nvSpPr>
        <p:spPr bwMode="auto">
          <a:xfrm>
            <a:off x="284163" y="2629349"/>
            <a:ext cx="4498852" cy="4536770"/>
          </a:xfrm>
          <a:prstGeom prst="foldedCorner">
            <a:avLst>
              <a:gd name="adj" fmla="val 12500"/>
            </a:avLst>
          </a:prstGeom>
          <a:solidFill>
            <a:srgbClr val="FFFF99"/>
          </a:solidFill>
          <a:ln w="9525">
            <a:solidFill>
              <a:schemeClr val="tx1"/>
            </a:solidFill>
            <a:round/>
            <a:headEnd/>
            <a:tailEnd/>
          </a:ln>
          <a:effectLst/>
        </p:spPr>
        <p:txBody>
          <a:bodyPr wrap="none" lIns="252000" tIns="108000" rIns="252000" bIns="108000" anchor="ctr"/>
          <a:lstStyle/>
          <a:p>
            <a:pPr marL="342900" indent="-342900">
              <a:buFontTx/>
              <a:buAutoNum type="arabicPeriod"/>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Балқу температурасы</a:t>
            </a:r>
            <a:endPar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жоғары;</a:t>
            </a:r>
          </a:p>
          <a:p>
            <a:pPr marL="342900" indent="-342900">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2. Жеңіл;</a:t>
            </a:r>
          </a:p>
          <a:p>
            <a:pPr marL="342900" indent="-342900">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3. Жұмсақ;</a:t>
            </a:r>
          </a:p>
          <a:p>
            <a:pPr marL="342900" indent="-342900">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4. Жемірілуге тұрақсыз;</a:t>
            </a:r>
          </a:p>
          <a:p>
            <a:pPr marL="342900" indent="-342900">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5. Токты жақсы өткізеді.</a:t>
            </a:r>
            <a:endPar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AutoShape 6">
            <a:extLst>
              <a:ext uri="{FF2B5EF4-FFF2-40B4-BE49-F238E27FC236}">
                <a16:creationId xmlns:a16="http://schemas.microsoft.com/office/drawing/2014/main" id="{17340A42-6DFD-4048-AFE0-BC04DCA3C9E5}"/>
              </a:ext>
            </a:extLst>
          </p:cNvPr>
          <p:cNvSpPr>
            <a:spLocks noChangeArrowheads="1"/>
          </p:cNvSpPr>
          <p:nvPr/>
        </p:nvSpPr>
        <p:spPr bwMode="auto">
          <a:xfrm>
            <a:off x="4965120" y="2629349"/>
            <a:ext cx="4463041" cy="4536770"/>
          </a:xfrm>
          <a:prstGeom prst="foldedCorner">
            <a:avLst>
              <a:gd name="adj" fmla="val 12500"/>
            </a:avLst>
          </a:prstGeom>
          <a:solidFill>
            <a:srgbClr val="FFFF99"/>
          </a:solidFill>
          <a:ln w="9525">
            <a:solidFill>
              <a:schemeClr val="tx1"/>
            </a:solidFill>
            <a:round/>
            <a:headEnd/>
            <a:tailEnd/>
          </a:ln>
          <a:effectLst/>
        </p:spPr>
        <p:txBody>
          <a:bodyPr wrap="none" lIns="252000" tIns="108000" rIns="252000" bIns="108000" anchor="ctr"/>
          <a:lstStyle/>
          <a:p>
            <a:pPr marL="342900" indent="-342900">
              <a:buFontTx/>
              <a:buAutoNum type="arabicPeriod"/>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Балқу температурасы </a:t>
            </a:r>
          </a:p>
          <a:p>
            <a:pPr marL="342900" indent="-342900">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төмен;</a:t>
            </a:r>
          </a:p>
          <a:p>
            <a:pPr marL="342900" indent="-342900">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2. Ауыр;</a:t>
            </a:r>
          </a:p>
          <a:p>
            <a:pPr marL="342900" indent="-342900">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3. Қатты, берік;</a:t>
            </a:r>
          </a:p>
          <a:p>
            <a:pPr marL="342900" indent="-342900">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4. Жемірілуге тұрақты;</a:t>
            </a:r>
          </a:p>
          <a:p>
            <a:pPr marL="342900" indent="-342900">
              <a:defRPr/>
            </a:pP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5. Токты нашар өткізеді.</a:t>
            </a:r>
            <a:endParaRPr lang="ru-RU" sz="28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222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92100"/>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Кейбір металдардың құймалары мен олардың қолданылуы</a:t>
            </a:r>
          </a:p>
        </p:txBody>
      </p:sp>
      <p:graphicFrame>
        <p:nvGraphicFramePr>
          <p:cNvPr id="7" name="Group 51">
            <a:extLst>
              <a:ext uri="{FF2B5EF4-FFF2-40B4-BE49-F238E27FC236}">
                <a16:creationId xmlns:a16="http://schemas.microsoft.com/office/drawing/2014/main" id="{487C5F50-8C08-44EB-B5A9-667FF98A5946}"/>
              </a:ext>
            </a:extLst>
          </p:cNvPr>
          <p:cNvGraphicFramePr>
            <a:graphicFrameLocks/>
          </p:cNvGraphicFramePr>
          <p:nvPr>
            <p:extLst>
              <p:ext uri="{D42A27DB-BD31-4B8C-83A1-F6EECF244321}">
                <p14:modId xmlns:p14="http://schemas.microsoft.com/office/powerpoint/2010/main" val="227512099"/>
              </p:ext>
            </p:extLst>
          </p:nvPr>
        </p:nvGraphicFramePr>
        <p:xfrm>
          <a:off x="284162" y="1586084"/>
          <a:ext cx="9144000" cy="6069547"/>
        </p:xfrm>
        <a:graphic>
          <a:graphicData uri="http://schemas.openxmlformats.org/drawingml/2006/table">
            <a:tbl>
              <a:tblPr/>
              <a:tblGrid>
                <a:gridCol w="2077201">
                  <a:extLst>
                    <a:ext uri="{9D8B030D-6E8A-4147-A177-3AD203B41FA5}">
                      <a16:colId xmlns:a16="http://schemas.microsoft.com/office/drawing/2014/main" val="20000"/>
                    </a:ext>
                  </a:extLst>
                </a:gridCol>
                <a:gridCol w="1625308">
                  <a:extLst>
                    <a:ext uri="{9D8B030D-6E8A-4147-A177-3AD203B41FA5}">
                      <a16:colId xmlns:a16="http://schemas.microsoft.com/office/drawing/2014/main" val="20001"/>
                    </a:ext>
                  </a:extLst>
                </a:gridCol>
                <a:gridCol w="2494563">
                  <a:extLst>
                    <a:ext uri="{9D8B030D-6E8A-4147-A177-3AD203B41FA5}">
                      <a16:colId xmlns:a16="http://schemas.microsoft.com/office/drawing/2014/main" val="20002"/>
                    </a:ext>
                  </a:extLst>
                </a:gridCol>
                <a:gridCol w="2946928">
                  <a:extLst>
                    <a:ext uri="{9D8B030D-6E8A-4147-A177-3AD203B41FA5}">
                      <a16:colId xmlns:a16="http://schemas.microsoft.com/office/drawing/2014/main" val="20003"/>
                    </a:ext>
                  </a:extLst>
                </a:gridCol>
              </a:tblGrid>
              <a:tr h="4550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Атауы</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Құрамы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Қасиеті</a:t>
                      </a:r>
                      <a:endParaRPr kumimoji="0" lang="ru-RU"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Қолданылуы</a:t>
                      </a:r>
                      <a:endParaRPr kumimoji="0" lang="ru-RU"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7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Қола</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L="252000" marR="252000" marT="108000"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80-</a:t>
                      </a: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92% Cu,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2% Zn,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6% Sn, Al, Pb, Si</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Қатылығы </a:t>
                      </a:r>
                      <a:endParaRPr kumimoji="0" lang="ru-RU" sz="2100" b="0" i="0" u="none" strike="noStrike" cap="none" normalizeH="0" baseline="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Мәшине бөлшектері, әртүрлі құралдар, көркем бұйымдар</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46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Жез</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L="252000" marR="252000" marT="108000"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60-90% Cu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40-10% Zn</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Жемірілуге</a:t>
                      </a:r>
                      <a:r>
                        <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тұрақты</a:t>
                      </a:r>
                      <a:r>
                        <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иілгіштігі</a:t>
                      </a:r>
                      <a:r>
                        <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жоғары</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Мәшине</a:t>
                      </a:r>
                      <a:r>
                        <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жасауда</a:t>
                      </a:r>
                      <a:r>
                        <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химия </a:t>
                      </a: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өнеркәсібі</a:t>
                      </a:r>
                      <a:r>
                        <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тұрмыстық</a:t>
                      </a:r>
                      <a:r>
                        <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бұйымдар</a:t>
                      </a:r>
                      <a:r>
                        <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kumimoji="0" lang="ru-RU" sz="2100" b="0" i="0" u="none" strike="noStrike" cap="none" normalizeH="0" baseline="0" dirty="0" err="1">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өндірісі</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46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Мельхиор</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L="252000" marR="252000" marT="10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80-70% Ni,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18-30</a:t>
                      </a:r>
                      <a:r>
                        <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a:t>
                      </a: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Cu,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Fe, Mn </a:t>
                      </a: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қоспасы</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Жемірілуге тұрақты, түрі әдемі</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Мед. техникада, тұрмыста қолданылатын ыдыстар, әшекей бұйымдар</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6375626"/>
                  </a:ext>
                </a:extLst>
              </a:tr>
              <a:tr h="8946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Болат</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L="252000" marR="252000" marT="108000"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Fe,</a:t>
                      </a: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2%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Mn</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Беріктілігі, қаттылығы</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rPr>
                        <a:t>Машина, транспорт, тұрмысқа қажет бұйым</a:t>
                      </a:r>
                      <a:endParaRPr kumimoji="0" lang="ru-RU" sz="2100" b="0" i="0" u="none" strike="noStrike" cap="none" normalizeH="0" baseline="0" dirty="0">
                        <a:ln>
                          <a:noFill/>
                        </a:ln>
                        <a:solidFill>
                          <a:srgbClr val="002060"/>
                        </a:solidFill>
                        <a:effectLst/>
                        <a:latin typeface="Open Sans" panose="020B0606030504020204" pitchFamily="34" charset="0"/>
                        <a:ea typeface="Open Sans" panose="020B0606030504020204" pitchFamily="34" charset="0"/>
                        <a:cs typeface="Open Sans" panose="020B0606030504020204" pitchFamily="34" charset="0"/>
                      </a:endParaRP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8827325"/>
                  </a:ext>
                </a:extLst>
              </a:tr>
            </a:tbl>
          </a:graphicData>
        </a:graphic>
      </p:graphicFrame>
    </p:spTree>
    <p:extLst>
      <p:ext uri="{BB962C8B-B14F-4D97-AF65-F5344CB8AC3E}">
        <p14:creationId xmlns:p14="http://schemas.microsoft.com/office/powerpoint/2010/main" val="363898323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13048</TotalTime>
  <Words>1852</Words>
  <Application>Microsoft Office PowerPoint</Application>
  <PresentationFormat>Произвольный</PresentationFormat>
  <Paragraphs>207</Paragraphs>
  <Slides>21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Calibri</vt:lpstr>
      <vt:lpstr>Calibri Light</vt:lpstr>
      <vt:lpstr>Cambria Math</vt:lpstr>
      <vt:lpstr>Open Sans</vt:lpstr>
      <vt:lpstr>Times New Roman</vt:lpstr>
      <vt:lpstr>Тема Office</vt:lpstr>
      <vt:lpstr>11-сынып</vt:lpstr>
      <vt:lpstr>Сабақтың мақсаты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DO_Edit_1</cp:lastModifiedBy>
  <cp:revision>304</cp:revision>
  <dcterms:created xsi:type="dcterms:W3CDTF">2020-07-01T14:03:46Z</dcterms:created>
  <dcterms:modified xsi:type="dcterms:W3CDTF">2021-02-02T07:53:28Z</dcterms:modified>
</cp:coreProperties>
</file>