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19"/>
  </p:notesMasterIdLst>
  <p:sldIdLst>
    <p:sldId id="265" r:id="rId2"/>
    <p:sldId id="296" r:id="rId3"/>
    <p:sldId id="285" r:id="rId4"/>
    <p:sldId id="297" r:id="rId5"/>
    <p:sldId id="298" r:id="rId6"/>
    <p:sldId id="299" r:id="rId7"/>
    <p:sldId id="300" r:id="rId8"/>
    <p:sldId id="301" r:id="rId9"/>
    <p:sldId id="302" r:id="rId10"/>
    <p:sldId id="303" r:id="rId11"/>
    <p:sldId id="304" r:id="rId12"/>
    <p:sldId id="305" r:id="rId13"/>
    <p:sldId id="306" r:id="rId14"/>
    <p:sldId id="307" r:id="rId15"/>
    <p:sldId id="308" r:id="rId16"/>
    <p:sldId id="309" r:id="rId17"/>
    <p:sldId id="258" r:id="rId18"/>
  </p:sldIdLst>
  <p:sldSz cx="9712325" cy="80025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4" userDrawn="1">
          <p15:clr>
            <a:srgbClr val="A4A3A4"/>
          </p15:clr>
        </p15:guide>
        <p15:guide id="2" pos="179" userDrawn="1">
          <p15:clr>
            <a:srgbClr val="A4A3A4"/>
          </p15:clr>
        </p15:guide>
        <p15:guide id="3" pos="5939" userDrawn="1">
          <p15:clr>
            <a:srgbClr val="A4A3A4"/>
          </p15:clr>
        </p15:guide>
        <p15:guide id="4" orient="horz" pos="490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20B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0" autoAdjust="0"/>
    <p:restoredTop sz="94621"/>
  </p:normalViewPr>
  <p:slideViewPr>
    <p:cSldViewPr snapToGrid="0" snapToObjects="1">
      <p:cViewPr varScale="1">
        <p:scale>
          <a:sx n="70" d="100"/>
          <a:sy n="70" d="100"/>
        </p:scale>
        <p:origin x="72" y="582"/>
      </p:cViewPr>
      <p:guideLst>
        <p:guide orient="horz" pos="184"/>
        <p:guide pos="179"/>
        <p:guide pos="5939"/>
        <p:guide orient="horz" pos="490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AE6712-1DF3-144B-8AEB-AA2EA0DC6E3F}" type="datetimeFigureOut">
              <a:rPr lang="x-none" smtClean="0"/>
              <a:t>02.02.2021</a:t>
            </a:fld>
            <a:endParaRPr lang="x-none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555750" y="1143000"/>
            <a:ext cx="37465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B97FD9-0A9C-1B45-95DB-6830A721284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686477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1pPr>
    <a:lvl2pPr marL="359313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2pPr>
    <a:lvl3pPr marL="718627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3pPr>
    <a:lvl4pPr marL="1077940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4pPr>
    <a:lvl5pPr marL="1437254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5pPr>
    <a:lvl6pPr marL="1796567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6pPr>
    <a:lvl7pPr marL="2155881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7pPr>
    <a:lvl8pPr marL="2515194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8pPr>
    <a:lvl9pPr marL="2874508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8425" y="1309683"/>
            <a:ext cx="8255476" cy="2786086"/>
          </a:xfrm>
        </p:spPr>
        <p:txBody>
          <a:bodyPr anchor="b"/>
          <a:lstStyle>
            <a:lvl1pPr algn="ctr">
              <a:defRPr sz="637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4041" y="4203212"/>
            <a:ext cx="7284244" cy="1932106"/>
          </a:xfrm>
        </p:spPr>
        <p:txBody>
          <a:bodyPr/>
          <a:lstStyle>
            <a:lvl1pPr marL="0" indent="0" algn="ctr">
              <a:buNone/>
              <a:defRPr sz="2549"/>
            </a:lvl1pPr>
            <a:lvl2pPr marL="485638" indent="0" algn="ctr">
              <a:buNone/>
              <a:defRPr sz="2124"/>
            </a:lvl2pPr>
            <a:lvl3pPr marL="971276" indent="0" algn="ctr">
              <a:buNone/>
              <a:defRPr sz="1912"/>
            </a:lvl3pPr>
            <a:lvl4pPr marL="1456914" indent="0" algn="ctr">
              <a:buNone/>
              <a:defRPr sz="1700"/>
            </a:lvl4pPr>
            <a:lvl5pPr marL="1942551" indent="0" algn="ctr">
              <a:buNone/>
              <a:defRPr sz="1700"/>
            </a:lvl5pPr>
            <a:lvl6pPr marL="2428189" indent="0" algn="ctr">
              <a:buNone/>
              <a:defRPr sz="1700"/>
            </a:lvl6pPr>
            <a:lvl7pPr marL="2913827" indent="0" algn="ctr">
              <a:buNone/>
              <a:defRPr sz="1700"/>
            </a:lvl7pPr>
            <a:lvl8pPr marL="3399465" indent="0" algn="ctr">
              <a:buNone/>
              <a:defRPr sz="1700"/>
            </a:lvl8pPr>
            <a:lvl9pPr marL="3885103" indent="0" algn="ctr">
              <a:buNone/>
              <a:defRPr sz="17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02.02.2021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42631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02.02.2021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802458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0383" y="426064"/>
            <a:ext cx="2094220" cy="678182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7723" y="426064"/>
            <a:ext cx="6161256" cy="678182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02.02.2021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354561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02.02.2021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687809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665" y="1995092"/>
            <a:ext cx="8376880" cy="3328854"/>
          </a:xfrm>
        </p:spPr>
        <p:txBody>
          <a:bodyPr anchor="b"/>
          <a:lstStyle>
            <a:lvl1pPr>
              <a:defRPr sz="637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2665" y="5355438"/>
            <a:ext cx="8376880" cy="1750566"/>
          </a:xfrm>
        </p:spPr>
        <p:txBody>
          <a:bodyPr/>
          <a:lstStyle>
            <a:lvl1pPr marL="0" indent="0">
              <a:buNone/>
              <a:defRPr sz="2549">
                <a:solidFill>
                  <a:schemeClr val="tx1"/>
                </a:solidFill>
              </a:defRPr>
            </a:lvl1pPr>
            <a:lvl2pPr marL="485638" indent="0">
              <a:buNone/>
              <a:defRPr sz="2124">
                <a:solidFill>
                  <a:schemeClr val="tx1">
                    <a:tint val="75000"/>
                  </a:schemeClr>
                </a:solidFill>
              </a:defRPr>
            </a:lvl2pPr>
            <a:lvl3pPr marL="971276" indent="0">
              <a:buNone/>
              <a:defRPr sz="1912">
                <a:solidFill>
                  <a:schemeClr val="tx1">
                    <a:tint val="75000"/>
                  </a:schemeClr>
                </a:solidFill>
              </a:defRPr>
            </a:lvl3pPr>
            <a:lvl4pPr marL="145691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194255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42818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291382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39946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388510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02.02.2021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275565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7722" y="2130318"/>
            <a:ext cx="4127738" cy="507756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6865" y="2130318"/>
            <a:ext cx="4127738" cy="507756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02.02.2021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957389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988" y="426066"/>
            <a:ext cx="8376880" cy="154679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8988" y="1961746"/>
            <a:ext cx="4108768" cy="961421"/>
          </a:xfrm>
        </p:spPr>
        <p:txBody>
          <a:bodyPr anchor="b"/>
          <a:lstStyle>
            <a:lvl1pPr marL="0" indent="0">
              <a:buNone/>
              <a:defRPr sz="2549" b="1"/>
            </a:lvl1pPr>
            <a:lvl2pPr marL="485638" indent="0">
              <a:buNone/>
              <a:defRPr sz="2124" b="1"/>
            </a:lvl2pPr>
            <a:lvl3pPr marL="971276" indent="0">
              <a:buNone/>
              <a:defRPr sz="1912" b="1"/>
            </a:lvl3pPr>
            <a:lvl4pPr marL="1456914" indent="0">
              <a:buNone/>
              <a:defRPr sz="1700" b="1"/>
            </a:lvl4pPr>
            <a:lvl5pPr marL="1942551" indent="0">
              <a:buNone/>
              <a:defRPr sz="1700" b="1"/>
            </a:lvl5pPr>
            <a:lvl6pPr marL="2428189" indent="0">
              <a:buNone/>
              <a:defRPr sz="1700" b="1"/>
            </a:lvl6pPr>
            <a:lvl7pPr marL="2913827" indent="0">
              <a:buNone/>
              <a:defRPr sz="1700" b="1"/>
            </a:lvl7pPr>
            <a:lvl8pPr marL="3399465" indent="0">
              <a:buNone/>
              <a:defRPr sz="1700" b="1"/>
            </a:lvl8pPr>
            <a:lvl9pPr marL="3885103" indent="0">
              <a:buNone/>
              <a:defRPr sz="17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8988" y="2923168"/>
            <a:ext cx="4108768" cy="429953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6865" y="1961746"/>
            <a:ext cx="4129003" cy="961421"/>
          </a:xfrm>
        </p:spPr>
        <p:txBody>
          <a:bodyPr anchor="b"/>
          <a:lstStyle>
            <a:lvl1pPr marL="0" indent="0">
              <a:buNone/>
              <a:defRPr sz="2549" b="1"/>
            </a:lvl1pPr>
            <a:lvl2pPr marL="485638" indent="0">
              <a:buNone/>
              <a:defRPr sz="2124" b="1"/>
            </a:lvl2pPr>
            <a:lvl3pPr marL="971276" indent="0">
              <a:buNone/>
              <a:defRPr sz="1912" b="1"/>
            </a:lvl3pPr>
            <a:lvl4pPr marL="1456914" indent="0">
              <a:buNone/>
              <a:defRPr sz="1700" b="1"/>
            </a:lvl4pPr>
            <a:lvl5pPr marL="1942551" indent="0">
              <a:buNone/>
              <a:defRPr sz="1700" b="1"/>
            </a:lvl5pPr>
            <a:lvl6pPr marL="2428189" indent="0">
              <a:buNone/>
              <a:defRPr sz="1700" b="1"/>
            </a:lvl6pPr>
            <a:lvl7pPr marL="2913827" indent="0">
              <a:buNone/>
              <a:defRPr sz="1700" b="1"/>
            </a:lvl7pPr>
            <a:lvl8pPr marL="3399465" indent="0">
              <a:buNone/>
              <a:defRPr sz="1700" b="1"/>
            </a:lvl8pPr>
            <a:lvl9pPr marL="3885103" indent="0">
              <a:buNone/>
              <a:defRPr sz="17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16865" y="2923168"/>
            <a:ext cx="4129003" cy="429953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02.02.2021</a:t>
            </a:fld>
            <a:endParaRPr lang="x-non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201197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02.02.2021</a:t>
            </a:fld>
            <a:endParaRPr lang="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94140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02.02.2021</a:t>
            </a:fld>
            <a:endParaRPr lang="x-non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958954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987" y="533506"/>
            <a:ext cx="3132478" cy="1867271"/>
          </a:xfrm>
        </p:spPr>
        <p:txBody>
          <a:bodyPr anchor="b"/>
          <a:lstStyle>
            <a:lvl1pPr>
              <a:defRPr sz="3399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003" y="1152226"/>
            <a:ext cx="4916865" cy="5687024"/>
          </a:xfrm>
        </p:spPr>
        <p:txBody>
          <a:bodyPr/>
          <a:lstStyle>
            <a:lvl1pPr>
              <a:defRPr sz="3399"/>
            </a:lvl1pPr>
            <a:lvl2pPr>
              <a:defRPr sz="2974"/>
            </a:lvl2pPr>
            <a:lvl3pPr>
              <a:defRPr sz="2549"/>
            </a:lvl3pPr>
            <a:lvl4pPr>
              <a:defRPr sz="2124"/>
            </a:lvl4pPr>
            <a:lvl5pPr>
              <a:defRPr sz="2124"/>
            </a:lvl5pPr>
            <a:lvl6pPr>
              <a:defRPr sz="2124"/>
            </a:lvl6pPr>
            <a:lvl7pPr>
              <a:defRPr sz="2124"/>
            </a:lvl7pPr>
            <a:lvl8pPr>
              <a:defRPr sz="2124"/>
            </a:lvl8pPr>
            <a:lvl9pPr>
              <a:defRPr sz="2124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8987" y="2400777"/>
            <a:ext cx="3132478" cy="4447735"/>
          </a:xfrm>
        </p:spPr>
        <p:txBody>
          <a:bodyPr/>
          <a:lstStyle>
            <a:lvl1pPr marL="0" indent="0">
              <a:buNone/>
              <a:defRPr sz="1700"/>
            </a:lvl1pPr>
            <a:lvl2pPr marL="485638" indent="0">
              <a:buNone/>
              <a:defRPr sz="1487"/>
            </a:lvl2pPr>
            <a:lvl3pPr marL="971276" indent="0">
              <a:buNone/>
              <a:defRPr sz="1275"/>
            </a:lvl3pPr>
            <a:lvl4pPr marL="1456914" indent="0">
              <a:buNone/>
              <a:defRPr sz="1062"/>
            </a:lvl4pPr>
            <a:lvl5pPr marL="1942551" indent="0">
              <a:buNone/>
              <a:defRPr sz="1062"/>
            </a:lvl5pPr>
            <a:lvl6pPr marL="2428189" indent="0">
              <a:buNone/>
              <a:defRPr sz="1062"/>
            </a:lvl6pPr>
            <a:lvl7pPr marL="2913827" indent="0">
              <a:buNone/>
              <a:defRPr sz="1062"/>
            </a:lvl7pPr>
            <a:lvl8pPr marL="3399465" indent="0">
              <a:buNone/>
              <a:defRPr sz="1062"/>
            </a:lvl8pPr>
            <a:lvl9pPr marL="3885103" indent="0">
              <a:buNone/>
              <a:defRPr sz="1062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02.02.2021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4277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987" y="533506"/>
            <a:ext cx="3132478" cy="1867271"/>
          </a:xfrm>
        </p:spPr>
        <p:txBody>
          <a:bodyPr anchor="b"/>
          <a:lstStyle>
            <a:lvl1pPr>
              <a:defRPr sz="3399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29003" y="1152226"/>
            <a:ext cx="4916865" cy="5687024"/>
          </a:xfrm>
        </p:spPr>
        <p:txBody>
          <a:bodyPr anchor="t"/>
          <a:lstStyle>
            <a:lvl1pPr marL="0" indent="0">
              <a:buNone/>
              <a:defRPr sz="3399"/>
            </a:lvl1pPr>
            <a:lvl2pPr marL="485638" indent="0">
              <a:buNone/>
              <a:defRPr sz="2974"/>
            </a:lvl2pPr>
            <a:lvl3pPr marL="971276" indent="0">
              <a:buNone/>
              <a:defRPr sz="2549"/>
            </a:lvl3pPr>
            <a:lvl4pPr marL="1456914" indent="0">
              <a:buNone/>
              <a:defRPr sz="2124"/>
            </a:lvl4pPr>
            <a:lvl5pPr marL="1942551" indent="0">
              <a:buNone/>
              <a:defRPr sz="2124"/>
            </a:lvl5pPr>
            <a:lvl6pPr marL="2428189" indent="0">
              <a:buNone/>
              <a:defRPr sz="2124"/>
            </a:lvl6pPr>
            <a:lvl7pPr marL="2913827" indent="0">
              <a:buNone/>
              <a:defRPr sz="2124"/>
            </a:lvl7pPr>
            <a:lvl8pPr marL="3399465" indent="0">
              <a:buNone/>
              <a:defRPr sz="2124"/>
            </a:lvl8pPr>
            <a:lvl9pPr marL="3885103" indent="0">
              <a:buNone/>
              <a:defRPr sz="2124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8987" y="2400777"/>
            <a:ext cx="3132478" cy="4447735"/>
          </a:xfrm>
        </p:spPr>
        <p:txBody>
          <a:bodyPr/>
          <a:lstStyle>
            <a:lvl1pPr marL="0" indent="0">
              <a:buNone/>
              <a:defRPr sz="1700"/>
            </a:lvl1pPr>
            <a:lvl2pPr marL="485638" indent="0">
              <a:buNone/>
              <a:defRPr sz="1487"/>
            </a:lvl2pPr>
            <a:lvl3pPr marL="971276" indent="0">
              <a:buNone/>
              <a:defRPr sz="1275"/>
            </a:lvl3pPr>
            <a:lvl4pPr marL="1456914" indent="0">
              <a:buNone/>
              <a:defRPr sz="1062"/>
            </a:lvl4pPr>
            <a:lvl5pPr marL="1942551" indent="0">
              <a:buNone/>
              <a:defRPr sz="1062"/>
            </a:lvl5pPr>
            <a:lvl6pPr marL="2428189" indent="0">
              <a:buNone/>
              <a:defRPr sz="1062"/>
            </a:lvl6pPr>
            <a:lvl7pPr marL="2913827" indent="0">
              <a:buNone/>
              <a:defRPr sz="1062"/>
            </a:lvl7pPr>
            <a:lvl8pPr marL="3399465" indent="0">
              <a:buNone/>
              <a:defRPr sz="1062"/>
            </a:lvl8pPr>
            <a:lvl9pPr marL="3885103" indent="0">
              <a:buNone/>
              <a:defRPr sz="1062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02.02.2021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62128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7723" y="426066"/>
            <a:ext cx="8376880" cy="15467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723" y="2130318"/>
            <a:ext cx="8376880" cy="50775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7722" y="7417215"/>
            <a:ext cx="2185273" cy="4260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2D208-432E-AA48-8D25-AC6E1033EED1}" type="datetimeFigureOut">
              <a:rPr lang="x-none" smtClean="0"/>
              <a:t>02.02.2021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17208" y="7417215"/>
            <a:ext cx="3277910" cy="4260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9330" y="7417215"/>
            <a:ext cx="2185273" cy="4260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817557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71276" rtl="0" eaLnBrk="1" latinLnBrk="0" hangingPunct="1">
        <a:lnSpc>
          <a:spcPct val="90000"/>
        </a:lnSpc>
        <a:spcBef>
          <a:spcPct val="0"/>
        </a:spcBef>
        <a:buNone/>
        <a:defRPr sz="467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2819" indent="-242819" algn="l" defTabSz="971276" rtl="0" eaLnBrk="1" latinLnBrk="0" hangingPunct="1">
        <a:lnSpc>
          <a:spcPct val="90000"/>
        </a:lnSpc>
        <a:spcBef>
          <a:spcPts val="1062"/>
        </a:spcBef>
        <a:buFont typeface="Arial" panose="020B0604020202020204" pitchFamily="34" charset="0"/>
        <a:buChar char="•"/>
        <a:defRPr sz="2974" kern="1200">
          <a:solidFill>
            <a:schemeClr val="tx1"/>
          </a:solidFill>
          <a:latin typeface="+mn-lt"/>
          <a:ea typeface="+mn-ea"/>
          <a:cs typeface="+mn-cs"/>
        </a:defRPr>
      </a:lvl1pPr>
      <a:lvl2pPr marL="728457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2549" kern="1200">
          <a:solidFill>
            <a:schemeClr val="tx1"/>
          </a:solidFill>
          <a:latin typeface="+mn-lt"/>
          <a:ea typeface="+mn-ea"/>
          <a:cs typeface="+mn-cs"/>
        </a:defRPr>
      </a:lvl2pPr>
      <a:lvl3pPr marL="1214095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2124" kern="1200">
          <a:solidFill>
            <a:schemeClr val="tx1"/>
          </a:solidFill>
          <a:latin typeface="+mn-lt"/>
          <a:ea typeface="+mn-ea"/>
          <a:cs typeface="+mn-cs"/>
        </a:defRPr>
      </a:lvl3pPr>
      <a:lvl4pPr marL="1699732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4pPr>
      <a:lvl5pPr marL="2185370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5pPr>
      <a:lvl6pPr marL="2671008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6pPr>
      <a:lvl7pPr marL="3156646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7pPr>
      <a:lvl8pPr marL="3642284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8pPr>
      <a:lvl9pPr marL="4127922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1pPr>
      <a:lvl2pPr marL="485638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2pPr>
      <a:lvl3pPr marL="971276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3pPr>
      <a:lvl4pPr marL="1456914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4pPr>
      <a:lvl5pPr marL="1942551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5pPr>
      <a:lvl6pPr marL="2428189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6pPr>
      <a:lvl7pPr marL="2913827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7pPr>
      <a:lvl8pPr marL="3399465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8pPr>
      <a:lvl9pPr marL="3885103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9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6.png"/><Relationship Id="rId4" Type="http://schemas.openxmlformats.org/officeDocument/2006/relationships/image" Target="../media/image20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7F2C24-7A65-284B-9419-683059C3D5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5072" y="280680"/>
            <a:ext cx="2132301" cy="429082"/>
          </a:xfrm>
        </p:spPr>
        <p:txBody>
          <a:bodyPr>
            <a:noAutofit/>
          </a:bodyPr>
          <a:lstStyle/>
          <a:p>
            <a:pPr algn="l"/>
            <a:r>
              <a:rPr lang="en-US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</a:t>
            </a:r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</a:t>
            </a:r>
            <a:r>
              <a:rPr lang="en-US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</a:t>
            </a:r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сынып</a:t>
            </a:r>
            <a:endParaRPr lang="ru-RU" sz="2800" dirty="0">
              <a:solidFill>
                <a:srgbClr val="620BF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E370113-B385-2C41-BC76-ADDE2EDA2B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4163" y="2823163"/>
            <a:ext cx="9144000" cy="1440616"/>
          </a:xfrm>
        </p:spPr>
        <p:txBody>
          <a:bodyPr lIns="252000" tIns="108000" rIns="252000" bIns="108000">
            <a:noAutofit/>
          </a:bodyPr>
          <a:lstStyle/>
          <a:p>
            <a:pPr algn="l">
              <a:lnSpc>
                <a:spcPct val="100000"/>
              </a:lnSpc>
            </a:pPr>
            <a:r>
              <a:rPr lang="kk-KZ" sz="32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Қышқылды–негіздік</a:t>
            </a:r>
            <a:r>
              <a:rPr lang="en-US" sz="32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kk-KZ" sz="32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титрлеу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4F0CA0B7-653C-B64A-9B2C-9B4676D5BCA3}"/>
              </a:ext>
            </a:extLst>
          </p:cNvPr>
          <p:cNvSpPr/>
          <p:nvPr/>
        </p:nvSpPr>
        <p:spPr>
          <a:xfrm>
            <a:off x="258427" y="6610541"/>
            <a:ext cx="3525837" cy="669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noProof="1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Мұғалім:</a:t>
            </a:r>
            <a:endParaRPr lang="ru-RU" sz="2800" noProof="1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24967B1B-68B8-C84C-8B8B-86329E258C0C}"/>
              </a:ext>
            </a:extLst>
          </p:cNvPr>
          <p:cNvSpPr/>
          <p:nvPr/>
        </p:nvSpPr>
        <p:spPr>
          <a:xfrm>
            <a:off x="8208174" y="182333"/>
            <a:ext cx="13099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Химия</a:t>
            </a:r>
            <a:endParaRPr lang="x-none" sz="2800" dirty="0">
              <a:solidFill>
                <a:srgbClr val="620BFC"/>
              </a:solidFill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F6501872-5065-E749-A9FA-589EEBC4B910}"/>
              </a:ext>
            </a:extLst>
          </p:cNvPr>
          <p:cNvSpPr/>
          <p:nvPr/>
        </p:nvSpPr>
        <p:spPr>
          <a:xfrm>
            <a:off x="258426" y="7106413"/>
            <a:ext cx="3525837" cy="669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noProof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Әбеу Нұргелді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B9B4B7D6-D546-AC4E-9322-50A39B657C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0436" y="4082909"/>
            <a:ext cx="4897726" cy="3627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93377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3" y="299964"/>
            <a:ext cx="9144000" cy="648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en-US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pH </a:t>
            </a:r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қисығы</a:t>
            </a:r>
          </a:p>
        </p:txBody>
      </p:sp>
      <p:pic>
        <p:nvPicPr>
          <p:cNvPr id="12" name="Picture 14" descr="C:\Users\Admin\Desktop\Безымянный.png">
            <a:extLst>
              <a:ext uri="{FF2B5EF4-FFF2-40B4-BE49-F238E27FC236}">
                <a16:creationId xmlns:a16="http://schemas.microsoft.com/office/drawing/2014/main" id="{965FC6E8-0739-4520-A082-DB1B8F6E3E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4038" y="1916187"/>
            <a:ext cx="5627687" cy="4649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3" descr="phsasbg">
            <a:extLst>
              <a:ext uri="{FF2B5EF4-FFF2-40B4-BE49-F238E27FC236}">
                <a16:creationId xmlns:a16="http://schemas.microsoft.com/office/drawing/2014/main" id="{416E29B5-9D87-4677-B368-218E257797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2075" y="2351162"/>
            <a:ext cx="4378325" cy="311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Rectangle 18">
            <a:extLst>
              <a:ext uri="{FF2B5EF4-FFF2-40B4-BE49-F238E27FC236}">
                <a16:creationId xmlns:a16="http://schemas.microsoft.com/office/drawing/2014/main" id="{557335B5-3CDA-48FE-A3E8-7E1E0E6051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57475" y="3575124"/>
            <a:ext cx="4184650" cy="685800"/>
          </a:xfrm>
          <a:prstGeom prst="rect">
            <a:avLst/>
          </a:prstGeom>
          <a:solidFill>
            <a:schemeClr val="accent1">
              <a:alpha val="50195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2400"/>
          </a:p>
        </p:txBody>
      </p:sp>
      <p:sp>
        <p:nvSpPr>
          <p:cNvPr id="19" name="Rectangle 19">
            <a:extLst>
              <a:ext uri="{FF2B5EF4-FFF2-40B4-BE49-F238E27FC236}">
                <a16:creationId xmlns:a16="http://schemas.microsoft.com/office/drawing/2014/main" id="{1019E8BA-6C45-41D7-B091-37E33CBA84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4775" y="2921074"/>
            <a:ext cx="4197350" cy="628650"/>
          </a:xfrm>
          <a:prstGeom prst="rect">
            <a:avLst/>
          </a:prstGeom>
          <a:solidFill>
            <a:srgbClr val="6699FF">
              <a:alpha val="5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2400"/>
          </a:p>
        </p:txBody>
      </p:sp>
      <p:sp>
        <p:nvSpPr>
          <p:cNvPr id="20" name="Rectangle 20">
            <a:extLst>
              <a:ext uri="{FF2B5EF4-FFF2-40B4-BE49-F238E27FC236}">
                <a16:creationId xmlns:a16="http://schemas.microsoft.com/office/drawing/2014/main" id="{640E0C6E-A2F3-4FBF-843D-B7BEF6ACF4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4775" y="4311724"/>
            <a:ext cx="4197350" cy="622300"/>
          </a:xfrm>
          <a:prstGeom prst="rect">
            <a:avLst/>
          </a:prstGeom>
          <a:solidFill>
            <a:srgbClr val="FF9900">
              <a:alpha val="5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2400"/>
          </a:p>
        </p:txBody>
      </p:sp>
      <p:sp>
        <p:nvSpPr>
          <p:cNvPr id="21" name="Text Box 22">
            <a:extLst>
              <a:ext uri="{FF2B5EF4-FFF2-40B4-BE49-F238E27FC236}">
                <a16:creationId xmlns:a16="http://schemas.microsoft.com/office/drawing/2014/main" id="{05B60D8E-24C4-4791-AC87-7BAE8BCC65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83873" y="3184287"/>
            <a:ext cx="2753043" cy="16954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252000" tIns="108000" rIns="252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ru-RU" altLang="ru-RU" sz="24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Фенолфталеин</a:t>
            </a:r>
            <a:endParaRPr lang="en-US" altLang="ru-RU" sz="2400" dirty="0">
              <a:solidFill>
                <a:srgbClr val="620BF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spcBef>
                <a:spcPct val="50000"/>
              </a:spcBef>
              <a:buFontTx/>
              <a:buNone/>
            </a:pPr>
            <a:r>
              <a:rPr lang="ru-RU" altLang="ru-RU" sz="24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Лакмус</a:t>
            </a:r>
            <a:endParaRPr lang="en-US" altLang="ru-RU" sz="2400" dirty="0">
              <a:solidFill>
                <a:srgbClr val="620BF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spcBef>
                <a:spcPct val="50000"/>
              </a:spcBef>
              <a:buFontTx/>
              <a:buNone/>
            </a:pPr>
            <a:r>
              <a:rPr lang="ru-RU" altLang="ru-RU" sz="24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Метилоранж</a:t>
            </a:r>
            <a:endParaRPr lang="en-US" altLang="ru-RU" sz="2400" dirty="0">
              <a:solidFill>
                <a:srgbClr val="620BF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2" name="Text Box 4">
            <a:extLst>
              <a:ext uri="{FF2B5EF4-FFF2-40B4-BE49-F238E27FC236}">
                <a16:creationId xmlns:a16="http://schemas.microsoft.com/office/drawing/2014/main" id="{7322D62D-49C8-4D2E-9D4F-5E8374222C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163" y="6738699"/>
            <a:ext cx="9144000" cy="95677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252000" tIns="108000" rIns="252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spcAft>
                <a:spcPts val="200"/>
              </a:spcAft>
              <a:buFontTx/>
              <a:buNone/>
            </a:pPr>
            <a:r>
              <a:rPr lang="kk-KZ" altLang="ru-RU" sz="2400" dirty="0">
                <a:solidFill>
                  <a:srgbClr val="00006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Алынған индикаторлардың кез келгені қолайлы болады себебі тік бөлігінде барлығы өзгереді. </a:t>
            </a:r>
            <a:endParaRPr lang="en-GB" altLang="ru-RU" sz="2400" dirty="0">
              <a:solidFill>
                <a:srgbClr val="000066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 Box 5">
                <a:extLst>
                  <a:ext uri="{FF2B5EF4-FFF2-40B4-BE49-F238E27FC236}">
                    <a16:creationId xmlns:a16="http://schemas.microsoft.com/office/drawing/2014/main" id="{ED5D5CDB-CBAE-4C0D-8BDE-B5894298F63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63" y="1139328"/>
                <a:ext cx="9144000" cy="64899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252000" tIns="108000" rIns="252000" bIns="108000">
                <a:spAutoFit/>
              </a:bodyPr>
              <a:lstStyle/>
              <a:p>
                <a:pPr algn="ctr">
                  <a:spcBef>
                    <a:spcPct val="5000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kk-KZ" sz="2800" dirty="0" smtClean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m:t>күшті қышқыл </m:t>
                      </m:r>
                      <m:r>
                        <a:rPr lang="en-US" altLang="ru-RU" sz="2800" i="0" dirty="0" smtClean="0">
                          <a:solidFill>
                            <a:srgbClr val="620BFC"/>
                          </a:solidFill>
                          <a:effectLst/>
                          <a:latin typeface="Cambria Math" panose="02040503050406030204" pitchFamily="18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altLang="ru-RU" sz="2800" i="0" dirty="0" err="1">
                          <a:solidFill>
                            <a:srgbClr val="620BFC"/>
                          </a:solidFill>
                          <a:effectLst/>
                          <a:latin typeface="Cambria Math" panose="02040503050406030204" pitchFamily="18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m:t>HCl</m:t>
                      </m:r>
                      <m:r>
                        <a:rPr lang="en-US" altLang="ru-RU" sz="2800" i="0" dirty="0">
                          <a:solidFill>
                            <a:srgbClr val="620BFC"/>
                          </a:solidFill>
                          <a:effectLst/>
                          <a:latin typeface="Cambria Math" panose="02040503050406030204" pitchFamily="18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m:t>) </m:t>
                      </m:r>
                      <m:r>
                        <m:rPr>
                          <m:sty m:val="p"/>
                        </m:rPr>
                        <a:rPr lang="en-US" altLang="ru-RU" sz="2800" i="0" dirty="0">
                          <a:solidFill>
                            <a:srgbClr val="000066"/>
                          </a:solidFill>
                          <a:effectLst/>
                          <a:latin typeface="Cambria Math" panose="02040503050406030204" pitchFamily="18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m:t>v</m:t>
                      </m:r>
                      <m:r>
                        <a:rPr lang="en-US" altLang="ru-RU" sz="2800" i="0" dirty="0">
                          <a:solidFill>
                            <a:srgbClr val="000066"/>
                          </a:solidFill>
                          <a:effectLst/>
                          <a:latin typeface="Cambria Math" panose="02040503050406030204" pitchFamily="18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m:t>.</m:t>
                      </m:r>
                      <m:r>
                        <m:rPr>
                          <m:nor/>
                        </m:rPr>
                        <a:rPr lang="kk-KZ" sz="2800" dirty="0" smtClean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m:t>күшті негіз </m:t>
                      </m:r>
                      <m:r>
                        <a:rPr lang="kk-KZ" altLang="ru-RU" sz="2800" i="0" dirty="0" smtClean="0">
                          <a:solidFill>
                            <a:srgbClr val="620BFC"/>
                          </a:solidFill>
                          <a:effectLst/>
                          <a:latin typeface="Cambria Math" panose="02040503050406030204" pitchFamily="18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altLang="ru-RU" sz="2800" i="0" dirty="0" err="1">
                          <a:solidFill>
                            <a:srgbClr val="620BFC"/>
                          </a:solidFill>
                          <a:effectLst/>
                          <a:latin typeface="Cambria Math" panose="02040503050406030204" pitchFamily="18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m:t>NaOH</m:t>
                      </m:r>
                      <m:r>
                        <a:rPr lang="en-US" altLang="ru-RU" sz="2800" i="0" dirty="0">
                          <a:solidFill>
                            <a:srgbClr val="620BFC"/>
                          </a:solidFill>
                          <a:effectLst/>
                          <a:latin typeface="Cambria Math" panose="02040503050406030204" pitchFamily="18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m:t>)</m:t>
                      </m:r>
                    </m:oMath>
                  </m:oMathPara>
                </a14:m>
                <a:endParaRPr lang="en-US" altLang="ru-RU" sz="2800" dirty="0">
                  <a:solidFill>
                    <a:srgbClr val="620BFC"/>
                  </a:solidFill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mc:Choice>
        <mc:Fallback xmlns="">
          <p:sp>
            <p:nvSpPr>
              <p:cNvPr id="11" name="Text Box 5">
                <a:extLst>
                  <a:ext uri="{FF2B5EF4-FFF2-40B4-BE49-F238E27FC236}">
                    <a16:creationId xmlns:a16="http://schemas.microsoft.com/office/drawing/2014/main" id="{ED5D5CDB-CBAE-4C0D-8BDE-B5894298F6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84163" y="1139328"/>
                <a:ext cx="9144000" cy="648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961403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3" y="299964"/>
            <a:ext cx="9144000" cy="648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en-US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pH </a:t>
            </a:r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қисығы</a:t>
            </a:r>
          </a:p>
        </p:txBody>
      </p:sp>
      <p:pic>
        <p:nvPicPr>
          <p:cNvPr id="11" name="Picture 14" descr="C:\Users\Admin\Desktop\Безымянный.png">
            <a:extLst>
              <a:ext uri="{FF2B5EF4-FFF2-40B4-BE49-F238E27FC236}">
                <a16:creationId xmlns:a16="http://schemas.microsoft.com/office/drawing/2014/main" id="{9C93559C-C244-4028-9908-042DF54FCF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4476" y="2400450"/>
            <a:ext cx="5627687" cy="4649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Box 7">
            <a:extLst>
              <a:ext uri="{FF2B5EF4-FFF2-40B4-BE49-F238E27FC236}">
                <a16:creationId xmlns:a16="http://schemas.microsoft.com/office/drawing/2014/main" id="{3331810C-4A78-40F0-BEB9-81E028752F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974" y="5680644"/>
            <a:ext cx="1962150" cy="206476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252000" tIns="108000" rIns="252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spcAft>
                <a:spcPts val="200"/>
              </a:spcAft>
              <a:buFontTx/>
              <a:buNone/>
            </a:pPr>
            <a:r>
              <a:rPr lang="en-GB" altLang="ru-RU" sz="2000" dirty="0">
                <a:solidFill>
                  <a:srgbClr val="620BFC"/>
                </a:solidFill>
                <a:latin typeface="Arial" panose="020B0604020202020204" pitchFamily="34" charset="0"/>
              </a:rPr>
              <a:t>0.1M HC</a:t>
            </a:r>
            <a:r>
              <a:rPr lang="en-GB" altLang="ru-RU" sz="2000" i="1" dirty="0">
                <a:solidFill>
                  <a:srgbClr val="620BFC"/>
                </a:solidFill>
              </a:rPr>
              <a:t>l</a:t>
            </a:r>
            <a:r>
              <a:rPr lang="en-GB" altLang="ru-RU" sz="2000" dirty="0">
                <a:solidFill>
                  <a:srgbClr val="620BFC"/>
                </a:solidFill>
                <a:latin typeface="Arial" panose="020B0604020202020204" pitchFamily="34" charset="0"/>
              </a:rPr>
              <a:t> pH </a:t>
            </a:r>
            <a:r>
              <a:rPr lang="kk-KZ" altLang="ru-RU" sz="2000" dirty="0">
                <a:solidFill>
                  <a:srgbClr val="620BFC"/>
                </a:solidFill>
                <a:latin typeface="Arial" panose="020B0604020202020204" pitchFamily="34" charset="0"/>
              </a:rPr>
              <a:t>1 басталады </a:t>
            </a:r>
            <a:r>
              <a:rPr lang="en-GB" altLang="ru-RU" sz="2000" dirty="0">
                <a:solidFill>
                  <a:srgbClr val="620BFC"/>
                </a:solidFill>
                <a:latin typeface="Arial" panose="020B0604020202020204" pitchFamily="34" charset="0"/>
              </a:rPr>
              <a:t>(</a:t>
            </a:r>
            <a:r>
              <a:rPr lang="kk-KZ" altLang="ru-RU" sz="2000" dirty="0">
                <a:solidFill>
                  <a:srgbClr val="620BFC"/>
                </a:solidFill>
                <a:latin typeface="Arial" panose="020B0604020202020204" pitchFamily="34" charset="0"/>
              </a:rPr>
              <a:t>бір негізді күшті қышқыл</a:t>
            </a:r>
            <a:r>
              <a:rPr lang="en-GB" altLang="ru-RU" sz="2000" dirty="0">
                <a:solidFill>
                  <a:srgbClr val="620BFC"/>
                </a:solidFill>
                <a:latin typeface="Arial" panose="020B0604020202020204" pitchFamily="34" charset="0"/>
              </a:rPr>
              <a:t>)</a:t>
            </a:r>
          </a:p>
        </p:txBody>
      </p:sp>
      <p:pic>
        <p:nvPicPr>
          <p:cNvPr id="23" name="Picture 7" descr="phsawbg">
            <a:extLst>
              <a:ext uri="{FF2B5EF4-FFF2-40B4-BE49-F238E27FC236}">
                <a16:creationId xmlns:a16="http://schemas.microsoft.com/office/drawing/2014/main" id="{9A0AE341-71DB-4E94-8631-BD52AE11BB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4891" y="3402162"/>
            <a:ext cx="4222750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 Box 13">
            <a:extLst>
              <a:ext uri="{FF2B5EF4-FFF2-40B4-BE49-F238E27FC236}">
                <a16:creationId xmlns:a16="http://schemas.microsoft.com/office/drawing/2014/main" id="{2CE746A2-6913-40AE-BE44-79C086B364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57951" y="2321842"/>
            <a:ext cx="2970212" cy="178264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52000" tIns="108000" rIns="252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spcAft>
                <a:spcPts val="200"/>
              </a:spcAft>
              <a:buFontTx/>
              <a:buNone/>
            </a:pPr>
            <a:r>
              <a:rPr lang="en-GB" altLang="ru-RU" sz="20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0.1M NH</a:t>
            </a:r>
            <a:r>
              <a:rPr lang="en-GB" altLang="ru-RU" sz="2000" baseline="-250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3</a:t>
            </a:r>
            <a:r>
              <a:rPr lang="kk-KZ" altLang="ru-RU" sz="20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артық мөлшерінде қисық деңгейі рН 10 тоқтады</a:t>
            </a:r>
            <a:endParaRPr lang="en-GB" altLang="ru-RU" sz="2000" dirty="0">
              <a:solidFill>
                <a:srgbClr val="620BF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>
              <a:spcBef>
                <a:spcPct val="0"/>
              </a:spcBef>
              <a:spcAft>
                <a:spcPts val="200"/>
              </a:spcAft>
              <a:buFontTx/>
              <a:buNone/>
            </a:pPr>
            <a:r>
              <a:rPr lang="en-GB" altLang="ru-RU" sz="20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</a:t>
            </a:r>
            <a:r>
              <a:rPr lang="kk-KZ" altLang="ru-RU" sz="20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әлсіз негіз</a:t>
            </a:r>
            <a:r>
              <a:rPr lang="en-GB" altLang="ru-RU" sz="20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</a:t>
            </a:r>
          </a:p>
        </p:txBody>
      </p:sp>
      <p:sp>
        <p:nvSpPr>
          <p:cNvPr id="15" name="Text Box 4">
            <a:extLst>
              <a:ext uri="{FF2B5EF4-FFF2-40B4-BE49-F238E27FC236}">
                <a16:creationId xmlns:a16="http://schemas.microsoft.com/office/drawing/2014/main" id="{92FDF052-1D8B-48E6-9AB9-7EACDBF01D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48223" y="4235303"/>
            <a:ext cx="2352521" cy="175699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252000" tIns="108000" rIns="252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spcAft>
                <a:spcPts val="200"/>
              </a:spcAft>
              <a:buFontTx/>
              <a:buNone/>
            </a:pPr>
            <a:r>
              <a:rPr lang="kk-KZ" altLang="ru-RU" sz="20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Алғашқы              </a:t>
            </a:r>
            <a:r>
              <a:rPr lang="en-GB" altLang="ru-RU" sz="20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</a:t>
            </a:r>
            <a:r>
              <a:rPr lang="kk-KZ" altLang="ru-RU" sz="20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altLang="ru-RU" sz="20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cm</a:t>
            </a:r>
            <a:r>
              <a:rPr lang="en-GB" altLang="ru-RU" sz="2000" baseline="300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3</a:t>
            </a:r>
            <a:r>
              <a:rPr lang="kk-KZ" altLang="ru-RU" sz="2000" baseline="300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</a:t>
            </a:r>
            <a:r>
              <a:rPr lang="kk-KZ" altLang="ru-RU" sz="20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 дейін р</a:t>
            </a:r>
            <a:r>
              <a:rPr lang="en-GB" altLang="ru-RU" sz="20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</a:t>
            </a:r>
            <a:r>
              <a:rPr lang="kk-KZ" altLang="ru-RU" sz="20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өте аз мөлшерде өзгерген.</a:t>
            </a:r>
            <a:endParaRPr lang="en-GB" altLang="ru-RU" sz="2000" dirty="0">
              <a:solidFill>
                <a:srgbClr val="620BF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6" name="Text Box 5">
            <a:extLst>
              <a:ext uri="{FF2B5EF4-FFF2-40B4-BE49-F238E27FC236}">
                <a16:creationId xmlns:a16="http://schemas.microsoft.com/office/drawing/2014/main" id="{D4F2D8D1-5AD0-48F1-BBEE-86741BD890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64913" y="4323283"/>
            <a:ext cx="2786076" cy="175699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252000" tIns="108000" rIns="252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spcAft>
                <a:spcPts val="200"/>
              </a:spcAft>
              <a:buFontTx/>
              <a:buNone/>
            </a:pPr>
            <a:r>
              <a:rPr lang="en-GB" altLang="ru-RU" sz="20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NaOH</a:t>
            </a:r>
            <a:r>
              <a:rPr lang="kk-KZ" altLang="ru-RU" sz="20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жартыдан төмен тамшысын қосқанда рН жоғарыға күрт өзгеруде</a:t>
            </a:r>
            <a:endParaRPr lang="en-GB" altLang="ru-RU" sz="2000" dirty="0">
              <a:solidFill>
                <a:srgbClr val="620BF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 Box 5">
                <a:extLst>
                  <a:ext uri="{FF2B5EF4-FFF2-40B4-BE49-F238E27FC236}">
                    <a16:creationId xmlns:a16="http://schemas.microsoft.com/office/drawing/2014/main" id="{02C3FEE4-BB03-4560-A0FA-839D2C51360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63" y="1139328"/>
                <a:ext cx="9144000" cy="64899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252000" tIns="108000" rIns="252000" bIns="108000">
                <a:spAutoFit/>
              </a:bodyPr>
              <a:lstStyle/>
              <a:p>
                <a:pPr algn="ctr">
                  <a:spcBef>
                    <a:spcPct val="5000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kk-KZ" sz="2800" dirty="0" smtClean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m:t>күшті қышқыл </m:t>
                      </m:r>
                      <m:d>
                        <m:dPr>
                          <m:ctrlPr>
                            <a:rPr lang="en-US" altLang="ru-RU" sz="2800" i="1" dirty="0" smtClean="0">
                              <a:solidFill>
                                <a:srgbClr val="620BFC"/>
                              </a:solidFill>
                              <a:effectLst/>
                              <a:latin typeface="Cambria Math" panose="02040503050406030204" pitchFamily="18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altLang="ru-RU" sz="2800" i="0" dirty="0" err="1">
                              <a:solidFill>
                                <a:srgbClr val="620BFC"/>
                              </a:solidFill>
                              <a:effectLst/>
                              <a:latin typeface="Cambria Math" panose="02040503050406030204" pitchFamily="18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m:t>HCl</m:t>
                          </m:r>
                        </m:e>
                      </m:d>
                      <m:r>
                        <m:rPr>
                          <m:sty m:val="p"/>
                        </m:rPr>
                        <a:rPr lang="en-US" altLang="ru-RU" sz="2800" i="0" dirty="0">
                          <a:solidFill>
                            <a:srgbClr val="000066"/>
                          </a:solidFill>
                          <a:effectLst/>
                          <a:latin typeface="Cambria Math" panose="02040503050406030204" pitchFamily="18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m:t>v</m:t>
                      </m:r>
                      <m:r>
                        <a:rPr lang="en-US" altLang="ru-RU" sz="2800" i="0" dirty="0">
                          <a:solidFill>
                            <a:srgbClr val="000066"/>
                          </a:solidFill>
                          <a:effectLst/>
                          <a:latin typeface="Cambria Math" panose="02040503050406030204" pitchFamily="18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m:t>.</m:t>
                      </m:r>
                      <m:r>
                        <m:rPr>
                          <m:nor/>
                        </m:rPr>
                        <a:rPr lang="kk-KZ" sz="2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m:t>әлсіз</m:t>
                      </m:r>
                      <m:r>
                        <m:rPr>
                          <m:nor/>
                        </m:rPr>
                        <a:rPr lang="en-US" sz="2800" b="0" i="0" dirty="0" smtClean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kk-KZ" sz="2800" dirty="0" smtClean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m:t>негіз</m:t>
                      </m:r>
                      <m:r>
                        <a:rPr lang="en-US" sz="2800" b="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m:t> </m:t>
                      </m:r>
                      <m:r>
                        <a:rPr lang="kk-KZ" altLang="ru-RU" sz="2800" b="0" i="0" dirty="0" smtClean="0">
                          <a:solidFill>
                            <a:srgbClr val="620BFC"/>
                          </a:solidFill>
                          <a:effectLst/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altLang="ru-RU" sz="2800" b="0" i="0" dirty="0">
                          <a:solidFill>
                            <a:srgbClr val="620BFC"/>
                          </a:solidFill>
                          <a:effectLst/>
                          <a:latin typeface="Cambria Math" panose="02040503050406030204" pitchFamily="18" charset="0"/>
                        </a:rPr>
                        <m:t>NH</m:t>
                      </m:r>
                      <m:r>
                        <a:rPr lang="en-US" altLang="ru-RU" sz="2800" b="0" i="0" baseline="-25000" dirty="0">
                          <a:solidFill>
                            <a:srgbClr val="620BFC"/>
                          </a:solidFill>
                          <a:effectLst/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altLang="ru-RU" sz="2800" b="0" i="0" dirty="0">
                          <a:solidFill>
                            <a:srgbClr val="620BFC"/>
                          </a:solidFill>
                          <a:effectLst/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altLang="ru-RU" sz="2800" dirty="0">
                  <a:solidFill>
                    <a:srgbClr val="620BFC"/>
                  </a:solidFill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mc:Choice>
        <mc:Fallback xmlns="">
          <p:sp>
            <p:nvSpPr>
              <p:cNvPr id="10" name="Text Box 5">
                <a:extLst>
                  <a:ext uri="{FF2B5EF4-FFF2-40B4-BE49-F238E27FC236}">
                    <a16:creationId xmlns:a16="http://schemas.microsoft.com/office/drawing/2014/main" id="{02C3FEE4-BB03-4560-A0FA-839D2C5136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84163" y="1139328"/>
                <a:ext cx="9144000" cy="648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39399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7" grpId="0" animBg="1"/>
      <p:bldP spid="15" grpId="0" animBg="1"/>
      <p:bldP spid="1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3" y="299964"/>
            <a:ext cx="9144000" cy="648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en-US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pH </a:t>
            </a:r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қисығы</a:t>
            </a:r>
          </a:p>
        </p:txBody>
      </p:sp>
      <p:pic>
        <p:nvPicPr>
          <p:cNvPr id="10" name="Picture 14" descr="C:\Users\Admin\Desktop\Безымянный.png">
            <a:extLst>
              <a:ext uri="{FF2B5EF4-FFF2-40B4-BE49-F238E27FC236}">
                <a16:creationId xmlns:a16="http://schemas.microsoft.com/office/drawing/2014/main" id="{BC126E52-E423-4899-9F4F-FECBD97697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0313" y="1945922"/>
            <a:ext cx="5627687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2">
            <a:extLst>
              <a:ext uri="{FF2B5EF4-FFF2-40B4-BE49-F238E27FC236}">
                <a16:creationId xmlns:a16="http://schemas.microsoft.com/office/drawing/2014/main" id="{8138F782-8168-4175-9F02-6DE1FED551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750" y="3573109"/>
            <a:ext cx="4184650" cy="685800"/>
          </a:xfrm>
          <a:prstGeom prst="rect">
            <a:avLst/>
          </a:prstGeom>
          <a:solidFill>
            <a:schemeClr val="accent1">
              <a:alpha val="50195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2400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D445EAA2-4AEF-4A7F-8DFF-F23B608D3C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1050" y="2919059"/>
            <a:ext cx="4197350" cy="628650"/>
          </a:xfrm>
          <a:prstGeom prst="rect">
            <a:avLst/>
          </a:prstGeom>
          <a:solidFill>
            <a:srgbClr val="6699FF">
              <a:alpha val="5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2400"/>
          </a:p>
        </p:txBody>
      </p:sp>
      <p:sp>
        <p:nvSpPr>
          <p:cNvPr id="18" name="Rectangle 4">
            <a:extLst>
              <a:ext uri="{FF2B5EF4-FFF2-40B4-BE49-F238E27FC236}">
                <a16:creationId xmlns:a16="http://schemas.microsoft.com/office/drawing/2014/main" id="{BD01F6C1-C5BD-4F34-B3B0-49A117D1F2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1050" y="4309709"/>
            <a:ext cx="4197350" cy="622300"/>
          </a:xfrm>
          <a:prstGeom prst="rect">
            <a:avLst/>
          </a:prstGeom>
          <a:solidFill>
            <a:srgbClr val="FF9900">
              <a:alpha val="5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2400"/>
          </a:p>
        </p:txBody>
      </p:sp>
      <p:pic>
        <p:nvPicPr>
          <p:cNvPr id="19" name="Picture 8" descr="phsawbg">
            <a:extLst>
              <a:ext uri="{FF2B5EF4-FFF2-40B4-BE49-F238E27FC236}">
                <a16:creationId xmlns:a16="http://schemas.microsoft.com/office/drawing/2014/main" id="{3F67E67F-8BD4-43D0-9469-4063EA641B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8350" y="2804759"/>
            <a:ext cx="4222750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Text Box 11">
            <a:extLst>
              <a:ext uri="{FF2B5EF4-FFF2-40B4-BE49-F238E27FC236}">
                <a16:creationId xmlns:a16="http://schemas.microsoft.com/office/drawing/2014/main" id="{2426669D-4F0D-45B1-845B-1DEE01A137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163" y="6910034"/>
            <a:ext cx="9144000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spcAft>
                <a:spcPts val="200"/>
              </a:spcAft>
              <a:buFontTx/>
              <a:buNone/>
            </a:pPr>
            <a:r>
              <a:rPr lang="kk-KZ" altLang="ru-RU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Тек </a:t>
            </a:r>
            <a:r>
              <a:rPr lang="kk-KZ" altLang="ru-RU" sz="24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метилоранж</a:t>
            </a:r>
            <a:r>
              <a:rPr lang="kk-KZ" altLang="ru-RU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сәйкес келеді</a:t>
            </a:r>
            <a:r>
              <a:rPr lang="en-GB" altLang="ru-RU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– </a:t>
            </a:r>
            <a:r>
              <a:rPr lang="kk-KZ" altLang="ru-RU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тек сол ғана тік бөлігінде толық өзгереді.</a:t>
            </a:r>
            <a:endParaRPr lang="en-GB" altLang="ru-RU" sz="24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1" name="Text Box 22">
            <a:extLst>
              <a:ext uri="{FF2B5EF4-FFF2-40B4-BE49-F238E27FC236}">
                <a16:creationId xmlns:a16="http://schemas.microsoft.com/office/drawing/2014/main" id="{E8EB3831-9E39-45D1-BAE6-41DADA28B6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4091" y="3216464"/>
            <a:ext cx="2809875" cy="156966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ru-RU" altLang="ru-RU" sz="24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Фенолфталеин</a:t>
            </a:r>
            <a:endParaRPr lang="en-US" altLang="ru-RU" sz="2400" dirty="0">
              <a:solidFill>
                <a:srgbClr val="620BF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spcBef>
                <a:spcPct val="50000"/>
              </a:spcBef>
              <a:buFontTx/>
              <a:buNone/>
              <a:defRPr/>
            </a:pPr>
            <a:r>
              <a:rPr lang="ru-RU" altLang="ru-RU" sz="24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Лакмус</a:t>
            </a:r>
            <a:endParaRPr lang="en-US" altLang="ru-RU" sz="2400" dirty="0">
              <a:solidFill>
                <a:srgbClr val="620BF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spcBef>
                <a:spcPct val="50000"/>
              </a:spcBef>
              <a:buFontTx/>
              <a:buNone/>
              <a:defRPr/>
            </a:pPr>
            <a:r>
              <a:rPr lang="ru-RU" altLang="ru-RU" sz="24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Метилоранж</a:t>
            </a:r>
            <a:endParaRPr lang="en-US" altLang="ru-RU" sz="2400" dirty="0">
              <a:solidFill>
                <a:srgbClr val="620BF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 Box 5">
                <a:extLst>
                  <a:ext uri="{FF2B5EF4-FFF2-40B4-BE49-F238E27FC236}">
                    <a16:creationId xmlns:a16="http://schemas.microsoft.com/office/drawing/2014/main" id="{B34152A2-2412-422C-B2D9-72AB0371A05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63" y="1139328"/>
                <a:ext cx="9144000" cy="64899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252000" tIns="108000" rIns="252000" bIns="108000">
                <a:spAutoFit/>
              </a:bodyPr>
              <a:lstStyle/>
              <a:p>
                <a:pPr algn="ctr">
                  <a:spcBef>
                    <a:spcPct val="5000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kk-KZ" sz="2800" dirty="0" smtClean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m:t>күшті қышқыл </m:t>
                      </m:r>
                      <m:r>
                        <a:rPr lang="en-US" altLang="ru-RU" sz="2800" i="0" dirty="0" smtClean="0">
                          <a:solidFill>
                            <a:srgbClr val="620BFC"/>
                          </a:solidFill>
                          <a:effectLst/>
                          <a:latin typeface="Cambria Math" panose="02040503050406030204" pitchFamily="18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altLang="ru-RU" sz="2800" i="0" dirty="0" err="1">
                          <a:solidFill>
                            <a:srgbClr val="620BFC"/>
                          </a:solidFill>
                          <a:effectLst/>
                          <a:latin typeface="Cambria Math" panose="02040503050406030204" pitchFamily="18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m:t>HCl</m:t>
                      </m:r>
                      <m:r>
                        <a:rPr lang="en-US" altLang="ru-RU" sz="2800" i="0" dirty="0">
                          <a:solidFill>
                            <a:srgbClr val="620BFC"/>
                          </a:solidFill>
                          <a:effectLst/>
                          <a:latin typeface="Cambria Math" panose="02040503050406030204" pitchFamily="18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m:t>) </m:t>
                      </m:r>
                      <m:r>
                        <m:rPr>
                          <m:sty m:val="p"/>
                        </m:rPr>
                        <a:rPr lang="en-US" altLang="ru-RU" sz="2800" i="0" dirty="0">
                          <a:solidFill>
                            <a:srgbClr val="000066"/>
                          </a:solidFill>
                          <a:effectLst/>
                          <a:latin typeface="Cambria Math" panose="02040503050406030204" pitchFamily="18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m:t>v</m:t>
                      </m:r>
                      <m:r>
                        <a:rPr lang="en-US" altLang="ru-RU" sz="2800" i="0" dirty="0">
                          <a:solidFill>
                            <a:srgbClr val="000066"/>
                          </a:solidFill>
                          <a:effectLst/>
                          <a:latin typeface="Cambria Math" panose="02040503050406030204" pitchFamily="18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m:t>.</m:t>
                      </m:r>
                      <m:r>
                        <m:rPr>
                          <m:nor/>
                        </m:rPr>
                        <a:rPr lang="kk-KZ" sz="2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m:t>әлсіз</m:t>
                      </m:r>
                      <m:r>
                        <m:rPr>
                          <m:nor/>
                        </m:rPr>
                        <a:rPr lang="en-US" sz="2800" b="0" i="0" dirty="0" smtClean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kk-KZ" sz="2800" dirty="0" smtClean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m:t>негіз</m:t>
                      </m:r>
                      <m:r>
                        <a:rPr lang="kk-KZ" altLang="ru-RU" sz="2800" b="0" i="0" dirty="0" smtClean="0">
                          <a:solidFill>
                            <a:srgbClr val="620BFC"/>
                          </a:solidFill>
                          <a:effectLst/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altLang="ru-RU" sz="2800" b="0" i="0" dirty="0">
                          <a:solidFill>
                            <a:srgbClr val="620BFC"/>
                          </a:solidFill>
                          <a:effectLst/>
                          <a:latin typeface="Cambria Math" panose="02040503050406030204" pitchFamily="18" charset="0"/>
                        </a:rPr>
                        <m:t>NH</m:t>
                      </m:r>
                      <m:r>
                        <a:rPr lang="en-US" altLang="ru-RU" sz="2800" b="0" i="0" baseline="-25000" dirty="0">
                          <a:solidFill>
                            <a:srgbClr val="620BFC"/>
                          </a:solidFill>
                          <a:effectLst/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altLang="ru-RU" sz="2800" b="0" i="0" dirty="0">
                          <a:solidFill>
                            <a:srgbClr val="620BFC"/>
                          </a:solidFill>
                          <a:effectLst/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altLang="ru-RU" sz="2800" dirty="0">
                  <a:solidFill>
                    <a:srgbClr val="620BFC"/>
                  </a:solidFill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mc:Choice>
        <mc:Fallback xmlns="">
          <p:sp>
            <p:nvSpPr>
              <p:cNvPr id="11" name="Text Box 5">
                <a:extLst>
                  <a:ext uri="{FF2B5EF4-FFF2-40B4-BE49-F238E27FC236}">
                    <a16:creationId xmlns:a16="http://schemas.microsoft.com/office/drawing/2014/main" id="{B34152A2-2412-422C-B2D9-72AB0371A0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84163" y="1139328"/>
                <a:ext cx="9144000" cy="648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230591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3" y="299964"/>
            <a:ext cx="9144000" cy="648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en-US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pH </a:t>
            </a:r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қисығы</a:t>
            </a:r>
          </a:p>
        </p:txBody>
      </p:sp>
      <p:pic>
        <p:nvPicPr>
          <p:cNvPr id="27" name="Picture 14" descr="C:\Users\Admin\Desktop\Безымянный.png">
            <a:extLst>
              <a:ext uri="{FF2B5EF4-FFF2-40B4-BE49-F238E27FC236}">
                <a16:creationId xmlns:a16="http://schemas.microsoft.com/office/drawing/2014/main" id="{BEBC6237-F5D7-47E8-BE41-CA67F133AA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250" y="2149549"/>
            <a:ext cx="5627687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9" descr="phwasbg">
            <a:extLst>
              <a:ext uri="{FF2B5EF4-FFF2-40B4-BE49-F238E27FC236}">
                <a16:creationId xmlns:a16="http://schemas.microsoft.com/office/drawing/2014/main" id="{A9008A13-563C-4140-9A47-DDDE1CE2A9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4893" y="2548011"/>
            <a:ext cx="4341813" cy="237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 Box 28">
                <a:extLst>
                  <a:ext uri="{FF2B5EF4-FFF2-40B4-BE49-F238E27FC236}">
                    <a16:creationId xmlns:a16="http://schemas.microsoft.com/office/drawing/2014/main" id="{1F6EB7BF-688B-4AD5-B3F1-E0A5FFCC1AB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59831" y="3430574"/>
                <a:ext cx="1771927" cy="114143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>
                    <a:solidFill>
                      <a:srgbClr val="FFCC99"/>
                    </a:solidFill>
                  </a14:hiddenFill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252000" tIns="108000" rIns="252000" bIns="10800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spcAft>
                    <a:spcPts val="200"/>
                  </a:spcAft>
                  <a:buFontTx/>
                  <a:buNone/>
                </a:pPr>
                <a14:m>
                  <m:oMath xmlns:m="http://schemas.openxmlformats.org/officeDocument/2006/math">
                    <m:r>
                      <a:rPr lang="en-GB" altLang="ru-RU" sz="2000" i="1" dirty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𝑝𝐻</m:t>
                    </m:r>
                  </m:oMath>
                </a14:m>
                <a:r>
                  <a:rPr lang="en-GB" altLang="ru-RU" sz="20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kk-KZ" altLang="ru-RU" sz="20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тұрақты өзгереді</a:t>
                </a:r>
                <a:endParaRPr lang="en-GB" altLang="ru-RU" sz="2000" dirty="0">
                  <a:solidFill>
                    <a:srgbClr val="620BFC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mc:Choice>
        <mc:Fallback xmlns="">
          <p:sp>
            <p:nvSpPr>
              <p:cNvPr id="29" name="Text Box 28">
                <a:extLst>
                  <a:ext uri="{FF2B5EF4-FFF2-40B4-BE49-F238E27FC236}">
                    <a16:creationId xmlns:a16="http://schemas.microsoft.com/office/drawing/2014/main" id="{1F6EB7BF-688B-4AD5-B3F1-E0A5FFCC1A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459831" y="3430574"/>
                <a:ext cx="1771927" cy="1141439"/>
              </a:xfrm>
              <a:prstGeom prst="rect">
                <a:avLst/>
              </a:prstGeom>
              <a:blipFill>
                <a:blip r:embed="rId4"/>
                <a:stretch>
                  <a:fillRect b="-2646"/>
                </a:stretch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CC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 Box 29">
                <a:extLst>
                  <a:ext uri="{FF2B5EF4-FFF2-40B4-BE49-F238E27FC236}">
                    <a16:creationId xmlns:a16="http://schemas.microsoft.com/office/drawing/2014/main" id="{A590C1FB-1CEB-4F07-9364-95B8CA536B4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59348" y="3665906"/>
                <a:ext cx="2278857" cy="215710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>
                    <a:solidFill>
                      <a:srgbClr val="FFCC99"/>
                    </a:solidFill>
                  </a14:hiddenFill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252000" tIns="108000" rIns="252000" bIns="10800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spcAft>
                    <a:spcPts val="200"/>
                  </a:spcAft>
                  <a:buFontTx/>
                  <a:buNone/>
                </a:pPr>
                <a14:m>
                  <m:oMath xmlns:m="http://schemas.openxmlformats.org/officeDocument/2006/math">
                    <m:r>
                      <a:rPr lang="en-GB" altLang="ru-RU" sz="1800" i="1" dirty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𝑁𝑎𝑂𝐻</m:t>
                    </m:r>
                  </m:oMath>
                </a14:m>
                <a:r>
                  <a:rPr lang="kk-KZ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жартыдан төмен тамшысын қосқанда рН жоғарыға күрт өзгеруде</a:t>
                </a:r>
                <a:endParaRPr lang="en-GB" altLang="ru-RU" sz="1800" dirty="0">
                  <a:solidFill>
                    <a:srgbClr val="620BFC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mc:Choice>
        <mc:Fallback xmlns="">
          <p:sp>
            <p:nvSpPr>
              <p:cNvPr id="30" name="Text Box 29">
                <a:extLst>
                  <a:ext uri="{FF2B5EF4-FFF2-40B4-BE49-F238E27FC236}">
                    <a16:creationId xmlns:a16="http://schemas.microsoft.com/office/drawing/2014/main" id="{A590C1FB-1CEB-4F07-9364-95B8CA536B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959348" y="3665906"/>
                <a:ext cx="2278857" cy="2157102"/>
              </a:xfrm>
              <a:prstGeom prst="rect">
                <a:avLst/>
              </a:prstGeom>
              <a:blipFill>
                <a:blip r:embed="rId5"/>
                <a:stretch>
                  <a:fillRect b="-562"/>
                </a:stretch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CC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 Box 31">
                <a:extLst>
                  <a:ext uri="{FF2B5EF4-FFF2-40B4-BE49-F238E27FC236}">
                    <a16:creationId xmlns:a16="http://schemas.microsoft.com/office/drawing/2014/main" id="{BBBF1142-E5F6-474D-9CD0-D3EA81CEC9E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0200" y="4741936"/>
                <a:ext cx="1543050" cy="245974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>
                    <a:solidFill>
                      <a:srgbClr val="FFCC99"/>
                    </a:solidFill>
                  </a14:hiddenFill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252000" tIns="108000" rIns="252000" bIns="10800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spcAft>
                    <a:spcPts val="200"/>
                  </a:spcAft>
                  <a:buFontTx/>
                  <a:buNone/>
                </a:pPr>
                <a:r>
                  <a:rPr lang="en-GB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0.1M </a:t>
                </a:r>
                <a14:m>
                  <m:oMath xmlns:m="http://schemas.openxmlformats.org/officeDocument/2006/math">
                    <m:r>
                      <a:rPr lang="en-GB" altLang="ru-RU" sz="1800" i="1" dirty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𝐶𝐻</m:t>
                    </m:r>
                    <m:r>
                      <a:rPr lang="en-GB" altLang="ru-RU" sz="1800" i="1" baseline="-25000" dirty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3</m:t>
                    </m:r>
                    <m:r>
                      <a:rPr lang="en-GB" altLang="ru-RU" sz="1800" i="1" dirty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𝐶𝑂𝑂𝐻</m:t>
                    </m:r>
                  </m:oMath>
                </a14:m>
                <a:endParaRPr lang="en-US" altLang="ru-RU" sz="1800" i="1" dirty="0">
                  <a:solidFill>
                    <a:srgbClr val="620BFC"/>
                  </a:solidFill>
                  <a:latin typeface="Cambria Math" panose="02040503050406030204" pitchFamily="18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pPr algn="ctr">
                  <a:spcBef>
                    <a:spcPct val="0"/>
                  </a:spcBef>
                  <a:spcAft>
                    <a:spcPts val="200"/>
                  </a:spcAft>
                  <a:buFontTx/>
                  <a:buNone/>
                </a:pPr>
                <a14:m>
                  <m:oMath xmlns:m="http://schemas.openxmlformats.org/officeDocument/2006/math">
                    <m:r>
                      <a:rPr lang="en-GB" altLang="ru-RU" sz="1800" i="1" dirty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 </m:t>
                    </m:r>
                    <m:r>
                      <a:rPr lang="en-GB" altLang="ru-RU" sz="1800" i="1" dirty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𝑝𝐻</m:t>
                    </m:r>
                    <m:r>
                      <a:rPr lang="en-GB" altLang="ru-RU" sz="1800" i="1" dirty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 4 </m:t>
                    </m:r>
                  </m:oMath>
                </a14:m>
                <a:r>
                  <a:rPr lang="kk-KZ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бас-талады </a:t>
                </a:r>
                <a:r>
                  <a:rPr lang="en-GB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(</a:t>
                </a:r>
                <a:r>
                  <a:rPr lang="kk-KZ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бір негізді әлсіз қышқыл</a:t>
                </a:r>
                <a:r>
                  <a:rPr lang="en-GB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)</a:t>
                </a:r>
              </a:p>
            </p:txBody>
          </p:sp>
        </mc:Choice>
        <mc:Fallback>
          <p:sp>
            <p:nvSpPr>
              <p:cNvPr id="31" name="Text Box 31">
                <a:extLst>
                  <a:ext uri="{FF2B5EF4-FFF2-40B4-BE49-F238E27FC236}">
                    <a16:creationId xmlns:a16="http://schemas.microsoft.com/office/drawing/2014/main" id="{BBBF1142-E5F6-474D-9CD0-D3EA81CEC9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0200" y="4741936"/>
                <a:ext cx="1543050" cy="2459749"/>
              </a:xfrm>
              <a:prstGeom prst="rect">
                <a:avLst/>
              </a:prstGeom>
              <a:blipFill>
                <a:blip r:embed="rId6"/>
                <a:stretch>
                  <a:fillRect b="-247"/>
                </a:stretch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CC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kk-K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Line 33">
            <a:extLst>
              <a:ext uri="{FF2B5EF4-FFF2-40B4-BE49-F238E27FC236}">
                <a16:creationId xmlns:a16="http://schemas.microsoft.com/office/drawing/2014/main" id="{9637F7DD-B538-4509-B505-BF17B0D70E71}"/>
              </a:ext>
            </a:extLst>
          </p:cNvPr>
          <p:cNvSpPr>
            <a:spLocks noChangeShapeType="1"/>
          </p:cNvSpPr>
          <p:nvPr/>
        </p:nvSpPr>
        <p:spPr bwMode="auto">
          <a:xfrm>
            <a:off x="9088437" y="7701036"/>
            <a:ext cx="190500" cy="1588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4" name="Line 35">
            <a:extLst>
              <a:ext uri="{FF2B5EF4-FFF2-40B4-BE49-F238E27FC236}">
                <a16:creationId xmlns:a16="http://schemas.microsoft.com/office/drawing/2014/main" id="{C42F7138-3BC9-48CE-911E-D6E3BB36E9D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1637" y="7701036"/>
            <a:ext cx="1905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 Box 13">
                <a:extLst>
                  <a:ext uri="{FF2B5EF4-FFF2-40B4-BE49-F238E27FC236}">
                    <a16:creationId xmlns:a16="http://schemas.microsoft.com/office/drawing/2014/main" id="{DCF33045-056F-4BD9-A10A-1F2746A3EA5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66706" y="1949030"/>
                <a:ext cx="2761458" cy="16287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>
                    <a:solidFill>
                      <a:srgbClr val="FFCC99"/>
                    </a:solidFill>
                  </a14:hiddenFill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252000" tIns="108000" rIns="252000" bIns="10800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spcAft>
                    <a:spcPts val="200"/>
                  </a:spcAft>
                  <a:buFontTx/>
                  <a:buNone/>
                </a:pPr>
                <a:r>
                  <a:rPr lang="en-GB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0.1M </a:t>
                </a:r>
                <a14:m>
                  <m:oMath xmlns:m="http://schemas.openxmlformats.org/officeDocument/2006/math">
                    <m:r>
                      <a:rPr lang="en-GB" altLang="ru-RU" sz="1800" i="1" dirty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𝑁𝑎𝑂𝐻</m:t>
                    </m:r>
                    <m:r>
                      <a:rPr lang="kk-KZ" altLang="ru-RU" sz="1800" i="1" dirty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 </m:t>
                    </m:r>
                  </m:oMath>
                </a14:m>
                <a:r>
                  <a:rPr lang="kk-KZ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артық мөлшерінде қисық деңгейі рН 13 тоқтады</a:t>
                </a:r>
                <a:endParaRPr lang="en-GB" altLang="ru-RU" sz="1800" dirty="0">
                  <a:solidFill>
                    <a:srgbClr val="620BFC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pPr algn="ctr">
                  <a:spcBef>
                    <a:spcPct val="0"/>
                  </a:spcBef>
                  <a:spcAft>
                    <a:spcPts val="200"/>
                  </a:spcAft>
                  <a:buFontTx/>
                  <a:buNone/>
                </a:pPr>
                <a:r>
                  <a:rPr lang="en-GB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(</a:t>
                </a:r>
                <a:r>
                  <a:rPr lang="kk-KZ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күшті сілті</a:t>
                </a:r>
                <a:r>
                  <a:rPr lang="en-GB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)</a:t>
                </a:r>
              </a:p>
            </p:txBody>
          </p:sp>
        </mc:Choice>
        <mc:Fallback xmlns="">
          <p:sp>
            <p:nvSpPr>
              <p:cNvPr id="35" name="Text Box 13">
                <a:extLst>
                  <a:ext uri="{FF2B5EF4-FFF2-40B4-BE49-F238E27FC236}">
                    <a16:creationId xmlns:a16="http://schemas.microsoft.com/office/drawing/2014/main" id="{DCF33045-056F-4BD9-A10A-1F2746A3EA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666706" y="1949030"/>
                <a:ext cx="2761458" cy="1628752"/>
              </a:xfrm>
              <a:prstGeom prst="rect">
                <a:avLst/>
              </a:prstGeom>
              <a:blipFill>
                <a:blip r:embed="rId7"/>
                <a:stretch>
                  <a:fillRect b="-743"/>
                </a:stretch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CC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 Box 5">
                <a:extLst>
                  <a:ext uri="{FF2B5EF4-FFF2-40B4-BE49-F238E27FC236}">
                    <a16:creationId xmlns:a16="http://schemas.microsoft.com/office/drawing/2014/main" id="{237859FF-72C3-43FC-A26F-D55AF6D4763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63" y="1139328"/>
                <a:ext cx="9144000" cy="64899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252000" tIns="108000" rIns="252000" bIns="108000">
                <a:spAutoFit/>
              </a:bodyPr>
              <a:lstStyle/>
              <a:p>
                <a:pPr algn="ctr">
                  <a:spcBef>
                    <a:spcPct val="5000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kk-KZ" sz="2800" dirty="0" smtClean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m:t>әлсіз</m:t>
                      </m:r>
                      <m:r>
                        <m:rPr>
                          <m:nor/>
                        </m:rPr>
                        <a:rPr lang="en-US" sz="2800" b="0" i="0" dirty="0" smtClean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kk-KZ" sz="2800" dirty="0" smtClean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m:t>қышқыл</m:t>
                      </m:r>
                      <m:r>
                        <m:rPr>
                          <m:nor/>
                        </m:rPr>
                        <a:rPr lang="en-US" sz="2800" b="0" i="0" dirty="0" smtClean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m:t> </m:t>
                      </m:r>
                      <m:d>
                        <m:dPr>
                          <m:ctrlPr>
                            <a:rPr lang="en-US" altLang="ru-RU" sz="2800" i="1" dirty="0" smtClean="0">
                              <a:solidFill>
                                <a:srgbClr val="620BFC"/>
                              </a:solidFill>
                              <a:effectLst/>
                              <a:latin typeface="Cambria Math" panose="02040503050406030204" pitchFamily="18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altLang="ru-RU" sz="2800" dirty="0">
                              <a:solidFill>
                                <a:srgbClr val="620BFC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CH</m:t>
                          </m:r>
                          <m:r>
                            <a:rPr lang="en-US" altLang="ru-RU" sz="2800" baseline="-25000" dirty="0">
                              <a:solidFill>
                                <a:srgbClr val="620BFC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m:rPr>
                              <m:sty m:val="p"/>
                            </m:rPr>
                            <a:rPr lang="en-US" altLang="ru-RU" sz="2800" dirty="0">
                              <a:solidFill>
                                <a:srgbClr val="620BFC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COOH</m:t>
                          </m:r>
                        </m:e>
                      </m:d>
                      <m:r>
                        <a:rPr lang="en-US" altLang="ru-RU" sz="2800" b="0" i="1" dirty="0" smtClean="0">
                          <a:solidFill>
                            <a:srgbClr val="620BFC"/>
                          </a:solidFill>
                          <a:effectLst/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ru-RU" sz="2800" i="0" dirty="0">
                          <a:solidFill>
                            <a:srgbClr val="000066"/>
                          </a:solidFill>
                          <a:effectLst/>
                          <a:latin typeface="Cambria Math" panose="02040503050406030204" pitchFamily="18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m:t>v</m:t>
                      </m:r>
                      <m:r>
                        <a:rPr lang="en-US" altLang="ru-RU" sz="2800" i="0" dirty="0">
                          <a:solidFill>
                            <a:srgbClr val="000066"/>
                          </a:solidFill>
                          <a:effectLst/>
                          <a:latin typeface="Cambria Math" panose="02040503050406030204" pitchFamily="18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m:t>.</m:t>
                      </m:r>
                      <m:r>
                        <m:rPr>
                          <m:nor/>
                        </m:rPr>
                        <a:rPr lang="kk-KZ" sz="2800" dirty="0" smtClean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m:t>күшті негіз </m:t>
                      </m:r>
                      <m:r>
                        <a:rPr lang="kk-KZ" altLang="ru-RU" sz="2800" i="0" dirty="0" smtClean="0">
                          <a:solidFill>
                            <a:srgbClr val="620BFC"/>
                          </a:solidFill>
                          <a:effectLst/>
                          <a:latin typeface="Cambria Math" panose="02040503050406030204" pitchFamily="18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altLang="ru-RU" sz="2800" i="0" dirty="0" err="1">
                          <a:solidFill>
                            <a:srgbClr val="620BFC"/>
                          </a:solidFill>
                          <a:effectLst/>
                          <a:latin typeface="Cambria Math" panose="02040503050406030204" pitchFamily="18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m:t>NaOH</m:t>
                      </m:r>
                      <m:r>
                        <a:rPr lang="en-US" altLang="ru-RU" sz="2800" i="0" dirty="0">
                          <a:solidFill>
                            <a:srgbClr val="620BFC"/>
                          </a:solidFill>
                          <a:effectLst/>
                          <a:latin typeface="Cambria Math" panose="02040503050406030204" pitchFamily="18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m:t>)</m:t>
                      </m:r>
                    </m:oMath>
                  </m:oMathPara>
                </a14:m>
                <a:endParaRPr lang="en-US" altLang="ru-RU" sz="2800" dirty="0">
                  <a:solidFill>
                    <a:srgbClr val="620BFC"/>
                  </a:solidFill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mc:Choice>
        <mc:Fallback xmlns="">
          <p:sp>
            <p:nvSpPr>
              <p:cNvPr id="12" name="Text Box 5">
                <a:extLst>
                  <a:ext uri="{FF2B5EF4-FFF2-40B4-BE49-F238E27FC236}">
                    <a16:creationId xmlns:a16="http://schemas.microsoft.com/office/drawing/2014/main" id="{237859FF-72C3-43FC-A26F-D55AF6D476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84163" y="1139328"/>
                <a:ext cx="9144000" cy="64899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8267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31" grpId="0" animBg="1"/>
      <p:bldP spid="3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3" y="299964"/>
            <a:ext cx="9144000" cy="648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en-US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pH </a:t>
            </a:r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қисығы</a:t>
            </a:r>
          </a:p>
        </p:txBody>
      </p:sp>
      <p:pic>
        <p:nvPicPr>
          <p:cNvPr id="12" name="Picture 14" descr="C:\Users\Admin\Desktop\Безымянный.png">
            <a:extLst>
              <a:ext uri="{FF2B5EF4-FFF2-40B4-BE49-F238E27FC236}">
                <a16:creationId xmlns:a16="http://schemas.microsoft.com/office/drawing/2014/main" id="{FD66F674-7283-4708-86EB-DD48DD478A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0313" y="1898333"/>
            <a:ext cx="5627687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2">
            <a:extLst>
              <a:ext uri="{FF2B5EF4-FFF2-40B4-BE49-F238E27FC236}">
                <a16:creationId xmlns:a16="http://schemas.microsoft.com/office/drawing/2014/main" id="{2F4FB960-2E0A-409A-B2F3-CDBB87D599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750" y="3525520"/>
            <a:ext cx="4184650" cy="685800"/>
          </a:xfrm>
          <a:prstGeom prst="rect">
            <a:avLst/>
          </a:prstGeom>
          <a:solidFill>
            <a:schemeClr val="accent1">
              <a:alpha val="50195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2400"/>
          </a:p>
        </p:txBody>
      </p:sp>
      <p:sp>
        <p:nvSpPr>
          <p:cNvPr id="14" name="Rectangle 3">
            <a:extLst>
              <a:ext uri="{FF2B5EF4-FFF2-40B4-BE49-F238E27FC236}">
                <a16:creationId xmlns:a16="http://schemas.microsoft.com/office/drawing/2014/main" id="{7BE11F7F-1025-4538-899F-B43174C976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1050" y="2871470"/>
            <a:ext cx="4197350" cy="628650"/>
          </a:xfrm>
          <a:prstGeom prst="rect">
            <a:avLst/>
          </a:prstGeom>
          <a:solidFill>
            <a:srgbClr val="6699FF">
              <a:alpha val="5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2400"/>
          </a:p>
        </p:txBody>
      </p:sp>
      <p:sp>
        <p:nvSpPr>
          <p:cNvPr id="15" name="Rectangle 4">
            <a:extLst>
              <a:ext uri="{FF2B5EF4-FFF2-40B4-BE49-F238E27FC236}">
                <a16:creationId xmlns:a16="http://schemas.microsoft.com/office/drawing/2014/main" id="{5786E70A-7BAC-4F83-871B-CBB438EA8E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1050" y="4262120"/>
            <a:ext cx="4197350" cy="622300"/>
          </a:xfrm>
          <a:prstGeom prst="rect">
            <a:avLst/>
          </a:prstGeom>
          <a:solidFill>
            <a:srgbClr val="FF9900">
              <a:alpha val="5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2400"/>
          </a:p>
        </p:txBody>
      </p:sp>
      <p:pic>
        <p:nvPicPr>
          <p:cNvPr id="16" name="Picture 7" descr="phwasbg">
            <a:extLst>
              <a:ext uri="{FF2B5EF4-FFF2-40B4-BE49-F238E27FC236}">
                <a16:creationId xmlns:a16="http://schemas.microsoft.com/office/drawing/2014/main" id="{0B9CDB3E-F1A4-4D29-A6BD-868BEE8A3C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0" y="2296795"/>
            <a:ext cx="4341813" cy="237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 Box 22">
            <a:extLst>
              <a:ext uri="{FF2B5EF4-FFF2-40B4-BE49-F238E27FC236}">
                <a16:creationId xmlns:a16="http://schemas.microsoft.com/office/drawing/2014/main" id="{B4D863A3-7985-41C4-9DBE-97EA150DAA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8263" y="3188983"/>
            <a:ext cx="2974975" cy="16954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252000" tIns="108000" rIns="252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ru-RU" altLang="ru-RU" sz="24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Фенолфталеин</a:t>
            </a:r>
            <a:endParaRPr lang="en-US" altLang="ru-RU" sz="2400" dirty="0">
              <a:solidFill>
                <a:srgbClr val="620BF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spcBef>
                <a:spcPct val="50000"/>
              </a:spcBef>
              <a:buFontTx/>
              <a:buNone/>
              <a:defRPr/>
            </a:pPr>
            <a:r>
              <a:rPr lang="ru-RU" altLang="ru-RU" sz="24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Лакмус</a:t>
            </a:r>
            <a:endParaRPr lang="en-US" altLang="ru-RU" sz="2400" dirty="0">
              <a:solidFill>
                <a:srgbClr val="620BF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spcBef>
                <a:spcPct val="50000"/>
              </a:spcBef>
              <a:buFontTx/>
              <a:buNone/>
              <a:defRPr/>
            </a:pPr>
            <a:r>
              <a:rPr lang="ru-RU" altLang="ru-RU" sz="24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Метилоранж</a:t>
            </a:r>
            <a:endParaRPr lang="en-US" altLang="ru-RU" sz="2400" dirty="0">
              <a:solidFill>
                <a:srgbClr val="620BF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8" name="Text Box 11">
            <a:extLst>
              <a:ext uri="{FF2B5EF4-FFF2-40B4-BE49-F238E27FC236}">
                <a16:creationId xmlns:a16="http://schemas.microsoft.com/office/drawing/2014/main" id="{ED591041-80EB-4249-ADA5-5814D86C75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163" y="6743615"/>
            <a:ext cx="9109075" cy="95677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252000" tIns="108000" rIns="252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spcAft>
                <a:spcPts val="200"/>
              </a:spcAft>
              <a:buFontTx/>
              <a:buNone/>
            </a:pPr>
            <a:r>
              <a:rPr lang="kk-KZ" altLang="ru-RU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Тек </a:t>
            </a:r>
            <a:r>
              <a:rPr lang="kk-KZ" altLang="ru-RU" sz="24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фенолфталеин</a:t>
            </a:r>
            <a:r>
              <a:rPr lang="kk-KZ" altLang="ru-RU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сәйкес келеді</a:t>
            </a:r>
            <a:r>
              <a:rPr lang="en-GB" altLang="ru-RU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– </a:t>
            </a:r>
            <a:r>
              <a:rPr lang="kk-KZ" altLang="ru-RU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тек сол ғана тік бөлігінде толық өзгереді.</a:t>
            </a:r>
            <a:endParaRPr lang="en-GB" altLang="ru-RU" sz="24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 Box 5">
                <a:extLst>
                  <a:ext uri="{FF2B5EF4-FFF2-40B4-BE49-F238E27FC236}">
                    <a16:creationId xmlns:a16="http://schemas.microsoft.com/office/drawing/2014/main" id="{24448F4B-C190-4D62-A7D7-082DB250B9F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63" y="1139328"/>
                <a:ext cx="9144000" cy="64899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252000" tIns="108000" rIns="252000" bIns="108000">
                <a:spAutoFit/>
              </a:bodyPr>
              <a:lstStyle/>
              <a:p>
                <a:pPr algn="ctr">
                  <a:spcBef>
                    <a:spcPct val="5000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kk-KZ" sz="2800" dirty="0" smtClean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m:t>әлсіз</m:t>
                      </m:r>
                      <m:r>
                        <m:rPr>
                          <m:nor/>
                        </m:rPr>
                        <a:rPr lang="en-US" sz="2800" b="0" i="0" dirty="0" smtClean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kk-KZ" sz="2800" dirty="0" smtClean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m:t>қышқыл</m:t>
                      </m:r>
                      <m:r>
                        <m:rPr>
                          <m:nor/>
                        </m:rPr>
                        <a:rPr lang="en-US" sz="2800" b="0" i="0" dirty="0" smtClean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m:t> </m:t>
                      </m:r>
                      <m:d>
                        <m:dPr>
                          <m:ctrlPr>
                            <a:rPr lang="en-US" altLang="ru-RU" sz="2800" i="1" dirty="0" smtClean="0">
                              <a:solidFill>
                                <a:srgbClr val="620BFC"/>
                              </a:solidFill>
                              <a:effectLst/>
                              <a:latin typeface="Cambria Math" panose="02040503050406030204" pitchFamily="18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altLang="ru-RU" sz="2800" dirty="0">
                              <a:solidFill>
                                <a:srgbClr val="620BFC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CH</m:t>
                          </m:r>
                          <m:r>
                            <a:rPr lang="en-US" altLang="ru-RU" sz="2800" baseline="-25000" dirty="0">
                              <a:solidFill>
                                <a:srgbClr val="620BFC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m:rPr>
                              <m:sty m:val="p"/>
                            </m:rPr>
                            <a:rPr lang="en-US" altLang="ru-RU" sz="2800" dirty="0">
                              <a:solidFill>
                                <a:srgbClr val="620BFC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COOH</m:t>
                          </m:r>
                        </m:e>
                      </m:d>
                      <m:r>
                        <a:rPr lang="en-US" altLang="ru-RU" sz="2800" b="0" i="1" dirty="0" smtClean="0">
                          <a:solidFill>
                            <a:srgbClr val="620BFC"/>
                          </a:solidFill>
                          <a:effectLst/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ru-RU" sz="2800" i="0" dirty="0">
                          <a:solidFill>
                            <a:srgbClr val="000066"/>
                          </a:solidFill>
                          <a:effectLst/>
                          <a:latin typeface="Cambria Math" panose="02040503050406030204" pitchFamily="18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m:t>v</m:t>
                      </m:r>
                      <m:r>
                        <a:rPr lang="en-US" altLang="ru-RU" sz="2800" i="0" dirty="0">
                          <a:solidFill>
                            <a:srgbClr val="000066"/>
                          </a:solidFill>
                          <a:effectLst/>
                          <a:latin typeface="Cambria Math" panose="02040503050406030204" pitchFamily="18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m:t>.</m:t>
                      </m:r>
                      <m:r>
                        <m:rPr>
                          <m:nor/>
                        </m:rPr>
                        <a:rPr lang="kk-KZ" sz="2800" dirty="0" smtClean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m:t>күшті негіз </m:t>
                      </m:r>
                      <m:r>
                        <a:rPr lang="kk-KZ" altLang="ru-RU" sz="2800" i="0" dirty="0" smtClean="0">
                          <a:solidFill>
                            <a:srgbClr val="620BFC"/>
                          </a:solidFill>
                          <a:effectLst/>
                          <a:latin typeface="Cambria Math" panose="02040503050406030204" pitchFamily="18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altLang="ru-RU" sz="2800" i="0" dirty="0" err="1">
                          <a:solidFill>
                            <a:srgbClr val="620BFC"/>
                          </a:solidFill>
                          <a:effectLst/>
                          <a:latin typeface="Cambria Math" panose="02040503050406030204" pitchFamily="18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m:t>NaOH</m:t>
                      </m:r>
                      <m:r>
                        <a:rPr lang="en-US" altLang="ru-RU" sz="2800" i="0" dirty="0">
                          <a:solidFill>
                            <a:srgbClr val="620BFC"/>
                          </a:solidFill>
                          <a:effectLst/>
                          <a:latin typeface="Cambria Math" panose="02040503050406030204" pitchFamily="18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m:t>)</m:t>
                      </m:r>
                    </m:oMath>
                  </m:oMathPara>
                </a14:m>
                <a:endParaRPr lang="en-US" altLang="ru-RU" sz="2800" dirty="0">
                  <a:solidFill>
                    <a:srgbClr val="620BFC"/>
                  </a:solidFill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mc:Choice>
        <mc:Fallback xmlns="">
          <p:sp>
            <p:nvSpPr>
              <p:cNvPr id="11" name="Text Box 5">
                <a:extLst>
                  <a:ext uri="{FF2B5EF4-FFF2-40B4-BE49-F238E27FC236}">
                    <a16:creationId xmlns:a16="http://schemas.microsoft.com/office/drawing/2014/main" id="{24448F4B-C190-4D62-A7D7-082DB250B9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84163" y="1139328"/>
                <a:ext cx="9144000" cy="648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65273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7411" y="298903"/>
            <a:ext cx="9105827" cy="648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en-US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pH </a:t>
            </a:r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қисығы</a:t>
            </a:r>
          </a:p>
        </p:txBody>
      </p:sp>
      <p:pic>
        <p:nvPicPr>
          <p:cNvPr id="11" name="Picture 14" descr="C:\Users\Admin\Desktop\Безымянный.png">
            <a:extLst>
              <a:ext uri="{FF2B5EF4-FFF2-40B4-BE49-F238E27FC236}">
                <a16:creationId xmlns:a16="http://schemas.microsoft.com/office/drawing/2014/main" id="{260412BD-E434-44D9-BA31-FF6EC58B4D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6213" y="2179638"/>
            <a:ext cx="5627687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8" descr="phwawbg">
            <a:extLst>
              <a:ext uri="{FF2B5EF4-FFF2-40B4-BE49-F238E27FC236}">
                <a16:creationId xmlns:a16="http://schemas.microsoft.com/office/drawing/2014/main" id="{B4C2CDA8-A4C8-430E-BD1D-4F71DBB303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6950" y="3155950"/>
            <a:ext cx="4460875" cy="178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 Box 31">
                <a:extLst>
                  <a:ext uri="{FF2B5EF4-FFF2-40B4-BE49-F238E27FC236}">
                    <a16:creationId xmlns:a16="http://schemas.microsoft.com/office/drawing/2014/main" id="{EB3A0C03-20DA-479A-ADAC-B2EB21F187D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84738" y="3876675"/>
                <a:ext cx="1684337" cy="144921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>
                    <a:solidFill>
                      <a:srgbClr val="FFCC99"/>
                    </a:solidFill>
                  </a14:hiddenFill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252000" tIns="108000" rIns="252000" bIns="10800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spcAft>
                    <a:spcPts val="200"/>
                  </a:spcAft>
                  <a:buFontTx/>
                  <a:buNone/>
                </a:pPr>
                <a:r>
                  <a:rPr lang="kk-KZ" altLang="ru-RU" sz="20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Ешқан-дай </a:t>
                </a:r>
                <a14:m>
                  <m:oMath xmlns:m="http://schemas.openxmlformats.org/officeDocument/2006/math">
                    <m:r>
                      <a:rPr lang="en-GB" altLang="ru-RU" sz="2000" i="1" dirty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𝑝𝐻</m:t>
                    </m:r>
                  </m:oMath>
                </a14:m>
                <a:r>
                  <a:rPr lang="kk-KZ" altLang="ru-RU" sz="20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секірісі жоқ </a:t>
                </a:r>
                <a:endParaRPr lang="en-GB" altLang="ru-RU" sz="2000" dirty="0">
                  <a:solidFill>
                    <a:srgbClr val="620BFC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mc:Choice>
        <mc:Fallback>
          <p:sp>
            <p:nvSpPr>
              <p:cNvPr id="21" name="Text Box 31">
                <a:extLst>
                  <a:ext uri="{FF2B5EF4-FFF2-40B4-BE49-F238E27FC236}">
                    <a16:creationId xmlns:a16="http://schemas.microsoft.com/office/drawing/2014/main" id="{EB3A0C03-20DA-479A-ADAC-B2EB21F187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884738" y="3876675"/>
                <a:ext cx="1684337" cy="1449216"/>
              </a:xfrm>
              <a:prstGeom prst="rect">
                <a:avLst/>
              </a:prstGeom>
              <a:blipFill>
                <a:blip r:embed="rId4"/>
                <a:stretch>
                  <a:fillRect b="-1667"/>
                </a:stretch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CC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kk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 Box 31">
                <a:extLst>
                  <a:ext uri="{FF2B5EF4-FFF2-40B4-BE49-F238E27FC236}">
                    <a16:creationId xmlns:a16="http://schemas.microsoft.com/office/drawing/2014/main" id="{5AC7BB70-D64D-438F-9ACB-C30297D12B9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63" y="4756150"/>
                <a:ext cx="1684337" cy="218275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>
                    <a:solidFill>
                      <a:srgbClr val="FFCC99"/>
                    </a:solidFill>
                  </a14:hiddenFill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252000" tIns="108000" rIns="252000" bIns="10800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spcAft>
                    <a:spcPts val="200"/>
                  </a:spcAft>
                  <a:buFontTx/>
                  <a:buNone/>
                </a:pPr>
                <a:r>
                  <a:rPr lang="en-GB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0.1M </a:t>
                </a:r>
                <a14:m>
                  <m:oMath xmlns:m="http://schemas.openxmlformats.org/officeDocument/2006/math">
                    <m:r>
                      <a:rPr lang="en-GB" altLang="ru-RU" sz="1800" i="1" dirty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𝐶𝐻</m:t>
                    </m:r>
                    <m:r>
                      <a:rPr lang="en-GB" altLang="ru-RU" sz="1800" i="1" baseline="-25000" dirty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3</m:t>
                    </m:r>
                    <m:r>
                      <a:rPr lang="en-GB" altLang="ru-RU" sz="1800" i="1" dirty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𝐶𝑂𝑂𝐻</m:t>
                    </m:r>
                    <m:r>
                      <a:rPr lang="en-GB" altLang="ru-RU" sz="1800" i="1" dirty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 </m:t>
                    </m:r>
                  </m:oMath>
                </a14:m>
                <a:endParaRPr lang="en-US" altLang="ru-RU" sz="1800" i="1" dirty="0">
                  <a:solidFill>
                    <a:srgbClr val="620BFC"/>
                  </a:solidFill>
                  <a:latin typeface="Cambria Math" panose="02040503050406030204" pitchFamily="18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pPr algn="ctr">
                  <a:spcBef>
                    <a:spcPct val="0"/>
                  </a:spcBef>
                  <a:spcAft>
                    <a:spcPts val="200"/>
                  </a:spcAft>
                  <a:buFontTx/>
                  <a:buNone/>
                </a:pPr>
                <a14:m>
                  <m:oMath xmlns:m="http://schemas.openxmlformats.org/officeDocument/2006/math">
                    <m:r>
                      <a:rPr lang="en-GB" altLang="ru-RU" sz="1800" i="1" dirty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𝑝𝐻</m:t>
                    </m:r>
                    <m:r>
                      <a:rPr lang="en-GB" altLang="ru-RU" sz="1800" i="1" dirty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 4 </m:t>
                    </m:r>
                  </m:oMath>
                </a14:m>
                <a:r>
                  <a:rPr lang="kk-KZ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басталады </a:t>
                </a:r>
                <a:r>
                  <a:rPr lang="en-GB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(</a:t>
                </a:r>
                <a:r>
                  <a:rPr lang="kk-KZ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бір негізді әлсіз қышқыл</a:t>
                </a:r>
                <a:r>
                  <a:rPr lang="en-GB" altLang="ru-RU" sz="1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)</a:t>
                </a:r>
              </a:p>
            </p:txBody>
          </p:sp>
        </mc:Choice>
        <mc:Fallback xmlns="">
          <p:sp>
            <p:nvSpPr>
              <p:cNvPr id="22" name="Text Box 31">
                <a:extLst>
                  <a:ext uri="{FF2B5EF4-FFF2-40B4-BE49-F238E27FC236}">
                    <a16:creationId xmlns:a16="http://schemas.microsoft.com/office/drawing/2014/main" id="{5AC7BB70-D64D-438F-9ACB-C30297D12B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84163" y="4756150"/>
                <a:ext cx="1684337" cy="2182750"/>
              </a:xfrm>
              <a:prstGeom prst="rect">
                <a:avLst/>
              </a:prstGeom>
              <a:blipFill>
                <a:blip r:embed="rId5"/>
                <a:stretch>
                  <a:fillRect b="-278"/>
                </a:stretch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CC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 Box 28">
                <a:extLst>
                  <a:ext uri="{FF2B5EF4-FFF2-40B4-BE49-F238E27FC236}">
                    <a16:creationId xmlns:a16="http://schemas.microsoft.com/office/drawing/2014/main" id="{89565E7A-F875-4995-A4D8-C0583DC9AC0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30450" y="4001294"/>
                <a:ext cx="2279650" cy="833663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>
                    <a:solidFill>
                      <a:srgbClr val="FFCC99"/>
                    </a:solidFill>
                  </a14:hiddenFill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252000" tIns="108000" rIns="252000" bIns="10800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spcAft>
                    <a:spcPts val="200"/>
                  </a:spcAft>
                  <a:buFontTx/>
                  <a:buNone/>
                </a:pPr>
                <a14:m>
                  <m:oMath xmlns:m="http://schemas.openxmlformats.org/officeDocument/2006/math">
                    <m:r>
                      <a:rPr lang="en-GB" altLang="ru-RU" sz="2000" i="1" dirty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𝑝𝐻</m:t>
                    </m:r>
                    <m:r>
                      <a:rPr lang="en-GB" altLang="ru-RU" sz="2000" i="1" dirty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 </m:t>
                    </m:r>
                  </m:oMath>
                </a14:m>
                <a:r>
                  <a:rPr lang="kk-KZ" altLang="ru-RU" sz="20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тұрақты өзгереді</a:t>
                </a:r>
                <a:endParaRPr lang="en-GB" altLang="ru-RU" sz="2000" dirty="0">
                  <a:solidFill>
                    <a:srgbClr val="620BFC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mc:Choice>
        <mc:Fallback xmlns="">
          <p:sp>
            <p:nvSpPr>
              <p:cNvPr id="23" name="Text Box 28">
                <a:extLst>
                  <a:ext uri="{FF2B5EF4-FFF2-40B4-BE49-F238E27FC236}">
                    <a16:creationId xmlns:a16="http://schemas.microsoft.com/office/drawing/2014/main" id="{89565E7A-F875-4995-A4D8-C0583DC9AC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330450" y="4001294"/>
                <a:ext cx="2279650" cy="833663"/>
              </a:xfrm>
              <a:prstGeom prst="rect">
                <a:avLst/>
              </a:prstGeom>
              <a:blipFill>
                <a:blip r:embed="rId6"/>
                <a:stretch>
                  <a:fillRect b="-4317"/>
                </a:stretch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CC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 Box 13">
                <a:extLst>
                  <a:ext uri="{FF2B5EF4-FFF2-40B4-BE49-F238E27FC236}">
                    <a16:creationId xmlns:a16="http://schemas.microsoft.com/office/drawing/2014/main" id="{1DCCBC8A-A542-4AD9-9DB8-E9267987596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91324" y="2527300"/>
                <a:ext cx="2314575" cy="209041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>
                    <a:solidFill>
                      <a:srgbClr val="FFCC99"/>
                    </a:solidFill>
                  </a14:hiddenFill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252000" tIns="108000" rIns="252000" bIns="10800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spcAft>
                    <a:spcPts val="200"/>
                  </a:spcAft>
                  <a:buFontTx/>
                  <a:buNone/>
                </a:pPr>
                <a:r>
                  <a:rPr lang="en-GB" altLang="ru-RU" sz="20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0.1M </a:t>
                </a:r>
                <a14:m>
                  <m:oMath xmlns:m="http://schemas.openxmlformats.org/officeDocument/2006/math">
                    <m:r>
                      <a:rPr lang="en-GB" altLang="ru-RU" sz="2000" i="1" dirty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𝑁𝐻</m:t>
                    </m:r>
                    <m:r>
                      <a:rPr lang="en-GB" altLang="ru-RU" sz="2000" i="1" baseline="-25000" dirty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3</m:t>
                    </m:r>
                  </m:oMath>
                </a14:m>
                <a:r>
                  <a:rPr lang="kk-KZ" altLang="ru-RU" sz="20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артық мөлшерінде қисық деңгейі рН 10 тоқтады</a:t>
                </a:r>
                <a:endParaRPr lang="en-GB" altLang="ru-RU" sz="2000" dirty="0">
                  <a:solidFill>
                    <a:srgbClr val="620BFC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pPr algn="ctr">
                  <a:spcBef>
                    <a:spcPct val="0"/>
                  </a:spcBef>
                  <a:spcAft>
                    <a:spcPts val="200"/>
                  </a:spcAft>
                  <a:buFontTx/>
                  <a:buNone/>
                </a:pPr>
                <a:r>
                  <a:rPr lang="en-GB" altLang="ru-RU" sz="20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(</a:t>
                </a:r>
                <a:r>
                  <a:rPr lang="kk-KZ" altLang="ru-RU" sz="20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әлсіз негіз</a:t>
                </a:r>
                <a:r>
                  <a:rPr lang="en-GB" altLang="ru-RU" sz="20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)</a:t>
                </a:r>
              </a:p>
            </p:txBody>
          </p:sp>
        </mc:Choice>
        <mc:Fallback xmlns="">
          <p:sp>
            <p:nvSpPr>
              <p:cNvPr id="24" name="Text Box 13">
                <a:extLst>
                  <a:ext uri="{FF2B5EF4-FFF2-40B4-BE49-F238E27FC236}">
                    <a16:creationId xmlns:a16="http://schemas.microsoft.com/office/drawing/2014/main" id="{1DCCBC8A-A542-4AD9-9DB8-E926798759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791324" y="2527300"/>
                <a:ext cx="2314575" cy="2090417"/>
              </a:xfrm>
              <a:prstGeom prst="rect">
                <a:avLst/>
              </a:prstGeom>
              <a:blipFill>
                <a:blip r:embed="rId7"/>
                <a:stretch>
                  <a:fillRect b="-1163"/>
                </a:stretch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CC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 Box 5">
                <a:extLst>
                  <a:ext uri="{FF2B5EF4-FFF2-40B4-BE49-F238E27FC236}">
                    <a16:creationId xmlns:a16="http://schemas.microsoft.com/office/drawing/2014/main" id="{4011764E-4C11-4A17-933B-DB1A22261F2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8667" y="1193442"/>
                <a:ext cx="9109075" cy="64899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252000" tIns="108000" rIns="252000" bIns="108000">
                <a:spAutoFit/>
              </a:bodyPr>
              <a:lstStyle/>
              <a:p>
                <a:pPr algn="ctr">
                  <a:spcBef>
                    <a:spcPct val="5000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kk-KZ" sz="2800" dirty="0" smtClean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m:t>әлсіз</m:t>
                      </m:r>
                      <m:r>
                        <m:rPr>
                          <m:nor/>
                        </m:rPr>
                        <a:rPr lang="en-US" sz="2800" b="0" i="0" dirty="0" smtClean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kk-KZ" sz="2800" dirty="0" smtClean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m:t>қышқыл</m:t>
                      </m:r>
                      <m:r>
                        <m:rPr>
                          <m:nor/>
                        </m:rPr>
                        <a:rPr lang="en-US" sz="2800" b="0" i="0" dirty="0" smtClean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m:t> </m:t>
                      </m:r>
                      <m:d>
                        <m:dPr>
                          <m:ctrlPr>
                            <a:rPr lang="en-US" altLang="ru-RU" sz="2800" i="1" dirty="0" smtClean="0">
                              <a:solidFill>
                                <a:srgbClr val="620BFC"/>
                              </a:solidFill>
                              <a:effectLst/>
                              <a:latin typeface="Cambria Math" panose="02040503050406030204" pitchFamily="18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altLang="ru-RU" sz="2800" dirty="0">
                              <a:solidFill>
                                <a:srgbClr val="620BFC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CH</m:t>
                          </m:r>
                          <m:r>
                            <a:rPr lang="en-US" altLang="ru-RU" sz="2800" baseline="-25000" dirty="0">
                              <a:solidFill>
                                <a:srgbClr val="620BFC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m:rPr>
                              <m:sty m:val="p"/>
                            </m:rPr>
                            <a:rPr lang="en-US" altLang="ru-RU" sz="2800" dirty="0">
                              <a:solidFill>
                                <a:srgbClr val="620BFC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COOH</m:t>
                          </m:r>
                        </m:e>
                      </m:d>
                      <m:r>
                        <a:rPr lang="en-US" altLang="ru-RU" sz="2800" b="0" i="1" dirty="0" smtClean="0">
                          <a:solidFill>
                            <a:srgbClr val="620BFC"/>
                          </a:solidFill>
                          <a:effectLst/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ru-RU" sz="2800" i="0" dirty="0">
                          <a:solidFill>
                            <a:srgbClr val="000066"/>
                          </a:solidFill>
                          <a:effectLst/>
                          <a:latin typeface="Cambria Math" panose="02040503050406030204" pitchFamily="18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m:t>v</m:t>
                      </m:r>
                      <m:r>
                        <a:rPr lang="en-US" altLang="ru-RU" sz="2800" i="0" dirty="0">
                          <a:solidFill>
                            <a:srgbClr val="000066"/>
                          </a:solidFill>
                          <a:effectLst/>
                          <a:latin typeface="Cambria Math" panose="02040503050406030204" pitchFamily="18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m:t>.</m:t>
                      </m:r>
                      <m:r>
                        <m:rPr>
                          <m:nor/>
                        </m:rPr>
                        <a:rPr lang="kk-KZ" sz="2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m:t>әлсіз негіз</m:t>
                      </m:r>
                      <m:r>
                        <m:rPr>
                          <m:nor/>
                        </m:rPr>
                        <a:rPr lang="en-US" sz="2800" b="0" i="0" dirty="0" smtClean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m:t> </m:t>
                      </m:r>
                      <m:r>
                        <a:rPr lang="kk-KZ" altLang="ru-RU" sz="2800" dirty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altLang="ru-RU" sz="2800" dirty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</a:rPr>
                        <m:t>NH</m:t>
                      </m:r>
                      <m:r>
                        <a:rPr lang="en-US" altLang="ru-RU" sz="2800" baseline="-25000" dirty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altLang="ru-RU" sz="2800" dirty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altLang="ru-RU" sz="2800" dirty="0">
                  <a:solidFill>
                    <a:srgbClr val="620BFC"/>
                  </a:solidFill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mc:Choice>
        <mc:Fallback xmlns="">
          <p:sp>
            <p:nvSpPr>
              <p:cNvPr id="10" name="Text Box 5">
                <a:extLst>
                  <a:ext uri="{FF2B5EF4-FFF2-40B4-BE49-F238E27FC236}">
                    <a16:creationId xmlns:a16="http://schemas.microsoft.com/office/drawing/2014/main" id="{4011764E-4C11-4A17-933B-DB1A22261F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88667" y="1193442"/>
                <a:ext cx="9109075" cy="64899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1539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  <p:bldP spid="2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84163" y="299964"/>
                <a:ext cx="9144000" cy="648997"/>
              </a:xfrm>
              <a:prstGeom prst="rect">
                <a:avLst/>
              </a:prstGeom>
              <a:noFill/>
              <a:ln>
                <a:solidFill>
                  <a:schemeClr val="tx2"/>
                </a:solidFill>
              </a:ln>
            </p:spPr>
            <p:txBody>
              <a:bodyPr wrap="square" lIns="252000" tIns="108000" rIns="252000" bIns="108000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2800" i="1" dirty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𝑝𝐻</m:t>
                    </m:r>
                    <m:r>
                      <a:rPr lang="en-US" sz="2800" i="1" dirty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 </m:t>
                    </m:r>
                  </m:oMath>
                </a14:m>
                <a:r>
                  <a:rPr lang="kk-KZ" sz="2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қисығы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63" y="299964"/>
                <a:ext cx="9144000" cy="648997"/>
              </a:xfrm>
              <a:prstGeom prst="rect">
                <a:avLst/>
              </a:prstGeom>
              <a:blipFill>
                <a:blip r:embed="rId2"/>
                <a:stretch>
                  <a:fillRect b="-13761"/>
                </a:stretch>
              </a:blipFill>
              <a:ln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14" descr="C:\Users\Admin\Desktop\Безымянный.png">
            <a:extLst>
              <a:ext uri="{FF2B5EF4-FFF2-40B4-BE49-F238E27FC236}">
                <a16:creationId xmlns:a16="http://schemas.microsoft.com/office/drawing/2014/main" id="{DA7599D2-9980-4477-B4D4-AAF5DD2E01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0333" y="1890713"/>
            <a:ext cx="5627687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3">
            <a:extLst>
              <a:ext uri="{FF2B5EF4-FFF2-40B4-BE49-F238E27FC236}">
                <a16:creationId xmlns:a16="http://schemas.microsoft.com/office/drawing/2014/main" id="{421FB290-724D-4967-A4CE-4FE8E1ED42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23770" y="3502025"/>
            <a:ext cx="4184650" cy="685800"/>
          </a:xfrm>
          <a:prstGeom prst="rect">
            <a:avLst/>
          </a:prstGeom>
          <a:solidFill>
            <a:schemeClr val="accent1">
              <a:alpha val="50195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2400"/>
          </a:p>
        </p:txBody>
      </p:sp>
      <p:sp>
        <p:nvSpPr>
          <p:cNvPr id="13" name="Rectangle 4">
            <a:extLst>
              <a:ext uri="{FF2B5EF4-FFF2-40B4-BE49-F238E27FC236}">
                <a16:creationId xmlns:a16="http://schemas.microsoft.com/office/drawing/2014/main" id="{C0ABC10D-3CF2-44A7-B4F0-590D08A85F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1070" y="2847975"/>
            <a:ext cx="4197350" cy="628650"/>
          </a:xfrm>
          <a:prstGeom prst="rect">
            <a:avLst/>
          </a:prstGeom>
          <a:solidFill>
            <a:srgbClr val="6699FF">
              <a:alpha val="5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2400"/>
          </a:p>
        </p:txBody>
      </p:sp>
      <p:sp>
        <p:nvSpPr>
          <p:cNvPr id="14" name="Rectangle 5">
            <a:extLst>
              <a:ext uri="{FF2B5EF4-FFF2-40B4-BE49-F238E27FC236}">
                <a16:creationId xmlns:a16="http://schemas.microsoft.com/office/drawing/2014/main" id="{5ED8F9AD-B16B-4D32-B7B0-5A4B9FE4FD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1070" y="4238625"/>
            <a:ext cx="4197350" cy="622300"/>
          </a:xfrm>
          <a:prstGeom prst="rect">
            <a:avLst/>
          </a:prstGeom>
          <a:solidFill>
            <a:srgbClr val="FF9900">
              <a:alpha val="5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2400"/>
          </a:p>
        </p:txBody>
      </p:sp>
      <p:pic>
        <p:nvPicPr>
          <p:cNvPr id="15" name="Picture 8" descr="phwawbg">
            <a:extLst>
              <a:ext uri="{FF2B5EF4-FFF2-40B4-BE49-F238E27FC236}">
                <a16:creationId xmlns:a16="http://schemas.microsoft.com/office/drawing/2014/main" id="{6F4132CF-B93E-4E17-B035-70411575D5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1070" y="2867025"/>
            <a:ext cx="4460875" cy="178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 Box 11">
            <a:extLst>
              <a:ext uri="{FF2B5EF4-FFF2-40B4-BE49-F238E27FC236}">
                <a16:creationId xmlns:a16="http://schemas.microsoft.com/office/drawing/2014/main" id="{AE05AB4A-7669-4516-BEB2-FADB29BF01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163" y="6665002"/>
            <a:ext cx="9109074" cy="11670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252000" tIns="108000" rIns="252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spcAft>
                <a:spcPts val="200"/>
              </a:spcAft>
              <a:buFontTx/>
              <a:buNone/>
            </a:pPr>
            <a:r>
              <a:rPr lang="kk-KZ" altLang="ru-RU" sz="20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Сай келетін индикатор жоқ </a:t>
            </a:r>
            <a:r>
              <a:rPr lang="en-GB" altLang="ru-RU" sz="20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 </a:t>
            </a:r>
            <a:r>
              <a:rPr lang="kk-KZ" altLang="ru-RU" sz="20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тік бөлігінде бірде-бір өзгеріс жоқ</a:t>
            </a:r>
            <a:r>
              <a:rPr lang="en-GB" altLang="ru-RU" sz="20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>
              <a:spcBef>
                <a:spcPct val="0"/>
              </a:spcBef>
              <a:spcAft>
                <a:spcPts val="200"/>
              </a:spcAft>
              <a:buFontTx/>
              <a:buNone/>
            </a:pPr>
            <a:r>
              <a:rPr lang="kk-KZ" altLang="ru-RU" sz="20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Соңғы нүктені рН метрді пайдалана отырып қисық сызу арқылы анықтауға болады</a:t>
            </a:r>
            <a:r>
              <a:rPr lang="en-GB" altLang="ru-RU" sz="20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</a:p>
        </p:txBody>
      </p:sp>
      <p:sp>
        <p:nvSpPr>
          <p:cNvPr id="17" name="Text Box 22">
            <a:extLst>
              <a:ext uri="{FF2B5EF4-FFF2-40B4-BE49-F238E27FC236}">
                <a16:creationId xmlns:a16="http://schemas.microsoft.com/office/drawing/2014/main" id="{E54C4C8B-4088-445A-912E-FAC4038D34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49706" y="3175664"/>
            <a:ext cx="2843531" cy="317276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252000" tIns="108000" rIns="252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ru-RU" altLang="ru-RU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Фенолфталеин</a:t>
            </a:r>
            <a:endParaRPr lang="en-US" altLang="ru-RU" sz="24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spcBef>
                <a:spcPct val="50000"/>
              </a:spcBef>
              <a:buFontTx/>
              <a:buNone/>
              <a:defRPr/>
            </a:pPr>
            <a:r>
              <a:rPr lang="ru-RU" altLang="ru-RU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Лакмус</a:t>
            </a:r>
            <a:endParaRPr lang="en-US" altLang="ru-RU" sz="24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spcBef>
                <a:spcPct val="50000"/>
              </a:spcBef>
              <a:buFontTx/>
              <a:buNone/>
              <a:defRPr/>
            </a:pPr>
            <a:r>
              <a:rPr lang="ru-RU" altLang="ru-RU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Метилоранж</a:t>
            </a:r>
            <a:endParaRPr lang="en-US" altLang="ru-RU" sz="24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spcBef>
                <a:spcPct val="50000"/>
              </a:spcBef>
              <a:buFontTx/>
              <a:buNone/>
              <a:defRPr/>
            </a:pPr>
            <a:endParaRPr lang="kk-KZ" altLang="ru-RU" sz="24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spcBef>
                <a:spcPct val="50000"/>
              </a:spcBef>
              <a:buFontTx/>
              <a:buNone/>
              <a:defRPr/>
            </a:pPr>
            <a:r>
              <a:rPr lang="kk-KZ" altLang="ru-RU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Ешбірі сай келмейді.</a:t>
            </a:r>
            <a:endParaRPr lang="en-US" altLang="ru-RU" sz="24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 Box 5">
                <a:extLst>
                  <a:ext uri="{FF2B5EF4-FFF2-40B4-BE49-F238E27FC236}">
                    <a16:creationId xmlns:a16="http://schemas.microsoft.com/office/drawing/2014/main" id="{2F8C5C60-EDD1-489E-8C1D-885A809B0FC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8667" y="1150910"/>
                <a:ext cx="9109075" cy="64899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252000" tIns="108000" rIns="252000" bIns="108000">
                <a:spAutoFit/>
              </a:bodyPr>
              <a:lstStyle/>
              <a:p>
                <a:pPr algn="ctr">
                  <a:spcBef>
                    <a:spcPct val="5000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kk-KZ" sz="2800" dirty="0" smtClean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m:t>әлсіз</m:t>
                      </m:r>
                      <m:r>
                        <m:rPr>
                          <m:nor/>
                        </m:rPr>
                        <a:rPr lang="en-US" sz="2800" b="0" i="0" dirty="0" smtClean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kk-KZ" sz="2800" dirty="0" smtClean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m:t>қышқыл</m:t>
                      </m:r>
                      <m:r>
                        <m:rPr>
                          <m:nor/>
                        </m:rPr>
                        <a:rPr lang="en-US" sz="2800" b="0" i="0" dirty="0" smtClean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m:t> </m:t>
                      </m:r>
                      <m:d>
                        <m:dPr>
                          <m:ctrlPr>
                            <a:rPr lang="en-US" altLang="ru-RU" sz="2800" i="1" dirty="0" smtClean="0">
                              <a:solidFill>
                                <a:srgbClr val="620BFC"/>
                              </a:solidFill>
                              <a:effectLst/>
                              <a:latin typeface="Cambria Math" panose="02040503050406030204" pitchFamily="18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altLang="ru-RU" sz="2800" dirty="0">
                              <a:solidFill>
                                <a:srgbClr val="620BFC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CH</m:t>
                          </m:r>
                          <m:r>
                            <a:rPr lang="en-US" altLang="ru-RU" sz="2800" baseline="-25000" dirty="0">
                              <a:solidFill>
                                <a:srgbClr val="620BFC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m:rPr>
                              <m:sty m:val="p"/>
                            </m:rPr>
                            <a:rPr lang="en-US" altLang="ru-RU" sz="2800" dirty="0">
                              <a:solidFill>
                                <a:srgbClr val="620BFC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  <m:t>COOH</m:t>
                          </m:r>
                        </m:e>
                      </m:d>
                      <m:r>
                        <a:rPr lang="en-US" altLang="ru-RU" sz="2800" b="0" i="1" dirty="0" smtClean="0">
                          <a:solidFill>
                            <a:srgbClr val="620BFC"/>
                          </a:solidFill>
                          <a:effectLst/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ru-RU" sz="2800" i="0" dirty="0">
                          <a:solidFill>
                            <a:srgbClr val="000066"/>
                          </a:solidFill>
                          <a:effectLst/>
                          <a:latin typeface="Cambria Math" panose="02040503050406030204" pitchFamily="18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m:t>v</m:t>
                      </m:r>
                      <m:r>
                        <a:rPr lang="en-US" altLang="ru-RU" sz="2800" i="0" dirty="0">
                          <a:solidFill>
                            <a:srgbClr val="000066"/>
                          </a:solidFill>
                          <a:effectLst/>
                          <a:latin typeface="Cambria Math" panose="02040503050406030204" pitchFamily="18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m:t>.</m:t>
                      </m:r>
                      <m:r>
                        <m:rPr>
                          <m:nor/>
                        </m:rPr>
                        <a:rPr lang="kk-KZ" sz="2800" dirty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m:t>әлсіз негіз</m:t>
                      </m:r>
                      <m:r>
                        <m:rPr>
                          <m:nor/>
                        </m:rPr>
                        <a:rPr lang="en-US" sz="2800" b="0" i="0" dirty="0" smtClean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m:t> </m:t>
                      </m:r>
                      <m:r>
                        <a:rPr lang="kk-KZ" altLang="ru-RU" sz="2800" dirty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altLang="ru-RU" sz="2800" dirty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</a:rPr>
                        <m:t>NH</m:t>
                      </m:r>
                      <m:r>
                        <a:rPr lang="en-US" altLang="ru-RU" sz="2800" baseline="-25000" dirty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altLang="ru-RU" sz="2800" dirty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altLang="ru-RU" sz="2800" dirty="0">
                  <a:solidFill>
                    <a:srgbClr val="620BFC"/>
                  </a:solidFill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mc:Choice>
        <mc:Fallback xmlns="">
          <p:sp>
            <p:nvSpPr>
              <p:cNvPr id="11" name="Text Box 5">
                <a:extLst>
                  <a:ext uri="{FF2B5EF4-FFF2-40B4-BE49-F238E27FC236}">
                    <a16:creationId xmlns:a16="http://schemas.microsoft.com/office/drawing/2014/main" id="{2F8C5C60-EDD1-489E-8C1D-885A809B0F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88667" y="1150910"/>
                <a:ext cx="9109075" cy="6489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21968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BFA1400-0E72-084C-8C7C-5DF496AF3C41}"/>
              </a:ext>
            </a:extLst>
          </p:cNvPr>
          <p:cNvSpPr txBox="1"/>
          <p:nvPr/>
        </p:nvSpPr>
        <p:spPr>
          <a:xfrm>
            <a:off x="2222611" y="297438"/>
            <a:ext cx="526710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Сабақ аяқталды!</a:t>
            </a:r>
          </a:p>
          <a:p>
            <a:pPr algn="ctr"/>
            <a:r>
              <a:rPr lang="kk-KZ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Келесі жүздескенше!</a:t>
            </a:r>
            <a:endParaRPr lang="ru-RU" sz="32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C052D851-E003-0143-A0BF-8C220D86B8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6056" y="2913524"/>
            <a:ext cx="4480213" cy="3354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7867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BEB0BD-7B70-4C7B-8CF8-63F9AF140A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163" y="292100"/>
            <a:ext cx="9144000" cy="752929"/>
          </a:xfrm>
          <a:ln>
            <a:solidFill>
              <a:srgbClr val="002060"/>
            </a:solidFill>
          </a:ln>
        </p:spPr>
        <p:txBody>
          <a:bodyPr lIns="252000" tIns="108000" rIns="252000" bIns="108000">
            <a:normAutofit/>
          </a:bodyPr>
          <a:lstStyle/>
          <a:p>
            <a:pPr algn="ctr"/>
            <a:r>
              <a:rPr lang="kk-KZ" sz="32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Сабақтың мақсаты</a:t>
            </a:r>
            <a:endParaRPr lang="ru-RU" sz="3200" dirty="0">
              <a:solidFill>
                <a:srgbClr val="620BF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6FBB43DA-6F88-4214-854B-C2EFCC6578D3}"/>
              </a:ext>
            </a:extLst>
          </p:cNvPr>
          <p:cNvSpPr/>
          <p:nvPr/>
        </p:nvSpPr>
        <p:spPr>
          <a:xfrm>
            <a:off x="284163" y="1513206"/>
            <a:ext cx="9144001" cy="3665207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 lIns="252000" tIns="108000" rIns="252000" bIns="10800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Әлсіз</a:t>
            </a:r>
            <a:r>
              <a:rPr 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қышқылдар</a:t>
            </a:r>
            <a:r>
              <a:rPr 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мен </a:t>
            </a:r>
            <a:r>
              <a:rPr lang="ru-RU" sz="32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негіздердің</a:t>
            </a:r>
            <a:r>
              <a:rPr 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сулы</a:t>
            </a:r>
            <a:r>
              <a:rPr 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ерітіндіде</a:t>
            </a:r>
            <a:r>
              <a:rPr 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диссоциациялануын</a:t>
            </a:r>
            <a:r>
              <a:rPr 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түсіндіру</a:t>
            </a:r>
            <a:r>
              <a:rPr 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; </a:t>
            </a:r>
            <a:endParaRPr lang="en-US" sz="32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Әлсіз</a:t>
            </a:r>
            <a:r>
              <a:rPr lang="en-US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қышқылдар</a:t>
            </a:r>
            <a:r>
              <a:rPr 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мен </a:t>
            </a:r>
            <a:r>
              <a:rPr lang="ru-RU" sz="32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негіздердің</a:t>
            </a:r>
            <a:r>
              <a:rPr 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диссоциациялану</a:t>
            </a:r>
            <a:r>
              <a:rPr 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константасының</a:t>
            </a:r>
            <a:r>
              <a:rPr 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өрнегін</a:t>
            </a:r>
            <a:r>
              <a:rPr 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жаза</a:t>
            </a:r>
            <a:r>
              <a:rPr 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алу</a:t>
            </a:r>
            <a:r>
              <a:rPr 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 </a:t>
            </a:r>
            <a:endParaRPr lang="en-US" sz="32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Титрлеу</a:t>
            </a:r>
            <a:r>
              <a:rPr 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нәтижесі</a:t>
            </a:r>
            <a:r>
              <a:rPr 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бойынша</a:t>
            </a:r>
            <a:r>
              <a:rPr 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есептеулер</a:t>
            </a:r>
            <a:r>
              <a:rPr 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жүргізу</a:t>
            </a:r>
            <a:r>
              <a:rPr 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80884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3" y="299964"/>
            <a:ext cx="9144000" cy="71055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32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Қышқылдық-негіздік титрлеу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4163" y="1317647"/>
            <a:ext cx="9088437" cy="194165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>
              <a:spcBef>
                <a:spcPct val="0"/>
              </a:spcBef>
              <a:spcAft>
                <a:spcPts val="200"/>
              </a:spcAft>
              <a:buFontTx/>
              <a:buNone/>
            </a:pPr>
            <a:r>
              <a:rPr lang="kk-KZ" altLang="ru-RU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Титрлеу әдісі </a:t>
            </a:r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– ерітіндідегі реагенттердің мөлшерін анықтау үшін қолданылатын арнайы әдіс. Титрлеу жүргізу үшін төмендегідей арнайы зертханалық құрал-жабдықтар қолданылады: </a:t>
            </a:r>
            <a:endParaRPr lang="en-GB" altLang="ru-RU" sz="2800" dirty="0">
              <a:solidFill>
                <a:srgbClr val="620BF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6" name="Line 4">
            <a:extLst>
              <a:ext uri="{FF2B5EF4-FFF2-40B4-BE49-F238E27FC236}">
                <a16:creationId xmlns:a16="http://schemas.microsoft.com/office/drawing/2014/main" id="{8E7B87A2-834F-4BAC-B542-170EC85F387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-1304926" y="7107237"/>
            <a:ext cx="1905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7AD3E61-C8F3-4823-B7A9-CC173FCB29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4371" y="3566436"/>
            <a:ext cx="6613553" cy="3920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9943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3" y="299964"/>
            <a:ext cx="9144000" cy="71055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32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Қышқылдық-негіздік титрлеу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4163" y="1347856"/>
            <a:ext cx="9144000" cy="5009165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>
              <a:spcBef>
                <a:spcPct val="0"/>
              </a:spcBef>
              <a:spcAft>
                <a:spcPts val="200"/>
              </a:spcAft>
              <a:buFontTx/>
              <a:buNone/>
            </a:pPr>
            <a:r>
              <a:rPr lang="kk-KZ" altLang="ru-RU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Қышқылдық-негіздік титрлеу әдісі (бейтараптандыру әдісі) </a:t>
            </a:r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– қышқылдардың, негіздердің, тұздардың концентрациясын анықтауға арналған және бейтараптану реакциясына негізделген. </a:t>
            </a:r>
          </a:p>
          <a:p>
            <a:pPr>
              <a:spcBef>
                <a:spcPct val="0"/>
              </a:spcBef>
              <a:spcAft>
                <a:spcPts val="200"/>
              </a:spcAft>
              <a:buFontTx/>
              <a:buNone/>
            </a:pPr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Қышқылдық-негіздік титрлеудің екі негізгі әдісі бар: </a:t>
            </a:r>
            <a:r>
              <a:rPr lang="kk-KZ" altLang="ru-RU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ацидиметрия</a:t>
            </a:r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– негіздерді анықтау, </a:t>
            </a:r>
            <a:r>
              <a:rPr lang="kk-KZ" altLang="ru-RU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алколиметрия</a:t>
            </a:r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– қышқылдарды анықтау. </a:t>
            </a:r>
          </a:p>
          <a:p>
            <a:pPr>
              <a:spcBef>
                <a:spcPct val="0"/>
              </a:spcBef>
              <a:spcAft>
                <a:spcPts val="200"/>
              </a:spcAft>
              <a:buFontTx/>
              <a:buNone/>
            </a:pPr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Қышқылдық-негіздік титрлеуде қолданылатын индикаторлар: </a:t>
            </a:r>
            <a:r>
              <a:rPr lang="kk-KZ" altLang="ru-RU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лакмус, метилоранж, фенолфталеин</a:t>
            </a:r>
            <a:r>
              <a:rPr lang="kk-KZ" altLang="ru-RU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және т.б. </a:t>
            </a:r>
            <a:endParaRPr lang="en-GB" altLang="ru-RU" sz="2800" dirty="0">
              <a:solidFill>
                <a:srgbClr val="620BF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6" name="Line 4">
            <a:extLst>
              <a:ext uri="{FF2B5EF4-FFF2-40B4-BE49-F238E27FC236}">
                <a16:creationId xmlns:a16="http://schemas.microsoft.com/office/drawing/2014/main" id="{8E7B87A2-834F-4BAC-B542-170EC85F387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-1304926" y="7107237"/>
            <a:ext cx="1905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5569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3" y="299964"/>
            <a:ext cx="9144000" cy="71055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32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Индикаторларды таңдау ережесі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11943" y="1141062"/>
            <a:ext cx="9088437" cy="2459749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marL="457200" indent="-457200">
              <a:spcBef>
                <a:spcPct val="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kk-KZ" altLang="ru-RU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Индикаторлардың түс өзгеру аралығы титрлеу секірісі болатын шекарамен немесе оған ішінара сәйкес келуі тиіс. </a:t>
            </a:r>
          </a:p>
          <a:p>
            <a:pPr marL="457200" indent="-457200">
              <a:spcBef>
                <a:spcPct val="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kk-KZ" altLang="ru-RU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Индикаторлардың титрлеу көрсеткішінің мәні эквиваленттік нүктеге мүмкіндігінше жақын және титрлеу секірісі шегінде болу керек. </a:t>
            </a:r>
            <a:endParaRPr lang="en-GB" altLang="ru-RU" sz="2400" dirty="0">
              <a:solidFill>
                <a:srgbClr val="620BF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6" name="Line 4">
            <a:extLst>
              <a:ext uri="{FF2B5EF4-FFF2-40B4-BE49-F238E27FC236}">
                <a16:creationId xmlns:a16="http://schemas.microsoft.com/office/drawing/2014/main" id="{8E7B87A2-834F-4BAC-B542-170EC85F387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-1304926" y="7107237"/>
            <a:ext cx="1905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" name="Text Box 12">
            <a:extLst>
              <a:ext uri="{FF2B5EF4-FFF2-40B4-BE49-F238E27FC236}">
                <a16:creationId xmlns:a16="http://schemas.microsoft.com/office/drawing/2014/main" id="{D0E6CAC6-422D-4E33-8C42-110BA76A33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993" y="4751027"/>
            <a:ext cx="454025" cy="317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576" rIns="36576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endParaRPr lang="en-GB" altLang="ru-RU" sz="1400" b="1">
              <a:latin typeface="Arial" panose="020B0604020202020204" pitchFamily="34" charset="0"/>
            </a:endParaRPr>
          </a:p>
        </p:txBody>
      </p:sp>
      <p:sp>
        <p:nvSpPr>
          <p:cNvPr id="6" name="Text Box 13">
            <a:extLst>
              <a:ext uri="{FF2B5EF4-FFF2-40B4-BE49-F238E27FC236}">
                <a16:creationId xmlns:a16="http://schemas.microsoft.com/office/drawing/2014/main" id="{6BAC8D45-47E0-4E30-9E4C-EEC11F909F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98018" y="4751027"/>
            <a:ext cx="452438" cy="317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576" rIns="36576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endParaRPr lang="en-GB" altLang="ru-RU" sz="1400" b="1">
              <a:latin typeface="Arial" panose="020B0604020202020204" pitchFamily="34" charset="0"/>
            </a:endParaRPr>
          </a:p>
        </p:txBody>
      </p:sp>
      <p:sp>
        <p:nvSpPr>
          <p:cNvPr id="7" name="Text Box 14">
            <a:extLst>
              <a:ext uri="{FF2B5EF4-FFF2-40B4-BE49-F238E27FC236}">
                <a16:creationId xmlns:a16="http://schemas.microsoft.com/office/drawing/2014/main" id="{1BF03A0C-E38D-425B-AB23-CCBA8CCF67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0456" y="4751027"/>
            <a:ext cx="452437" cy="317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576" rIns="36576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endParaRPr lang="en-GB" altLang="ru-RU" sz="1400" b="1">
              <a:latin typeface="Arial" panose="020B0604020202020204" pitchFamily="34" charset="0"/>
            </a:endParaRPr>
          </a:p>
        </p:txBody>
      </p:sp>
      <p:sp>
        <p:nvSpPr>
          <p:cNvPr id="8" name="Text Box 15">
            <a:extLst>
              <a:ext uri="{FF2B5EF4-FFF2-40B4-BE49-F238E27FC236}">
                <a16:creationId xmlns:a16="http://schemas.microsoft.com/office/drawing/2014/main" id="{D498E744-7BD7-4162-A60A-7F8FB57D5B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02893" y="4751027"/>
            <a:ext cx="454025" cy="317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576" rIns="36576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endParaRPr lang="en-GB" altLang="ru-RU" sz="1400" b="1">
              <a:latin typeface="Arial" panose="020B0604020202020204" pitchFamily="34" charset="0"/>
            </a:endParaRPr>
          </a:p>
        </p:txBody>
      </p:sp>
      <p:sp>
        <p:nvSpPr>
          <p:cNvPr id="9" name="Text Box 16">
            <a:extLst>
              <a:ext uri="{FF2B5EF4-FFF2-40B4-BE49-F238E27FC236}">
                <a16:creationId xmlns:a16="http://schemas.microsoft.com/office/drawing/2014/main" id="{7F08004D-4282-4315-A2ED-28CE31AF4F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6918" y="4751027"/>
            <a:ext cx="452438" cy="317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576" rIns="36576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endParaRPr lang="en-GB" altLang="ru-RU" sz="1400" b="1">
              <a:latin typeface="Arial" panose="020B0604020202020204" pitchFamily="34" charset="0"/>
            </a:endParaRPr>
          </a:p>
        </p:txBody>
      </p:sp>
      <p:sp>
        <p:nvSpPr>
          <p:cNvPr id="10" name="Text Box 17">
            <a:extLst>
              <a:ext uri="{FF2B5EF4-FFF2-40B4-BE49-F238E27FC236}">
                <a16:creationId xmlns:a16="http://schemas.microsoft.com/office/drawing/2014/main" id="{50C1ACE2-F6E5-4338-9D0C-274738FA24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9356" y="4751027"/>
            <a:ext cx="452437" cy="317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576" rIns="36576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endParaRPr lang="en-GB" altLang="ru-RU" sz="1400" b="1">
              <a:latin typeface="Arial" panose="020B0604020202020204" pitchFamily="34" charset="0"/>
            </a:endParaRPr>
          </a:p>
        </p:txBody>
      </p:sp>
      <p:sp>
        <p:nvSpPr>
          <p:cNvPr id="11" name="Text Box 18">
            <a:extLst>
              <a:ext uri="{FF2B5EF4-FFF2-40B4-BE49-F238E27FC236}">
                <a16:creationId xmlns:a16="http://schemas.microsoft.com/office/drawing/2014/main" id="{596F254C-2E10-48A5-B475-A67982C5FA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1793" y="4751027"/>
            <a:ext cx="454025" cy="317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576" rIns="36576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endParaRPr lang="en-GB" altLang="ru-RU" sz="1400" b="1">
              <a:latin typeface="Arial" panose="020B0604020202020204" pitchFamily="34" charset="0"/>
            </a:endParaRPr>
          </a:p>
        </p:txBody>
      </p:sp>
      <p:sp>
        <p:nvSpPr>
          <p:cNvPr id="12" name="Text Box 19">
            <a:extLst>
              <a:ext uri="{FF2B5EF4-FFF2-40B4-BE49-F238E27FC236}">
                <a16:creationId xmlns:a16="http://schemas.microsoft.com/office/drawing/2014/main" id="{E9432C23-1FB5-466E-8858-89F52FAE5F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15818" y="4751027"/>
            <a:ext cx="452438" cy="317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576" rIns="36576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endParaRPr lang="en-GB" altLang="ru-RU" sz="1400" b="1">
              <a:latin typeface="Arial" panose="020B0604020202020204" pitchFamily="34" charset="0"/>
            </a:endParaRPr>
          </a:p>
        </p:txBody>
      </p:sp>
      <p:sp>
        <p:nvSpPr>
          <p:cNvPr id="13" name="Text Box 20">
            <a:extLst>
              <a:ext uri="{FF2B5EF4-FFF2-40B4-BE49-F238E27FC236}">
                <a16:creationId xmlns:a16="http://schemas.microsoft.com/office/drawing/2014/main" id="{066BB24D-8F80-4399-8554-623B7C42AB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68256" y="4751027"/>
            <a:ext cx="452437" cy="317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576" rIns="36576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endParaRPr lang="en-GB" altLang="ru-RU" sz="1400" b="1">
              <a:latin typeface="Arial" panose="020B0604020202020204" pitchFamily="34" charset="0"/>
            </a:endParaRPr>
          </a:p>
        </p:txBody>
      </p:sp>
      <p:sp>
        <p:nvSpPr>
          <p:cNvPr id="14" name="Text Box 21">
            <a:extLst>
              <a:ext uri="{FF2B5EF4-FFF2-40B4-BE49-F238E27FC236}">
                <a16:creationId xmlns:a16="http://schemas.microsoft.com/office/drawing/2014/main" id="{2FD9D69C-8611-4E56-AF21-B88D58B0A7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20693" y="4751027"/>
            <a:ext cx="454025" cy="317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576" rIns="36576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endParaRPr lang="en-GB" altLang="ru-RU" sz="1400" b="1">
              <a:latin typeface="Arial" panose="020B0604020202020204" pitchFamily="34" charset="0"/>
            </a:endParaRPr>
          </a:p>
        </p:txBody>
      </p:sp>
      <p:sp>
        <p:nvSpPr>
          <p:cNvPr id="15" name="Text Box 22">
            <a:extLst>
              <a:ext uri="{FF2B5EF4-FFF2-40B4-BE49-F238E27FC236}">
                <a16:creationId xmlns:a16="http://schemas.microsoft.com/office/drawing/2014/main" id="{7C8CECD2-E432-4D92-B4AF-DD1ACD3BD2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74718" y="4751027"/>
            <a:ext cx="452438" cy="317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576" rIns="36576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endParaRPr lang="en-GB" altLang="ru-RU" sz="1400" b="1">
              <a:latin typeface="Arial" panose="020B0604020202020204" pitchFamily="34" charset="0"/>
            </a:endParaRPr>
          </a:p>
        </p:txBody>
      </p:sp>
      <p:sp>
        <p:nvSpPr>
          <p:cNvPr id="16" name="Text Box 23">
            <a:extLst>
              <a:ext uri="{FF2B5EF4-FFF2-40B4-BE49-F238E27FC236}">
                <a16:creationId xmlns:a16="http://schemas.microsoft.com/office/drawing/2014/main" id="{33DD6CE0-6893-4698-A3A8-5CE383D50C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27156" y="4751027"/>
            <a:ext cx="452437" cy="317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576" rIns="36576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endParaRPr lang="en-GB" altLang="ru-RU" sz="1400" b="1">
              <a:latin typeface="Arial" panose="020B0604020202020204" pitchFamily="34" charset="0"/>
            </a:endParaRPr>
          </a:p>
        </p:txBody>
      </p:sp>
      <p:sp>
        <p:nvSpPr>
          <p:cNvPr id="17" name="Text Box 24">
            <a:extLst>
              <a:ext uri="{FF2B5EF4-FFF2-40B4-BE49-F238E27FC236}">
                <a16:creationId xmlns:a16="http://schemas.microsoft.com/office/drawing/2014/main" id="{248F76D5-25ED-4642-BC96-0283CE38A3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79593" y="4751027"/>
            <a:ext cx="454025" cy="317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576" rIns="36576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endParaRPr lang="en-GB" altLang="ru-RU" sz="1400" b="1">
              <a:latin typeface="Arial" panose="020B0604020202020204" pitchFamily="34" charset="0"/>
            </a:endParaRPr>
          </a:p>
        </p:txBody>
      </p:sp>
      <p:sp>
        <p:nvSpPr>
          <p:cNvPr id="18" name="Text Box 25">
            <a:extLst>
              <a:ext uri="{FF2B5EF4-FFF2-40B4-BE49-F238E27FC236}">
                <a16:creationId xmlns:a16="http://schemas.microsoft.com/office/drawing/2014/main" id="{3EEE8BB5-62DB-4EC3-9F1C-5896EC6BA9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33618" y="4751027"/>
            <a:ext cx="452438" cy="317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576" rIns="36576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endParaRPr lang="en-GB" altLang="ru-RU" sz="1400" b="1">
              <a:latin typeface="Arial" panose="020B0604020202020204" pitchFamily="34" charset="0"/>
            </a:endParaRPr>
          </a:p>
        </p:txBody>
      </p:sp>
      <p:sp>
        <p:nvSpPr>
          <p:cNvPr id="19" name="Text Box 26">
            <a:extLst>
              <a:ext uri="{FF2B5EF4-FFF2-40B4-BE49-F238E27FC236}">
                <a16:creationId xmlns:a16="http://schemas.microsoft.com/office/drawing/2014/main" id="{D7F69E03-61C4-4D76-B1AA-9FB1B89E2C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656" y="4729761"/>
            <a:ext cx="2065337" cy="33855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576" rIns="36576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ru-RU" altLang="ru-RU" sz="160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ФЕНОЛФТАЛЕИН</a:t>
            </a:r>
            <a:endParaRPr lang="en-US" altLang="ru-RU" sz="1600">
              <a:solidFill>
                <a:srgbClr val="620BF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0" name="Text Box 27">
            <a:extLst>
              <a:ext uri="{FF2B5EF4-FFF2-40B4-BE49-F238E27FC236}">
                <a16:creationId xmlns:a16="http://schemas.microsoft.com/office/drawing/2014/main" id="{CB141797-002D-40C2-8E15-6CD8F6D73D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656" y="4426069"/>
            <a:ext cx="2065337" cy="33855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576" rIns="36576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ru-RU" altLang="ru-RU" sz="160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ЛАКМУС</a:t>
            </a:r>
            <a:endParaRPr lang="en-US" altLang="ru-RU" sz="1600">
              <a:solidFill>
                <a:srgbClr val="620BF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1" name="Text Box 28">
            <a:extLst>
              <a:ext uri="{FF2B5EF4-FFF2-40B4-BE49-F238E27FC236}">
                <a16:creationId xmlns:a16="http://schemas.microsoft.com/office/drawing/2014/main" id="{416D6B1F-787F-4268-8436-F9A2761067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656" y="4119202"/>
            <a:ext cx="2065337" cy="33855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576" rIns="36576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ru-RU" altLang="ru-RU" sz="16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МЕТИЛОРАНЖ</a:t>
            </a:r>
          </a:p>
        </p:txBody>
      </p:sp>
      <p:sp>
        <p:nvSpPr>
          <p:cNvPr id="22" name="Text Box 29">
            <a:extLst>
              <a:ext uri="{FF2B5EF4-FFF2-40B4-BE49-F238E27FC236}">
                <a16:creationId xmlns:a16="http://schemas.microsoft.com/office/drawing/2014/main" id="{7DA740F4-C790-4F3D-B605-1C377D6014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993" y="3804877"/>
            <a:ext cx="454025" cy="33855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576" rIns="36576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ru-RU" sz="160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</a:t>
            </a:r>
          </a:p>
        </p:txBody>
      </p:sp>
      <p:sp>
        <p:nvSpPr>
          <p:cNvPr id="23" name="Text Box 30">
            <a:extLst>
              <a:ext uri="{FF2B5EF4-FFF2-40B4-BE49-F238E27FC236}">
                <a16:creationId xmlns:a16="http://schemas.microsoft.com/office/drawing/2014/main" id="{43DA8175-11C7-4E9B-947C-39A1926EC9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98018" y="3804877"/>
            <a:ext cx="452438" cy="33855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576" rIns="36576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ru-RU" sz="160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</a:t>
            </a:r>
          </a:p>
        </p:txBody>
      </p:sp>
      <p:sp>
        <p:nvSpPr>
          <p:cNvPr id="24" name="Text Box 31">
            <a:extLst>
              <a:ext uri="{FF2B5EF4-FFF2-40B4-BE49-F238E27FC236}">
                <a16:creationId xmlns:a16="http://schemas.microsoft.com/office/drawing/2014/main" id="{0EACD3CF-153A-4D40-B195-E3F4B9296C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0456" y="3804877"/>
            <a:ext cx="452437" cy="33855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576" rIns="36576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ru-RU" sz="160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3</a:t>
            </a:r>
          </a:p>
        </p:txBody>
      </p:sp>
      <p:sp>
        <p:nvSpPr>
          <p:cNvPr id="25" name="Text Box 32">
            <a:extLst>
              <a:ext uri="{FF2B5EF4-FFF2-40B4-BE49-F238E27FC236}">
                <a16:creationId xmlns:a16="http://schemas.microsoft.com/office/drawing/2014/main" id="{4A20C993-0A67-4E13-9E0A-76C88005C2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02893" y="3804877"/>
            <a:ext cx="454025" cy="33855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576" rIns="36576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ru-RU" sz="160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4</a:t>
            </a:r>
          </a:p>
        </p:txBody>
      </p:sp>
      <p:sp>
        <p:nvSpPr>
          <p:cNvPr id="26" name="Text Box 33">
            <a:extLst>
              <a:ext uri="{FF2B5EF4-FFF2-40B4-BE49-F238E27FC236}">
                <a16:creationId xmlns:a16="http://schemas.microsoft.com/office/drawing/2014/main" id="{7E74F7DF-2922-4164-9828-A08253308D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6918" y="3804877"/>
            <a:ext cx="452438" cy="33855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576" rIns="36576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ru-RU" sz="160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5</a:t>
            </a:r>
          </a:p>
        </p:txBody>
      </p:sp>
      <p:sp>
        <p:nvSpPr>
          <p:cNvPr id="27" name="Text Box 34">
            <a:extLst>
              <a:ext uri="{FF2B5EF4-FFF2-40B4-BE49-F238E27FC236}">
                <a16:creationId xmlns:a16="http://schemas.microsoft.com/office/drawing/2014/main" id="{FA625296-2E44-4907-9C49-396ECABD9C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9356" y="3804877"/>
            <a:ext cx="452437" cy="33855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576" rIns="36576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ru-RU" sz="160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6</a:t>
            </a:r>
          </a:p>
        </p:txBody>
      </p:sp>
      <p:sp>
        <p:nvSpPr>
          <p:cNvPr id="28" name="Text Box 35">
            <a:extLst>
              <a:ext uri="{FF2B5EF4-FFF2-40B4-BE49-F238E27FC236}">
                <a16:creationId xmlns:a16="http://schemas.microsoft.com/office/drawing/2014/main" id="{698B20D0-48FA-457D-AF1F-89BF0277D9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1793" y="3804877"/>
            <a:ext cx="454025" cy="33855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576" rIns="36576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ru-RU" sz="160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7</a:t>
            </a:r>
          </a:p>
        </p:txBody>
      </p:sp>
      <p:sp>
        <p:nvSpPr>
          <p:cNvPr id="29" name="Text Box 36">
            <a:extLst>
              <a:ext uri="{FF2B5EF4-FFF2-40B4-BE49-F238E27FC236}">
                <a16:creationId xmlns:a16="http://schemas.microsoft.com/office/drawing/2014/main" id="{E46284FF-0F62-4922-97C3-D97E56E58A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15818" y="3804877"/>
            <a:ext cx="452438" cy="33855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576" rIns="36576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ru-RU" sz="160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8</a:t>
            </a:r>
          </a:p>
        </p:txBody>
      </p:sp>
      <p:sp>
        <p:nvSpPr>
          <p:cNvPr id="30" name="Text Box 37">
            <a:extLst>
              <a:ext uri="{FF2B5EF4-FFF2-40B4-BE49-F238E27FC236}">
                <a16:creationId xmlns:a16="http://schemas.microsoft.com/office/drawing/2014/main" id="{40DBE197-A8BD-48FA-90B7-A4E8300BA9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68256" y="3804877"/>
            <a:ext cx="452437" cy="33855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576" rIns="36576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ru-RU" sz="160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9</a:t>
            </a:r>
          </a:p>
        </p:txBody>
      </p:sp>
      <p:sp>
        <p:nvSpPr>
          <p:cNvPr id="31" name="Text Box 38">
            <a:extLst>
              <a:ext uri="{FF2B5EF4-FFF2-40B4-BE49-F238E27FC236}">
                <a16:creationId xmlns:a16="http://schemas.microsoft.com/office/drawing/2014/main" id="{655FBE27-5879-4B4D-997B-8D3B42A4C8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20693" y="3804877"/>
            <a:ext cx="454025" cy="33855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576" rIns="36576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ru-RU" sz="160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10</a:t>
            </a:r>
          </a:p>
        </p:txBody>
      </p:sp>
      <p:sp>
        <p:nvSpPr>
          <p:cNvPr id="32" name="Text Box 39">
            <a:extLst>
              <a:ext uri="{FF2B5EF4-FFF2-40B4-BE49-F238E27FC236}">
                <a16:creationId xmlns:a16="http://schemas.microsoft.com/office/drawing/2014/main" id="{FDB7C506-93D5-499C-8D18-25ABA7C625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74718" y="3804877"/>
            <a:ext cx="452438" cy="33855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576" rIns="36576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ru-RU" sz="160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11</a:t>
            </a:r>
          </a:p>
        </p:txBody>
      </p:sp>
      <p:sp>
        <p:nvSpPr>
          <p:cNvPr id="33" name="Text Box 40">
            <a:extLst>
              <a:ext uri="{FF2B5EF4-FFF2-40B4-BE49-F238E27FC236}">
                <a16:creationId xmlns:a16="http://schemas.microsoft.com/office/drawing/2014/main" id="{023588B5-E5C0-4017-ABCE-93D33F7B02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27156" y="3804877"/>
            <a:ext cx="452437" cy="33855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576" rIns="36576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ru-RU" sz="160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12</a:t>
            </a:r>
          </a:p>
        </p:txBody>
      </p:sp>
      <p:sp>
        <p:nvSpPr>
          <p:cNvPr id="34" name="Text Box 41">
            <a:extLst>
              <a:ext uri="{FF2B5EF4-FFF2-40B4-BE49-F238E27FC236}">
                <a16:creationId xmlns:a16="http://schemas.microsoft.com/office/drawing/2014/main" id="{912F89BA-8849-405C-A178-32CD5C20E2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79593" y="3804877"/>
            <a:ext cx="454025" cy="33855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576" rIns="36576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ru-RU" sz="160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13</a:t>
            </a:r>
          </a:p>
        </p:txBody>
      </p:sp>
      <p:sp>
        <p:nvSpPr>
          <p:cNvPr id="35" name="Text Box 42">
            <a:extLst>
              <a:ext uri="{FF2B5EF4-FFF2-40B4-BE49-F238E27FC236}">
                <a16:creationId xmlns:a16="http://schemas.microsoft.com/office/drawing/2014/main" id="{B0766FA4-606C-485A-BC42-55EA09F483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33618" y="3804877"/>
            <a:ext cx="452438" cy="33855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576" rIns="36576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ru-RU" sz="160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14</a:t>
            </a:r>
          </a:p>
        </p:txBody>
      </p:sp>
      <p:sp>
        <p:nvSpPr>
          <p:cNvPr id="37" name="Text Box 43">
            <a:extLst>
              <a:ext uri="{FF2B5EF4-FFF2-40B4-BE49-F238E27FC236}">
                <a16:creationId xmlns:a16="http://schemas.microsoft.com/office/drawing/2014/main" id="{F9E3320F-80CF-4B6B-8A52-9DCF242DBD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993" y="4119202"/>
            <a:ext cx="454025" cy="317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576" rIns="36576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endParaRPr lang="en-GB" altLang="ru-RU" sz="1400" b="1">
              <a:latin typeface="Arial" panose="020B0604020202020204" pitchFamily="34" charset="0"/>
            </a:endParaRPr>
          </a:p>
        </p:txBody>
      </p:sp>
      <p:sp>
        <p:nvSpPr>
          <p:cNvPr id="38" name="Text Box 44">
            <a:extLst>
              <a:ext uri="{FF2B5EF4-FFF2-40B4-BE49-F238E27FC236}">
                <a16:creationId xmlns:a16="http://schemas.microsoft.com/office/drawing/2014/main" id="{D7E8BC2B-4885-44BC-8C9D-84B936371F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98018" y="4119202"/>
            <a:ext cx="452438" cy="317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576" rIns="36576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endParaRPr lang="en-GB" altLang="ru-RU" sz="1400" b="1">
              <a:latin typeface="Arial" panose="020B0604020202020204" pitchFamily="34" charset="0"/>
            </a:endParaRPr>
          </a:p>
        </p:txBody>
      </p:sp>
      <p:sp>
        <p:nvSpPr>
          <p:cNvPr id="39" name="Text Box 45">
            <a:extLst>
              <a:ext uri="{FF2B5EF4-FFF2-40B4-BE49-F238E27FC236}">
                <a16:creationId xmlns:a16="http://schemas.microsoft.com/office/drawing/2014/main" id="{7D0EC676-557D-4229-9BC9-95A57E2C07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0456" y="4119202"/>
            <a:ext cx="452437" cy="317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576" rIns="36576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endParaRPr lang="en-GB" altLang="ru-RU" sz="1400" b="1">
              <a:latin typeface="Arial" panose="020B0604020202020204" pitchFamily="34" charset="0"/>
            </a:endParaRPr>
          </a:p>
        </p:txBody>
      </p:sp>
      <p:sp>
        <p:nvSpPr>
          <p:cNvPr id="40" name="Text Box 46">
            <a:extLst>
              <a:ext uri="{FF2B5EF4-FFF2-40B4-BE49-F238E27FC236}">
                <a16:creationId xmlns:a16="http://schemas.microsoft.com/office/drawing/2014/main" id="{54F9CE75-3A5C-48C8-9A38-045FAE1486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02893" y="4119202"/>
            <a:ext cx="454025" cy="33855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576" rIns="36576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endParaRPr lang="en-GB" altLang="ru-RU" sz="1600">
              <a:solidFill>
                <a:srgbClr val="620BF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1" name="Text Box 47">
            <a:extLst>
              <a:ext uri="{FF2B5EF4-FFF2-40B4-BE49-F238E27FC236}">
                <a16:creationId xmlns:a16="http://schemas.microsoft.com/office/drawing/2014/main" id="{9A5C2C8E-7736-4111-8D28-4AF67D732A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6918" y="4119202"/>
            <a:ext cx="452438" cy="317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576" rIns="36576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endParaRPr lang="en-GB" altLang="ru-RU" sz="1400" b="1">
              <a:latin typeface="Arial" panose="020B0604020202020204" pitchFamily="34" charset="0"/>
            </a:endParaRPr>
          </a:p>
        </p:txBody>
      </p:sp>
      <p:sp>
        <p:nvSpPr>
          <p:cNvPr id="42" name="Text Box 48">
            <a:extLst>
              <a:ext uri="{FF2B5EF4-FFF2-40B4-BE49-F238E27FC236}">
                <a16:creationId xmlns:a16="http://schemas.microsoft.com/office/drawing/2014/main" id="{13A04AF2-1FF7-4C26-AB2C-5F197836A2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9356" y="4119202"/>
            <a:ext cx="452437" cy="317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576" rIns="36576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endParaRPr lang="en-GB" altLang="ru-RU" sz="1400" b="1">
              <a:latin typeface="Arial" panose="020B0604020202020204" pitchFamily="34" charset="0"/>
            </a:endParaRPr>
          </a:p>
        </p:txBody>
      </p:sp>
      <p:sp>
        <p:nvSpPr>
          <p:cNvPr id="43" name="Text Box 49">
            <a:extLst>
              <a:ext uri="{FF2B5EF4-FFF2-40B4-BE49-F238E27FC236}">
                <a16:creationId xmlns:a16="http://schemas.microsoft.com/office/drawing/2014/main" id="{0F8C289C-90C3-44D9-BC86-3C0A456004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1793" y="4119202"/>
            <a:ext cx="454025" cy="317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576" rIns="36576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endParaRPr lang="en-GB" altLang="ru-RU" sz="1400" b="1">
              <a:latin typeface="Arial" panose="020B0604020202020204" pitchFamily="34" charset="0"/>
            </a:endParaRPr>
          </a:p>
        </p:txBody>
      </p:sp>
      <p:sp>
        <p:nvSpPr>
          <p:cNvPr id="44" name="Text Box 50">
            <a:extLst>
              <a:ext uri="{FF2B5EF4-FFF2-40B4-BE49-F238E27FC236}">
                <a16:creationId xmlns:a16="http://schemas.microsoft.com/office/drawing/2014/main" id="{22F422FC-A3A0-43B9-96A6-AC727C2CB9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15818" y="4119202"/>
            <a:ext cx="452438" cy="317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576" rIns="36576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endParaRPr lang="en-GB" altLang="ru-RU" sz="1400" b="1">
              <a:latin typeface="Arial" panose="020B0604020202020204" pitchFamily="34" charset="0"/>
            </a:endParaRPr>
          </a:p>
        </p:txBody>
      </p:sp>
      <p:sp>
        <p:nvSpPr>
          <p:cNvPr id="45" name="Text Box 51">
            <a:extLst>
              <a:ext uri="{FF2B5EF4-FFF2-40B4-BE49-F238E27FC236}">
                <a16:creationId xmlns:a16="http://schemas.microsoft.com/office/drawing/2014/main" id="{336220E7-2B48-4B06-AC71-84D918D3CA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68256" y="4119202"/>
            <a:ext cx="452437" cy="317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576" rIns="36576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endParaRPr lang="en-GB" altLang="ru-RU" sz="1400" b="1">
              <a:latin typeface="Arial" panose="020B0604020202020204" pitchFamily="34" charset="0"/>
            </a:endParaRPr>
          </a:p>
        </p:txBody>
      </p:sp>
      <p:sp>
        <p:nvSpPr>
          <p:cNvPr id="46" name="Text Box 52">
            <a:extLst>
              <a:ext uri="{FF2B5EF4-FFF2-40B4-BE49-F238E27FC236}">
                <a16:creationId xmlns:a16="http://schemas.microsoft.com/office/drawing/2014/main" id="{5D544B58-5A96-4C2B-9E76-F86CB51FCC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20693" y="4119202"/>
            <a:ext cx="454025" cy="317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576" rIns="36576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endParaRPr lang="en-GB" altLang="ru-RU" sz="1400" b="1">
              <a:latin typeface="Arial" panose="020B0604020202020204" pitchFamily="34" charset="0"/>
            </a:endParaRPr>
          </a:p>
        </p:txBody>
      </p:sp>
      <p:sp>
        <p:nvSpPr>
          <p:cNvPr id="47" name="Text Box 53">
            <a:extLst>
              <a:ext uri="{FF2B5EF4-FFF2-40B4-BE49-F238E27FC236}">
                <a16:creationId xmlns:a16="http://schemas.microsoft.com/office/drawing/2014/main" id="{FD73D5CC-2BF7-4F89-B554-9532C58C87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74718" y="4119202"/>
            <a:ext cx="452438" cy="317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576" rIns="36576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endParaRPr lang="en-GB" altLang="ru-RU" sz="1400" b="1">
              <a:latin typeface="Arial" panose="020B0604020202020204" pitchFamily="34" charset="0"/>
            </a:endParaRPr>
          </a:p>
        </p:txBody>
      </p:sp>
      <p:sp>
        <p:nvSpPr>
          <p:cNvPr id="48" name="Text Box 54">
            <a:extLst>
              <a:ext uri="{FF2B5EF4-FFF2-40B4-BE49-F238E27FC236}">
                <a16:creationId xmlns:a16="http://schemas.microsoft.com/office/drawing/2014/main" id="{ED83A780-9E58-4765-AC3B-E9B3F970AC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27156" y="4119202"/>
            <a:ext cx="452437" cy="317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576" rIns="36576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endParaRPr lang="en-GB" altLang="ru-RU" sz="1400" b="1">
              <a:latin typeface="Arial" panose="020B0604020202020204" pitchFamily="34" charset="0"/>
            </a:endParaRPr>
          </a:p>
        </p:txBody>
      </p:sp>
      <p:sp>
        <p:nvSpPr>
          <p:cNvPr id="49" name="Text Box 55">
            <a:extLst>
              <a:ext uri="{FF2B5EF4-FFF2-40B4-BE49-F238E27FC236}">
                <a16:creationId xmlns:a16="http://schemas.microsoft.com/office/drawing/2014/main" id="{C6124A96-163F-4A37-BB93-42DB2C39B6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79593" y="4119202"/>
            <a:ext cx="454025" cy="317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576" rIns="36576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endParaRPr lang="en-GB" altLang="ru-RU" sz="1400" b="1">
              <a:latin typeface="Arial" panose="020B0604020202020204" pitchFamily="34" charset="0"/>
            </a:endParaRPr>
          </a:p>
        </p:txBody>
      </p:sp>
      <p:sp>
        <p:nvSpPr>
          <p:cNvPr id="50" name="Text Box 56">
            <a:extLst>
              <a:ext uri="{FF2B5EF4-FFF2-40B4-BE49-F238E27FC236}">
                <a16:creationId xmlns:a16="http://schemas.microsoft.com/office/drawing/2014/main" id="{3A2BEB4C-C6C8-46B9-9239-6CF6B0BB07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33618" y="4119202"/>
            <a:ext cx="452438" cy="317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576" rIns="36576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endParaRPr lang="en-GB" altLang="ru-RU" sz="1400" b="1">
              <a:latin typeface="Arial" panose="020B0604020202020204" pitchFamily="34" charset="0"/>
            </a:endParaRPr>
          </a:p>
        </p:txBody>
      </p:sp>
      <p:sp>
        <p:nvSpPr>
          <p:cNvPr id="51" name="Text Box 57">
            <a:extLst>
              <a:ext uri="{FF2B5EF4-FFF2-40B4-BE49-F238E27FC236}">
                <a16:creationId xmlns:a16="http://schemas.microsoft.com/office/drawing/2014/main" id="{1C25EB50-E68F-4FB8-B3A3-A6E08C5024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993" y="4433527"/>
            <a:ext cx="454025" cy="317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576" rIns="36576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endParaRPr lang="en-GB" altLang="ru-RU" sz="1400" b="1">
              <a:latin typeface="Arial" panose="020B0604020202020204" pitchFamily="34" charset="0"/>
            </a:endParaRPr>
          </a:p>
        </p:txBody>
      </p:sp>
      <p:sp>
        <p:nvSpPr>
          <p:cNvPr id="52" name="Text Box 58">
            <a:extLst>
              <a:ext uri="{FF2B5EF4-FFF2-40B4-BE49-F238E27FC236}">
                <a16:creationId xmlns:a16="http://schemas.microsoft.com/office/drawing/2014/main" id="{8655316E-F6B5-4BE8-9EB7-234C571203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98018" y="4433527"/>
            <a:ext cx="452438" cy="317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576" rIns="36576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endParaRPr lang="en-GB" altLang="ru-RU" sz="1400" b="1">
              <a:latin typeface="Arial" panose="020B0604020202020204" pitchFamily="34" charset="0"/>
            </a:endParaRPr>
          </a:p>
        </p:txBody>
      </p:sp>
      <p:sp>
        <p:nvSpPr>
          <p:cNvPr id="53" name="Text Box 59">
            <a:extLst>
              <a:ext uri="{FF2B5EF4-FFF2-40B4-BE49-F238E27FC236}">
                <a16:creationId xmlns:a16="http://schemas.microsoft.com/office/drawing/2014/main" id="{C7A259F7-4E94-4FEF-B36C-C6FCBC9950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0456" y="4433527"/>
            <a:ext cx="452437" cy="317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576" rIns="36576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endParaRPr lang="en-GB" altLang="ru-RU" sz="1400" b="1">
              <a:latin typeface="Arial" panose="020B0604020202020204" pitchFamily="34" charset="0"/>
            </a:endParaRPr>
          </a:p>
        </p:txBody>
      </p:sp>
      <p:sp>
        <p:nvSpPr>
          <p:cNvPr id="54" name="Text Box 60">
            <a:extLst>
              <a:ext uri="{FF2B5EF4-FFF2-40B4-BE49-F238E27FC236}">
                <a16:creationId xmlns:a16="http://schemas.microsoft.com/office/drawing/2014/main" id="{443221D7-C10F-4654-9279-12971CFDB3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02893" y="4433527"/>
            <a:ext cx="454025" cy="317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576" rIns="36576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endParaRPr lang="en-GB" altLang="ru-RU" sz="1400" b="1">
              <a:latin typeface="Arial" panose="020B0604020202020204" pitchFamily="34" charset="0"/>
            </a:endParaRPr>
          </a:p>
        </p:txBody>
      </p:sp>
      <p:sp>
        <p:nvSpPr>
          <p:cNvPr id="55" name="Text Box 61">
            <a:extLst>
              <a:ext uri="{FF2B5EF4-FFF2-40B4-BE49-F238E27FC236}">
                <a16:creationId xmlns:a16="http://schemas.microsoft.com/office/drawing/2014/main" id="{A40DD4BF-2558-4E14-A2E4-B8CCE42030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6918" y="4433527"/>
            <a:ext cx="452438" cy="317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576" rIns="36576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endParaRPr lang="en-GB" altLang="ru-RU" sz="1400" b="1">
              <a:latin typeface="Arial" panose="020B0604020202020204" pitchFamily="34" charset="0"/>
            </a:endParaRPr>
          </a:p>
        </p:txBody>
      </p:sp>
      <p:sp>
        <p:nvSpPr>
          <p:cNvPr id="56" name="Text Box 62">
            <a:extLst>
              <a:ext uri="{FF2B5EF4-FFF2-40B4-BE49-F238E27FC236}">
                <a16:creationId xmlns:a16="http://schemas.microsoft.com/office/drawing/2014/main" id="{4A4C2F8E-5B8F-4A54-BD72-8CBACC7414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9356" y="4433527"/>
            <a:ext cx="452437" cy="317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576" rIns="36576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endParaRPr lang="en-GB" altLang="ru-RU" sz="1400" b="1">
              <a:latin typeface="Arial" panose="020B0604020202020204" pitchFamily="34" charset="0"/>
            </a:endParaRPr>
          </a:p>
        </p:txBody>
      </p:sp>
      <p:sp>
        <p:nvSpPr>
          <p:cNvPr id="57" name="Text Box 63">
            <a:extLst>
              <a:ext uri="{FF2B5EF4-FFF2-40B4-BE49-F238E27FC236}">
                <a16:creationId xmlns:a16="http://schemas.microsoft.com/office/drawing/2014/main" id="{BCBD9587-75DF-41B2-930E-9A30C5C13A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1793" y="4433527"/>
            <a:ext cx="454025" cy="317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576" rIns="36576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endParaRPr lang="en-GB" altLang="ru-RU" sz="1400" b="1">
              <a:latin typeface="Arial" panose="020B0604020202020204" pitchFamily="34" charset="0"/>
            </a:endParaRPr>
          </a:p>
        </p:txBody>
      </p:sp>
      <p:sp>
        <p:nvSpPr>
          <p:cNvPr id="58" name="Text Box 64">
            <a:extLst>
              <a:ext uri="{FF2B5EF4-FFF2-40B4-BE49-F238E27FC236}">
                <a16:creationId xmlns:a16="http://schemas.microsoft.com/office/drawing/2014/main" id="{A294CDE5-CC69-445D-8487-F189255489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15818" y="4433527"/>
            <a:ext cx="452438" cy="317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576" rIns="36576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endParaRPr lang="en-GB" altLang="ru-RU" sz="1400" b="1">
              <a:latin typeface="Arial" panose="020B0604020202020204" pitchFamily="34" charset="0"/>
            </a:endParaRPr>
          </a:p>
        </p:txBody>
      </p:sp>
      <p:sp>
        <p:nvSpPr>
          <p:cNvPr id="59" name="Text Box 65">
            <a:extLst>
              <a:ext uri="{FF2B5EF4-FFF2-40B4-BE49-F238E27FC236}">
                <a16:creationId xmlns:a16="http://schemas.microsoft.com/office/drawing/2014/main" id="{14384A24-9F87-4488-944B-C996D8816E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68256" y="4433527"/>
            <a:ext cx="452437" cy="317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576" rIns="36576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endParaRPr lang="en-GB" altLang="ru-RU" sz="1400" b="1">
              <a:latin typeface="Arial" panose="020B0604020202020204" pitchFamily="34" charset="0"/>
            </a:endParaRPr>
          </a:p>
        </p:txBody>
      </p:sp>
      <p:sp>
        <p:nvSpPr>
          <p:cNvPr id="60" name="Text Box 66">
            <a:extLst>
              <a:ext uri="{FF2B5EF4-FFF2-40B4-BE49-F238E27FC236}">
                <a16:creationId xmlns:a16="http://schemas.microsoft.com/office/drawing/2014/main" id="{BB37A59F-9BE7-4478-8BA6-BD9D470941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20693" y="4433527"/>
            <a:ext cx="454025" cy="317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576" rIns="36576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endParaRPr lang="en-GB" altLang="ru-RU" sz="1400" b="1">
              <a:latin typeface="Arial" panose="020B0604020202020204" pitchFamily="34" charset="0"/>
            </a:endParaRPr>
          </a:p>
        </p:txBody>
      </p:sp>
      <p:sp>
        <p:nvSpPr>
          <p:cNvPr id="61" name="Text Box 67">
            <a:extLst>
              <a:ext uri="{FF2B5EF4-FFF2-40B4-BE49-F238E27FC236}">
                <a16:creationId xmlns:a16="http://schemas.microsoft.com/office/drawing/2014/main" id="{5406298B-E365-4A24-B642-1DD656B7D6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74718" y="4433527"/>
            <a:ext cx="452438" cy="317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576" rIns="36576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endParaRPr lang="en-GB" altLang="ru-RU" sz="1400" b="1">
              <a:latin typeface="Arial" panose="020B0604020202020204" pitchFamily="34" charset="0"/>
            </a:endParaRPr>
          </a:p>
        </p:txBody>
      </p:sp>
      <p:sp>
        <p:nvSpPr>
          <p:cNvPr id="62" name="Text Box 68">
            <a:extLst>
              <a:ext uri="{FF2B5EF4-FFF2-40B4-BE49-F238E27FC236}">
                <a16:creationId xmlns:a16="http://schemas.microsoft.com/office/drawing/2014/main" id="{88208254-126E-452E-942A-A2CC2105D0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27156" y="4433527"/>
            <a:ext cx="452437" cy="317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576" rIns="36576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endParaRPr lang="en-GB" altLang="ru-RU" sz="1400" b="1">
              <a:latin typeface="Arial" panose="020B0604020202020204" pitchFamily="34" charset="0"/>
            </a:endParaRPr>
          </a:p>
        </p:txBody>
      </p:sp>
      <p:sp>
        <p:nvSpPr>
          <p:cNvPr id="63" name="Text Box 69">
            <a:extLst>
              <a:ext uri="{FF2B5EF4-FFF2-40B4-BE49-F238E27FC236}">
                <a16:creationId xmlns:a16="http://schemas.microsoft.com/office/drawing/2014/main" id="{E63A3671-0BAD-43A0-BED8-3BB3491DA9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79593" y="4433527"/>
            <a:ext cx="454025" cy="317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576" rIns="36576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endParaRPr lang="en-GB" altLang="ru-RU" sz="1400" b="1">
              <a:latin typeface="Arial" panose="020B0604020202020204" pitchFamily="34" charset="0"/>
            </a:endParaRPr>
          </a:p>
        </p:txBody>
      </p:sp>
      <p:sp>
        <p:nvSpPr>
          <p:cNvPr id="64" name="Text Box 70">
            <a:extLst>
              <a:ext uri="{FF2B5EF4-FFF2-40B4-BE49-F238E27FC236}">
                <a16:creationId xmlns:a16="http://schemas.microsoft.com/office/drawing/2014/main" id="{BF693D31-ED73-446F-A59A-4B7CE6E4DA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33618" y="4433527"/>
            <a:ext cx="452438" cy="317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576" rIns="36576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endParaRPr lang="en-GB" altLang="ru-RU" sz="1400" b="1">
              <a:latin typeface="Arial" panose="020B0604020202020204" pitchFamily="34" charset="0"/>
            </a:endParaRPr>
          </a:p>
        </p:txBody>
      </p:sp>
      <p:sp>
        <p:nvSpPr>
          <p:cNvPr id="65" name="Text Box 71">
            <a:extLst>
              <a:ext uri="{FF2B5EF4-FFF2-40B4-BE49-F238E27FC236}">
                <a16:creationId xmlns:a16="http://schemas.microsoft.com/office/drawing/2014/main" id="{3F4FBCE0-B64E-4B80-BCC5-A41C2BFD09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4581" y="4449402"/>
            <a:ext cx="2911475" cy="304800"/>
          </a:xfrm>
          <a:prstGeom prst="rect">
            <a:avLst/>
          </a:prstGeom>
          <a:solidFill>
            <a:srgbClr val="3366FF">
              <a:alpha val="5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576" rIns="36576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endParaRPr lang="en-GB" altLang="ru-RU" sz="1400" b="1">
              <a:solidFill>
                <a:srgbClr val="3366FF"/>
              </a:solidFill>
              <a:latin typeface="Arial" panose="020B0604020202020204" pitchFamily="34" charset="0"/>
            </a:endParaRPr>
          </a:p>
        </p:txBody>
      </p:sp>
      <p:sp>
        <p:nvSpPr>
          <p:cNvPr id="66" name="Text Box 72">
            <a:extLst>
              <a:ext uri="{FF2B5EF4-FFF2-40B4-BE49-F238E27FC236}">
                <a16:creationId xmlns:a16="http://schemas.microsoft.com/office/drawing/2014/main" id="{ED7373DB-F4D0-414C-AEBC-15EB55ED2C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993" y="4449402"/>
            <a:ext cx="2522538" cy="304800"/>
          </a:xfrm>
          <a:prstGeom prst="rect">
            <a:avLst/>
          </a:prstGeom>
          <a:solidFill>
            <a:srgbClr val="CC0000">
              <a:alpha val="5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576" rIns="36576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endParaRPr lang="en-GB" altLang="ru-RU" sz="1400" b="1">
              <a:solidFill>
                <a:srgbClr val="CC0000"/>
              </a:solidFill>
              <a:latin typeface="Arial" panose="020B0604020202020204" pitchFamily="34" charset="0"/>
            </a:endParaRPr>
          </a:p>
        </p:txBody>
      </p:sp>
      <p:sp>
        <p:nvSpPr>
          <p:cNvPr id="67" name="Text Box 73">
            <a:extLst>
              <a:ext uri="{FF2B5EF4-FFF2-40B4-BE49-F238E27FC236}">
                <a16:creationId xmlns:a16="http://schemas.microsoft.com/office/drawing/2014/main" id="{D6000C8C-02D2-47F9-8AD6-940695B446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6531" y="4449402"/>
            <a:ext cx="908050" cy="338554"/>
          </a:xfrm>
          <a:prstGeom prst="rect">
            <a:avLst/>
          </a:prstGeom>
          <a:solidFill>
            <a:srgbClr val="660066">
              <a:alpha val="5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576" rIns="36576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kk-KZ" altLang="ru-RU" sz="160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ӨЗГЕРУ</a:t>
            </a:r>
            <a:endParaRPr lang="en-US" altLang="ru-RU" sz="1600">
              <a:solidFill>
                <a:srgbClr val="620BF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8" name="Text Box 74">
            <a:extLst>
              <a:ext uri="{FF2B5EF4-FFF2-40B4-BE49-F238E27FC236}">
                <a16:creationId xmlns:a16="http://schemas.microsoft.com/office/drawing/2014/main" id="{AA9E19FC-A810-4BE4-92C7-5EE2D56B57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36318" y="4131902"/>
            <a:ext cx="4249738" cy="304800"/>
          </a:xfrm>
          <a:prstGeom prst="rect">
            <a:avLst/>
          </a:prstGeom>
          <a:solidFill>
            <a:srgbClr val="FF6699">
              <a:alpha val="5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576" rIns="36576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endParaRPr lang="en-GB" altLang="ru-RU" sz="1400" b="1">
              <a:solidFill>
                <a:srgbClr val="3366FF"/>
              </a:solidFill>
              <a:latin typeface="Arial" panose="020B0604020202020204" pitchFamily="34" charset="0"/>
            </a:endParaRPr>
          </a:p>
        </p:txBody>
      </p:sp>
      <p:sp>
        <p:nvSpPr>
          <p:cNvPr id="69" name="Text Box 75">
            <a:extLst>
              <a:ext uri="{FF2B5EF4-FFF2-40B4-BE49-F238E27FC236}">
                <a16:creationId xmlns:a16="http://schemas.microsoft.com/office/drawing/2014/main" id="{1DF8172F-F1D3-4572-BB37-039500DD56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993" y="4131902"/>
            <a:ext cx="1139825" cy="304800"/>
          </a:xfrm>
          <a:prstGeom prst="rect">
            <a:avLst/>
          </a:prstGeom>
          <a:solidFill>
            <a:srgbClr val="FFFF99">
              <a:alpha val="5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576" rIns="36576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endParaRPr lang="en-GB" altLang="ru-RU" sz="1400" b="1">
              <a:solidFill>
                <a:srgbClr val="CC0000"/>
              </a:solidFill>
              <a:latin typeface="Arial" panose="020B0604020202020204" pitchFamily="34" charset="0"/>
            </a:endParaRPr>
          </a:p>
        </p:txBody>
      </p:sp>
      <p:sp>
        <p:nvSpPr>
          <p:cNvPr id="70" name="Text Box 76">
            <a:extLst>
              <a:ext uri="{FF2B5EF4-FFF2-40B4-BE49-F238E27FC236}">
                <a16:creationId xmlns:a16="http://schemas.microsoft.com/office/drawing/2014/main" id="{45637F15-F77E-45B7-B254-18FA6B1778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3818" y="4131902"/>
            <a:ext cx="952500" cy="338554"/>
          </a:xfrm>
          <a:prstGeom prst="rect">
            <a:avLst/>
          </a:prstGeom>
          <a:solidFill>
            <a:srgbClr val="FF9900">
              <a:alpha val="5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576" rIns="36576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kk-KZ" altLang="ru-RU" sz="160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ӨЗГЕРУІ</a:t>
            </a:r>
            <a:endParaRPr lang="en-US" altLang="ru-RU" sz="1600">
              <a:solidFill>
                <a:srgbClr val="620BF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1" name="Text Box 77">
            <a:extLst>
              <a:ext uri="{FF2B5EF4-FFF2-40B4-BE49-F238E27FC236}">
                <a16:creationId xmlns:a16="http://schemas.microsoft.com/office/drawing/2014/main" id="{EF0BCC82-D03E-4883-81A1-46F2498AF5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2631" y="4763727"/>
            <a:ext cx="2003425" cy="304800"/>
          </a:xfrm>
          <a:prstGeom prst="rect">
            <a:avLst/>
          </a:prstGeom>
          <a:solidFill>
            <a:srgbClr val="FF3399">
              <a:alpha val="5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576" rIns="36576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endParaRPr lang="en-GB" altLang="ru-RU" sz="1400" b="1">
              <a:solidFill>
                <a:srgbClr val="3366FF"/>
              </a:solidFill>
              <a:latin typeface="Arial" panose="020B0604020202020204" pitchFamily="34" charset="0"/>
            </a:endParaRPr>
          </a:p>
        </p:txBody>
      </p:sp>
      <p:sp>
        <p:nvSpPr>
          <p:cNvPr id="72" name="Text Box 78">
            <a:extLst>
              <a:ext uri="{FF2B5EF4-FFF2-40B4-BE49-F238E27FC236}">
                <a16:creationId xmlns:a16="http://schemas.microsoft.com/office/drawing/2014/main" id="{909216A4-44AD-4703-A417-81EA628C2E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5106" y="4763727"/>
            <a:ext cx="4327525" cy="304800"/>
          </a:xfrm>
          <a:prstGeom prst="rect">
            <a:avLst/>
          </a:prstGeom>
          <a:solidFill>
            <a:schemeClr val="bg1">
              <a:alpha val="50195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576" rIns="36576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endParaRPr lang="en-GB" altLang="ru-RU" sz="1400" b="1">
              <a:solidFill>
                <a:srgbClr val="3366FF"/>
              </a:solidFill>
              <a:latin typeface="Arial" panose="020B0604020202020204" pitchFamily="34" charset="0"/>
            </a:endParaRPr>
          </a:p>
        </p:txBody>
      </p:sp>
      <p:sp>
        <p:nvSpPr>
          <p:cNvPr id="73" name="Text Box 79">
            <a:extLst>
              <a:ext uri="{FF2B5EF4-FFF2-40B4-BE49-F238E27FC236}">
                <a16:creationId xmlns:a16="http://schemas.microsoft.com/office/drawing/2014/main" id="{F3BD9335-908F-477A-963B-D5ABFB57EB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4581" y="4763727"/>
            <a:ext cx="908050" cy="338554"/>
          </a:xfrm>
          <a:prstGeom prst="rect">
            <a:avLst/>
          </a:prstGeom>
          <a:solidFill>
            <a:schemeClr val="folHlink">
              <a:alpha val="50195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576" rIns="36576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kk-KZ" altLang="ru-RU" sz="160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ӨЗГЕРУ</a:t>
            </a:r>
            <a:endParaRPr lang="en-US" altLang="ru-RU" sz="1600">
              <a:solidFill>
                <a:srgbClr val="620BF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4" name="Text Box 80">
            <a:extLst>
              <a:ext uri="{FF2B5EF4-FFF2-40B4-BE49-F238E27FC236}">
                <a16:creationId xmlns:a16="http://schemas.microsoft.com/office/drawing/2014/main" id="{677D45C0-8AE7-46CA-9111-0D74CE50F3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0918" y="3782652"/>
            <a:ext cx="4587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ru-RU" sz="1600" b="1" dirty="0">
                <a:solidFill>
                  <a:srgbClr val="CC0000"/>
                </a:solidFill>
                <a:latin typeface="Arial" panose="020B0604020202020204" pitchFamily="34" charset="0"/>
              </a:rPr>
              <a:t>pH</a:t>
            </a:r>
            <a:endParaRPr lang="en-US" altLang="ru-RU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DBC4DB46-0131-42BB-89F8-3DEF414F464F}"/>
                  </a:ext>
                </a:extLst>
              </p:cNvPr>
              <p:cNvSpPr txBox="1"/>
              <p:nvPr/>
            </p:nvSpPr>
            <p:spPr>
              <a:xfrm>
                <a:off x="311943" y="5242875"/>
                <a:ext cx="9088437" cy="2548940"/>
              </a:xfrm>
              <a:prstGeom prst="rect">
                <a:avLst/>
              </a:prstGeom>
              <a:noFill/>
              <a:ln>
                <a:solidFill>
                  <a:schemeClr val="tx2"/>
                </a:solidFill>
              </a:ln>
            </p:spPr>
            <p:txBody>
              <a:bodyPr wrap="square" lIns="252000" tIns="108000" rIns="252000" bIns="108000" rtlCol="0">
                <a:spAutoFit/>
              </a:bodyPr>
              <a:lstStyle/>
              <a:p>
                <a:pPr>
                  <a:spcBef>
                    <a:spcPct val="0"/>
                  </a:spcBef>
                  <a:spcAft>
                    <a:spcPts val="200"/>
                  </a:spcAft>
                </a:pPr>
                <a:r>
                  <a:rPr lang="kk-KZ" altLang="ru-RU" sz="24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Индикатор түсі кез келген ерітіндінің рН–ның өзгерісіне байланысты өзгермейді, тек </a:t>
                </a:r>
                <a:r>
                  <a:rPr lang="kk-KZ" altLang="ru-RU" sz="24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индикатордың өзгеру интервалында </a:t>
                </a:r>
                <a:r>
                  <a:rPr lang="kk-KZ" altLang="ru-RU" sz="24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ғана түсін өзгертеді, яғни мынадай формуланы қолданады рН = рК±1</a:t>
                </a:r>
              </a:p>
              <a:p>
                <a:pPr>
                  <a:spcBef>
                    <a:spcPct val="0"/>
                  </a:spcBef>
                  <a:spcAft>
                    <a:spcPts val="200"/>
                  </a:spcAft>
                </a:pPr>
                <a:r>
                  <a:rPr lang="kk-KZ" altLang="ru-RU" sz="24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Мысалы: фенолфталеиннің К</a:t>
                </a:r>
                <a:r>
                  <a:rPr lang="kk-KZ" altLang="ru-RU" sz="2400" baseline="-250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дисс. </a:t>
                </a:r>
                <a:r>
                  <a:rPr lang="kk-KZ" altLang="ru-RU" sz="24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kk-KZ" altLang="ru-RU" sz="24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kk-KZ" altLang="ru-RU" sz="24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10</m:t>
                        </m:r>
                      </m:e>
                      <m:sup>
                        <m:r>
                          <m:rPr>
                            <m:nor/>
                          </m:rPr>
                          <a:rPr lang="kk-KZ" altLang="ru-RU" sz="24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−9</m:t>
                        </m:r>
                      </m:sup>
                    </m:sSup>
                  </m:oMath>
                </a14:m>
                <a:r>
                  <a:rPr lang="kk-KZ" altLang="ru-RU" sz="24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яғни рК = 9 оның түсі рН = 8-10 арасында өзгереді.</a:t>
                </a:r>
              </a:p>
            </p:txBody>
          </p:sp>
        </mc:Choice>
        <mc:Fallback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DBC4DB46-0131-42BB-89F8-3DEF414F46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943" y="5242875"/>
                <a:ext cx="9088437" cy="2548940"/>
              </a:xfrm>
              <a:prstGeom prst="rect">
                <a:avLst/>
              </a:prstGeom>
              <a:blipFill>
                <a:blip r:embed="rId2"/>
                <a:stretch>
                  <a:fillRect b="-1429"/>
                </a:stretch>
              </a:blipFill>
              <a:ln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kk-K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983589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3" y="299964"/>
            <a:ext cx="9144000" cy="107988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Қышқылдық-негіздік титрлеу</a:t>
            </a:r>
            <a:r>
              <a:rPr lang="en-US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кезіндегі маңызды ұғымдар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4163" y="1644033"/>
            <a:ext cx="9144000" cy="597353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>
              <a:spcBef>
                <a:spcPct val="0"/>
              </a:spcBef>
              <a:spcAft>
                <a:spcPts val="200"/>
              </a:spcAft>
            </a:pPr>
            <a:r>
              <a:rPr lang="ru-RU" altLang="ru-RU" sz="2600" dirty="0" err="1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Стандартты</a:t>
            </a:r>
            <a:r>
              <a:rPr lang="ru-RU" altLang="ru-RU" sz="26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altLang="ru-RU" sz="2600" dirty="0" err="1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заттар</a:t>
            </a:r>
            <a:r>
              <a:rPr lang="kk-KZ" altLang="ru-RU" sz="26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 </a:t>
            </a:r>
            <a:r>
              <a:rPr lang="kk-KZ" altLang="ru-RU" sz="26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концентрацияны дәл анықтау үшін пайдаланылатын арнайы заттар. </a:t>
            </a:r>
          </a:p>
          <a:p>
            <a:pPr>
              <a:spcBef>
                <a:spcPct val="0"/>
              </a:spcBef>
              <a:spcAft>
                <a:spcPts val="200"/>
              </a:spcAft>
            </a:pPr>
            <a:r>
              <a:rPr lang="kk-KZ" altLang="ru-RU" sz="26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Анықталатын заттар: </a:t>
            </a:r>
            <a:r>
              <a:rPr lang="kk-KZ" altLang="ru-RU" sz="26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күшті және әлсіз қышқылдар; күшті және әлсіз негіздер; гидролизденетін тұздар.</a:t>
            </a:r>
          </a:p>
          <a:p>
            <a:pPr>
              <a:spcBef>
                <a:spcPct val="0"/>
              </a:spcBef>
              <a:spcAft>
                <a:spcPts val="200"/>
              </a:spcAft>
            </a:pPr>
            <a:r>
              <a:rPr lang="kk-KZ" altLang="ru-RU" sz="26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Қышқылдық-негіздік титірлеудің түрлері: </a:t>
            </a:r>
          </a:p>
          <a:p>
            <a:pPr marL="342900" indent="-342900">
              <a:spcBef>
                <a:spcPct val="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kk-KZ" altLang="ru-RU" sz="26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күшті қышқылды күшті негізбен титрлеу немесе керсінше; </a:t>
            </a:r>
          </a:p>
          <a:p>
            <a:pPr marL="342900" indent="-342900">
              <a:spcBef>
                <a:spcPct val="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kk-KZ" altLang="ru-RU" sz="26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әлсіз қышқылды күшті негізбен титрлеу; </a:t>
            </a:r>
          </a:p>
          <a:p>
            <a:pPr marL="342900" indent="-342900">
              <a:spcBef>
                <a:spcPct val="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kk-KZ" altLang="ru-RU" sz="26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әлсіз негізді күшті қышқылмен титрлеу.</a:t>
            </a:r>
          </a:p>
          <a:p>
            <a:pPr>
              <a:spcBef>
                <a:spcPct val="0"/>
              </a:spcBef>
              <a:spcAft>
                <a:spcPts val="200"/>
              </a:spcAft>
            </a:pPr>
            <a:r>
              <a:rPr lang="kk-KZ" altLang="ru-RU" sz="26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Титрлеу қисығы: </a:t>
            </a:r>
            <a:r>
              <a:rPr lang="kk-KZ" altLang="ru-RU" sz="26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құтыдағы ерітінді ортасының </a:t>
            </a:r>
            <a:r>
              <a:rPr lang="en-US" altLang="ru-RU" sz="26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pH </a:t>
            </a:r>
            <a:r>
              <a:rPr lang="kk-KZ" altLang="ru-RU" sz="26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көрсеткіші мен қосылған титрант көлемінің арасындағы байланыс қисығы. Титрлеу қисығы экиваленттілік, бейтараптық, титрлеу секірісі, бейтараптық сызығымен сипатталады. </a:t>
            </a:r>
            <a:endParaRPr lang="ru-RU" altLang="ru-RU" sz="26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6" name="Line 4">
            <a:extLst>
              <a:ext uri="{FF2B5EF4-FFF2-40B4-BE49-F238E27FC236}">
                <a16:creationId xmlns:a16="http://schemas.microsoft.com/office/drawing/2014/main" id="{8E7B87A2-834F-4BAC-B542-170EC85F387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-1304926" y="7107237"/>
            <a:ext cx="1905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461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3" y="292100"/>
            <a:ext cx="9144000" cy="120299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32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Қышқылдық-негіздік титрлеу</a:t>
            </a:r>
            <a:r>
              <a:rPr lang="en-US" sz="32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kk-KZ" sz="32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кезіндегі маңызды ұғымдар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284163" y="1849890"/>
                <a:ext cx="9144000" cy="3716503"/>
              </a:xfrm>
              <a:prstGeom prst="rect">
                <a:avLst/>
              </a:prstGeom>
              <a:noFill/>
              <a:ln>
                <a:solidFill>
                  <a:schemeClr val="tx2"/>
                </a:solidFill>
              </a:ln>
            </p:spPr>
            <p:txBody>
              <a:bodyPr wrap="square" lIns="252000" tIns="108000" rIns="252000" bIns="108000" rtlCol="0">
                <a:spAutoFit/>
              </a:bodyPr>
              <a:lstStyle/>
              <a:p>
                <a:pPr>
                  <a:spcBef>
                    <a:spcPct val="0"/>
                  </a:spcBef>
                  <a:spcAft>
                    <a:spcPts val="200"/>
                  </a:spcAft>
                </a:pPr>
                <a:r>
                  <a:rPr lang="kk-KZ" altLang="ru-RU" sz="32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Бейтараптық сызығы: </a:t>
                </a:r>
                <a:r>
                  <a:rPr lang="kk-KZ" altLang="ru-RU" sz="32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абцисса өсіне параллель және </a:t>
                </a:r>
                <a:r>
                  <a:rPr lang="en-US" altLang="ru-RU" sz="32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pH </a:t>
                </a:r>
                <a14:m>
                  <m:oMath xmlns:m="http://schemas.openxmlformats.org/officeDocument/2006/math">
                    <m:r>
                      <a:rPr lang="en-US" altLang="ru-RU" sz="320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Open Sans" panose="020B0606030504020204" pitchFamily="34" charset="0"/>
                      </a:rPr>
                      <m:t>=</m:t>
                    </m:r>
                  </m:oMath>
                </a14:m>
                <a:r>
                  <a:rPr lang="ru-RU" altLang="ru-RU" sz="32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7 </a:t>
                </a:r>
                <a:r>
                  <a:rPr lang="ru-RU" altLang="ru-RU" sz="3200" dirty="0" err="1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болған</a:t>
                </a:r>
                <a:r>
                  <a:rPr lang="ru-RU" altLang="ru-RU" sz="32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ордината </a:t>
                </a:r>
                <a:r>
                  <a:rPr lang="ru-RU" altLang="ru-RU" sz="3200" dirty="0" err="1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осін</a:t>
                </a:r>
                <a:r>
                  <a:rPr lang="ru-RU" altLang="ru-RU" sz="32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ru-RU" altLang="ru-RU" sz="3200" dirty="0" err="1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кесіп</a:t>
                </a:r>
                <a:r>
                  <a:rPr lang="ru-RU" altLang="ru-RU" sz="32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ru-RU" altLang="ru-RU" sz="3200" dirty="0" err="1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өтетін</a:t>
                </a:r>
                <a:r>
                  <a:rPr lang="ru-RU" altLang="ru-RU" sz="32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ru-RU" altLang="ru-RU" sz="3200" dirty="0" err="1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тік</a:t>
                </a:r>
                <a:r>
                  <a:rPr lang="ru-RU" altLang="ru-RU" sz="32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ru-RU" altLang="ru-RU" sz="3200" dirty="0" err="1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сызық</a:t>
                </a:r>
                <a:r>
                  <a:rPr lang="ru-RU" altLang="ru-RU" sz="32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. </a:t>
                </a:r>
              </a:p>
              <a:p>
                <a:pPr>
                  <a:spcBef>
                    <a:spcPct val="0"/>
                  </a:spcBef>
                  <a:spcAft>
                    <a:spcPts val="200"/>
                  </a:spcAft>
                </a:pPr>
                <a:r>
                  <a:rPr lang="ru-RU" altLang="ru-RU" sz="3200" dirty="0" err="1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Бейтараптану</a:t>
                </a:r>
                <a:r>
                  <a:rPr lang="ru-RU" altLang="ru-RU" sz="32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ru-RU" altLang="ru-RU" sz="3200" dirty="0" err="1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нүктесі</a:t>
                </a:r>
                <a:r>
                  <a:rPr lang="ru-RU" altLang="ru-RU" sz="32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: </a:t>
                </a:r>
                <a:r>
                  <a:rPr lang="ru-RU" altLang="ru-RU" sz="3200" dirty="0" err="1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титрлеу</a:t>
                </a:r>
                <a:r>
                  <a:rPr lang="ru-RU" altLang="ru-RU" sz="32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ru-RU" altLang="ru-RU" sz="3200" dirty="0" err="1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қисығы</a:t>
                </a:r>
                <a:r>
                  <a:rPr lang="ru-RU" altLang="ru-RU" sz="32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мен </a:t>
                </a:r>
                <a:r>
                  <a:rPr lang="ru-RU" altLang="ru-RU" sz="3200" dirty="0" err="1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бейтараптану</a:t>
                </a:r>
                <a:r>
                  <a:rPr lang="ru-RU" altLang="ru-RU" sz="32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ru-RU" altLang="ru-RU" sz="3200" dirty="0" err="1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сызығының</a:t>
                </a:r>
                <a:r>
                  <a:rPr lang="ru-RU" altLang="ru-RU" sz="32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ru-RU" altLang="ru-RU" sz="3200" dirty="0" err="1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қиылысу</a:t>
                </a:r>
                <a:r>
                  <a:rPr lang="ru-RU" altLang="ru-RU" sz="32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ru-RU" altLang="ru-RU" sz="3200" dirty="0" err="1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нүктесі</a:t>
                </a:r>
                <a:r>
                  <a:rPr lang="ru-RU" altLang="ru-RU" sz="32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. </a:t>
                </a:r>
              </a:p>
              <a:p>
                <a:pPr>
                  <a:spcBef>
                    <a:spcPct val="0"/>
                  </a:spcBef>
                  <a:spcAft>
                    <a:spcPts val="200"/>
                  </a:spcAft>
                </a:pPr>
                <a:r>
                  <a:rPr lang="ru-RU" altLang="ru-RU" sz="3200" dirty="0" err="1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Титрлеу</a:t>
                </a:r>
                <a:r>
                  <a:rPr lang="ru-RU" altLang="ru-RU" sz="32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ru-RU" altLang="ru-RU" sz="3200" dirty="0" err="1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секірісі</a:t>
                </a:r>
                <a:r>
                  <a:rPr lang="ru-RU" altLang="ru-RU" sz="32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: </a:t>
                </a:r>
                <a:r>
                  <a:rPr lang="en-US" altLang="ru-RU" sz="32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pH</a:t>
                </a:r>
                <a:r>
                  <a:rPr lang="kk-KZ" altLang="ru-RU" sz="32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көрсеткішінің күрт өзгерісі.</a:t>
                </a:r>
                <a:endParaRPr lang="ru-RU" altLang="ru-RU" sz="3200" dirty="0">
                  <a:solidFill>
                    <a:srgbClr val="00206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63" y="1849890"/>
                <a:ext cx="9144000" cy="3716503"/>
              </a:xfrm>
              <a:prstGeom prst="rect">
                <a:avLst/>
              </a:prstGeom>
              <a:blipFill>
                <a:blip r:embed="rId2"/>
                <a:stretch>
                  <a:fillRect t="-163" r="-866" b="-2614"/>
                </a:stretch>
              </a:blipFill>
              <a:ln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kk-K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Line 4">
            <a:extLst>
              <a:ext uri="{FF2B5EF4-FFF2-40B4-BE49-F238E27FC236}">
                <a16:creationId xmlns:a16="http://schemas.microsoft.com/office/drawing/2014/main" id="{8E7B87A2-834F-4BAC-B542-170EC85F387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-1304926" y="7107237"/>
            <a:ext cx="1905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82751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84163" y="299964"/>
                <a:ext cx="9144000" cy="648997"/>
              </a:xfrm>
              <a:prstGeom prst="rect">
                <a:avLst/>
              </a:prstGeom>
              <a:noFill/>
              <a:ln>
                <a:solidFill>
                  <a:schemeClr val="tx2"/>
                </a:solidFill>
              </a:ln>
            </p:spPr>
            <p:txBody>
              <a:bodyPr wrap="square" lIns="252000" tIns="108000" rIns="252000" bIns="108000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2800" i="1" dirty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𝑝𝐻</m:t>
                    </m:r>
                  </m:oMath>
                </a14:m>
                <a:r>
                  <a:rPr lang="en-US" sz="2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kk-KZ" sz="2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қисығы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63" y="299964"/>
                <a:ext cx="9144000" cy="648997"/>
              </a:xfrm>
              <a:prstGeom prst="rect">
                <a:avLst/>
              </a:prstGeom>
              <a:blipFill>
                <a:blip r:embed="rId2"/>
                <a:stretch>
                  <a:fillRect b="-13761"/>
                </a:stretch>
              </a:blipFill>
              <a:ln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294796" y="1011516"/>
                <a:ext cx="9088437" cy="6774391"/>
              </a:xfrm>
              <a:prstGeom prst="rect">
                <a:avLst/>
              </a:prstGeom>
              <a:noFill/>
              <a:ln>
                <a:solidFill>
                  <a:schemeClr val="tx2"/>
                </a:solidFill>
              </a:ln>
            </p:spPr>
            <p:txBody>
              <a:bodyPr wrap="square" lIns="252000" tIns="108000" rIns="252000" bIns="108000" rtlCol="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kk-KZ" altLang="ru-RU" sz="27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Түрлері:</a:t>
                </a:r>
                <a:r>
                  <a:rPr lang="en-US" altLang="ru-RU" sz="27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kk-KZ" altLang="ru-RU" sz="27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қышқылдық-негіздік титрлеудің 4 типі бар; әрбірі өзіне тән қисық түзеді.</a:t>
                </a:r>
              </a:p>
              <a:p>
                <a:pPr>
                  <a:spcBef>
                    <a:spcPct val="0"/>
                  </a:spcBef>
                </a:pPr>
                <a:endParaRPr lang="kk-KZ" altLang="ru-RU" sz="2700" dirty="0">
                  <a:solidFill>
                    <a:srgbClr val="00206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pPr>
                  <a:spcBef>
                    <a:spcPct val="0"/>
                  </a:spcBef>
                </a:pPr>
                <a:r>
                  <a:rPr lang="kk-KZ" altLang="ru-RU" sz="27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	</a:t>
                </a:r>
                <a:r>
                  <a:rPr lang="kk-KZ" altLang="ru-RU" sz="27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күшті қышқыл </a:t>
                </a:r>
                <a14:m>
                  <m:oMath xmlns:m="http://schemas.openxmlformats.org/officeDocument/2006/math">
                    <m:r>
                      <a:rPr lang="kk-KZ" altLang="ru-RU" sz="2700" i="1" dirty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(</m:t>
                    </m:r>
                    <m:r>
                      <a:rPr lang="en-US" altLang="ru-RU" sz="2700" i="1" dirty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𝐻𝐶𝑙</m:t>
                    </m:r>
                    <m:r>
                      <a:rPr lang="en-US" altLang="ru-RU" sz="2700" i="1" dirty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)  </m:t>
                    </m:r>
                    <m:r>
                      <a:rPr lang="en-US" altLang="ru-RU" sz="2700" i="1" dirty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𝑣</m:t>
                    </m:r>
                    <m:r>
                      <a:rPr lang="en-US" altLang="ru-RU" sz="2700" i="1" dirty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.  </m:t>
                    </m:r>
                  </m:oMath>
                </a14:m>
                <a:r>
                  <a:rPr lang="kk-KZ" altLang="ru-RU" sz="27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күшті сілті </a:t>
                </a:r>
                <a14:m>
                  <m:oMath xmlns:m="http://schemas.openxmlformats.org/officeDocument/2006/math">
                    <m:r>
                      <a:rPr lang="kk-KZ" altLang="ru-RU" sz="2700" i="1" dirty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(</m:t>
                    </m:r>
                    <m:r>
                      <a:rPr lang="en-US" altLang="ru-RU" sz="2700" i="1" dirty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𝑁𝑎𝑂𝐻</m:t>
                    </m:r>
                    <m:r>
                      <a:rPr lang="en-US" altLang="ru-RU" sz="2700" i="1" dirty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)</m:t>
                    </m:r>
                  </m:oMath>
                </a14:m>
                <a:endParaRPr lang="en-US" altLang="ru-RU" sz="2700" dirty="0">
                  <a:solidFill>
                    <a:srgbClr val="620BFC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pPr>
                  <a:spcBef>
                    <a:spcPct val="0"/>
                  </a:spcBef>
                </a:pPr>
                <a:r>
                  <a:rPr lang="en-US" altLang="ru-RU" sz="27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</a:p>
              <a:p>
                <a:pPr>
                  <a:spcBef>
                    <a:spcPct val="0"/>
                  </a:spcBef>
                </a:pPr>
                <a:r>
                  <a:rPr lang="en-US" altLang="ru-RU" sz="27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 	</a:t>
                </a:r>
                <a:r>
                  <a:rPr lang="kk-KZ" altLang="ru-RU" sz="27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әлсіз қышқыл </a:t>
                </a:r>
                <a14:m>
                  <m:oMath xmlns:m="http://schemas.openxmlformats.org/officeDocument/2006/math">
                    <m:r>
                      <a:rPr lang="kk-KZ" altLang="ru-RU" sz="2700" i="1" dirty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(</m:t>
                    </m:r>
                    <m:r>
                      <a:rPr lang="en-US" altLang="ru-RU" sz="2700" i="1" dirty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𝐶𝐻</m:t>
                    </m:r>
                    <m:r>
                      <a:rPr lang="en-US" altLang="ru-RU" sz="2700" i="1" baseline="-25000" dirty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3</m:t>
                    </m:r>
                    <m:r>
                      <a:rPr lang="en-US" altLang="ru-RU" sz="2700" i="1" dirty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𝐶𝑂𝑂𝐻</m:t>
                    </m:r>
                    <m:r>
                      <a:rPr lang="en-US" altLang="ru-RU" sz="2700" i="1" dirty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)  </m:t>
                    </m:r>
                    <m:r>
                      <a:rPr lang="en-US" altLang="ru-RU" sz="2700" i="1" dirty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𝑣</m:t>
                    </m:r>
                    <m:r>
                      <a:rPr lang="en-US" altLang="ru-RU" sz="2700" i="1" dirty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. </m:t>
                    </m:r>
                  </m:oMath>
                </a14:m>
                <a:r>
                  <a:rPr lang="kk-KZ" altLang="ru-RU" sz="27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күшті сілті </a:t>
                </a:r>
                <a14:m>
                  <m:oMath xmlns:m="http://schemas.openxmlformats.org/officeDocument/2006/math">
                    <m:r>
                      <a:rPr lang="kk-KZ" altLang="ru-RU" sz="2700" i="1" dirty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(</m:t>
                    </m:r>
                    <m:r>
                      <a:rPr lang="en-US" altLang="ru-RU" sz="2700" i="1" dirty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𝑁𝑎𝑂𝐻</m:t>
                    </m:r>
                    <m:r>
                      <a:rPr lang="en-US" altLang="ru-RU" sz="2700" i="1" dirty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)</m:t>
                    </m:r>
                  </m:oMath>
                </a14:m>
                <a:endParaRPr lang="en-US" altLang="ru-RU" sz="2700" dirty="0">
                  <a:solidFill>
                    <a:srgbClr val="620BFC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pPr>
                  <a:spcBef>
                    <a:spcPct val="0"/>
                  </a:spcBef>
                </a:pPr>
                <a:endParaRPr lang="en-US" altLang="ru-RU" sz="2700" dirty="0">
                  <a:solidFill>
                    <a:srgbClr val="620BFC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pPr>
                  <a:spcBef>
                    <a:spcPct val="0"/>
                  </a:spcBef>
                </a:pPr>
                <a:r>
                  <a:rPr lang="en-US" altLang="ru-RU" sz="27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 	</a:t>
                </a:r>
                <a:r>
                  <a:rPr lang="kk-KZ" altLang="ru-RU" sz="27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күшті қышқыл </a:t>
                </a:r>
                <a14:m>
                  <m:oMath xmlns:m="http://schemas.openxmlformats.org/officeDocument/2006/math">
                    <m:r>
                      <a:rPr lang="kk-KZ" altLang="ru-RU" sz="2700" i="1" dirty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(</m:t>
                    </m:r>
                    <m:r>
                      <a:rPr lang="en-US" altLang="ru-RU" sz="2700" i="1" dirty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𝐻𝐶𝑙</m:t>
                    </m:r>
                    <m:r>
                      <a:rPr lang="en-US" altLang="ru-RU" sz="2700" i="1" dirty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)  </m:t>
                    </m:r>
                    <m:r>
                      <a:rPr lang="en-US" altLang="ru-RU" sz="2700" i="1" dirty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𝑣</m:t>
                    </m:r>
                    <m:r>
                      <a:rPr lang="en-US" altLang="ru-RU" sz="2700" i="1" dirty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.  </m:t>
                    </m:r>
                  </m:oMath>
                </a14:m>
                <a:r>
                  <a:rPr lang="kk-KZ" altLang="ru-RU" sz="27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әлсіз негіз </a:t>
                </a:r>
                <a14:m>
                  <m:oMath xmlns:m="http://schemas.openxmlformats.org/officeDocument/2006/math">
                    <m:r>
                      <a:rPr lang="kk-KZ" altLang="ru-RU" sz="2700" i="1" dirty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(</m:t>
                    </m:r>
                    <m:r>
                      <a:rPr lang="en-US" altLang="ru-RU" sz="2700" i="1" dirty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𝑁𝐻</m:t>
                    </m:r>
                    <m:r>
                      <a:rPr lang="en-US" altLang="ru-RU" sz="2700" i="1" baseline="-25000" dirty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3</m:t>
                    </m:r>
                    <m:r>
                      <a:rPr lang="en-US" altLang="ru-RU" sz="2700" i="1" dirty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)</m:t>
                    </m:r>
                  </m:oMath>
                </a14:m>
                <a:endParaRPr lang="en-US" altLang="ru-RU" sz="2700" dirty="0">
                  <a:solidFill>
                    <a:srgbClr val="620BFC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pPr>
                  <a:spcBef>
                    <a:spcPct val="0"/>
                  </a:spcBef>
                </a:pPr>
                <a:endParaRPr lang="en-US" altLang="ru-RU" sz="2700" dirty="0">
                  <a:solidFill>
                    <a:srgbClr val="620BFC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pPr>
                  <a:spcBef>
                    <a:spcPct val="0"/>
                  </a:spcBef>
                </a:pPr>
                <a:r>
                  <a:rPr lang="en-US" altLang="ru-RU" sz="27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 	</a:t>
                </a:r>
                <a:r>
                  <a:rPr lang="kk-KZ" altLang="ru-RU" sz="27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әлсіз қышқыл </a:t>
                </a:r>
                <a14:m>
                  <m:oMath xmlns:m="http://schemas.openxmlformats.org/officeDocument/2006/math">
                    <m:r>
                      <a:rPr lang="kk-KZ" altLang="ru-RU" sz="2700" i="1" dirty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(</m:t>
                    </m:r>
                    <m:r>
                      <a:rPr lang="en-US" altLang="ru-RU" sz="2700" i="1" dirty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𝐶𝐻</m:t>
                    </m:r>
                    <m:r>
                      <a:rPr lang="en-US" altLang="ru-RU" sz="2700" i="1" baseline="-25000" dirty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3</m:t>
                    </m:r>
                    <m:r>
                      <a:rPr lang="en-US" altLang="ru-RU" sz="2700" i="1" dirty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𝐶𝑂𝑂𝐻</m:t>
                    </m:r>
                    <m:r>
                      <a:rPr lang="en-US" altLang="ru-RU" sz="2700" i="1" dirty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)  </m:t>
                    </m:r>
                    <m:r>
                      <a:rPr lang="en-US" altLang="ru-RU" sz="2700" i="1" dirty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𝑣</m:t>
                    </m:r>
                    <m:r>
                      <a:rPr lang="en-US" altLang="ru-RU" sz="2700" i="1" dirty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. </m:t>
                    </m:r>
                  </m:oMath>
                </a14:m>
                <a:r>
                  <a:rPr lang="kk-KZ" altLang="ru-RU" sz="27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әлсіз негіз</a:t>
                </a:r>
                <a14:m>
                  <m:oMath xmlns:m="http://schemas.openxmlformats.org/officeDocument/2006/math">
                    <m:r>
                      <a:rPr lang="kk-KZ" altLang="ru-RU" sz="2700" i="1" dirty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 (</m:t>
                    </m:r>
                    <m:r>
                      <a:rPr lang="en-US" altLang="ru-RU" sz="2700" i="1" dirty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𝑁𝐻</m:t>
                    </m:r>
                    <m:r>
                      <a:rPr lang="en-US" altLang="ru-RU" sz="2700" i="1" baseline="-25000" dirty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3</m:t>
                    </m:r>
                    <m:r>
                      <a:rPr lang="en-US" altLang="ru-RU" sz="2700" i="1" dirty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)</m:t>
                    </m:r>
                  </m:oMath>
                </a14:m>
                <a:endParaRPr lang="en-US" altLang="ru-RU" sz="2700" dirty="0">
                  <a:solidFill>
                    <a:srgbClr val="00206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pPr>
                  <a:spcBef>
                    <a:spcPct val="0"/>
                  </a:spcBef>
                </a:pPr>
                <a:endParaRPr lang="en-US" altLang="ru-RU" sz="2700" dirty="0">
                  <a:solidFill>
                    <a:srgbClr val="00206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pPr>
                  <a:spcBef>
                    <a:spcPct val="0"/>
                  </a:spcBef>
                </a:pPr>
                <a:r>
                  <a:rPr lang="kk-KZ" altLang="ru-RU" sz="27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Келесі мысалдарда, (0.1</a:t>
                </a:r>
                <a:r>
                  <a:rPr lang="en-US" altLang="ru-RU" sz="27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M) </a:t>
                </a:r>
                <a:r>
                  <a:rPr lang="kk-KZ" altLang="ru-RU" sz="27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қышқылға 25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kk-KZ" altLang="ru-RU" sz="27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altLang="ru-RU" sz="27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cm</m:t>
                        </m:r>
                      </m:e>
                      <m:sup>
                        <m:r>
                          <m:rPr>
                            <m:nor/>
                          </m:rPr>
                          <a:rPr lang="en-US" altLang="ru-RU" sz="27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altLang="ru-RU" sz="27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(0.1M) </a:t>
                </a:r>
                <a:r>
                  <a:rPr lang="kk-KZ" altLang="ru-RU" sz="27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сілтіні қосқан соңғы нүкте «бейтарап» болуы міндетті емес ол тұз гидролизімен байланысты болуы мүмкін. </a:t>
                </a: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796" y="1011516"/>
                <a:ext cx="9088437" cy="677439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kk-K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Line 4">
            <a:extLst>
              <a:ext uri="{FF2B5EF4-FFF2-40B4-BE49-F238E27FC236}">
                <a16:creationId xmlns:a16="http://schemas.microsoft.com/office/drawing/2014/main" id="{8E7B87A2-834F-4BAC-B542-170EC85F387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-1304926" y="7107237"/>
            <a:ext cx="1905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10375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84163" y="299964"/>
                <a:ext cx="9144000" cy="648997"/>
              </a:xfrm>
              <a:prstGeom prst="rect">
                <a:avLst/>
              </a:prstGeom>
              <a:noFill/>
              <a:ln>
                <a:solidFill>
                  <a:schemeClr val="tx2"/>
                </a:solidFill>
              </a:ln>
            </p:spPr>
            <p:txBody>
              <a:bodyPr wrap="square" lIns="252000" tIns="108000" rIns="252000" bIns="108000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2800" i="1" dirty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𝑝𝐻</m:t>
                    </m:r>
                    <m:r>
                      <a:rPr lang="en-US" sz="2800" i="1" dirty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 </m:t>
                    </m:r>
                  </m:oMath>
                </a14:m>
                <a:r>
                  <a:rPr lang="kk-KZ" sz="2800" dirty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қисығы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63" y="299964"/>
                <a:ext cx="9144000" cy="648997"/>
              </a:xfrm>
              <a:prstGeom prst="rect">
                <a:avLst/>
              </a:prstGeom>
              <a:blipFill>
                <a:blip r:embed="rId2"/>
                <a:stretch>
                  <a:fillRect b="-13761"/>
                </a:stretch>
              </a:blipFill>
              <a:ln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Line 4">
            <a:extLst>
              <a:ext uri="{FF2B5EF4-FFF2-40B4-BE49-F238E27FC236}">
                <a16:creationId xmlns:a16="http://schemas.microsoft.com/office/drawing/2014/main" id="{8E7B87A2-834F-4BAC-B542-170EC85F387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-1304926" y="7107237"/>
            <a:ext cx="1905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pic>
        <p:nvPicPr>
          <p:cNvPr id="5" name="Picture 14" descr="C:\Users\Admin\Desktop\Безымянный.png">
            <a:extLst>
              <a:ext uri="{FF2B5EF4-FFF2-40B4-BE49-F238E27FC236}">
                <a16:creationId xmlns:a16="http://schemas.microsoft.com/office/drawing/2014/main" id="{E6ED3818-483C-4675-BBF3-AD09AA9CB1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4476" y="2213473"/>
            <a:ext cx="5627687" cy="4649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 descr="phsasbg">
            <a:extLst>
              <a:ext uri="{FF2B5EF4-FFF2-40B4-BE49-F238E27FC236}">
                <a16:creationId xmlns:a16="http://schemas.microsoft.com/office/drawing/2014/main" id="{F1DBFC62-2746-45B6-87FB-85C75760F7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7462" y="2554152"/>
            <a:ext cx="4378325" cy="311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 Box 5">
                <a:extLst>
                  <a:ext uri="{FF2B5EF4-FFF2-40B4-BE49-F238E27FC236}">
                    <a16:creationId xmlns:a16="http://schemas.microsoft.com/office/drawing/2014/main" id="{85A767FF-EE2B-46F2-93F0-F341226F8B4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63" y="1139328"/>
                <a:ext cx="9144000" cy="64899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252000" tIns="108000" rIns="252000" bIns="108000">
                <a:spAutoFit/>
              </a:bodyPr>
              <a:lstStyle/>
              <a:p>
                <a:pPr algn="ctr">
                  <a:spcBef>
                    <a:spcPct val="5000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kk-KZ" sz="2800" dirty="0" smtClean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m:t>күшті қышқыл </m:t>
                      </m:r>
                      <m:r>
                        <a:rPr lang="en-US" altLang="ru-RU" sz="2800" i="0" dirty="0" smtClean="0">
                          <a:solidFill>
                            <a:srgbClr val="620BFC"/>
                          </a:solidFill>
                          <a:effectLst/>
                          <a:latin typeface="Cambria Math" panose="02040503050406030204" pitchFamily="18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altLang="ru-RU" sz="2800" i="0" dirty="0" err="1">
                          <a:solidFill>
                            <a:srgbClr val="620BFC"/>
                          </a:solidFill>
                          <a:effectLst/>
                          <a:latin typeface="Cambria Math" panose="02040503050406030204" pitchFamily="18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m:t>HCl</m:t>
                      </m:r>
                      <m:r>
                        <a:rPr lang="en-US" altLang="ru-RU" sz="2800" i="0" dirty="0">
                          <a:solidFill>
                            <a:srgbClr val="620BFC"/>
                          </a:solidFill>
                          <a:effectLst/>
                          <a:latin typeface="Cambria Math" panose="02040503050406030204" pitchFamily="18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m:t>) </m:t>
                      </m:r>
                      <m:r>
                        <m:rPr>
                          <m:sty m:val="p"/>
                        </m:rPr>
                        <a:rPr lang="en-US" altLang="ru-RU" sz="2800" i="0" dirty="0">
                          <a:solidFill>
                            <a:srgbClr val="000066"/>
                          </a:solidFill>
                          <a:effectLst/>
                          <a:latin typeface="Cambria Math" panose="02040503050406030204" pitchFamily="18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m:t>v</m:t>
                      </m:r>
                      <m:r>
                        <a:rPr lang="en-US" altLang="ru-RU" sz="2800" i="0" dirty="0">
                          <a:solidFill>
                            <a:srgbClr val="000066"/>
                          </a:solidFill>
                          <a:effectLst/>
                          <a:latin typeface="Cambria Math" panose="02040503050406030204" pitchFamily="18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m:t>.</m:t>
                      </m:r>
                      <m:r>
                        <m:rPr>
                          <m:nor/>
                        </m:rPr>
                        <a:rPr lang="kk-KZ" sz="2800" dirty="0" smtClean="0">
                          <a:solidFill>
                            <a:srgbClr val="002060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m:t>күшті негіз </m:t>
                      </m:r>
                      <m:r>
                        <a:rPr lang="kk-KZ" altLang="ru-RU" sz="2800" i="0" dirty="0" smtClean="0">
                          <a:solidFill>
                            <a:srgbClr val="620BFC"/>
                          </a:solidFill>
                          <a:effectLst/>
                          <a:latin typeface="Cambria Math" panose="02040503050406030204" pitchFamily="18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altLang="ru-RU" sz="2800" i="0" dirty="0" err="1">
                          <a:solidFill>
                            <a:srgbClr val="620BFC"/>
                          </a:solidFill>
                          <a:effectLst/>
                          <a:latin typeface="Cambria Math" panose="02040503050406030204" pitchFamily="18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m:t>NaOH</m:t>
                      </m:r>
                      <m:r>
                        <a:rPr lang="en-US" altLang="ru-RU" sz="2800" i="0" dirty="0">
                          <a:solidFill>
                            <a:srgbClr val="620BFC"/>
                          </a:solidFill>
                          <a:effectLst/>
                          <a:latin typeface="Cambria Math" panose="02040503050406030204" pitchFamily="18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m:t>)</m:t>
                      </m:r>
                    </m:oMath>
                  </m:oMathPara>
                </a14:m>
                <a:endParaRPr lang="en-US" altLang="ru-RU" sz="2800" dirty="0">
                  <a:solidFill>
                    <a:srgbClr val="620BFC"/>
                  </a:solidFill>
                  <a:effectLst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mc:Choice>
        <mc:Fallback xmlns="">
          <p:sp>
            <p:nvSpPr>
              <p:cNvPr id="7" name="Text Box 5">
                <a:extLst>
                  <a:ext uri="{FF2B5EF4-FFF2-40B4-BE49-F238E27FC236}">
                    <a16:creationId xmlns:a16="http://schemas.microsoft.com/office/drawing/2014/main" id="{85A767FF-EE2B-46F2-93F0-F341226F8B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84163" y="1139328"/>
                <a:ext cx="9144000" cy="6489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 Box 7">
            <a:extLst>
              <a:ext uri="{FF2B5EF4-FFF2-40B4-BE49-F238E27FC236}">
                <a16:creationId xmlns:a16="http://schemas.microsoft.com/office/drawing/2014/main" id="{9509DE5E-2057-4301-BBC2-67091E47CA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513" y="5423693"/>
            <a:ext cx="1955800" cy="206476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252000" tIns="108000" rIns="252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spcAft>
                <a:spcPts val="200"/>
              </a:spcAft>
              <a:buFontTx/>
              <a:buNone/>
              <a:defRPr/>
            </a:pPr>
            <a:r>
              <a:rPr lang="en-GB" altLang="ru-RU" sz="2000" dirty="0">
                <a:solidFill>
                  <a:srgbClr val="620BFC"/>
                </a:solidFill>
                <a:latin typeface="Arial" charset="0"/>
              </a:rPr>
              <a:t>0.1M </a:t>
            </a:r>
            <a:r>
              <a:rPr lang="en-GB" altLang="ru-RU" sz="2000" dirty="0" err="1">
                <a:solidFill>
                  <a:srgbClr val="620BFC"/>
                </a:solidFill>
                <a:latin typeface="Arial" charset="0"/>
              </a:rPr>
              <a:t>HC</a:t>
            </a:r>
            <a:r>
              <a:rPr lang="en-GB" altLang="ru-RU" sz="2000" i="1" dirty="0" err="1">
                <a:solidFill>
                  <a:srgbClr val="620BFC"/>
                </a:solidFill>
              </a:rPr>
              <a:t>l</a:t>
            </a:r>
            <a:r>
              <a:rPr lang="en-GB" altLang="ru-RU" sz="2000" dirty="0">
                <a:solidFill>
                  <a:srgbClr val="620BFC"/>
                </a:solidFill>
                <a:latin typeface="Arial" charset="0"/>
              </a:rPr>
              <a:t> pH </a:t>
            </a:r>
            <a:r>
              <a:rPr lang="kk-KZ" altLang="ru-RU" sz="2000" dirty="0">
                <a:solidFill>
                  <a:srgbClr val="620BFC"/>
                </a:solidFill>
                <a:latin typeface="Arial" charset="0"/>
              </a:rPr>
              <a:t>1 басталады </a:t>
            </a:r>
            <a:r>
              <a:rPr lang="en-GB" altLang="ru-RU" sz="2000" dirty="0">
                <a:solidFill>
                  <a:srgbClr val="620BFC"/>
                </a:solidFill>
                <a:latin typeface="Arial" charset="0"/>
              </a:rPr>
              <a:t>(</a:t>
            </a:r>
            <a:r>
              <a:rPr lang="kk-KZ" altLang="ru-RU" sz="2000" dirty="0">
                <a:solidFill>
                  <a:srgbClr val="620BFC"/>
                </a:solidFill>
                <a:latin typeface="Arial" charset="0"/>
              </a:rPr>
              <a:t>бір негізді күшті қышқыл</a:t>
            </a:r>
            <a:r>
              <a:rPr lang="en-GB" altLang="ru-RU" sz="2000" dirty="0">
                <a:solidFill>
                  <a:srgbClr val="620BFC"/>
                </a:solidFill>
                <a:latin typeface="Arial" charset="0"/>
              </a:rPr>
              <a:t>)</a:t>
            </a:r>
          </a:p>
        </p:txBody>
      </p:sp>
      <p:sp>
        <p:nvSpPr>
          <p:cNvPr id="9" name="Text Box 4">
            <a:extLst>
              <a:ext uri="{FF2B5EF4-FFF2-40B4-BE49-F238E27FC236}">
                <a16:creationId xmlns:a16="http://schemas.microsoft.com/office/drawing/2014/main" id="{235CA19F-508D-4CAB-A751-48347F3A8E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2513" y="4312711"/>
            <a:ext cx="2600325" cy="144921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52000" tIns="108000" rIns="252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spcAft>
                <a:spcPts val="200"/>
              </a:spcAft>
              <a:buFontTx/>
              <a:buNone/>
              <a:defRPr/>
            </a:pPr>
            <a:r>
              <a:rPr lang="kk-KZ" altLang="ru-RU" sz="20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Алғашқы </a:t>
            </a:r>
            <a:r>
              <a:rPr lang="en-GB" altLang="ru-RU" sz="20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</a:t>
            </a:r>
            <a:r>
              <a:rPr lang="kk-KZ" altLang="ru-RU" sz="20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altLang="ru-RU" sz="20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cm</a:t>
            </a:r>
            <a:r>
              <a:rPr lang="en-GB" altLang="ru-RU" sz="2000" baseline="300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3</a:t>
            </a:r>
            <a:r>
              <a:rPr lang="kk-KZ" altLang="ru-RU" sz="2000" baseline="300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</a:t>
            </a:r>
            <a:r>
              <a:rPr lang="kk-KZ" altLang="ru-RU" sz="20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 дейін р</a:t>
            </a:r>
            <a:r>
              <a:rPr lang="en-GB" altLang="ru-RU" sz="20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</a:t>
            </a:r>
            <a:r>
              <a:rPr lang="kk-KZ" altLang="ru-RU" sz="20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өте аз мөлшерде өзгерген.</a:t>
            </a:r>
            <a:endParaRPr lang="en-GB" altLang="ru-RU" sz="2000" dirty="0">
              <a:solidFill>
                <a:srgbClr val="620BF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Text Box 5">
            <a:extLst>
              <a:ext uri="{FF2B5EF4-FFF2-40B4-BE49-F238E27FC236}">
                <a16:creationId xmlns:a16="http://schemas.microsoft.com/office/drawing/2014/main" id="{9FB58088-73DC-47BE-966A-606DBDA068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9662" y="3497103"/>
            <a:ext cx="2443163" cy="237254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52000" tIns="108000" rIns="252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spcAft>
                <a:spcPts val="200"/>
              </a:spcAft>
              <a:buFontTx/>
              <a:buNone/>
              <a:defRPr/>
            </a:pPr>
            <a:r>
              <a:rPr lang="en-GB" altLang="ru-RU" sz="2000" dirty="0" err="1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NaOH</a:t>
            </a:r>
            <a:r>
              <a:rPr lang="kk-KZ" altLang="ru-RU" sz="20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жартыдан төмен тамшысын қосқанда рН жоғарыға күрт өзгеруде</a:t>
            </a:r>
            <a:endParaRPr lang="en-GB" altLang="ru-RU" sz="2000" dirty="0">
              <a:solidFill>
                <a:srgbClr val="620BF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1" name="Text Box 13">
            <a:extLst>
              <a:ext uri="{FF2B5EF4-FFF2-40B4-BE49-F238E27FC236}">
                <a16:creationId xmlns:a16="http://schemas.microsoft.com/office/drawing/2014/main" id="{7D1DC569-EA5C-4A63-B51A-E34CD1FC19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2460" y="1944958"/>
            <a:ext cx="2968625" cy="178264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52000" tIns="108000" rIns="252000" bIns="10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spcAft>
                <a:spcPts val="200"/>
              </a:spcAft>
              <a:buFontTx/>
              <a:buNone/>
            </a:pPr>
            <a:r>
              <a:rPr lang="en-GB" altLang="ru-RU" sz="20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0.1M NaOH</a:t>
            </a:r>
            <a:r>
              <a:rPr lang="kk-KZ" altLang="ru-RU" sz="20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артық мөлшерінде қисық деңгейі рН 13 тоқтады</a:t>
            </a:r>
            <a:endParaRPr lang="en-GB" altLang="ru-RU" sz="2000" dirty="0">
              <a:solidFill>
                <a:srgbClr val="620BF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>
              <a:spcBef>
                <a:spcPct val="0"/>
              </a:spcBef>
              <a:spcAft>
                <a:spcPts val="200"/>
              </a:spcAft>
              <a:buFontTx/>
              <a:buNone/>
            </a:pPr>
            <a:r>
              <a:rPr lang="en-GB" altLang="ru-RU" sz="20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</a:t>
            </a:r>
            <a:r>
              <a:rPr lang="kk-KZ" altLang="ru-RU" sz="20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күшті сілті</a:t>
            </a:r>
            <a:r>
              <a:rPr lang="en-GB" altLang="ru-RU" sz="20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074384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20974</TotalTime>
  <Words>803</Words>
  <Application>Microsoft Office PowerPoint</Application>
  <PresentationFormat>Произвольный</PresentationFormat>
  <Paragraphs>124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5" baseType="lpstr">
      <vt:lpstr>Arial</vt:lpstr>
      <vt:lpstr>Calibri</vt:lpstr>
      <vt:lpstr>Calibri Light</vt:lpstr>
      <vt:lpstr>Cambria Math</vt:lpstr>
      <vt:lpstr>Open Sans</vt:lpstr>
      <vt:lpstr>Times New Roman</vt:lpstr>
      <vt:lpstr>Wingdings</vt:lpstr>
      <vt:lpstr>Тема Office</vt:lpstr>
      <vt:lpstr>11-сынып</vt:lpstr>
      <vt:lpstr>Сабақтың мақсаты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DO_Edit_1</cp:lastModifiedBy>
  <cp:revision>446</cp:revision>
  <dcterms:created xsi:type="dcterms:W3CDTF">2020-07-01T14:03:46Z</dcterms:created>
  <dcterms:modified xsi:type="dcterms:W3CDTF">2021-02-02T08:08:14Z</dcterms:modified>
</cp:coreProperties>
</file>