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272" r:id="rId4"/>
    <p:sldId id="268" r:id="rId5"/>
    <p:sldId id="257" r:id="rId6"/>
    <p:sldId id="261" r:id="rId7"/>
    <p:sldId id="275" r:id="rId8"/>
    <p:sldId id="270" r:id="rId9"/>
    <p:sldId id="263" r:id="rId10"/>
    <p:sldId id="264" r:id="rId11"/>
    <p:sldId id="271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7" autoAdjust="0"/>
    <p:restoredTop sz="94660"/>
  </p:normalViewPr>
  <p:slideViewPr>
    <p:cSldViewPr>
      <p:cViewPr varScale="1">
        <p:scale>
          <a:sx n="145" d="100"/>
          <a:sy n="145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8A753-E560-3044-888A-565E7D6ECB07}" type="datetimeFigureOut">
              <a:rPr lang="en-US" smtClean="0"/>
              <a:t>06/09/2011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01D48-2BFB-C24C-9C0D-3FBA9536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6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B30D50-F217-4337-AF0B-1DF73FA3B3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6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7A7F9-0FFD-47E2-B1EF-15418C64C293}" type="slidenum">
              <a:rPr lang="en-GB"/>
              <a:pPr/>
              <a:t>1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0D50-F217-4337-AF0B-1DF73FA3B3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3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052D6-20BB-4036-A136-BA0A6BE84CE3}" type="slidenum">
              <a:rPr lang="en-GB"/>
              <a:pPr/>
              <a:t>5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CF7A0-8547-42F1-A72B-9999BFFF4FE5}" type="slidenum">
              <a:rPr lang="en-GB"/>
              <a:pPr/>
              <a:t>6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8E587-F09A-4787-B4DA-C8FAF673D1C0}" type="slidenum">
              <a:rPr lang="en-GB"/>
              <a:pPr/>
              <a:t>9</a:t>
            </a:fld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075F0-C760-49D1-94BF-742DBDB8CB0B}" type="slidenum">
              <a:rPr lang="en-GB"/>
              <a:pPr/>
              <a:t>10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A0A12A-5486-419C-B0B6-C822CCA816F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25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2CA90C-7AC6-4F15-BDAE-94FFD88D906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43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E19042-10EB-4AE5-A3C7-7A10B903F49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308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476A08-2A0F-4EB2-828E-8808C2F8164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59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2E1E26-664E-4CCF-ABD2-9391811786E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681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177985-FAED-4E23-98E1-B26237BFECB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89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DDB259-C5B8-4D09-B1FC-031AA9D429D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93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E83158-093E-4E58-BC7B-591370E26A6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921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C7D165-150D-4C73-8E44-A989E5CB91A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7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2" name="Picture 1" descr="consortium1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448" y="5543798"/>
            <a:ext cx="1360552" cy="12984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Steel Story</a:t>
            </a:r>
            <a:endParaRPr lang="en-GB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</a:t>
            </a:r>
            <a:r>
              <a:rPr lang="en-GB" dirty="0" smtClean="0"/>
              <a:t>1 </a:t>
            </a:r>
            <a:r>
              <a:rPr lang="en-GB" dirty="0" smtClean="0"/>
              <a:t>- The </a:t>
            </a:r>
            <a:r>
              <a:rPr lang="en-GB" dirty="0" smtClean="0"/>
              <a:t>Mole (synoptic)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AfL</a:t>
            </a:r>
            <a:r>
              <a:rPr lang="en-GB" dirty="0" smtClean="0"/>
              <a:t> – </a:t>
            </a:r>
            <a:r>
              <a:rPr lang="en-GB" sz="2800" dirty="0" smtClean="0"/>
              <a:t>using whiteboards</a:t>
            </a:r>
            <a:endParaRPr lang="en-GB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Calculate the mass of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0.013 moles of Cl</a:t>
            </a:r>
            <a:r>
              <a:rPr lang="en-GB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2.00 moles </a:t>
            </a:r>
            <a:r>
              <a:rPr lang="en-GB" dirty="0"/>
              <a:t>of </a:t>
            </a:r>
            <a:r>
              <a:rPr lang="en-GB" dirty="0" smtClean="0"/>
              <a:t>SO</a:t>
            </a:r>
            <a:r>
              <a:rPr lang="en-GB" baseline="-25000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0.25 moles S</a:t>
            </a:r>
            <a:r>
              <a:rPr lang="en-GB" baseline="-25000" dirty="0" smtClean="0"/>
              <a:t>8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0.15 moles </a:t>
            </a:r>
            <a:r>
              <a:rPr lang="en-GB" dirty="0"/>
              <a:t>of MgSO</a:t>
            </a:r>
            <a:r>
              <a:rPr lang="en-GB" baseline="-25000" dirty="0"/>
              <a:t>4</a:t>
            </a:r>
            <a:r>
              <a:rPr lang="en-GB" dirty="0"/>
              <a:t>.7H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</p:txBody>
      </p:sp>
      <p:pic>
        <p:nvPicPr>
          <p:cNvPr id="4" name="Picture 3" descr="maths triang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45224"/>
            <a:ext cx="1516706" cy="1195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your own definitions of ;</a:t>
            </a:r>
          </a:p>
          <a:p>
            <a:pPr lvl="1"/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mole</a:t>
            </a:r>
          </a:p>
          <a:p>
            <a:pPr lvl="1"/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Molar mass of an element</a:t>
            </a:r>
          </a:p>
          <a:p>
            <a:pPr lvl="1"/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Molar mass of a compound</a:t>
            </a:r>
          </a:p>
          <a:p>
            <a:pPr lvl="1"/>
            <a:endParaRPr lang="en-GB" dirty="0"/>
          </a:p>
          <a:p>
            <a:r>
              <a:rPr lang="en-GB" dirty="0" smtClean="0"/>
              <a:t>Compare to statements from mark schemes</a:t>
            </a:r>
            <a:endParaRPr lang="en-GB" dirty="0"/>
          </a:p>
          <a:p>
            <a:r>
              <a:rPr lang="en-GB" dirty="0" smtClean="0"/>
              <a:t>Learn these statements!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molar mass of an element is the mass of 6.023 x 10</a:t>
            </a:r>
            <a:r>
              <a:rPr lang="en-US" baseline="30000" dirty="0" smtClean="0"/>
              <a:t>23</a:t>
            </a:r>
            <a:r>
              <a:rPr lang="en-US" dirty="0" smtClean="0"/>
              <a:t> atoms of the element and is equal to the relative atomic mass expressed in grams.</a:t>
            </a:r>
          </a:p>
          <a:p>
            <a:r>
              <a:rPr lang="en-US" dirty="0" smtClean="0"/>
              <a:t>The molar mass of a compound is the mass of 6.023 x 10</a:t>
            </a:r>
            <a:r>
              <a:rPr lang="en-US" baseline="30000" dirty="0" smtClean="0"/>
              <a:t>23</a:t>
            </a:r>
            <a:r>
              <a:rPr lang="en-US" dirty="0" smtClean="0"/>
              <a:t> molecules of the compound and is equal to the relative molecular mass expressed in grams.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8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Calculating reacting masses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u="sng" dirty="0" smtClean="0"/>
              <a:t>Worked example – copy down the question</a:t>
            </a:r>
          </a:p>
          <a:p>
            <a:pPr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dirty="0" smtClean="0"/>
              <a:t>A farmer requires 33kg of ammonium </a:t>
            </a:r>
            <a:r>
              <a:rPr lang="en-GB" dirty="0" err="1" smtClean="0"/>
              <a:t>sulfate</a:t>
            </a:r>
            <a:r>
              <a:rPr lang="en-GB" dirty="0" smtClean="0"/>
              <a:t> fertiliser.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much ammonia is needed to make this quantity of fertiliser?</a:t>
            </a:r>
          </a:p>
        </p:txBody>
      </p:sp>
    </p:spTree>
    <p:extLst>
      <p:ext uri="{BB962C8B-B14F-4D97-AF65-F5344CB8AC3E}">
        <p14:creationId xmlns:p14="http://schemas.microsoft.com/office/powerpoint/2010/main" val="166384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GB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Step 1</a:t>
            </a: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GB" dirty="0"/>
              <a:t>– 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write a balanced equation</a:t>
            </a:r>
          </a:p>
          <a:p>
            <a:pPr>
              <a:buNone/>
            </a:pPr>
            <a:r>
              <a:rPr lang="en-GB" dirty="0"/>
              <a:t>2NH</a:t>
            </a:r>
            <a:r>
              <a:rPr lang="en-GB" baseline="-25000" dirty="0"/>
              <a:t>3</a:t>
            </a:r>
            <a:r>
              <a:rPr lang="en-GB" dirty="0"/>
              <a:t> + 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 (NH</a:t>
            </a:r>
            <a:r>
              <a:rPr lang="en-GB" baseline="-25000" dirty="0">
                <a:sym typeface="Wingdings" pitchFamily="2" charset="2"/>
              </a:rPr>
              <a:t>4</a:t>
            </a:r>
            <a:r>
              <a:rPr lang="en-GB" dirty="0">
                <a:sym typeface="Wingdings" pitchFamily="2" charset="2"/>
              </a:rPr>
              <a:t>)</a:t>
            </a:r>
            <a:r>
              <a:rPr lang="en-GB" baseline="-25000" dirty="0">
                <a:sym typeface="Wingdings" pitchFamily="2" charset="2"/>
              </a:rPr>
              <a:t>2</a:t>
            </a:r>
            <a:r>
              <a:rPr lang="en-GB" dirty="0">
                <a:sym typeface="Wingdings" pitchFamily="2" charset="2"/>
              </a:rPr>
              <a:t>SO</a:t>
            </a:r>
            <a:r>
              <a:rPr lang="en-GB" baseline="-25000" dirty="0">
                <a:sym typeface="Wingdings" pitchFamily="2" charset="2"/>
              </a:rPr>
              <a:t>4</a:t>
            </a:r>
          </a:p>
          <a:p>
            <a:pPr>
              <a:buNone/>
            </a:pPr>
            <a:r>
              <a:rPr lang="en-GB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Step 2</a:t>
            </a: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– 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calculate moles of known mass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Moles of (NH</a:t>
            </a:r>
            <a:r>
              <a:rPr lang="en-GB" baseline="-25000" dirty="0">
                <a:sym typeface="Wingdings" pitchFamily="2" charset="2"/>
              </a:rPr>
              <a:t>4</a:t>
            </a:r>
            <a:r>
              <a:rPr lang="en-GB" dirty="0">
                <a:sym typeface="Wingdings" pitchFamily="2" charset="2"/>
              </a:rPr>
              <a:t>)</a:t>
            </a:r>
            <a:r>
              <a:rPr lang="en-GB" baseline="-25000" dirty="0">
                <a:sym typeface="Wingdings" pitchFamily="2" charset="2"/>
              </a:rPr>
              <a:t>2</a:t>
            </a:r>
            <a:r>
              <a:rPr lang="en-GB" dirty="0">
                <a:sym typeface="Wingdings" pitchFamily="2" charset="2"/>
              </a:rPr>
              <a:t>SO</a:t>
            </a:r>
            <a:r>
              <a:rPr lang="en-GB" baseline="-25000" dirty="0">
                <a:sym typeface="Wingdings" pitchFamily="2" charset="2"/>
              </a:rPr>
              <a:t>4</a:t>
            </a:r>
            <a:r>
              <a:rPr lang="en-GB" dirty="0">
                <a:sym typeface="Wingdings" pitchFamily="2" charset="2"/>
              </a:rPr>
              <a:t> = mass </a:t>
            </a:r>
            <a:r>
              <a:rPr lang="en-GB" dirty="0" smtClean="0">
                <a:sym typeface="Wingdings" pitchFamily="2" charset="2"/>
              </a:rPr>
              <a:t>/ </a:t>
            </a:r>
            <a:r>
              <a:rPr lang="en-GB" dirty="0">
                <a:sym typeface="Wingdings" pitchFamily="2" charset="2"/>
              </a:rPr>
              <a:t>Mr = 33kg </a:t>
            </a:r>
            <a:r>
              <a:rPr lang="en-GB" dirty="0" smtClean="0">
                <a:sym typeface="Wingdings" pitchFamily="2" charset="2"/>
              </a:rPr>
              <a:t>/ </a:t>
            </a:r>
            <a:r>
              <a:rPr lang="en-GB" dirty="0">
                <a:sym typeface="Wingdings" pitchFamily="2" charset="2"/>
              </a:rPr>
              <a:t>132 = 0.25 moles</a:t>
            </a:r>
          </a:p>
          <a:p>
            <a:pPr marL="0" indent="0">
              <a:buNone/>
            </a:pPr>
            <a:r>
              <a:rPr lang="en-GB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Step 3</a:t>
            </a: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– use the equation to 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determine the ratio</a:t>
            </a:r>
            <a:endParaRPr lang="en-GB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2 </a:t>
            </a:r>
            <a:r>
              <a:rPr lang="en-GB" dirty="0">
                <a:sym typeface="Wingdings" pitchFamily="2" charset="2"/>
              </a:rPr>
              <a:t>moles of NH</a:t>
            </a:r>
            <a:r>
              <a:rPr lang="en-GB" baseline="-25000" dirty="0">
                <a:sym typeface="Wingdings" pitchFamily="2" charset="2"/>
              </a:rPr>
              <a:t>3</a:t>
            </a:r>
            <a:r>
              <a:rPr lang="en-GB" dirty="0">
                <a:sym typeface="Wingdings" pitchFamily="2" charset="2"/>
              </a:rPr>
              <a:t> reacts to form 1 mole of (NH</a:t>
            </a:r>
            <a:r>
              <a:rPr lang="en-GB" baseline="-25000" dirty="0">
                <a:sym typeface="Wingdings" pitchFamily="2" charset="2"/>
              </a:rPr>
              <a:t>4</a:t>
            </a:r>
            <a:r>
              <a:rPr lang="en-GB" dirty="0" smtClean="0">
                <a:sym typeface="Wingdings" pitchFamily="2" charset="2"/>
              </a:rPr>
              <a:t>)</a:t>
            </a:r>
            <a:r>
              <a:rPr lang="en-GB" baseline="-25000" dirty="0" smtClean="0">
                <a:sym typeface="Wingdings" pitchFamily="2" charset="2"/>
              </a:rPr>
              <a:t>2</a:t>
            </a:r>
            <a:r>
              <a:rPr lang="en-GB" dirty="0" smtClean="0">
                <a:sym typeface="Wingdings" pitchFamily="2" charset="2"/>
              </a:rPr>
              <a:t>SO</a:t>
            </a:r>
            <a:r>
              <a:rPr lang="en-GB" baseline="-25000" dirty="0" smtClean="0">
                <a:sym typeface="Wingdings" pitchFamily="2" charset="2"/>
              </a:rPr>
              <a:t>4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so </a:t>
            </a:r>
            <a:r>
              <a:rPr lang="en-GB" dirty="0" smtClean="0">
                <a:sym typeface="Wingdings" pitchFamily="2" charset="2"/>
              </a:rPr>
              <a:t>moles </a:t>
            </a:r>
            <a:r>
              <a:rPr lang="en-GB" dirty="0">
                <a:sym typeface="Wingdings" pitchFamily="2" charset="2"/>
              </a:rPr>
              <a:t>of </a:t>
            </a:r>
            <a:r>
              <a:rPr lang="en-GB" dirty="0" smtClean="0">
                <a:sym typeface="Wingdings" pitchFamily="2" charset="2"/>
              </a:rPr>
              <a:t>NH</a:t>
            </a:r>
            <a:r>
              <a:rPr lang="en-GB" baseline="-25000" dirty="0" smtClean="0">
                <a:sym typeface="Wingdings" pitchFamily="2" charset="2"/>
              </a:rPr>
              <a:t>3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needed = 0.25 x 2 = 0.5 moles</a:t>
            </a:r>
          </a:p>
          <a:p>
            <a:pPr>
              <a:buNone/>
            </a:pPr>
            <a:r>
              <a:rPr lang="en-GB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Step 4</a:t>
            </a: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– 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calculate mass of unknown </a:t>
            </a:r>
            <a:endParaRPr lang="en-GB" dirty="0">
              <a:sym typeface="Wingdings" pitchFamily="2" charset="2"/>
            </a:endParaRPr>
          </a:p>
          <a:p>
            <a:pPr>
              <a:buNone/>
            </a:pPr>
            <a:r>
              <a:rPr lang="en-GB" dirty="0">
                <a:sym typeface="Wingdings" pitchFamily="2" charset="2"/>
              </a:rPr>
              <a:t>Mass = number of moles x </a:t>
            </a:r>
            <a:r>
              <a:rPr lang="en-GB" dirty="0" smtClean="0">
                <a:sym typeface="Wingdings" pitchFamily="2" charset="2"/>
              </a:rPr>
              <a:t>Mr = 0.5 </a:t>
            </a:r>
            <a:r>
              <a:rPr lang="en-GB" dirty="0">
                <a:sym typeface="Wingdings" pitchFamily="2" charset="2"/>
              </a:rPr>
              <a:t>x 17 = 8.5kg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3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Group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In your groups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Write a balanced equation for each reaction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Calculate the mass required by the question (reactant or product)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3191396" cy="31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0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mass of calcium carbonate that would need to be heated to produce 500 tonnes of calcium oxide.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amount of glucose that would be needed to produce 11.5g of ethanol by fermentation.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mass of titanium produced and the mass of sodium necessary for the reduction of 4.75 tonnes of titanium (IV)chloride TiCl</a:t>
            </a:r>
            <a:r>
              <a:rPr lang="en-GB" baseline="-25000" dirty="0"/>
              <a:t>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CaCO</a:t>
            </a:r>
            <a:r>
              <a:rPr lang="en-GB" baseline="-25000" dirty="0" smtClean="0"/>
              <a:t>3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CaO</a:t>
            </a:r>
            <a:r>
              <a:rPr lang="en-GB" dirty="0" smtClean="0">
                <a:sym typeface="Wingdings" pitchFamily="2" charset="2"/>
              </a:rPr>
              <a:t> + CO</a:t>
            </a:r>
            <a:r>
              <a:rPr lang="en-GB" baseline="-25000" dirty="0" smtClean="0">
                <a:sym typeface="Wingdings" pitchFamily="2" charset="2"/>
              </a:rPr>
              <a:t>2</a:t>
            </a:r>
            <a:r>
              <a:rPr lang="en-GB" dirty="0" smtClean="0">
                <a:sym typeface="Wingdings" pitchFamily="2" charset="2"/>
              </a:rPr>
              <a:t> </a:t>
            </a:r>
          </a:p>
          <a:p>
            <a:pPr marL="514350" indent="-514350">
              <a:buNone/>
            </a:pPr>
            <a:r>
              <a:rPr lang="en-GB" dirty="0" smtClean="0">
                <a:sym typeface="Wingdings" pitchFamily="2" charset="2"/>
              </a:rPr>
              <a:t>molar mass of CaCO</a:t>
            </a:r>
            <a:r>
              <a:rPr lang="en-GB" baseline="-25000" dirty="0" smtClean="0">
                <a:sym typeface="Wingdings" pitchFamily="2" charset="2"/>
              </a:rPr>
              <a:t>3</a:t>
            </a:r>
            <a:r>
              <a:rPr lang="en-GB" dirty="0" smtClean="0">
                <a:sym typeface="Wingdings" pitchFamily="2" charset="2"/>
              </a:rPr>
              <a:t> = 100 gmol</a:t>
            </a:r>
            <a:r>
              <a:rPr lang="en-GB" baseline="30000" dirty="0" smtClean="0">
                <a:sym typeface="Wingdings" pitchFamily="2" charset="2"/>
              </a:rPr>
              <a:t>-1</a:t>
            </a:r>
            <a:r>
              <a:rPr lang="en-GB" dirty="0" smtClean="0">
                <a:sym typeface="Wingdings" pitchFamily="2" charset="2"/>
              </a:rPr>
              <a:t> </a:t>
            </a:r>
          </a:p>
          <a:p>
            <a:pPr marL="514350" indent="-514350">
              <a:buNone/>
            </a:pPr>
            <a:r>
              <a:rPr lang="en-GB" dirty="0" smtClean="0">
                <a:sym typeface="Wingdings" pitchFamily="2" charset="2"/>
              </a:rPr>
              <a:t>molar mass of </a:t>
            </a:r>
            <a:r>
              <a:rPr lang="en-GB" dirty="0" err="1" smtClean="0">
                <a:sym typeface="Wingdings" pitchFamily="2" charset="2"/>
              </a:rPr>
              <a:t>CaO</a:t>
            </a:r>
            <a:r>
              <a:rPr lang="en-GB" dirty="0" smtClean="0">
                <a:sym typeface="Wingdings" pitchFamily="2" charset="2"/>
              </a:rPr>
              <a:t> = 56 gmol</a:t>
            </a:r>
            <a:r>
              <a:rPr lang="en-GB" baseline="30000" dirty="0" smtClean="0">
                <a:sym typeface="Wingdings" pitchFamily="2" charset="2"/>
              </a:rPr>
              <a:t>-</a:t>
            </a:r>
            <a:r>
              <a:rPr lang="en-GB" baseline="30000" dirty="0" smtClean="0">
                <a:sym typeface="Wingdings" pitchFamily="2" charset="2"/>
              </a:rPr>
              <a:t>1</a:t>
            </a:r>
          </a:p>
          <a:p>
            <a:pPr marL="514350" indent="-514350">
              <a:buNone/>
            </a:pP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Mass of CaCO</a:t>
            </a:r>
            <a:r>
              <a:rPr lang="en-GB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3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 required = 890 tonnes</a:t>
            </a:r>
            <a:endParaRPr lang="en-GB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sym typeface="Wingdings" pitchFamily="2" charset="2"/>
            </a:endParaRPr>
          </a:p>
          <a:p>
            <a:pPr marL="514350" indent="-514350">
              <a:buNone/>
            </a:pPr>
            <a:endParaRPr lang="en-GB" baseline="30000" dirty="0">
              <a:sym typeface="Wingdings" pitchFamily="2" charset="2"/>
            </a:endParaRPr>
          </a:p>
          <a:p>
            <a:pPr marL="514350" indent="-514350">
              <a:buNone/>
            </a:pPr>
            <a:endParaRPr lang="en-GB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GB" dirty="0" smtClean="0">
                <a:sym typeface="Wingdings" pitchFamily="2" charset="2"/>
              </a:rPr>
              <a:t>2. 	C</a:t>
            </a:r>
            <a:r>
              <a:rPr lang="en-GB" baseline="-25000" dirty="0" smtClean="0">
                <a:sym typeface="Wingdings" pitchFamily="2" charset="2"/>
              </a:rPr>
              <a:t>6</a:t>
            </a:r>
            <a:r>
              <a:rPr lang="en-GB" dirty="0" smtClean="0">
                <a:sym typeface="Wingdings" pitchFamily="2" charset="2"/>
              </a:rPr>
              <a:t>H</a:t>
            </a:r>
            <a:r>
              <a:rPr lang="en-GB" baseline="-25000" dirty="0" smtClean="0">
                <a:sym typeface="Wingdings" pitchFamily="2" charset="2"/>
              </a:rPr>
              <a:t>12</a:t>
            </a:r>
            <a:r>
              <a:rPr lang="en-GB" dirty="0" smtClean="0">
                <a:sym typeface="Wingdings" pitchFamily="2" charset="2"/>
              </a:rPr>
              <a:t>O</a:t>
            </a:r>
            <a:r>
              <a:rPr lang="en-GB" baseline="-25000" dirty="0" smtClean="0">
                <a:sym typeface="Wingdings" pitchFamily="2" charset="2"/>
              </a:rPr>
              <a:t>6</a:t>
            </a:r>
            <a:r>
              <a:rPr lang="en-GB" dirty="0" smtClean="0">
                <a:sym typeface="Wingdings" pitchFamily="2" charset="2"/>
              </a:rPr>
              <a:t>  2C</a:t>
            </a:r>
            <a:r>
              <a:rPr lang="en-GB" baseline="-25000" dirty="0" smtClean="0">
                <a:sym typeface="Wingdings" pitchFamily="2" charset="2"/>
              </a:rPr>
              <a:t>2</a:t>
            </a:r>
            <a:r>
              <a:rPr lang="en-GB" dirty="0" smtClean="0">
                <a:sym typeface="Wingdings" pitchFamily="2" charset="2"/>
              </a:rPr>
              <a:t>H</a:t>
            </a:r>
            <a:r>
              <a:rPr lang="en-GB" baseline="-25000" dirty="0" smtClean="0">
                <a:sym typeface="Wingdings" pitchFamily="2" charset="2"/>
              </a:rPr>
              <a:t>5</a:t>
            </a:r>
            <a:r>
              <a:rPr lang="en-GB" dirty="0" smtClean="0">
                <a:sym typeface="Wingdings" pitchFamily="2" charset="2"/>
              </a:rPr>
              <a:t>OH  2CO</a:t>
            </a:r>
            <a:r>
              <a:rPr lang="en-GB" baseline="-25000" dirty="0" smtClean="0">
                <a:sym typeface="Wingdings" pitchFamily="2" charset="2"/>
              </a:rPr>
              <a:t>2</a:t>
            </a:r>
          </a:p>
          <a:p>
            <a:pPr marL="514350" indent="-514350">
              <a:buNone/>
            </a:pP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Mass of glucose = 22.5g</a:t>
            </a:r>
          </a:p>
          <a:p>
            <a:pPr marL="514350" indent="-514350">
              <a:buAutoNum type="arabicPeriod" startAt="3"/>
            </a:pPr>
            <a:endParaRPr lang="en-GB" dirty="0" smtClean="0">
              <a:sym typeface="Wingdings" pitchFamily="2" charset="2"/>
            </a:endParaRPr>
          </a:p>
          <a:p>
            <a:pPr marL="514350" indent="-514350">
              <a:buAutoNum type="arabicPeriod" startAt="3"/>
            </a:pPr>
            <a:r>
              <a:rPr lang="en-GB" dirty="0" smtClean="0">
                <a:sym typeface="Wingdings" pitchFamily="2" charset="2"/>
              </a:rPr>
              <a:t>TiCl</a:t>
            </a:r>
            <a:r>
              <a:rPr lang="en-GB" baseline="-25000" dirty="0" smtClean="0">
                <a:sym typeface="Wingdings" pitchFamily="2" charset="2"/>
              </a:rPr>
              <a:t>4</a:t>
            </a:r>
            <a:r>
              <a:rPr lang="en-GB" dirty="0" smtClean="0">
                <a:sym typeface="Wingdings" pitchFamily="2" charset="2"/>
              </a:rPr>
              <a:t> +4Na  Ti + 4NaCl</a:t>
            </a:r>
          </a:p>
          <a:p>
            <a:pPr marL="514350" indent="-514350">
              <a:buNone/>
            </a:pP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Mass of titanium = 1.20 tonnes</a:t>
            </a:r>
          </a:p>
          <a:p>
            <a:pPr marL="514350" indent="-514350">
              <a:buNone/>
            </a:pP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Mass of sodium = 2.30 tonnes</a:t>
            </a:r>
          </a:p>
          <a:p>
            <a:pPr marL="514350" indent="-51435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84784"/>
            <a:ext cx="2633464" cy="26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9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AfL</a:t>
            </a:r>
            <a:r>
              <a:rPr lang="en-GB" dirty="0" smtClean="0"/>
              <a:t> – </a:t>
            </a:r>
            <a:r>
              <a:rPr lang="en-GB" sz="2800" dirty="0" smtClean="0"/>
              <a:t>using whiteboards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mass of ammonium nitrate fertiliser can be made from 18.9 tonnes of nitric acid?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Be prepared to explain each step clearly!</a:t>
            </a:r>
            <a:endParaRPr lang="en-GB" dirty="0"/>
          </a:p>
        </p:txBody>
      </p:sp>
      <p:pic>
        <p:nvPicPr>
          <p:cNvPr id="4" name="Picture 3" descr="AA03919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077072"/>
            <a:ext cx="3499221" cy="26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AfL</a:t>
            </a:r>
            <a:r>
              <a:rPr lang="en-GB" dirty="0" smtClean="0"/>
              <a:t> - 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81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3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Step 1</a:t>
            </a:r>
          </a:p>
          <a:p>
            <a:pPr>
              <a:buNone/>
            </a:pPr>
            <a:r>
              <a:rPr lang="en-GB" dirty="0" smtClean="0"/>
              <a:t>NH</a:t>
            </a:r>
            <a:r>
              <a:rPr lang="en-GB" baseline="-25000" dirty="0" smtClean="0"/>
              <a:t>3</a:t>
            </a:r>
            <a:r>
              <a:rPr lang="en-GB" dirty="0" smtClean="0"/>
              <a:t> + HNO</a:t>
            </a:r>
            <a:r>
              <a:rPr lang="en-GB" baseline="-25000" dirty="0" smtClean="0"/>
              <a:t>3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NH</a:t>
            </a:r>
            <a:r>
              <a:rPr lang="en-GB" baseline="-25000" dirty="0" smtClean="0">
                <a:sym typeface="Wingdings" pitchFamily="2" charset="2"/>
              </a:rPr>
              <a:t>4</a:t>
            </a:r>
            <a:r>
              <a:rPr lang="en-GB" dirty="0" smtClean="0">
                <a:sym typeface="Wingdings" pitchFamily="2" charset="2"/>
              </a:rPr>
              <a:t>NO</a:t>
            </a:r>
            <a:r>
              <a:rPr lang="en-GB" baseline="-25000" dirty="0" smtClean="0">
                <a:sym typeface="Wingdings" pitchFamily="2" charset="2"/>
              </a:rPr>
              <a:t>3</a:t>
            </a:r>
          </a:p>
          <a:p>
            <a:pPr>
              <a:buNone/>
            </a:pPr>
            <a:r>
              <a:rPr lang="en-GB" sz="3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Step 2</a:t>
            </a:r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Moles of nitric acid = </a:t>
            </a:r>
            <a:r>
              <a:rPr lang="en-GB" u="sng" dirty="0" smtClean="0">
                <a:sym typeface="Wingdings" pitchFamily="2" charset="2"/>
              </a:rPr>
              <a:t>18.9</a:t>
            </a:r>
            <a:r>
              <a:rPr lang="en-GB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GB" dirty="0">
                <a:sym typeface="Wingdings" pitchFamily="2" charset="2"/>
              </a:rPr>
              <a:t>	</a:t>
            </a:r>
            <a:r>
              <a:rPr lang="en-GB" dirty="0" smtClean="0">
                <a:sym typeface="Wingdings" pitchFamily="2" charset="2"/>
              </a:rPr>
              <a:t>			     63	= 0.3 moles</a:t>
            </a:r>
          </a:p>
          <a:p>
            <a:pPr>
              <a:buNone/>
            </a:pPr>
            <a:r>
              <a:rPr lang="en-GB" sz="3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Step 3</a:t>
            </a:r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From the equation the reacting quantities are 1:1 so 0.3 moles of nitric acid will produce 0.3 moles of ammonium nitrate. </a:t>
            </a:r>
          </a:p>
          <a:p>
            <a:pPr>
              <a:buNone/>
            </a:pPr>
            <a:r>
              <a:rPr lang="en-GB" sz="3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Step 4</a:t>
            </a:r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Mass of ammonium nitrate = 0.3 x 80 = 24 tonnes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84784"/>
            <a:ext cx="2633464" cy="26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 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Use the concept of amount of substance to perform calculations involving;</a:t>
            </a:r>
            <a:endParaRPr lang="en-GB" sz="2800" dirty="0"/>
          </a:p>
          <a:p>
            <a:r>
              <a:rPr lang="en-GB" sz="2800" dirty="0" smtClean="0"/>
              <a:t>Molecular formulae,</a:t>
            </a:r>
          </a:p>
          <a:p>
            <a:r>
              <a:rPr lang="en-GB" sz="2800" dirty="0" smtClean="0"/>
              <a:t>Masses of reagents, </a:t>
            </a:r>
          </a:p>
          <a:p>
            <a:r>
              <a:rPr lang="en-GB" sz="2800" dirty="0" smtClean="0"/>
              <a:t>P</a:t>
            </a:r>
            <a:r>
              <a:rPr lang="en-GB" sz="2800" dirty="0" smtClean="0"/>
              <a:t>ercentage yields,</a:t>
            </a:r>
          </a:p>
          <a:p>
            <a:r>
              <a:rPr lang="en-GB" sz="2800" dirty="0" smtClean="0"/>
              <a:t>V</a:t>
            </a:r>
            <a:r>
              <a:rPr lang="en-GB" sz="2800" dirty="0" smtClean="0"/>
              <a:t>olumes of gases, </a:t>
            </a:r>
          </a:p>
          <a:p>
            <a:r>
              <a:rPr lang="en-GB" sz="2800" dirty="0" smtClean="0"/>
              <a:t>Volumes of solutions of known concentrations, </a:t>
            </a:r>
          </a:p>
          <a:p>
            <a:r>
              <a:rPr lang="en-GB" sz="2800" dirty="0" smtClean="0"/>
              <a:t>B</a:t>
            </a:r>
            <a:r>
              <a:rPr lang="en-GB" sz="2800" dirty="0" smtClean="0"/>
              <a:t>alanced chemical equations</a:t>
            </a:r>
            <a:endParaRPr lang="en-GB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345832"/>
            <a:ext cx="1669550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988840"/>
            <a:ext cx="2273424" cy="227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Plenary - Exam </a:t>
            </a:r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Barium metal can be extracted from barium oxide, </a:t>
            </a:r>
            <a:r>
              <a:rPr lang="en-GB" dirty="0" err="1"/>
              <a:t>BaO</a:t>
            </a:r>
            <a:r>
              <a:rPr lang="en-GB" dirty="0"/>
              <a:t>, by reduction with aluminium.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6BaO 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2Al 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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3Ba + 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</a:t>
            </a:r>
            <a:r>
              <a:rPr lang="en-GB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</a:t>
            </a:r>
            <a:r>
              <a:rPr lang="en-GB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n-GB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Calculate </a:t>
            </a:r>
            <a:r>
              <a:rPr lang="en-GB" dirty="0"/>
              <a:t>the mass of barium metal that could be produced from reduction of 500 g of barium oxide using this method.</a:t>
            </a:r>
          </a:p>
          <a:p>
            <a:pPr>
              <a:buNone/>
            </a:pPr>
            <a:r>
              <a:rPr lang="en-GB" dirty="0"/>
              <a:t>answer = ............................... g</a:t>
            </a:r>
            <a:r>
              <a:rPr lang="en-GB" dirty="0" smtClean="0"/>
              <a:t>    [Total </a:t>
            </a:r>
            <a:r>
              <a:rPr lang="en-GB" dirty="0"/>
              <a:t>4 marks]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98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Answer with indicative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Mr of </a:t>
            </a:r>
            <a:r>
              <a:rPr lang="en-GB" dirty="0" err="1" smtClean="0"/>
              <a:t>BaO</a:t>
            </a:r>
            <a:r>
              <a:rPr lang="en-GB" dirty="0" smtClean="0"/>
              <a:t> </a:t>
            </a:r>
            <a:r>
              <a:rPr lang="en-GB" dirty="0"/>
              <a:t>= 137 + 16 = 153 </a:t>
            </a:r>
            <a:r>
              <a:rPr lang="en-GB" dirty="0" smtClean="0">
                <a:solidFill>
                  <a:srgbClr val="FF0000"/>
                </a:solidFill>
              </a:rPr>
              <a:t>(1)</a:t>
            </a:r>
            <a:endParaRPr lang="en-GB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/>
              <a:t>moles </a:t>
            </a:r>
            <a:r>
              <a:rPr lang="en-GB" dirty="0" smtClean="0"/>
              <a:t>of </a:t>
            </a:r>
            <a:r>
              <a:rPr lang="en-GB" dirty="0" err="1" smtClean="0"/>
              <a:t>BaO</a:t>
            </a:r>
            <a:r>
              <a:rPr lang="en-GB" dirty="0" smtClean="0"/>
              <a:t> </a:t>
            </a:r>
            <a:r>
              <a:rPr lang="en-GB" dirty="0"/>
              <a:t>= 500/153 or 3.268 mol </a:t>
            </a:r>
            <a:r>
              <a:rPr lang="en-GB" dirty="0" smtClean="0">
                <a:solidFill>
                  <a:srgbClr val="FF0000"/>
                </a:solidFill>
              </a:rPr>
              <a:t>(1)</a:t>
            </a:r>
            <a:endParaRPr lang="en-GB" dirty="0"/>
          </a:p>
          <a:p>
            <a:pPr>
              <a:buNone/>
            </a:pPr>
            <a:r>
              <a:rPr lang="en-GB" dirty="0"/>
              <a:t>moles </a:t>
            </a:r>
            <a:r>
              <a:rPr lang="en-GB" dirty="0" smtClean="0"/>
              <a:t>of </a:t>
            </a:r>
            <a:r>
              <a:rPr lang="en-GB" dirty="0" err="1" smtClean="0"/>
              <a:t>Ba</a:t>
            </a:r>
            <a:r>
              <a:rPr lang="en-GB" dirty="0" smtClean="0"/>
              <a:t> </a:t>
            </a:r>
            <a:r>
              <a:rPr lang="en-GB" dirty="0"/>
              <a:t>= 3.268/2 or 1.634 </a:t>
            </a:r>
            <a:r>
              <a:rPr lang="en-GB" dirty="0" smtClean="0"/>
              <a:t>mol </a:t>
            </a:r>
            <a:r>
              <a:rPr lang="en-GB" dirty="0" smtClean="0">
                <a:solidFill>
                  <a:srgbClr val="FF0000"/>
                </a:solidFill>
              </a:rPr>
              <a:t>(1)</a:t>
            </a:r>
            <a:endParaRPr lang="en-GB" dirty="0"/>
          </a:p>
          <a:p>
            <a:pPr>
              <a:buNone/>
            </a:pPr>
            <a:r>
              <a:rPr lang="en-GB" dirty="0"/>
              <a:t>mass </a:t>
            </a:r>
            <a:r>
              <a:rPr lang="en-GB" dirty="0" smtClean="0"/>
              <a:t>of </a:t>
            </a:r>
            <a:r>
              <a:rPr lang="en-GB" dirty="0" err="1" smtClean="0"/>
              <a:t>Ba</a:t>
            </a:r>
            <a:r>
              <a:rPr lang="en-GB" dirty="0" smtClean="0"/>
              <a:t> </a:t>
            </a:r>
            <a:r>
              <a:rPr lang="en-GB" dirty="0"/>
              <a:t>formed = 1.634 </a:t>
            </a:r>
            <a:r>
              <a:rPr lang="en-GB" dirty="0" smtClean="0"/>
              <a:t>x </a:t>
            </a:r>
            <a:r>
              <a:rPr lang="en-GB" dirty="0"/>
              <a:t>137 = 224 g </a:t>
            </a:r>
            <a:r>
              <a:rPr lang="en-GB" dirty="0" smtClean="0"/>
              <a:t> (accept 223.85g) </a:t>
            </a:r>
            <a:r>
              <a:rPr lang="en-GB" dirty="0" smtClean="0">
                <a:solidFill>
                  <a:srgbClr val="FF0000"/>
                </a:solidFill>
              </a:rPr>
              <a:t>(1)</a:t>
            </a:r>
            <a:endParaRPr lang="en-GB" dirty="0"/>
          </a:p>
          <a:p>
            <a:pPr>
              <a:buNone/>
            </a:pPr>
            <a:r>
              <a:rPr lang="en-GB" dirty="0"/>
              <a:t>if 6 mol </a:t>
            </a:r>
            <a:r>
              <a:rPr lang="en-GB" dirty="0" smtClean="0"/>
              <a:t>of </a:t>
            </a:r>
            <a:r>
              <a:rPr lang="en-GB" dirty="0" err="1" smtClean="0"/>
              <a:t>BaO</a:t>
            </a:r>
            <a:r>
              <a:rPr lang="en-GB" dirty="0" smtClean="0"/>
              <a:t> </a:t>
            </a:r>
            <a:r>
              <a:rPr lang="en-GB" dirty="0"/>
              <a:t>forms 3 mol </a:t>
            </a:r>
            <a:r>
              <a:rPr lang="en-GB" dirty="0" smtClean="0"/>
              <a:t>of </a:t>
            </a:r>
            <a:r>
              <a:rPr lang="en-GB" dirty="0" err="1" smtClean="0"/>
              <a:t>Ba</a:t>
            </a:r>
            <a:r>
              <a:rPr lang="en-GB" dirty="0"/>
              <a:t>, award 3rd </a:t>
            </a:r>
            <a:r>
              <a:rPr lang="en-GB" dirty="0" smtClean="0"/>
              <a:t>mark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u="sng" dirty="0"/>
              <a:t>Alternative method</a:t>
            </a:r>
          </a:p>
          <a:p>
            <a:pPr>
              <a:buNone/>
            </a:pPr>
            <a:r>
              <a:rPr lang="en-GB" dirty="0"/>
              <a:t>mass </a:t>
            </a:r>
            <a:r>
              <a:rPr lang="en-GB" dirty="0" smtClean="0"/>
              <a:t>of 6BaO=918 </a:t>
            </a:r>
            <a:r>
              <a:rPr lang="en-GB" dirty="0"/>
              <a:t>g </a:t>
            </a:r>
            <a:r>
              <a:rPr lang="en-GB" dirty="0" smtClean="0">
                <a:solidFill>
                  <a:srgbClr val="FF0000"/>
                </a:solidFill>
              </a:rPr>
              <a:t>(1)</a:t>
            </a:r>
            <a:endParaRPr lang="en-GB" dirty="0"/>
          </a:p>
          <a:p>
            <a:pPr>
              <a:buNone/>
            </a:pPr>
            <a:r>
              <a:rPr lang="en-GB" dirty="0"/>
              <a:t>mass </a:t>
            </a:r>
            <a:r>
              <a:rPr lang="en-GB" dirty="0" smtClean="0"/>
              <a:t>of 3Ba </a:t>
            </a:r>
            <a:r>
              <a:rPr lang="en-GB" dirty="0"/>
              <a:t>= 411 g </a:t>
            </a:r>
            <a:r>
              <a:rPr lang="en-GB" dirty="0" smtClean="0">
                <a:solidFill>
                  <a:srgbClr val="FF0000"/>
                </a:solidFill>
              </a:rPr>
              <a:t>(1)</a:t>
            </a:r>
            <a:endParaRPr lang="en-GB" dirty="0"/>
          </a:p>
          <a:p>
            <a:pPr>
              <a:buNone/>
            </a:pPr>
            <a:r>
              <a:rPr lang="en-GB" dirty="0"/>
              <a:t>1g </a:t>
            </a:r>
            <a:r>
              <a:rPr lang="en-GB" dirty="0" err="1"/>
              <a:t>BaO</a:t>
            </a:r>
            <a:r>
              <a:rPr lang="en-GB" dirty="0"/>
              <a:t> forms 411/918 g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smtClean="0"/>
              <a:t> = 0.4477 </a:t>
            </a:r>
            <a:r>
              <a:rPr lang="en-GB" dirty="0" smtClean="0">
                <a:solidFill>
                  <a:srgbClr val="FF0000"/>
                </a:solidFill>
              </a:rPr>
              <a:t>(1)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500 </a:t>
            </a:r>
            <a:r>
              <a:rPr lang="en-GB" dirty="0"/>
              <a:t>g </a:t>
            </a:r>
            <a:r>
              <a:rPr lang="en-GB" dirty="0" err="1"/>
              <a:t>BaO</a:t>
            </a:r>
            <a:r>
              <a:rPr lang="en-GB" dirty="0"/>
              <a:t> forms </a:t>
            </a:r>
            <a:r>
              <a:rPr lang="en-GB" dirty="0" smtClean="0"/>
              <a:t>223.85g </a:t>
            </a:r>
            <a:r>
              <a:rPr lang="en-GB" dirty="0" smtClean="0">
                <a:solidFill>
                  <a:srgbClr val="FF0000"/>
                </a:solidFill>
              </a:rPr>
              <a:t>(1)</a:t>
            </a:r>
            <a:r>
              <a:rPr lang="en-GB" dirty="0" smtClean="0"/>
              <a:t> </a:t>
            </a:r>
            <a:endParaRPr lang="en-GB" dirty="0"/>
          </a:p>
          <a:p>
            <a:pPr>
              <a:buNone/>
            </a:pPr>
            <a:r>
              <a:rPr lang="en-GB" b="1" dirty="0" smtClean="0"/>
              <a:t>									[</a:t>
            </a:r>
            <a:r>
              <a:rPr lang="en-GB" b="1" dirty="0"/>
              <a:t>4]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20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Antimony is found naturally in a number of minerals including stibnite. Stibnite typically contains 5% of Sb</a:t>
            </a:r>
            <a:r>
              <a:rPr lang="en-GB" sz="1800" baseline="-25000" dirty="0"/>
              <a:t>2</a:t>
            </a:r>
            <a:r>
              <a:rPr lang="en-GB" dirty="0"/>
              <a:t>S</a:t>
            </a:r>
            <a:r>
              <a:rPr lang="en-GB" sz="1800" baseline="-25000" dirty="0"/>
              <a:t>3</a:t>
            </a:r>
            <a:r>
              <a:rPr lang="en-GB" dirty="0"/>
              <a:t>. Antimony can be obtained by reducing Sb</a:t>
            </a:r>
            <a:r>
              <a:rPr lang="en-GB" sz="1800" baseline="-25000" dirty="0"/>
              <a:t>2</a:t>
            </a:r>
            <a:r>
              <a:rPr lang="en-GB" dirty="0"/>
              <a:t>S</a:t>
            </a:r>
            <a:r>
              <a:rPr lang="en-GB" sz="1800" baseline="-25000" dirty="0"/>
              <a:t>3</a:t>
            </a:r>
            <a:r>
              <a:rPr lang="en-GB" dirty="0"/>
              <a:t> with scrap iron.</a:t>
            </a:r>
          </a:p>
          <a:p>
            <a:pPr>
              <a:buNone/>
            </a:pPr>
            <a:r>
              <a:rPr lang="en-GB" dirty="0"/>
              <a:t>		</a:t>
            </a:r>
            <a:endParaRPr lang="en-GB" dirty="0" smtClean="0"/>
          </a:p>
          <a:p>
            <a:pPr>
              <a:buNone/>
            </a:pP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Sb</a:t>
            </a:r>
            <a:r>
              <a:rPr lang="en-GB" sz="18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GB" sz="18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+ 3Fe 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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2Sb + 3FeS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	How </a:t>
            </a:r>
            <a:r>
              <a:rPr lang="en-GB" dirty="0"/>
              <a:t>many moles of Sb</a:t>
            </a:r>
            <a:r>
              <a:rPr lang="en-GB" sz="1800" baseline="-25000" dirty="0"/>
              <a:t>2</a:t>
            </a:r>
            <a:r>
              <a:rPr lang="en-GB" dirty="0"/>
              <a:t>S</a:t>
            </a:r>
            <a:r>
              <a:rPr lang="en-GB" sz="1800" baseline="-25000" dirty="0"/>
              <a:t>3</a:t>
            </a:r>
            <a:r>
              <a:rPr lang="en-GB" dirty="0"/>
              <a:t> are in 500 kg of a typical sample of stibnite containing 5% by mass of </a:t>
            </a:r>
            <a:r>
              <a:rPr lang="en-GB" dirty="0" smtClean="0"/>
              <a:t>Sb</a:t>
            </a:r>
            <a:r>
              <a:rPr lang="en-GB" sz="1800" baseline="-25000" dirty="0" smtClean="0"/>
              <a:t>2</a:t>
            </a:r>
            <a:r>
              <a:rPr lang="en-GB" dirty="0" smtClean="0"/>
              <a:t>S</a:t>
            </a:r>
            <a:r>
              <a:rPr lang="en-GB" sz="1800" baseline="-25000" dirty="0" smtClean="0"/>
              <a:t>3</a:t>
            </a:r>
            <a:r>
              <a:rPr lang="en-GB" dirty="0" smtClean="0"/>
              <a:t>?</a:t>
            </a:r>
          </a:p>
          <a:p>
            <a:pPr lvl="1">
              <a:buNone/>
            </a:pPr>
            <a:r>
              <a:rPr lang="en-GB" dirty="0" smtClean="0"/>
              <a:t>molar mass of Sb</a:t>
            </a:r>
            <a:r>
              <a:rPr lang="en-GB" sz="1600" baseline="-25000" dirty="0" smtClean="0"/>
              <a:t>2</a:t>
            </a:r>
            <a:r>
              <a:rPr lang="en-GB" dirty="0" smtClean="0"/>
              <a:t>S</a:t>
            </a:r>
            <a:r>
              <a:rPr lang="en-GB" sz="1600" baseline="-25000" dirty="0" smtClean="0"/>
              <a:t>3</a:t>
            </a:r>
            <a:r>
              <a:rPr lang="en-GB" dirty="0" smtClean="0"/>
              <a:t> = 340 g </a:t>
            </a:r>
            <a:r>
              <a:rPr lang="en-GB" dirty="0" err="1" smtClean="0"/>
              <a:t>mol</a:t>
            </a:r>
            <a:r>
              <a:rPr lang="en-GB" sz="1600" baseline="30000" dirty="0" smtClean="0"/>
              <a:t>–1</a:t>
            </a:r>
            <a:r>
              <a:rPr lang="en-GB" dirty="0" smtClean="0"/>
              <a:t>; relative atomic mass of </a:t>
            </a:r>
            <a:r>
              <a:rPr lang="en-GB" dirty="0" err="1" smtClean="0"/>
              <a:t>Sb</a:t>
            </a:r>
            <a:r>
              <a:rPr lang="en-GB" dirty="0" smtClean="0"/>
              <a:t> = 122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							……………… mol  [2</a:t>
            </a:r>
            <a:r>
              <a:rPr lang="en-GB" dirty="0"/>
              <a:t>]</a:t>
            </a:r>
            <a:endParaRPr lang="en-GB" b="1" dirty="0"/>
          </a:p>
          <a:p>
            <a:pPr>
              <a:buNone/>
            </a:pPr>
            <a:r>
              <a:rPr lang="en-GB" dirty="0"/>
              <a:t>(ii)	Calculate the mass of antimony that could be obtained by processing 500 kg of stibnite.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						  mass </a:t>
            </a:r>
            <a:r>
              <a:rPr lang="en-GB" dirty="0"/>
              <a:t>= ……………… </a:t>
            </a:r>
            <a:r>
              <a:rPr lang="en-GB" dirty="0" smtClean="0"/>
              <a:t>kg  [2</a:t>
            </a:r>
            <a:r>
              <a:rPr lang="en-GB" dirty="0"/>
              <a:t>]</a:t>
            </a:r>
            <a:endParaRPr lang="en-GB" b="1" dirty="0"/>
          </a:p>
          <a:p>
            <a:pPr>
              <a:buNone/>
            </a:pPr>
            <a:r>
              <a:rPr lang="en-GB" dirty="0" smtClean="0"/>
              <a:t>							      [</a:t>
            </a:r>
            <a:r>
              <a:rPr lang="en-GB" dirty="0"/>
              <a:t>Total 4 marks]</a:t>
            </a:r>
            <a:endParaRPr lang="en-GB" b="1" dirty="0"/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61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Answer with indicative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	Mass of Sb</a:t>
            </a:r>
            <a:r>
              <a:rPr lang="en-GB" sz="1800" baseline="-25000" dirty="0" smtClean="0"/>
              <a:t>2</a:t>
            </a:r>
            <a:r>
              <a:rPr lang="en-GB" dirty="0" smtClean="0"/>
              <a:t>S</a:t>
            </a:r>
            <a:r>
              <a:rPr lang="en-GB" sz="1800" baseline="-25000" dirty="0" smtClean="0"/>
              <a:t>3</a:t>
            </a:r>
            <a:r>
              <a:rPr lang="en-GB" dirty="0" smtClean="0"/>
              <a:t> in stibnite = 5% of 500 kg = </a:t>
            </a:r>
            <a:r>
              <a:rPr lang="en-GB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25.0 kg </a:t>
            </a:r>
            <a:endParaRPr lang="en-GB" dirty="0" smtClean="0"/>
          </a:p>
          <a:p>
            <a:pPr>
              <a:buNone/>
            </a:pPr>
            <a:r>
              <a:rPr lang="pt-BR" dirty="0" smtClean="0"/>
              <a:t>Moles of Sb</a:t>
            </a:r>
            <a:r>
              <a:rPr lang="pt-BR" sz="1800" baseline="-25000" dirty="0" smtClean="0"/>
              <a:t>2</a:t>
            </a:r>
            <a:r>
              <a:rPr lang="pt-BR" dirty="0" smtClean="0"/>
              <a:t>S</a:t>
            </a:r>
            <a:r>
              <a:rPr lang="pt-BR" sz="1800" baseline="-25000" dirty="0" smtClean="0"/>
              <a:t>3</a:t>
            </a:r>
            <a:r>
              <a:rPr lang="pt-BR" dirty="0" smtClean="0"/>
              <a:t> </a:t>
            </a:r>
            <a:r>
              <a:rPr lang="pt-BR" dirty="0"/>
              <a:t>=  </a:t>
            </a:r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73.5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 73.529 /73.53/ 74 mol </a:t>
            </a:r>
            <a:endParaRPr lang="pt-BR" dirty="0"/>
          </a:p>
          <a:p>
            <a:pPr lvl="1">
              <a:buNone/>
            </a:pPr>
            <a:r>
              <a:rPr lang="en-GB" dirty="0"/>
              <a:t>		(calculator value: 73.52941176)</a:t>
            </a:r>
          </a:p>
          <a:p>
            <a:pPr>
              <a:buNone/>
            </a:pPr>
            <a:r>
              <a:rPr lang="en-GB" dirty="0"/>
              <a:t>If 5% is not used, 1471 mol; </a:t>
            </a:r>
            <a:r>
              <a:rPr lang="en-GB" dirty="0" err="1"/>
              <a:t>ecf</a:t>
            </a:r>
            <a:r>
              <a:rPr lang="en-GB" dirty="0"/>
              <a:t> for 2nd mark</a:t>
            </a:r>
          </a:p>
          <a:p>
            <a:pPr lvl="1">
              <a:buNone/>
            </a:pPr>
            <a:r>
              <a:rPr lang="en-GB" dirty="0"/>
              <a:t>		(calculator value: 1470.588235)</a:t>
            </a:r>
          </a:p>
          <a:p>
            <a:pPr>
              <a:buNone/>
            </a:pPr>
            <a:r>
              <a:rPr lang="en-GB" dirty="0"/>
              <a:t>If 5% is used 2nd, 73.6 mol: OK for both marks	</a:t>
            </a:r>
            <a:r>
              <a:rPr lang="en-GB" dirty="0" smtClean="0"/>
              <a:t>		2</a:t>
            </a:r>
            <a:endParaRPr lang="en-GB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(</a:t>
            </a:r>
            <a:r>
              <a:rPr lang="es-ES" dirty="0" err="1"/>
              <a:t>ii</a:t>
            </a:r>
            <a:r>
              <a:rPr lang="es-ES" dirty="0"/>
              <a:t>)	moles </a:t>
            </a:r>
            <a:r>
              <a:rPr lang="es-ES" dirty="0" smtClean="0"/>
              <a:t>of Sb </a:t>
            </a:r>
            <a:r>
              <a:rPr lang="es-ES" dirty="0"/>
              <a:t>=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73.5 mol</a:t>
            </a:r>
            <a:r>
              <a:rPr lang="es-ES" dirty="0"/>
              <a:t> </a:t>
            </a:r>
          </a:p>
          <a:p>
            <a:pPr>
              <a:buNone/>
            </a:pPr>
            <a:r>
              <a:rPr lang="en-GB" dirty="0"/>
              <a:t>mass </a:t>
            </a:r>
            <a:r>
              <a:rPr lang="en-GB" dirty="0" smtClean="0"/>
              <a:t>of </a:t>
            </a:r>
            <a:r>
              <a:rPr lang="en-GB" dirty="0" err="1" smtClean="0"/>
              <a:t>Sb</a:t>
            </a:r>
            <a:r>
              <a:rPr lang="en-GB" dirty="0" smtClean="0"/>
              <a:t> </a:t>
            </a:r>
            <a:r>
              <a:rPr lang="en-GB" dirty="0"/>
              <a:t>= 2 </a:t>
            </a:r>
            <a:r>
              <a:rPr lang="en-GB" dirty="0" smtClean="0"/>
              <a:t>x </a:t>
            </a:r>
            <a:r>
              <a:rPr lang="en-GB" dirty="0"/>
              <a:t>73.5 </a:t>
            </a:r>
            <a:r>
              <a:rPr lang="en-GB" dirty="0" smtClean="0"/>
              <a:t>x 0.122 kg </a:t>
            </a:r>
            <a:r>
              <a:rPr lang="en-GB" dirty="0"/>
              <a:t>= 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17.9 kg</a:t>
            </a:r>
            <a:r>
              <a:rPr lang="en-GB" dirty="0"/>
              <a:t> </a:t>
            </a:r>
          </a:p>
          <a:p>
            <a:pPr>
              <a:buNone/>
            </a:pPr>
            <a:r>
              <a:rPr lang="en-GB" dirty="0"/>
              <a:t>If the 2 isn’t used, answer = 73.5 </a:t>
            </a:r>
            <a:r>
              <a:rPr lang="en-GB" dirty="0" smtClean="0"/>
              <a:t>x 0.122kg </a:t>
            </a:r>
            <a:r>
              <a:rPr lang="en-GB" dirty="0"/>
              <a:t>= </a:t>
            </a:r>
            <a:r>
              <a:rPr lang="en-GB" dirty="0" smtClean="0"/>
              <a:t>8.95kg </a:t>
            </a:r>
            <a:endParaRPr lang="en-GB" dirty="0"/>
          </a:p>
          <a:p>
            <a:pPr lvl="1">
              <a:buNone/>
            </a:pPr>
            <a:r>
              <a:rPr lang="en-GB" i="1" dirty="0" err="1"/>
              <a:t>ecf</a:t>
            </a:r>
            <a:r>
              <a:rPr lang="en-GB" i="1" dirty="0"/>
              <a:t> </a:t>
            </a:r>
            <a:r>
              <a:rPr lang="en-GB" i="1" dirty="0" smtClean="0"/>
              <a:t>answer </a:t>
            </a:r>
            <a:r>
              <a:rPr lang="en-GB" i="1" dirty="0"/>
              <a:t>from (</a:t>
            </a:r>
            <a:r>
              <a:rPr lang="en-GB" i="1" dirty="0" err="1"/>
              <a:t>i</a:t>
            </a:r>
            <a:r>
              <a:rPr lang="en-GB" i="1" dirty="0"/>
              <a:t>) x </a:t>
            </a:r>
            <a:r>
              <a:rPr lang="en-GB" i="1" dirty="0" smtClean="0"/>
              <a:t>2 </a:t>
            </a:r>
            <a:r>
              <a:rPr lang="en-GB" b="1" i="1" dirty="0" smtClean="0"/>
              <a:t>or</a:t>
            </a:r>
            <a:r>
              <a:rPr lang="en-GB" i="1" dirty="0" smtClean="0"/>
              <a:t> </a:t>
            </a:r>
            <a:r>
              <a:rPr lang="en-GB" i="1" dirty="0" err="1" smtClean="0"/>
              <a:t>ecf</a:t>
            </a:r>
            <a:r>
              <a:rPr lang="en-GB" i="1" dirty="0" smtClean="0"/>
              <a:t> answer </a:t>
            </a:r>
            <a:r>
              <a:rPr lang="en-GB" i="1" dirty="0"/>
              <a:t>above x 2</a:t>
            </a:r>
          </a:p>
          <a:p>
            <a:pPr>
              <a:buNone/>
            </a:pPr>
            <a:r>
              <a:rPr lang="en-GB" b="1" dirty="0"/>
              <a:t>OR</a:t>
            </a:r>
            <a:endParaRPr lang="en-GB" b="1" i="1" dirty="0"/>
          </a:p>
          <a:p>
            <a:pPr>
              <a:buNone/>
            </a:pPr>
            <a:r>
              <a:rPr lang="en-GB" dirty="0"/>
              <a:t>% </a:t>
            </a:r>
            <a:r>
              <a:rPr lang="en-GB" dirty="0" err="1"/>
              <a:t>Sb</a:t>
            </a:r>
            <a:r>
              <a:rPr lang="en-GB" dirty="0"/>
              <a:t> = 244/340 = 71.7% </a:t>
            </a:r>
          </a:p>
          <a:p>
            <a:pPr>
              <a:buNone/>
            </a:pPr>
            <a:r>
              <a:rPr lang="en-GB" dirty="0"/>
              <a:t>mass </a:t>
            </a:r>
            <a:r>
              <a:rPr lang="en-GB" dirty="0" err="1"/>
              <a:t>Sb</a:t>
            </a:r>
            <a:r>
              <a:rPr lang="en-GB" dirty="0"/>
              <a:t> = 25.0 </a:t>
            </a:r>
            <a:r>
              <a:rPr lang="en-GB" dirty="0" smtClean="0"/>
              <a:t>x </a:t>
            </a:r>
            <a:r>
              <a:rPr lang="en-GB" dirty="0"/>
              <a:t>71.7/100 = 17.9 kg  (</a:t>
            </a:r>
            <a:r>
              <a:rPr lang="en-GB" dirty="0" err="1"/>
              <a:t>ecf</a:t>
            </a:r>
            <a:r>
              <a:rPr lang="en-GB" dirty="0"/>
              <a:t> as above)	</a:t>
            </a:r>
            <a:r>
              <a:rPr lang="en-GB" dirty="0" smtClean="0"/>
              <a:t>	2</a:t>
            </a:r>
            <a:endParaRPr lang="en-GB" dirty="0"/>
          </a:p>
          <a:p>
            <a:pPr>
              <a:buNone/>
            </a:pPr>
            <a:r>
              <a:rPr lang="en-GB" b="1" dirty="0" smtClean="0"/>
              <a:t>									[</a:t>
            </a:r>
            <a:r>
              <a:rPr lang="en-GB" b="1" dirty="0"/>
              <a:t>4]</a:t>
            </a:r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69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4" name="Picture 3" descr="BU00946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476672"/>
            <a:ext cx="893424" cy="198884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800" b="1" dirty="0" smtClean="0"/>
              <a:t>All</a:t>
            </a:r>
            <a:r>
              <a:rPr lang="en-GB" sz="2800" dirty="0" smtClean="0"/>
              <a:t> </a:t>
            </a:r>
            <a:endParaRPr lang="en-GB" sz="2800" dirty="0"/>
          </a:p>
          <a:p>
            <a:pPr marL="0" indent="0">
              <a:spcAft>
                <a:spcPts val="1500"/>
              </a:spcAft>
              <a:buNone/>
            </a:pPr>
            <a:r>
              <a:rPr lang="en-GB" sz="2800" dirty="0" smtClean="0"/>
              <a:t>Recall moles, </a:t>
            </a:r>
            <a:r>
              <a:rPr lang="en-GB" sz="2800" dirty="0" smtClean="0"/>
              <a:t>molar </a:t>
            </a:r>
            <a:r>
              <a:rPr lang="en-GB" sz="2800" dirty="0" smtClean="0"/>
              <a:t>mass and calculating the number of moles. </a:t>
            </a:r>
            <a:endParaRPr lang="en-GB" sz="28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GB" sz="2800" b="1" dirty="0" smtClean="0"/>
              <a:t>Most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GB" sz="2800" dirty="0" smtClean="0"/>
              <a:t>Perform calculations </a:t>
            </a:r>
            <a:r>
              <a:rPr lang="en-GB" sz="2800" dirty="0" smtClean="0"/>
              <a:t>involving the amount of substance.</a:t>
            </a:r>
            <a:endParaRPr lang="en-GB" sz="28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GB" sz="2800" b="1" dirty="0" smtClean="0"/>
              <a:t>Some 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GB" sz="2800" dirty="0" smtClean="0"/>
              <a:t>Write balanced chemical equations and use them to calculate reacting masses and moles.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75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</a:t>
            </a:r>
            <a:r>
              <a:rPr lang="en-GB" dirty="0" smtClean="0"/>
              <a:t>– </a:t>
            </a:r>
            <a:r>
              <a:rPr lang="en-GB" sz="2400" dirty="0" smtClean="0"/>
              <a:t>using whiteboards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9263"/>
            <a:ext cx="8534752" cy="4411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1 mole of </a:t>
            </a:r>
            <a:r>
              <a:rPr lang="en-GB" sz="2800" baseline="30000" dirty="0" smtClean="0"/>
              <a:t>12</a:t>
            </a:r>
            <a:r>
              <a:rPr lang="en-GB" sz="2800" dirty="0" smtClean="0"/>
              <a:t>C contains exactly 12 grams of carbon atoms. 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Which of the statement(s) below is/are correct?</a:t>
            </a:r>
          </a:p>
          <a:p>
            <a:pPr>
              <a:buNone/>
            </a:pPr>
            <a:endParaRPr lang="en-GB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1 mole of oxygen has a mass of exactly 8 grams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1 mole of sodium has a mass of exactly 23 grams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1 mole of chlorine molecules have a mass of exactly 71 grams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1 mole of water molecules have a mass of exactly 10 grams</a:t>
            </a:r>
          </a:p>
          <a:p>
            <a:pPr marL="514350" indent="-514350">
              <a:buNone/>
            </a:pPr>
            <a:endParaRPr lang="en-GB" sz="800" dirty="0" smtClean="0"/>
          </a:p>
          <a:p>
            <a:pPr marL="514350" indent="-514350">
              <a:buNone/>
            </a:pPr>
            <a:endParaRPr lang="en-GB" sz="2800" dirty="0" smtClean="0"/>
          </a:p>
          <a:p>
            <a:pPr marL="514350" indent="-514350">
              <a:buNone/>
            </a:pPr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would you correct the incorrect statements?</a:t>
            </a:r>
          </a:p>
          <a:p>
            <a:pPr marL="514350" indent="-514350">
              <a:buNone/>
            </a:pPr>
            <a:endParaRPr lang="en-GB" sz="2400" dirty="0"/>
          </a:p>
        </p:txBody>
      </p:sp>
      <p:pic>
        <p:nvPicPr>
          <p:cNvPr id="4" name="Picture 3" descr="AA03919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16632"/>
            <a:ext cx="2089705" cy="158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Mole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mole is the amount of substance which contains as many particles as there are atoms in exactly 12 grams of </a:t>
            </a:r>
            <a:r>
              <a:rPr lang="en-GB" baseline="30000" dirty="0" smtClean="0"/>
              <a:t>12</a:t>
            </a:r>
            <a:r>
              <a:rPr lang="en-GB" dirty="0" smtClean="0"/>
              <a:t>C. </a:t>
            </a:r>
          </a:p>
          <a:p>
            <a:r>
              <a:rPr lang="en-GB" dirty="0" smtClean="0"/>
              <a:t>This value is 6.022 x 10</a:t>
            </a:r>
            <a:r>
              <a:rPr lang="en-GB" baseline="30000" dirty="0" smtClean="0"/>
              <a:t>23</a:t>
            </a:r>
            <a:r>
              <a:rPr lang="en-GB" dirty="0" smtClean="0"/>
              <a:t> particles.</a:t>
            </a:r>
            <a:endParaRPr lang="en-GB" dirty="0"/>
          </a:p>
          <a:p>
            <a:r>
              <a:rPr lang="en-GB" dirty="0" smtClean="0"/>
              <a:t>For an element it is the </a:t>
            </a:r>
            <a:r>
              <a:rPr lang="en-GB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GB" b="1" u="sng" baseline="-25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GB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grams</a:t>
            </a:r>
            <a:endParaRPr lang="en-GB" u="sng" dirty="0"/>
          </a:p>
          <a:p>
            <a:r>
              <a:rPr lang="en-GB" dirty="0" smtClean="0"/>
              <a:t>For example 1 </a:t>
            </a:r>
            <a:r>
              <a:rPr lang="en-GB" dirty="0"/>
              <a:t>mole of hydrogen atoms has a mass of exactly 1 gram.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149080"/>
            <a:ext cx="2477950" cy="2485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number of moles</a:t>
            </a: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sz="2800" dirty="0"/>
              <a:t>Number of moles </a:t>
            </a:r>
            <a:r>
              <a:rPr lang="en-GB" sz="2800" dirty="0" smtClean="0"/>
              <a:t>(mol) =  </a:t>
            </a:r>
            <a:r>
              <a:rPr lang="en-GB" sz="2800" u="sng" dirty="0" smtClean="0"/>
              <a:t>mass </a:t>
            </a:r>
            <a:r>
              <a:rPr lang="en-GB" sz="2800" u="sng" dirty="0"/>
              <a:t>(g)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</a:t>
            </a:r>
            <a:r>
              <a:rPr lang="en-GB" sz="2800" dirty="0" smtClean="0"/>
              <a:t>	      	 molar </a:t>
            </a:r>
            <a:r>
              <a:rPr lang="en-GB" sz="2800" dirty="0"/>
              <a:t>mass (gmol</a:t>
            </a:r>
            <a:r>
              <a:rPr lang="en-GB" sz="2800" baseline="30000" dirty="0"/>
              <a:t>-1</a:t>
            </a:r>
            <a:r>
              <a:rPr lang="en-GB" sz="2800" dirty="0" smtClean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/>
              <a:t>This </a:t>
            </a:r>
            <a:r>
              <a:rPr lang="en-GB" sz="2800" dirty="0"/>
              <a:t>equation </a:t>
            </a:r>
            <a:r>
              <a:rPr lang="en-GB" sz="2800" dirty="0" smtClean="0"/>
              <a:t>can be rearranged to </a:t>
            </a:r>
            <a:r>
              <a:rPr lang="en-GB" sz="2800" dirty="0"/>
              <a:t>calculate mass or molar mass as well as number of moles</a:t>
            </a:r>
            <a:r>
              <a:rPr lang="en-GB" sz="2800" dirty="0" smtClean="0"/>
              <a:t>.</a:t>
            </a:r>
          </a:p>
        </p:txBody>
      </p:sp>
      <p:pic>
        <p:nvPicPr>
          <p:cNvPr id="2" name="Picture 1" descr="BU00529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5157192"/>
            <a:ext cx="2003681" cy="157907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195736" y="4077072"/>
            <a:ext cx="2952328" cy="2304256"/>
            <a:chOff x="2195736" y="4077072"/>
            <a:chExt cx="2952328" cy="2304256"/>
          </a:xfrm>
        </p:grpSpPr>
        <p:sp>
          <p:nvSpPr>
            <p:cNvPr id="5" name="Isosceles Triangle 4"/>
            <p:cNvSpPr/>
            <p:nvPr/>
          </p:nvSpPr>
          <p:spPr>
            <a:xfrm>
              <a:off x="2195736" y="4077072"/>
              <a:ext cx="2952328" cy="2304256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>
              <a:stCxn id="5" idx="1"/>
              <a:endCxn id="5" idx="5"/>
            </p:cNvCxnSpPr>
            <p:nvPr/>
          </p:nvCxnSpPr>
          <p:spPr>
            <a:xfrm>
              <a:off x="2933818" y="5229200"/>
              <a:ext cx="1476164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3"/>
            </p:cNvCxnSpPr>
            <p:nvPr/>
          </p:nvCxnSpPr>
          <p:spPr>
            <a:xfrm flipV="1">
              <a:off x="3671900" y="5229200"/>
              <a:ext cx="36004" cy="115212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31840" y="4797152"/>
              <a:ext cx="108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 (g)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2" y="5445224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Mr</a:t>
              </a:r>
              <a:r>
                <a:rPr lang="en-US" dirty="0" smtClean="0"/>
                <a:t> (gmol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1800" y="5445224"/>
              <a:ext cx="8640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No. of moles (</a:t>
              </a:r>
              <a:r>
                <a:rPr lang="en-US" dirty="0" err="1" smtClean="0"/>
                <a:t>mol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How </a:t>
            </a:r>
            <a:r>
              <a:rPr lang="en-GB" dirty="0"/>
              <a:t>many moles of </a:t>
            </a:r>
            <a:r>
              <a:rPr lang="en-GB" dirty="0" err="1"/>
              <a:t>Ca</a:t>
            </a:r>
            <a:r>
              <a:rPr lang="en-GB" dirty="0"/>
              <a:t> are there in 120g of </a:t>
            </a:r>
            <a:r>
              <a:rPr lang="en-GB" dirty="0" err="1"/>
              <a:t>Ca</a:t>
            </a:r>
            <a:r>
              <a:rPr lang="en-GB" dirty="0"/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	</a:t>
            </a:r>
            <a:r>
              <a:rPr lang="en-GB" dirty="0" err="1"/>
              <a:t>A</a:t>
            </a:r>
            <a:r>
              <a:rPr lang="en-GB" baseline="-25000" dirty="0" err="1"/>
              <a:t>r</a:t>
            </a:r>
            <a:r>
              <a:rPr lang="en-GB" dirty="0"/>
              <a:t> </a:t>
            </a:r>
            <a:r>
              <a:rPr lang="en-GB" dirty="0" err="1"/>
              <a:t>Ca</a:t>
            </a:r>
            <a:r>
              <a:rPr lang="en-GB" dirty="0"/>
              <a:t> = 40, therefore M</a:t>
            </a:r>
            <a:r>
              <a:rPr lang="en-GB" baseline="-25000" dirty="0"/>
              <a:t>r</a:t>
            </a:r>
            <a:r>
              <a:rPr lang="en-GB" dirty="0"/>
              <a:t> </a:t>
            </a:r>
            <a:r>
              <a:rPr lang="en-GB" dirty="0" err="1"/>
              <a:t>Ca</a:t>
            </a:r>
            <a:r>
              <a:rPr lang="en-GB" dirty="0"/>
              <a:t> = 40 gmol</a:t>
            </a:r>
            <a:r>
              <a:rPr lang="en-GB" baseline="30000" dirty="0"/>
              <a:t>-1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	number of </a:t>
            </a:r>
            <a:r>
              <a:rPr lang="en-GB" dirty="0" smtClean="0"/>
              <a:t>moles	=   </a:t>
            </a:r>
            <a:r>
              <a:rPr lang="en-GB" u="sng" dirty="0" smtClean="0"/>
              <a:t>120</a:t>
            </a:r>
            <a:endParaRPr lang="en-GB" u="sng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				   </a:t>
            </a:r>
            <a:r>
              <a:rPr lang="en-GB" dirty="0" smtClean="0"/>
              <a:t>            40</a:t>
            </a:r>
            <a:endParaRPr lang="en-GB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				 </a:t>
            </a:r>
            <a:r>
              <a:rPr lang="en-GB" dirty="0" smtClean="0"/>
              <a:t>     </a:t>
            </a:r>
            <a:r>
              <a:rPr lang="en-GB" dirty="0"/>
              <a:t>	</a:t>
            </a:r>
            <a:r>
              <a:rPr lang="en-GB" dirty="0" smtClean="0"/>
              <a:t>= </a:t>
            </a:r>
            <a:r>
              <a:rPr lang="en-GB" dirty="0"/>
              <a:t>3.0 </a:t>
            </a:r>
            <a:r>
              <a:rPr lang="en-GB" dirty="0" err="1"/>
              <a:t>mol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A02005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116632"/>
            <a:ext cx="1765875" cy="1484784"/>
          </a:xfrm>
          <a:prstGeom prst="rect">
            <a:avLst/>
          </a:prstGeom>
        </p:spPr>
      </p:pic>
      <p:pic>
        <p:nvPicPr>
          <p:cNvPr id="12" name="Picture 11" descr="maths triang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45224"/>
            <a:ext cx="1516706" cy="11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3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AfL</a:t>
            </a:r>
            <a:r>
              <a:rPr lang="en-GB" dirty="0" smtClean="0"/>
              <a:t> – </a:t>
            </a:r>
            <a:r>
              <a:rPr lang="en-GB" sz="2400" dirty="0" smtClean="0"/>
              <a:t>using whiteboards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95820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Calculate the </a:t>
            </a:r>
            <a:r>
              <a:rPr lang="en-GB" sz="2800" b="1" dirty="0" smtClean="0"/>
              <a:t>amount in moles </a:t>
            </a:r>
            <a:r>
              <a:rPr lang="en-GB" sz="2800" dirty="0" smtClean="0"/>
              <a:t>in the following</a:t>
            </a:r>
            <a:r>
              <a:rPr lang="en-GB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32.1 grams of </a:t>
            </a:r>
            <a:r>
              <a:rPr lang="en-GB" dirty="0" err="1" smtClean="0"/>
              <a:t>sulfur</a:t>
            </a:r>
            <a:r>
              <a:rPr lang="en-GB" dirty="0" smtClean="0"/>
              <a:t> atoms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50.0 grams of CaCO</a:t>
            </a:r>
            <a:r>
              <a:rPr lang="en-GB" baseline="-25000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6.35 grams of copper atoms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400 grams of </a:t>
            </a:r>
            <a:r>
              <a:rPr lang="en-GB" dirty="0" err="1" smtClean="0"/>
              <a:t>NaOH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69g of </a:t>
            </a:r>
            <a:r>
              <a:rPr lang="en-GB" dirty="0" err="1" smtClean="0"/>
              <a:t>Pb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5.30g of Na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2" name="Picture 11" descr="maths triang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45224"/>
            <a:ext cx="1516706" cy="1195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</a:t>
            </a:r>
            <a:r>
              <a:rPr lang="en-GB" dirty="0" smtClean="0"/>
              <a:t>masses</a:t>
            </a: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GB" sz="2800" u="sng" dirty="0" smtClean="0"/>
              <a:t>Worked example</a:t>
            </a:r>
          </a:p>
          <a:p>
            <a:pPr marL="514350" indent="-514350">
              <a:buNone/>
            </a:pPr>
            <a:r>
              <a:rPr lang="en-GB" sz="2800" dirty="0" smtClean="0"/>
              <a:t>What </a:t>
            </a:r>
            <a:r>
              <a:rPr lang="en-GB" sz="2800" dirty="0"/>
              <a:t>mass of </a:t>
            </a:r>
            <a:r>
              <a:rPr lang="en-GB" sz="2800" dirty="0" err="1"/>
              <a:t>NaCl</a:t>
            </a:r>
            <a:r>
              <a:rPr lang="en-GB" sz="2800" dirty="0"/>
              <a:t> contains 10 moles of </a:t>
            </a:r>
            <a:r>
              <a:rPr lang="en-GB" sz="2800" dirty="0" err="1"/>
              <a:t>NaCl</a:t>
            </a:r>
            <a:r>
              <a:rPr lang="en-GB" sz="2800" dirty="0"/>
              <a:t> particles</a:t>
            </a:r>
            <a:r>
              <a:rPr lang="en-GB" sz="2800" dirty="0" smtClean="0"/>
              <a:t>? </a:t>
            </a:r>
          </a:p>
          <a:p>
            <a:pPr>
              <a:buNone/>
            </a:pPr>
            <a:r>
              <a:rPr lang="en-GB" sz="2800" dirty="0" smtClean="0"/>
              <a:t>	M</a:t>
            </a:r>
            <a:r>
              <a:rPr lang="en-GB" sz="2800" baseline="-25000" dirty="0" smtClean="0"/>
              <a:t>r</a:t>
            </a:r>
            <a:r>
              <a:rPr lang="en-GB" sz="2800" dirty="0" smtClean="0"/>
              <a:t> </a:t>
            </a:r>
            <a:r>
              <a:rPr lang="en-GB" sz="2800" dirty="0" err="1" smtClean="0"/>
              <a:t>NaCl</a:t>
            </a:r>
            <a:r>
              <a:rPr lang="en-GB" sz="2800" dirty="0" smtClean="0"/>
              <a:t> = 23 + 35.5 = 58.5</a:t>
            </a:r>
          </a:p>
          <a:p>
            <a:pPr>
              <a:buNone/>
            </a:pPr>
            <a:r>
              <a:rPr lang="en-GB" sz="2800" dirty="0" smtClean="0"/>
              <a:t>	therefore M</a:t>
            </a:r>
            <a:r>
              <a:rPr lang="en-GB" sz="2800" baseline="-25000" dirty="0" smtClean="0"/>
              <a:t>r</a:t>
            </a:r>
            <a:r>
              <a:rPr lang="en-GB" sz="2800" dirty="0" smtClean="0"/>
              <a:t> of </a:t>
            </a:r>
            <a:r>
              <a:rPr lang="en-GB" sz="2800" dirty="0" err="1" smtClean="0"/>
              <a:t>NaCl</a:t>
            </a:r>
            <a:r>
              <a:rPr lang="en-GB" sz="2800" dirty="0" smtClean="0"/>
              <a:t> = 58.5 gmol</a:t>
            </a:r>
            <a:r>
              <a:rPr lang="en-GB" sz="2800" baseline="30000" dirty="0" smtClean="0"/>
              <a:t>-1</a:t>
            </a:r>
          </a:p>
          <a:p>
            <a:pPr>
              <a:buNone/>
            </a:pPr>
            <a:r>
              <a:rPr lang="en-GB" sz="2800" dirty="0" smtClean="0"/>
              <a:t>From the equation on the previous slide ;</a:t>
            </a:r>
          </a:p>
          <a:p>
            <a:pPr>
              <a:buNone/>
            </a:pPr>
            <a:r>
              <a:rPr lang="en-GB" sz="2800" dirty="0" smtClean="0"/>
              <a:t>	Mass = moles x M</a:t>
            </a:r>
            <a:r>
              <a:rPr lang="en-GB" sz="2800" baseline="-25000" dirty="0" smtClean="0"/>
              <a:t>r</a:t>
            </a: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Mass = 10 mol x 58.5 gmol</a:t>
            </a:r>
            <a:r>
              <a:rPr lang="en-GB" sz="2800" baseline="30000" dirty="0" smtClean="0"/>
              <a:t>-1</a:t>
            </a:r>
            <a:r>
              <a:rPr lang="en-GB" sz="2800" dirty="0" smtClean="0"/>
              <a:t> = 585 grams </a:t>
            </a:r>
            <a:endParaRPr lang="en-GB" sz="2800" dirty="0"/>
          </a:p>
          <a:p>
            <a:pPr marL="514350" indent="-514350">
              <a:buNone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000" dirty="0"/>
          </a:p>
          <a:p>
            <a:pPr>
              <a:buFont typeface="Wingdings" pitchFamily="2" charset="2"/>
              <a:buNone/>
            </a:pPr>
            <a:r>
              <a:rPr lang="en-GB" sz="2000" dirty="0"/>
              <a:t>	</a:t>
            </a:r>
            <a:endParaRPr lang="en-GB" sz="2000" dirty="0" smtClean="0"/>
          </a:p>
          <a:p>
            <a:pPr marL="457200" indent="-457200">
              <a:buNone/>
            </a:pPr>
            <a:endParaRPr lang="en-GB" sz="2000" dirty="0"/>
          </a:p>
        </p:txBody>
      </p:sp>
      <p:pic>
        <p:nvPicPr>
          <p:cNvPr id="2" name="Picture 1" descr="maths triang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45224"/>
            <a:ext cx="1516706" cy="1195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msitry consort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Chemsitry consortium.thmx</Template>
  <TotalTime>390</TotalTime>
  <Words>975</Words>
  <Application>Microsoft Macintosh PowerPoint</Application>
  <PresentationFormat>On-screen Show (4:3)</PresentationFormat>
  <Paragraphs>195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Chemsitry consortium</vt:lpstr>
      <vt:lpstr>Steel Story</vt:lpstr>
      <vt:lpstr>Specification statements</vt:lpstr>
      <vt:lpstr>Objectives</vt:lpstr>
      <vt:lpstr>Starter – using whiteboards</vt:lpstr>
      <vt:lpstr>The Mole</vt:lpstr>
      <vt:lpstr>Calculating number of moles</vt:lpstr>
      <vt:lpstr>Worked Example</vt:lpstr>
      <vt:lpstr>AfL – using whiteboards</vt:lpstr>
      <vt:lpstr>Calculating masses</vt:lpstr>
      <vt:lpstr>AfL – using whiteboards</vt:lpstr>
      <vt:lpstr>Definitions</vt:lpstr>
      <vt:lpstr>Definitions </vt:lpstr>
      <vt:lpstr>Calculating reacting masses</vt:lpstr>
      <vt:lpstr>PowerPoint Presentation</vt:lpstr>
      <vt:lpstr>Group work</vt:lpstr>
      <vt:lpstr>Practice questions</vt:lpstr>
      <vt:lpstr>Answers</vt:lpstr>
      <vt:lpstr>AfL – using whiteboards</vt:lpstr>
      <vt:lpstr>AfL - answer</vt:lpstr>
      <vt:lpstr>Plenary - Exam question</vt:lpstr>
      <vt:lpstr>Answer with indicative marks</vt:lpstr>
      <vt:lpstr>Exam question</vt:lpstr>
      <vt:lpstr>Answer with indicative marks</vt:lpstr>
    </vt:vector>
  </TitlesOfParts>
  <Manager/>
  <Company>Chemistry Consortium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Mole</dc:title>
  <dc:subject/>
  <dc:creator>Joanna Rhodes</dc:creator>
  <cp:keywords/>
  <dc:description/>
  <cp:lastModifiedBy>Joanna Rhodes</cp:lastModifiedBy>
  <cp:revision>37</cp:revision>
  <cp:lastPrinted>2011-09-06T21:13:34Z</cp:lastPrinted>
  <dcterms:created xsi:type="dcterms:W3CDTF">2007-09-09T13:41:05Z</dcterms:created>
  <dcterms:modified xsi:type="dcterms:W3CDTF">2011-09-06T21:46:12Z</dcterms:modified>
  <cp:category/>
</cp:coreProperties>
</file>