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83" r:id="rId5"/>
    <p:sldId id="259" r:id="rId6"/>
    <p:sldId id="280" r:id="rId7"/>
    <p:sldId id="264" r:id="rId8"/>
    <p:sldId id="266" r:id="rId9"/>
    <p:sldId id="269" r:id="rId10"/>
    <p:sldId id="270" r:id="rId11"/>
    <p:sldId id="267" r:id="rId12"/>
    <p:sldId id="268" r:id="rId13"/>
    <p:sldId id="260" r:id="rId14"/>
    <p:sldId id="261" r:id="rId15"/>
    <p:sldId id="262" r:id="rId16"/>
    <p:sldId id="271" r:id="rId17"/>
    <p:sldId id="272" r:id="rId18"/>
    <p:sldId id="273" r:id="rId19"/>
    <p:sldId id="274" r:id="rId20"/>
    <p:sldId id="275" r:id="rId21"/>
    <p:sldId id="276" r:id="rId22"/>
    <p:sldId id="263" r:id="rId23"/>
    <p:sldId id="265" r:id="rId24"/>
    <p:sldId id="277" r:id="rId25"/>
    <p:sldId id="278"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5" autoAdjust="0"/>
    <p:restoredTop sz="94660"/>
  </p:normalViewPr>
  <p:slideViewPr>
    <p:cSldViewPr>
      <p:cViewPr varScale="1">
        <p:scale>
          <a:sx n="152" d="100"/>
          <a:sy n="152" d="100"/>
        </p:scale>
        <p:origin x="-19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84998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37322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220433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8361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280308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24859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292681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395389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427293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192921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4DFF6803-29DD-44BD-96FD-582E8D400ECD}" type="datetimeFigureOut">
              <a:rPr lang="en-GB" smtClean="0"/>
              <a:pPr/>
              <a:t>08/09/2011</a:t>
            </a:fld>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853AF31-8899-4B0D-AACC-0E26AA1DB131}" type="slidenum">
              <a:rPr lang="en-GB" smtClean="0"/>
              <a:pPr/>
              <a:t>‹#›</a:t>
            </a:fld>
            <a:endParaRPr lang="en-GB"/>
          </a:p>
        </p:txBody>
      </p:sp>
    </p:spTree>
    <p:extLst>
      <p:ext uri="{BB962C8B-B14F-4D97-AF65-F5344CB8AC3E}">
        <p14:creationId xmlns:p14="http://schemas.microsoft.com/office/powerpoint/2010/main" val="2501712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ln/>
          <a:extLst>
            <a:ext uri="{FAA26D3D-D897-4be2-8F04-BA451C77F1D7}">
              <ma14:placeholderFlag xmlns:ma14="http://schemas.microsoft.com/office/mac/drawingml/2011/main" val="1"/>
            </a:ext>
          </a:extLst>
        </p:spPr>
        <p:style>
          <a:lnRef idx="1">
            <a:schemeClr val="accent4"/>
          </a:lnRef>
          <a:fillRef idx="2">
            <a:schemeClr val="accent4"/>
          </a:fillRef>
          <a:effectRef idx="1">
            <a:schemeClr val="accent4"/>
          </a:effectRef>
          <a:fontRef idx="none"/>
        </p:style>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2" name="Picture 1" descr="consortium1.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3448" y="5543798"/>
            <a:ext cx="1360552" cy="129844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Steel Story</a:t>
            </a:r>
            <a:endParaRPr lang="en-GB" dirty="0"/>
          </a:p>
        </p:txBody>
      </p:sp>
      <p:sp>
        <p:nvSpPr>
          <p:cNvPr id="4" name="Subtitle 3"/>
          <p:cNvSpPr>
            <a:spLocks noGrp="1"/>
          </p:cNvSpPr>
          <p:nvPr>
            <p:ph type="subTitle" idx="1"/>
          </p:nvPr>
        </p:nvSpPr>
        <p:spPr/>
        <p:txBody>
          <a:bodyPr/>
          <a:lstStyle/>
          <a:p>
            <a:r>
              <a:rPr lang="en-GB" dirty="0" smtClean="0"/>
              <a:t>Lesson </a:t>
            </a:r>
            <a:r>
              <a:rPr lang="en-GB" dirty="0" smtClean="0"/>
              <a:t>2 – moles in gas and solution(synoptic)</a:t>
            </a:r>
            <a:endParaRPr lang="en-GB"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Answers</a:t>
            </a:r>
            <a:endParaRPr lang="en-GB" dirty="0"/>
          </a:p>
        </p:txBody>
      </p:sp>
      <p:sp>
        <p:nvSpPr>
          <p:cNvPr id="3" name="Content Placeholder 2"/>
          <p:cNvSpPr>
            <a:spLocks noGrp="1"/>
          </p:cNvSpPr>
          <p:nvPr>
            <p:ph idx="1"/>
          </p:nvPr>
        </p:nvSpPr>
        <p:spPr/>
        <p:txBody>
          <a:bodyPr>
            <a:normAutofit lnSpcReduction="10000"/>
          </a:bodyPr>
          <a:lstStyle/>
          <a:p>
            <a:pPr marL="514350" indent="-514350">
              <a:buNone/>
            </a:pPr>
            <a:r>
              <a:rPr lang="en-GB" dirty="0" smtClean="0"/>
              <a:t>Moles = </a:t>
            </a:r>
            <a:r>
              <a:rPr lang="en-GB" u="sng" dirty="0" smtClean="0"/>
              <a:t>mass</a:t>
            </a:r>
            <a:r>
              <a:rPr lang="en-GB" dirty="0" smtClean="0"/>
              <a:t>		moles = </a:t>
            </a:r>
            <a:r>
              <a:rPr lang="en-GB" u="sng" dirty="0" smtClean="0"/>
              <a:t>volume</a:t>
            </a:r>
          </a:p>
          <a:p>
            <a:pPr marL="514350" indent="-514350">
              <a:buNone/>
            </a:pPr>
            <a:r>
              <a:rPr lang="en-GB" dirty="0" smtClean="0"/>
              <a:t>		       Mr				24 (RTP)</a:t>
            </a:r>
          </a:p>
          <a:p>
            <a:pPr marL="514350" indent="-514350">
              <a:buFont typeface="+mj-lt"/>
              <a:buAutoNum type="alphaLcParenR"/>
            </a:pPr>
            <a:r>
              <a:rPr lang="en-GB" dirty="0" smtClean="0"/>
              <a:t>Moles of H</a:t>
            </a:r>
            <a:r>
              <a:rPr lang="en-GB" baseline="-25000" dirty="0" smtClean="0"/>
              <a:t>2</a:t>
            </a:r>
            <a:r>
              <a:rPr lang="en-GB" dirty="0" smtClean="0"/>
              <a:t> molecules = 4.0g/2 = 2 mol	    volume = moles x 24 = 2 x 24 = </a:t>
            </a:r>
            <a:r>
              <a:rPr lang="en-GB" b="1" dirty="0" smtClean="0"/>
              <a:t>48 dm</a:t>
            </a:r>
            <a:r>
              <a:rPr lang="en-GB" b="1" baseline="30000" dirty="0" smtClean="0"/>
              <a:t>3</a:t>
            </a:r>
          </a:p>
          <a:p>
            <a:pPr marL="514350" indent="-514350">
              <a:buFont typeface="+mj-lt"/>
              <a:buAutoNum type="alphaLcParenR"/>
            </a:pPr>
            <a:r>
              <a:rPr lang="en-GB" dirty="0" smtClean="0"/>
              <a:t>4.8 dm</a:t>
            </a:r>
            <a:r>
              <a:rPr lang="en-GB" baseline="30000" dirty="0" smtClean="0"/>
              <a:t>3</a:t>
            </a:r>
          </a:p>
          <a:p>
            <a:pPr marL="514350" indent="-514350">
              <a:buFont typeface="+mj-lt"/>
              <a:buAutoNum type="alphaLcParenR"/>
            </a:pPr>
            <a:r>
              <a:rPr lang="en-GB" dirty="0" smtClean="0"/>
              <a:t>0.24 cm</a:t>
            </a:r>
            <a:r>
              <a:rPr lang="en-GB" baseline="30000" dirty="0" smtClean="0"/>
              <a:t>3</a:t>
            </a:r>
          </a:p>
          <a:p>
            <a:pPr marL="514350" indent="-514350">
              <a:buFont typeface="+mj-lt"/>
              <a:buAutoNum type="alphaLcParenR"/>
            </a:pPr>
            <a:r>
              <a:rPr lang="en-GB" dirty="0" smtClean="0"/>
              <a:t>9600 dm</a:t>
            </a:r>
            <a:r>
              <a:rPr lang="en-GB" baseline="30000" dirty="0" smtClean="0"/>
              <a:t>3</a:t>
            </a:r>
          </a:p>
          <a:p>
            <a:pPr marL="514350" indent="-514350">
              <a:buFont typeface="+mj-lt"/>
              <a:buAutoNum type="alphaLcParenR"/>
            </a:pPr>
            <a:r>
              <a:rPr lang="en-GB" dirty="0" smtClean="0"/>
              <a:t>9,600,000 dm</a:t>
            </a:r>
            <a:r>
              <a:rPr lang="en-GB" baseline="30000" dirty="0" smtClean="0"/>
              <a:t>3</a:t>
            </a:r>
            <a:endParaRPr lang="en-GB" baseline="30000" dirty="0"/>
          </a:p>
        </p:txBody>
      </p:sp>
      <p:pic>
        <p:nvPicPr>
          <p:cNvPr id="4" name="Picture 3" descr="LS01249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2320" y="116632"/>
            <a:ext cx="1390082" cy="24928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AfL</a:t>
            </a:r>
            <a:r>
              <a:rPr lang="en-GB" dirty="0" smtClean="0"/>
              <a:t> – </a:t>
            </a:r>
            <a:r>
              <a:rPr lang="en-GB" sz="2800" dirty="0" smtClean="0"/>
              <a:t>using whiteboards</a:t>
            </a:r>
            <a:endParaRPr lang="en-GB" sz="2800" dirty="0"/>
          </a:p>
        </p:txBody>
      </p:sp>
      <p:sp>
        <p:nvSpPr>
          <p:cNvPr id="3" name="Content Placeholder 2"/>
          <p:cNvSpPr>
            <a:spLocks noGrp="1"/>
          </p:cNvSpPr>
          <p:nvPr>
            <p:ph idx="1"/>
          </p:nvPr>
        </p:nvSpPr>
        <p:spPr>
          <a:xfrm>
            <a:off x="457200" y="1600200"/>
            <a:ext cx="8363272" cy="4525963"/>
          </a:xfrm>
        </p:spPr>
        <p:txBody>
          <a:bodyPr/>
          <a:lstStyle/>
          <a:p>
            <a:pPr marL="514350" indent="-514350">
              <a:buFont typeface="+mj-lt"/>
              <a:buAutoNum type="arabicPeriod"/>
            </a:pPr>
            <a:r>
              <a:rPr lang="en-GB" dirty="0" smtClean="0"/>
              <a:t>Find the number of moles of molecules in </a:t>
            </a:r>
            <a:r>
              <a:rPr lang="en-GB" dirty="0" smtClean="0"/>
              <a:t>96cm</a:t>
            </a:r>
            <a:r>
              <a:rPr lang="en-GB" baseline="30000" dirty="0" smtClean="0"/>
              <a:t>3</a:t>
            </a:r>
            <a:r>
              <a:rPr lang="en-GB" dirty="0" smtClean="0"/>
              <a:t> </a:t>
            </a:r>
            <a:r>
              <a:rPr lang="en-GB" dirty="0" smtClean="0"/>
              <a:t>of uranium (VI) fluoride. Show your working </a:t>
            </a:r>
          </a:p>
          <a:p>
            <a:pPr marL="514350" indent="-514350">
              <a:buFont typeface="+mj-lt"/>
              <a:buAutoNum type="arabicPeriod"/>
            </a:pPr>
            <a:r>
              <a:rPr lang="en-GB" dirty="0" smtClean="0"/>
              <a:t>What is the volume occupied by 4.0g of Argon atoms</a:t>
            </a:r>
          </a:p>
          <a:p>
            <a:pPr>
              <a:buNone/>
            </a:pPr>
            <a:endParaRPr lang="en-GB" dirty="0" smtClean="0"/>
          </a:p>
          <a:p>
            <a:pPr>
              <a:buNone/>
            </a:pPr>
            <a:endParaRPr lang="en-GB" dirty="0"/>
          </a:p>
        </p:txBody>
      </p:sp>
      <p:pic>
        <p:nvPicPr>
          <p:cNvPr id="4" name="Picture 3" descr="AA03919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5816" y="3861048"/>
            <a:ext cx="3499221" cy="265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0.0040 mol</a:t>
            </a:r>
          </a:p>
          <a:p>
            <a:pPr marL="514350" indent="-514350">
              <a:buFont typeface="+mj-lt"/>
              <a:buAutoNum type="arabicPeriod"/>
            </a:pPr>
            <a:r>
              <a:rPr lang="en-GB" dirty="0" smtClean="0"/>
              <a:t>2.4 dm</a:t>
            </a:r>
            <a:r>
              <a:rPr lang="en-GB" baseline="30000" dirty="0" smtClean="0"/>
              <a:t>3</a:t>
            </a:r>
            <a:endParaRPr lang="en-GB" baseline="30000" dirty="0"/>
          </a:p>
        </p:txBody>
      </p:sp>
      <p:pic>
        <p:nvPicPr>
          <p:cNvPr id="4" name="Picture 3" descr="LS01249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6336" y="116632"/>
            <a:ext cx="1353621" cy="24275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Calculation – reacting volumes</a:t>
            </a:r>
            <a:endParaRPr lang="en-GB" dirty="0"/>
          </a:p>
        </p:txBody>
      </p:sp>
      <p:sp>
        <p:nvSpPr>
          <p:cNvPr id="3" name="Content Placeholder 2"/>
          <p:cNvSpPr>
            <a:spLocks noGrp="1"/>
          </p:cNvSpPr>
          <p:nvPr>
            <p:ph idx="1"/>
          </p:nvPr>
        </p:nvSpPr>
        <p:spPr/>
        <p:txBody>
          <a:bodyPr/>
          <a:lstStyle/>
          <a:p>
            <a:pPr>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Worked example</a:t>
            </a:r>
          </a:p>
          <a:p>
            <a:pPr marL="0" indent="0">
              <a:buNone/>
            </a:pPr>
            <a:r>
              <a:rPr lang="en-GB" dirty="0" smtClean="0"/>
              <a:t>A volume of 134.4dm</a:t>
            </a:r>
            <a:r>
              <a:rPr lang="en-GB" baseline="30000" dirty="0" smtClean="0"/>
              <a:t>3</a:t>
            </a:r>
            <a:r>
              <a:rPr lang="en-GB" dirty="0" smtClean="0"/>
              <a:t> of pure hydrogen is reacted with excess nitrogen in the presence of an iron catalyst. The reaction is carried out at STP. Assuming the reaction goes to completion, what volume of ammonia is produced?</a:t>
            </a:r>
          </a:p>
          <a:p>
            <a:pPr>
              <a:buNone/>
            </a:pPr>
            <a:endParaRPr lang="en-GB" dirty="0"/>
          </a:p>
        </p:txBody>
      </p:sp>
      <p:pic>
        <p:nvPicPr>
          <p:cNvPr id="4" name="Picture 3" descr="AA02005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5013176"/>
            <a:ext cx="2102335" cy="17676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None/>
            </a:pPr>
            <a:r>
              <a:rPr lang="en-GB"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Step 1</a:t>
            </a:r>
            <a:r>
              <a:rPr lang="en-GB"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GB" dirty="0" smtClean="0"/>
              <a:t>–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Write a balanced equation</a:t>
            </a:r>
            <a:endParaRPr lang="en-GB" dirty="0" smtClean="0"/>
          </a:p>
          <a:p>
            <a:pPr>
              <a:buNone/>
            </a:pPr>
            <a:r>
              <a:rPr lang="en-GB" dirty="0" smtClean="0"/>
              <a:t>3H</a:t>
            </a:r>
            <a:r>
              <a:rPr lang="en-GB" baseline="-25000" dirty="0" smtClean="0"/>
              <a:t>2</a:t>
            </a:r>
            <a:r>
              <a:rPr lang="en-GB" dirty="0" smtClean="0"/>
              <a:t> + N</a:t>
            </a:r>
            <a:r>
              <a:rPr lang="en-GB" baseline="-25000" dirty="0" smtClean="0"/>
              <a:t>2</a:t>
            </a:r>
            <a:r>
              <a:rPr lang="en-GB" dirty="0" smtClean="0"/>
              <a:t> </a:t>
            </a:r>
            <a:r>
              <a:rPr lang="en-GB" dirty="0" smtClean="0">
                <a:sym typeface="Wingdings" pitchFamily="2" charset="2"/>
              </a:rPr>
              <a:t> 2NH</a:t>
            </a:r>
            <a:r>
              <a:rPr lang="en-GB" baseline="-25000" dirty="0" smtClean="0">
                <a:sym typeface="Wingdings" pitchFamily="2" charset="2"/>
              </a:rPr>
              <a:t>3</a:t>
            </a:r>
          </a:p>
          <a:p>
            <a:pPr marL="0" indent="0">
              <a:buNone/>
            </a:pPr>
            <a:r>
              <a:rPr lang="en-GB"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Step 2</a:t>
            </a:r>
            <a:r>
              <a:rPr lang="en-GB"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 </a:t>
            </a:r>
            <a:r>
              <a:rPr lang="en-GB" dirty="0" smtClean="0">
                <a:sym typeface="Wingdings" pitchFamily="2" charset="2"/>
              </a:rPr>
              <a:t>–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Calculate number of moles </a:t>
            </a:r>
            <a:r>
              <a:rPr lang="en-GB" dirty="0" smtClean="0">
                <a:sym typeface="Wingdings" pitchFamily="2" charset="2"/>
              </a:rPr>
              <a:t>of known substance</a:t>
            </a:r>
          </a:p>
          <a:p>
            <a:pPr>
              <a:buNone/>
            </a:pPr>
            <a:r>
              <a:rPr lang="en-GB" dirty="0" smtClean="0">
                <a:sym typeface="Wingdings" pitchFamily="2" charset="2"/>
              </a:rPr>
              <a:t>Moles of hydrogen 	= </a:t>
            </a:r>
            <a:r>
              <a:rPr lang="en-GB" u="sng" dirty="0" smtClean="0">
                <a:sym typeface="Wingdings" pitchFamily="2" charset="2"/>
              </a:rPr>
              <a:t>134.4 dm</a:t>
            </a:r>
            <a:r>
              <a:rPr lang="en-GB" u="sng" baseline="30000" dirty="0" smtClean="0">
                <a:sym typeface="Wingdings" pitchFamily="2" charset="2"/>
              </a:rPr>
              <a:t>3</a:t>
            </a:r>
          </a:p>
          <a:p>
            <a:pPr>
              <a:buNone/>
            </a:pPr>
            <a:r>
              <a:rPr lang="en-GB" dirty="0">
                <a:sym typeface="Wingdings" pitchFamily="2" charset="2"/>
              </a:rPr>
              <a:t>	</a:t>
            </a:r>
            <a:r>
              <a:rPr lang="en-GB" dirty="0" smtClean="0">
                <a:sym typeface="Wingdings" pitchFamily="2" charset="2"/>
              </a:rPr>
              <a:t>			         	        22.4		</a:t>
            </a:r>
          </a:p>
          <a:p>
            <a:pPr>
              <a:buNone/>
            </a:pPr>
            <a:r>
              <a:rPr lang="en-GB" dirty="0">
                <a:sym typeface="Wingdings" pitchFamily="2" charset="2"/>
              </a:rPr>
              <a:t>	</a:t>
            </a:r>
            <a:r>
              <a:rPr lang="en-GB" dirty="0" smtClean="0">
                <a:sym typeface="Wingdings" pitchFamily="2" charset="2"/>
              </a:rPr>
              <a:t>				=6 mol</a:t>
            </a:r>
          </a:p>
          <a:p>
            <a:pPr>
              <a:buNone/>
            </a:pPr>
            <a:r>
              <a:rPr lang="en-GB"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Step 3</a:t>
            </a:r>
            <a:r>
              <a:rPr lang="en-GB"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 </a:t>
            </a:r>
            <a:r>
              <a:rPr lang="en-GB" dirty="0" smtClean="0">
                <a:sym typeface="Wingdings" pitchFamily="2" charset="2"/>
              </a:rPr>
              <a:t>–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Deduce reaction ratio </a:t>
            </a:r>
            <a:r>
              <a:rPr lang="en-GB" dirty="0" smtClean="0">
                <a:sym typeface="Wingdings" pitchFamily="2" charset="2"/>
              </a:rPr>
              <a:t>from equation</a:t>
            </a:r>
          </a:p>
          <a:p>
            <a:pPr marL="0" indent="0">
              <a:buNone/>
            </a:pPr>
            <a:r>
              <a:rPr lang="en-GB" dirty="0" smtClean="0">
                <a:sym typeface="Wingdings" pitchFamily="2" charset="2"/>
              </a:rPr>
              <a:t>3 moles of H</a:t>
            </a:r>
            <a:r>
              <a:rPr lang="en-GB" baseline="-25000" dirty="0" smtClean="0">
                <a:sym typeface="Wingdings" pitchFamily="2" charset="2"/>
              </a:rPr>
              <a:t>2</a:t>
            </a:r>
            <a:r>
              <a:rPr lang="en-GB" dirty="0" smtClean="0">
                <a:sym typeface="Wingdings" pitchFamily="2" charset="2"/>
              </a:rPr>
              <a:t> produces 2 moles of NH</a:t>
            </a:r>
            <a:r>
              <a:rPr lang="en-GB" baseline="-25000" dirty="0" smtClean="0">
                <a:sym typeface="Wingdings" pitchFamily="2" charset="2"/>
              </a:rPr>
              <a:t>3</a:t>
            </a:r>
            <a:r>
              <a:rPr lang="en-GB" dirty="0" smtClean="0">
                <a:sym typeface="Wingdings" pitchFamily="2" charset="2"/>
              </a:rPr>
              <a:t> </a:t>
            </a:r>
          </a:p>
          <a:p>
            <a:pPr marL="0" indent="0">
              <a:buNone/>
            </a:pPr>
            <a:r>
              <a:rPr lang="en-GB" dirty="0" smtClean="0">
                <a:sym typeface="Wingdings" pitchFamily="2" charset="2"/>
              </a:rPr>
              <a:t>so 6 moles of H</a:t>
            </a:r>
            <a:r>
              <a:rPr lang="en-GB" baseline="-25000" dirty="0" smtClean="0">
                <a:sym typeface="Wingdings" pitchFamily="2" charset="2"/>
              </a:rPr>
              <a:t>2</a:t>
            </a:r>
            <a:r>
              <a:rPr lang="en-GB" dirty="0" smtClean="0">
                <a:sym typeface="Wingdings" pitchFamily="2" charset="2"/>
              </a:rPr>
              <a:t> will produce 4 moles of NH</a:t>
            </a:r>
            <a:r>
              <a:rPr lang="en-GB" baseline="-25000" dirty="0" smtClean="0">
                <a:sym typeface="Wingdings" pitchFamily="2" charset="2"/>
              </a:rPr>
              <a:t>3</a:t>
            </a:r>
            <a:r>
              <a:rPr lang="en-GB" dirty="0" smtClean="0">
                <a:sym typeface="Wingdings" pitchFamily="2" charset="2"/>
              </a:rPr>
              <a:t>.</a:t>
            </a:r>
          </a:p>
          <a:p>
            <a:pPr>
              <a:buNone/>
            </a:pPr>
            <a:r>
              <a:rPr lang="en-GB"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Step 4</a:t>
            </a:r>
            <a:r>
              <a:rPr lang="en-GB"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 </a:t>
            </a:r>
            <a:r>
              <a:rPr lang="en-GB" dirty="0" smtClean="0">
                <a:sym typeface="Wingdings" pitchFamily="2" charset="2"/>
              </a:rPr>
              <a:t>–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Convert number of moles into volume</a:t>
            </a:r>
          </a:p>
          <a:p>
            <a:pPr>
              <a:buNone/>
            </a:pPr>
            <a:r>
              <a:rPr lang="en-GB" dirty="0" smtClean="0">
                <a:sym typeface="Wingdings" pitchFamily="2" charset="2"/>
              </a:rPr>
              <a:t>4 moles of NH</a:t>
            </a:r>
            <a:r>
              <a:rPr lang="en-GB" baseline="-25000" dirty="0" smtClean="0">
                <a:sym typeface="Wingdings" pitchFamily="2" charset="2"/>
              </a:rPr>
              <a:t>3</a:t>
            </a:r>
            <a:r>
              <a:rPr lang="en-GB" dirty="0" smtClean="0">
                <a:sym typeface="Wingdings" pitchFamily="2" charset="2"/>
              </a:rPr>
              <a:t> = 4 x 22.4 dm</a:t>
            </a:r>
            <a:r>
              <a:rPr lang="en-GB" baseline="30000" dirty="0" smtClean="0">
                <a:sym typeface="Wingdings" pitchFamily="2" charset="2"/>
              </a:rPr>
              <a:t>3</a:t>
            </a:r>
            <a:r>
              <a:rPr lang="en-GB" dirty="0" smtClean="0">
                <a:sym typeface="Wingdings" pitchFamily="2" charset="2"/>
              </a:rPr>
              <a:t> 	= 89.6 dm</a:t>
            </a:r>
            <a:r>
              <a:rPr lang="en-GB" baseline="30000" dirty="0" smtClean="0">
                <a:sym typeface="Wingdings" pitchFamily="2" charset="2"/>
              </a:rPr>
              <a:t>3</a:t>
            </a:r>
            <a:r>
              <a:rPr lang="en-GB" dirty="0" smtClean="0">
                <a:sym typeface="Wingdings" pitchFamily="2" charset="2"/>
              </a:rPr>
              <a:t> </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idx="1"/>
          </p:nvPr>
        </p:nvSpPr>
        <p:spPr/>
        <p:txBody>
          <a:bodyPr/>
          <a:lstStyle/>
          <a:p>
            <a:pPr>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your groups answer the following question.</a:t>
            </a:r>
          </a:p>
          <a:p>
            <a:pPr>
              <a:buNone/>
            </a:pPr>
            <a:endParaRPr lang="en-GB" dirty="0" smtClean="0"/>
          </a:p>
          <a:p>
            <a:pPr marL="0" indent="0">
              <a:buNone/>
            </a:pPr>
            <a:r>
              <a:rPr lang="en-GB" dirty="0" smtClean="0"/>
              <a:t>Propane burns in oxygen. What is minimum volume of oxygen required to completely combust 25dm</a:t>
            </a:r>
            <a:r>
              <a:rPr lang="en-GB" baseline="30000" dirty="0" smtClean="0"/>
              <a:t>3</a:t>
            </a:r>
            <a:r>
              <a:rPr lang="en-GB" dirty="0" smtClean="0"/>
              <a:t> of propane at STP?</a:t>
            </a:r>
          </a:p>
          <a:p>
            <a:pPr marL="514350" indent="-514350">
              <a:buNone/>
            </a:pPr>
            <a:r>
              <a:rPr lang="en-GB" dirty="0" smtClean="0"/>
              <a:t>  </a:t>
            </a:r>
          </a:p>
          <a:p>
            <a:pPr marL="514350" indent="-514350">
              <a:buFont typeface="+mj-lt"/>
              <a:buAutoNum type="arabicPeriod"/>
            </a:pPr>
            <a:endParaRPr lang="en-GB" dirty="0" smtClean="0"/>
          </a:p>
          <a:p>
            <a:pPr>
              <a:buNone/>
            </a:pPr>
            <a:endParaRPr lang="en-GB" dirty="0"/>
          </a:p>
        </p:txBody>
      </p:sp>
      <p:pic>
        <p:nvPicPr>
          <p:cNvPr id="4" name="Picture 3"/>
          <p:cNvPicPr>
            <a:picLocks noChangeAspect="1"/>
          </p:cNvPicPr>
          <p:nvPr/>
        </p:nvPicPr>
        <p:blipFill>
          <a:blip r:embed="rId2"/>
          <a:stretch>
            <a:fillRect/>
          </a:stretch>
        </p:blipFill>
        <p:spPr>
          <a:xfrm>
            <a:off x="5436096" y="4293096"/>
            <a:ext cx="2417440" cy="2417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lstStyle/>
          <a:p>
            <a:pPr>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GB"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GB"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 + 5O</a:t>
            </a:r>
            <a:r>
              <a:rPr lang="en-GB"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 3CO</a:t>
            </a:r>
            <a:r>
              <a:rPr lang="en-GB"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2</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 (g) + 4H</a:t>
            </a:r>
            <a:r>
              <a:rPr lang="en-GB"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2</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O (g)</a:t>
            </a:r>
          </a:p>
          <a:p>
            <a:pPr marL="0" indent="0">
              <a:buNone/>
            </a:pPr>
            <a:r>
              <a:rPr lang="en-GB" sz="2800" dirty="0" smtClean="0">
                <a:sym typeface="Wingdings" pitchFamily="2" charset="2"/>
              </a:rPr>
              <a:t>One mole of any gas occupies a volume of 22.4 dm</a:t>
            </a:r>
            <a:r>
              <a:rPr lang="en-GB" sz="2800" baseline="30000" dirty="0" smtClean="0">
                <a:sym typeface="Wingdings" pitchFamily="2" charset="2"/>
              </a:rPr>
              <a:t>3</a:t>
            </a:r>
            <a:r>
              <a:rPr lang="en-GB" sz="2800" dirty="0" smtClean="0">
                <a:sym typeface="Wingdings" pitchFamily="2" charset="2"/>
              </a:rPr>
              <a:t> at STP</a:t>
            </a:r>
          </a:p>
          <a:p>
            <a:pPr>
              <a:buNone/>
            </a:pP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Moles of C</a:t>
            </a:r>
            <a:r>
              <a:rPr lang="en-GB" sz="28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3</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H</a:t>
            </a:r>
            <a:r>
              <a:rPr lang="en-GB" sz="28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8</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 = 25/22.4 = 1.116 mol</a:t>
            </a:r>
          </a:p>
          <a:p>
            <a:pPr>
              <a:buNone/>
            </a:pPr>
            <a:r>
              <a:rPr lang="en-GB" sz="2800" dirty="0" smtClean="0">
                <a:sym typeface="Wingdings" pitchFamily="2" charset="2"/>
              </a:rPr>
              <a:t>This reacts with 5 times as many moles of O</a:t>
            </a:r>
            <a:r>
              <a:rPr lang="en-GB" sz="2800" baseline="-25000" dirty="0" smtClean="0">
                <a:sym typeface="Wingdings" pitchFamily="2" charset="2"/>
              </a:rPr>
              <a:t>2</a:t>
            </a:r>
            <a:r>
              <a:rPr lang="en-GB" sz="2800" dirty="0" smtClean="0">
                <a:sym typeface="Wingdings" pitchFamily="2" charset="2"/>
              </a:rPr>
              <a:t> </a:t>
            </a:r>
          </a:p>
          <a:p>
            <a:pPr>
              <a:buNone/>
            </a:pP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5 x 1.116 = 5.58 mol </a:t>
            </a:r>
          </a:p>
          <a:p>
            <a:pPr>
              <a:buNone/>
            </a:pPr>
            <a:endParaRPr lang="en-GB" sz="2800" dirty="0" smtClean="0">
              <a:sym typeface="Wingdings" pitchFamily="2" charset="2"/>
            </a:endParaRPr>
          </a:p>
          <a:p>
            <a:pPr>
              <a:buNone/>
            </a:pPr>
            <a:r>
              <a:rPr lang="en-GB"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Volume of gas = 5.58 x 22.4 = 125 dm</a:t>
            </a:r>
            <a:r>
              <a:rPr lang="en-GB" sz="3600" b="1"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3</a:t>
            </a:r>
            <a:endParaRPr lang="en-GB" sz="3600" b="1"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descr="LS01249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6336" y="116632"/>
            <a:ext cx="1390082" cy="24928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Calcium carbonate, CaCO</a:t>
            </a:r>
            <a:r>
              <a:rPr lang="en-GB" baseline="-25000" dirty="0" smtClean="0"/>
              <a:t>3</a:t>
            </a:r>
            <a:r>
              <a:rPr lang="en-GB" dirty="0" smtClean="0"/>
              <a:t>, reacts with hydrochloric acid as shown in the equation below.</a:t>
            </a:r>
          </a:p>
          <a:p>
            <a:pPr>
              <a:buNone/>
            </a:pP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CaCO</a:t>
            </a:r>
            <a:r>
              <a:rPr lang="pt-BR"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 + 2HCl (aq) → CaCl</a:t>
            </a:r>
            <a:r>
              <a:rPr lang="pt-BR"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(aq) + H</a:t>
            </a:r>
            <a:r>
              <a:rPr lang="pt-BR"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 + CO</a:t>
            </a:r>
            <a:r>
              <a:rPr lang="pt-BR"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t>
            </a:r>
          </a:p>
          <a:p>
            <a:pPr marL="0" indent="0">
              <a:buNone/>
            </a:pPr>
            <a:r>
              <a:rPr lang="en-GB" dirty="0" smtClean="0"/>
              <a:t>7.50 × 10</a:t>
            </a:r>
            <a:r>
              <a:rPr lang="en-GB" baseline="30000" dirty="0" smtClean="0"/>
              <a:t>–3</a:t>
            </a:r>
            <a:r>
              <a:rPr lang="en-GB" dirty="0" smtClean="0"/>
              <a:t> mol CaCO</a:t>
            </a:r>
            <a:r>
              <a:rPr lang="en-GB" baseline="-25000" dirty="0" smtClean="0"/>
              <a:t>3</a:t>
            </a:r>
            <a:r>
              <a:rPr lang="en-GB" dirty="0" smtClean="0"/>
              <a:t> reacts with 0.200 mol dm</a:t>
            </a:r>
            <a:r>
              <a:rPr lang="en-GB" baseline="30000" dirty="0" smtClean="0"/>
              <a:t>–3</a:t>
            </a:r>
            <a:r>
              <a:rPr lang="en-GB" dirty="0" smtClean="0"/>
              <a:t> </a:t>
            </a:r>
            <a:r>
              <a:rPr lang="en-GB" dirty="0" err="1" smtClean="0"/>
              <a:t>HC</a:t>
            </a:r>
            <a:r>
              <a:rPr lang="en-GB" i="1" dirty="0" err="1" smtClean="0"/>
              <a:t>l</a:t>
            </a:r>
            <a:r>
              <a:rPr lang="en-GB" i="1" dirty="0" smtClean="0"/>
              <a:t>.</a:t>
            </a:r>
          </a:p>
          <a:p>
            <a:pPr>
              <a:buNone/>
            </a:pPr>
            <a:endParaRPr lang="en-GB" dirty="0" smtClean="0"/>
          </a:p>
          <a:p>
            <a:pPr>
              <a:buNone/>
            </a:pPr>
            <a:r>
              <a:rPr lang="en-GB" dirty="0" smtClean="0"/>
              <a:t>(</a:t>
            </a:r>
            <a:r>
              <a:rPr lang="en-GB" dirty="0" err="1" smtClean="0"/>
              <a:t>i</a:t>
            </a:r>
            <a:r>
              <a:rPr lang="en-GB" dirty="0" smtClean="0"/>
              <a:t>)	Calculate the volume, in cm</a:t>
            </a:r>
            <a:r>
              <a:rPr lang="en-GB" baseline="30000" dirty="0" smtClean="0"/>
              <a:t>3</a:t>
            </a:r>
            <a:r>
              <a:rPr lang="en-GB" dirty="0" smtClean="0"/>
              <a:t>, of 0.200 mol dm</a:t>
            </a:r>
            <a:r>
              <a:rPr lang="en-GB" baseline="30000" dirty="0" smtClean="0"/>
              <a:t>–3</a:t>
            </a:r>
            <a:r>
              <a:rPr lang="en-GB" dirty="0" smtClean="0"/>
              <a:t> </a:t>
            </a:r>
            <a:r>
              <a:rPr lang="en-GB" dirty="0" err="1" smtClean="0"/>
              <a:t>HCl</a:t>
            </a:r>
            <a:r>
              <a:rPr lang="en-GB" dirty="0" smtClean="0"/>
              <a:t> required to react with 7.50 × 10</a:t>
            </a:r>
            <a:r>
              <a:rPr lang="en-GB" baseline="30000" dirty="0" smtClean="0"/>
              <a:t>–3</a:t>
            </a:r>
            <a:r>
              <a:rPr lang="en-GB" dirty="0" smtClean="0"/>
              <a:t> mol CaCO</a:t>
            </a:r>
            <a:r>
              <a:rPr lang="en-GB" baseline="-25000" dirty="0" smtClean="0"/>
              <a:t>3</a:t>
            </a:r>
            <a:r>
              <a:rPr lang="en-GB" dirty="0" smtClean="0"/>
              <a:t>.</a:t>
            </a:r>
          </a:p>
          <a:p>
            <a:pPr>
              <a:buNone/>
            </a:pPr>
            <a:endParaRPr lang="en-GB" dirty="0" smtClean="0"/>
          </a:p>
          <a:p>
            <a:pPr>
              <a:buNone/>
            </a:pPr>
            <a:r>
              <a:rPr lang="en-GB" dirty="0" smtClean="0"/>
              <a:t>				answer = ................................................. cm</a:t>
            </a:r>
            <a:r>
              <a:rPr lang="en-GB" baseline="30000" dirty="0" smtClean="0"/>
              <a:t>3</a:t>
            </a:r>
            <a:r>
              <a:rPr lang="en-GB" dirty="0" smtClean="0"/>
              <a:t> [2]</a:t>
            </a:r>
          </a:p>
          <a:p>
            <a:pPr>
              <a:buNone/>
            </a:pPr>
            <a:r>
              <a:rPr lang="en-GB" dirty="0" smtClean="0"/>
              <a:t>(ii)</a:t>
            </a:r>
            <a:r>
              <a:rPr lang="en-GB" b="1" dirty="0" smtClean="0"/>
              <a:t>	</a:t>
            </a:r>
            <a:r>
              <a:rPr lang="en-GB" dirty="0" smtClean="0"/>
              <a:t>Calculate the volume, in cm</a:t>
            </a:r>
            <a:r>
              <a:rPr lang="en-GB" baseline="30000" dirty="0" smtClean="0"/>
              <a:t>3</a:t>
            </a:r>
            <a:r>
              <a:rPr lang="en-GB" dirty="0" smtClean="0"/>
              <a:t>, of CO</a:t>
            </a:r>
            <a:r>
              <a:rPr lang="en-GB" baseline="-25000" dirty="0" smtClean="0"/>
              <a:t>2</a:t>
            </a:r>
            <a:r>
              <a:rPr lang="en-GB" dirty="0" smtClean="0"/>
              <a:t> formed at room temperature and pressure.</a:t>
            </a:r>
          </a:p>
          <a:p>
            <a:pPr>
              <a:buNone/>
            </a:pPr>
            <a:endParaRPr lang="en-GB" dirty="0" smtClean="0"/>
          </a:p>
          <a:p>
            <a:pPr>
              <a:buNone/>
            </a:pPr>
            <a:r>
              <a:rPr lang="en-GB" dirty="0" smtClean="0"/>
              <a:t>				answer = ................................................. cm</a:t>
            </a:r>
            <a:r>
              <a:rPr lang="en-GB" baseline="30000" dirty="0" smtClean="0"/>
              <a:t>3</a:t>
            </a:r>
            <a:r>
              <a:rPr lang="en-GB" dirty="0" smtClean="0"/>
              <a:t> [1]</a:t>
            </a:r>
          </a:p>
          <a:p>
            <a:pPr>
              <a:buNone/>
            </a:pPr>
            <a:r>
              <a:rPr lang="en-GB" dirty="0" smtClean="0"/>
              <a:t>								[Total 3 marks]</a:t>
            </a:r>
          </a:p>
        </p:txBody>
      </p:sp>
      <p:pic>
        <p:nvPicPr>
          <p:cNvPr id="4" name="Picture 3" descr="ex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5154163"/>
            <a:ext cx="1676288" cy="16762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with indicative marks</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smtClean="0"/>
              <a:t>(</a:t>
            </a:r>
            <a:r>
              <a:rPr lang="en-GB" dirty="0" err="1" smtClean="0"/>
              <a:t>i</a:t>
            </a:r>
            <a:r>
              <a:rPr lang="en-GB" dirty="0" smtClean="0"/>
              <a:t>)	Moles of </a:t>
            </a:r>
            <a:r>
              <a:rPr lang="en-GB" dirty="0" err="1" smtClean="0"/>
              <a:t>HCl</a:t>
            </a:r>
            <a:r>
              <a:rPr lang="en-GB" dirty="0" smtClean="0"/>
              <a:t> =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1.50 × 10</a:t>
            </a:r>
            <a:r>
              <a:rPr lang="en-GB"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mol (1)</a:t>
            </a:r>
            <a:endParaRPr lang="en-GB" dirty="0" smtClean="0">
              <a:solidFill>
                <a:srgbClr val="FF0000"/>
              </a:solidFill>
            </a:endParaRPr>
          </a:p>
          <a:p>
            <a:pPr>
              <a:buNone/>
            </a:pPr>
            <a:r>
              <a:rPr lang="en-GB" dirty="0" smtClean="0"/>
              <a:t>	volume of </a:t>
            </a:r>
            <a:r>
              <a:rPr lang="en-GB" dirty="0" err="1" smtClean="0"/>
              <a:t>HCl</a:t>
            </a:r>
            <a:r>
              <a:rPr lang="en-GB" dirty="0" smtClean="0"/>
              <a:t> (</a:t>
            </a:r>
            <a:r>
              <a:rPr lang="en-GB" dirty="0" err="1" smtClean="0"/>
              <a:t>aq</a:t>
            </a:r>
            <a:r>
              <a:rPr lang="en-GB" dirty="0" smtClean="0"/>
              <a:t>) =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75.0 cm</a:t>
            </a:r>
            <a:r>
              <a:rPr lang="en-GB"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a:t>
            </a:r>
          </a:p>
          <a:p>
            <a:pPr>
              <a:buNone/>
            </a:pPr>
            <a:endParaRPr lang="en-GB" sz="3000" b="1" i="1" dirty="0" smtClean="0"/>
          </a:p>
          <a:p>
            <a:pPr>
              <a:buNone/>
            </a:pPr>
            <a:r>
              <a:rPr lang="en-GB"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ALLOW answers to 2 significant figures</a:t>
            </a:r>
          </a:p>
          <a:p>
            <a:pPr marL="0" indent="0">
              <a:buNone/>
            </a:pPr>
            <a:r>
              <a:rPr lang="en-GB"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ALLOW </a:t>
            </a:r>
            <a:r>
              <a:rPr lang="en-GB" sz="3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ecf</a:t>
            </a:r>
            <a:r>
              <a:rPr lang="en-GB"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from wrong number of moles</a:t>
            </a:r>
            <a:br>
              <a:rPr lang="en-GB"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GB" sz="3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i.e</a:t>
            </a:r>
            <a:r>
              <a:rPr lang="en-GB"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ALLOW one mark for 37.5 (from incorrect 1:1 ratio)</a:t>
            </a:r>
          </a:p>
          <a:p>
            <a:pPr>
              <a:buNone/>
            </a:pPr>
            <a:r>
              <a:rPr lang="en-GB" sz="3000" b="1" dirty="0" smtClean="0"/>
              <a:t>			</a:t>
            </a:r>
            <a:r>
              <a:rPr lang="en-GB" b="1" dirty="0" smtClean="0"/>
              <a:t>						</a:t>
            </a:r>
          </a:p>
          <a:p>
            <a:pPr>
              <a:buNone/>
            </a:pPr>
            <a:r>
              <a:rPr lang="en-GB" dirty="0" smtClean="0"/>
              <a:t>(ii)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180 (1)</a:t>
            </a:r>
          </a:p>
          <a:p>
            <a:pPr>
              <a:buNone/>
            </a:pPr>
            <a:r>
              <a:rPr lang="en-GB" i="1" dirty="0" smtClean="0"/>
              <a:t>No other acceptable answer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GB" dirty="0" smtClean="0">
              <a:solidFill>
                <a:srgbClr val="FF0000"/>
              </a:solidFill>
            </a:endParaRPr>
          </a:p>
          <a:p>
            <a:pPr>
              <a:buNone/>
            </a:pPr>
            <a:r>
              <a:rPr lang="en-GB" b="1" dirty="0" smtClean="0"/>
              <a:t>									</a:t>
            </a:r>
            <a:endParaRPr lang="en-GB" dirty="0"/>
          </a:p>
        </p:txBody>
      </p:sp>
      <p:pic>
        <p:nvPicPr>
          <p:cNvPr id="4" name="Picture 3" descr="hand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8144" y="4653136"/>
            <a:ext cx="2063328" cy="20633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In 2000, the mass of CO</a:t>
            </a:r>
            <a:r>
              <a:rPr lang="en-GB" baseline="-25000" dirty="0" smtClean="0"/>
              <a:t>2</a:t>
            </a:r>
            <a:r>
              <a:rPr lang="en-GB" dirty="0" smtClean="0"/>
              <a:t> emitted in the UK was equivalent to 1 kg per person in every hour.</a:t>
            </a:r>
          </a:p>
          <a:p>
            <a:pPr>
              <a:buNone/>
            </a:pPr>
            <a:endParaRPr lang="en-GB" dirty="0" smtClean="0"/>
          </a:p>
          <a:p>
            <a:pPr marL="571500" indent="-571500">
              <a:buAutoNum type="romanLcParenBoth"/>
            </a:pPr>
            <a:r>
              <a:rPr lang="en-GB" dirty="0" smtClean="0"/>
              <a:t>Calculate the volume of 1 kg of carbon dioxide. Assume that 1 mole of CO</a:t>
            </a:r>
            <a:r>
              <a:rPr lang="en-GB" baseline="-25000" dirty="0" smtClean="0"/>
              <a:t>2</a:t>
            </a:r>
            <a:r>
              <a:rPr lang="en-GB" dirty="0" smtClean="0"/>
              <a:t> occupies 24 dm</a:t>
            </a:r>
            <a:r>
              <a:rPr lang="en-GB" baseline="30000" dirty="0" smtClean="0"/>
              <a:t>3</a:t>
            </a:r>
            <a:r>
              <a:rPr lang="en-GB" dirty="0" smtClean="0"/>
              <a:t>.</a:t>
            </a:r>
          </a:p>
          <a:p>
            <a:pPr marL="571500" indent="-571500">
              <a:buAutoNum type="romanLcParenBoth"/>
            </a:pPr>
            <a:endParaRPr lang="en-GB" dirty="0" smtClean="0"/>
          </a:p>
          <a:p>
            <a:pPr>
              <a:buNone/>
            </a:pPr>
            <a:r>
              <a:rPr lang="en-GB" dirty="0" smtClean="0"/>
              <a:t>					volume = .......................... dm</a:t>
            </a:r>
            <a:r>
              <a:rPr lang="en-GB" baseline="30000" dirty="0" smtClean="0"/>
              <a:t>3</a:t>
            </a:r>
            <a:r>
              <a:rPr lang="en-GB" dirty="0" smtClean="0"/>
              <a:t> [2]</a:t>
            </a:r>
          </a:p>
          <a:p>
            <a:pPr marL="571500" indent="-571500">
              <a:buAutoNum type="romanLcParenBoth" startAt="2"/>
            </a:pPr>
            <a:r>
              <a:rPr lang="en-GB" dirty="0" smtClean="0"/>
              <a:t>The UK has set a target to cut CO</a:t>
            </a:r>
            <a:r>
              <a:rPr lang="en-GB" baseline="-25000" dirty="0" smtClean="0"/>
              <a:t>2</a:t>
            </a:r>
            <a:r>
              <a:rPr lang="en-GB" dirty="0" smtClean="0"/>
              <a:t> emissions by 60% of the 2000 value by 2050. Calculate the reduction needed in the volume of CO</a:t>
            </a:r>
            <a:r>
              <a:rPr lang="en-GB" baseline="-25000" dirty="0" smtClean="0"/>
              <a:t>2</a:t>
            </a:r>
            <a:r>
              <a:rPr lang="en-GB" dirty="0" smtClean="0"/>
              <a:t> emissions each hour per person if the target is to be met.</a:t>
            </a:r>
          </a:p>
          <a:p>
            <a:pPr marL="571500" indent="-571500">
              <a:buAutoNum type="romanLcParenBoth" startAt="2"/>
            </a:pPr>
            <a:endParaRPr lang="en-GB" dirty="0" smtClean="0"/>
          </a:p>
          <a:p>
            <a:pPr>
              <a:buNone/>
            </a:pPr>
            <a:r>
              <a:rPr lang="en-GB" dirty="0" smtClean="0"/>
              <a:t>					answer: ........................... dm</a:t>
            </a:r>
            <a:r>
              <a:rPr lang="en-GB" baseline="30000" dirty="0" smtClean="0"/>
              <a:t>3</a:t>
            </a:r>
            <a:r>
              <a:rPr lang="en-GB" dirty="0" smtClean="0"/>
              <a:t> [1]</a:t>
            </a:r>
          </a:p>
          <a:p>
            <a:pPr>
              <a:buNone/>
            </a:pPr>
            <a:r>
              <a:rPr lang="en-GB" dirty="0" smtClean="0"/>
              <a:t>							[Total 3 marks]</a:t>
            </a:r>
          </a:p>
          <a:p>
            <a:pPr>
              <a:buNone/>
            </a:pPr>
            <a:endParaRPr lang="en-GB" dirty="0"/>
          </a:p>
        </p:txBody>
      </p:sp>
      <p:pic>
        <p:nvPicPr>
          <p:cNvPr id="4" name="Picture 3" descr="ex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5085184"/>
            <a:ext cx="1676288" cy="16762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4" name="Subtitle 2"/>
          <p:cNvSpPr>
            <a:spLocks noGrp="1"/>
          </p:cNvSpPr>
          <p:nvPr>
            <p:ph idx="1"/>
          </p:nvPr>
        </p:nvSpPr>
        <p:spPr/>
        <p:txBody>
          <a:bodyPr>
            <a:normAutofit fontScale="92500" lnSpcReduction="10000"/>
          </a:bodyPr>
          <a:lstStyle/>
          <a:p>
            <a:pPr marL="0" indent="0" algn="l">
              <a:buNone/>
            </a:pPr>
            <a:r>
              <a:rPr lang="en-GB" b="1" dirty="0" smtClean="0"/>
              <a:t>Must</a:t>
            </a:r>
          </a:p>
          <a:p>
            <a:pPr marL="0" indent="0" algn="l">
              <a:buNone/>
            </a:pPr>
            <a:r>
              <a:rPr lang="en-GB" dirty="0" smtClean="0"/>
              <a:t>Recall the molar volume of gases at STP and RTP</a:t>
            </a:r>
          </a:p>
          <a:p>
            <a:pPr marL="0" indent="0" algn="l">
              <a:buNone/>
            </a:pPr>
            <a:r>
              <a:rPr lang="en-GB" b="1" dirty="0" smtClean="0"/>
              <a:t>Should </a:t>
            </a:r>
          </a:p>
          <a:p>
            <a:pPr marL="0" indent="0" algn="l">
              <a:buNone/>
            </a:pPr>
            <a:r>
              <a:rPr lang="en-GB" dirty="0" smtClean="0"/>
              <a:t>Carry out calculations involving gas volumes, concentrations of solutions, volumes of solution and moles</a:t>
            </a:r>
          </a:p>
          <a:p>
            <a:pPr marL="0" indent="0" algn="l">
              <a:buNone/>
            </a:pPr>
            <a:r>
              <a:rPr lang="en-GB" b="1" dirty="0" smtClean="0"/>
              <a:t>Could</a:t>
            </a:r>
          </a:p>
          <a:p>
            <a:pPr marL="0" indent="0" algn="l">
              <a:buNone/>
            </a:pPr>
            <a:r>
              <a:rPr lang="en-GB" dirty="0" smtClean="0"/>
              <a:t>Calculate reacting volumes of gas in balanced equations</a:t>
            </a:r>
          </a:p>
          <a:p>
            <a:pPr algn="l"/>
            <a:endParaRPr lang="en-GB" dirty="0"/>
          </a:p>
        </p:txBody>
      </p:sp>
      <p:pic>
        <p:nvPicPr>
          <p:cNvPr id="5" name="Picture 4" descr="BU00946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116632"/>
            <a:ext cx="1087508" cy="2420888"/>
          </a:xfrm>
          <a:prstGeom prst="rect">
            <a:avLst/>
          </a:prstGeom>
        </p:spPr>
      </p:pic>
    </p:spTree>
    <p:extLst>
      <p:ext uri="{BB962C8B-B14F-4D97-AF65-F5344CB8AC3E}">
        <p14:creationId xmlns:p14="http://schemas.microsoft.com/office/powerpoint/2010/main" val="25908650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lstStyle/>
          <a:p>
            <a:pPr>
              <a:buNone/>
            </a:pPr>
            <a:endParaRPr lang="it-IT" dirty="0" smtClean="0"/>
          </a:p>
          <a:p>
            <a:pPr>
              <a:buNone/>
            </a:pPr>
            <a:r>
              <a:rPr lang="it-IT" dirty="0" smtClean="0"/>
              <a:t>(i)	moles CO</a:t>
            </a:r>
            <a:r>
              <a:rPr lang="it-IT" baseline="-25000" dirty="0" smtClean="0"/>
              <a:t>2</a:t>
            </a:r>
            <a:r>
              <a:rPr lang="it-IT" dirty="0" smtClean="0"/>
              <a:t> = 1000 /44 mol = </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22.7 mol (1)</a:t>
            </a:r>
            <a:b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it-IT" dirty="0" smtClean="0"/>
              <a:t>volume CO</a:t>
            </a:r>
            <a:r>
              <a:rPr lang="it-IT" baseline="-25000" dirty="0" smtClean="0"/>
              <a:t>2</a:t>
            </a:r>
            <a:r>
              <a:rPr lang="it-IT" dirty="0" smtClean="0"/>
              <a:t> in 2000 = 22.7 x 24 = </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545 dm</a:t>
            </a:r>
            <a:r>
              <a:rPr lang="it-IT"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a:t>
            </a:r>
            <a:endParaRPr lang="it-IT" dirty="0" smtClean="0"/>
          </a:p>
          <a:p>
            <a:pPr>
              <a:buNone/>
            </a:pPr>
            <a:endParaRPr lang="en-GB" dirty="0" smtClean="0"/>
          </a:p>
          <a:p>
            <a:pPr>
              <a:buNone/>
            </a:pPr>
            <a:r>
              <a:rPr lang="en-GB" dirty="0" smtClean="0"/>
              <a:t>(ii)	reduction = (545 x 60)/100 =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327 dm</a:t>
            </a:r>
            <a:r>
              <a:rPr lang="en-GB"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GB" b="1" dirty="0" smtClean="0"/>
              <a:t>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GB" b="1" dirty="0" smtClean="0"/>
          </a:p>
          <a:p>
            <a:endParaRPr lang="en-GB" dirty="0" smtClean="0"/>
          </a:p>
          <a:p>
            <a:endParaRPr lang="en-GB" dirty="0" smtClean="0"/>
          </a:p>
          <a:p>
            <a:pPr>
              <a:buNone/>
            </a:pPr>
            <a:endParaRPr lang="en-GB" dirty="0"/>
          </a:p>
        </p:txBody>
      </p:sp>
      <p:pic>
        <p:nvPicPr>
          <p:cNvPr id="4" name="Picture 3" descr="hand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8184" y="5085184"/>
            <a:ext cx="1703288" cy="17032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Theory – concentration of solutions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When the volume of a solution and the number of moles are known , the concentration can be calculated using the equation;</a:t>
            </a:r>
          </a:p>
          <a:p>
            <a:pPr>
              <a:buNone/>
            </a:pPr>
            <a:endPar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Moles = concentration (moldm</a:t>
            </a:r>
            <a:r>
              <a:rPr lang="en-GB" sz="28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volume (dm</a:t>
            </a:r>
            <a:r>
              <a:rPr lang="en-GB" sz="28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buNone/>
            </a:pPr>
            <a:endParaRPr lang="en-GB" dirty="0"/>
          </a:p>
        </p:txBody>
      </p:sp>
      <p:pic>
        <p:nvPicPr>
          <p:cNvPr id="4" name="Picture 3" descr="maths triangle solutio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87824" y="4221088"/>
            <a:ext cx="3047797" cy="2401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Questions</a:t>
            </a:r>
            <a:endParaRPr lang="en-GB" dirty="0"/>
          </a:p>
        </p:txBody>
      </p:sp>
      <p:sp>
        <p:nvSpPr>
          <p:cNvPr id="3" name="Content Placeholder 2"/>
          <p:cNvSpPr>
            <a:spLocks noGrp="1"/>
          </p:cNvSpPr>
          <p:nvPr>
            <p:ph idx="1"/>
          </p:nvPr>
        </p:nvSpPr>
        <p:spPr/>
        <p:txBody>
          <a:bodyPr/>
          <a:lstStyle/>
          <a:p>
            <a:pPr>
              <a:buNone/>
            </a:pPr>
            <a:r>
              <a:rPr lang="en-GB" sz="3000" dirty="0" smtClean="0"/>
              <a:t>Calculate the number of moles present in each of the following;</a:t>
            </a:r>
          </a:p>
          <a:p>
            <a:pPr marL="514350" indent="-514350">
              <a:buFont typeface="+mj-lt"/>
              <a:buAutoNum type="alphaLcParenR"/>
            </a:pPr>
            <a:r>
              <a:rPr lang="en-GB" sz="3000" dirty="0" smtClean="0"/>
              <a:t>25.0 cm</a:t>
            </a:r>
            <a:r>
              <a:rPr lang="en-GB" sz="3000" baseline="30000" dirty="0" smtClean="0"/>
              <a:t>3</a:t>
            </a:r>
            <a:r>
              <a:rPr lang="en-GB" sz="3000" dirty="0" smtClean="0"/>
              <a:t> of 0.1 moldm</a:t>
            </a:r>
            <a:r>
              <a:rPr lang="en-GB" sz="3000" baseline="30000" dirty="0" smtClean="0"/>
              <a:t>-3</a:t>
            </a:r>
            <a:r>
              <a:rPr lang="en-GB" sz="3000" dirty="0" smtClean="0"/>
              <a:t> hydrochloric acid</a:t>
            </a:r>
          </a:p>
          <a:p>
            <a:pPr marL="514350" indent="-514350">
              <a:buFont typeface="+mj-lt"/>
              <a:buAutoNum type="alphaLcParenR"/>
            </a:pPr>
            <a:r>
              <a:rPr lang="en-GB" sz="3000" dirty="0" smtClean="0"/>
              <a:t>1.5 dm</a:t>
            </a:r>
            <a:r>
              <a:rPr lang="en-GB" sz="3000" baseline="30000" dirty="0" smtClean="0"/>
              <a:t>3</a:t>
            </a:r>
            <a:r>
              <a:rPr lang="en-GB" sz="3000" dirty="0" smtClean="0"/>
              <a:t> of 2.5 moldm</a:t>
            </a:r>
            <a:r>
              <a:rPr lang="en-GB" sz="3000" baseline="30000" dirty="0" smtClean="0"/>
              <a:t>-3</a:t>
            </a:r>
            <a:r>
              <a:rPr lang="en-GB" sz="3000" dirty="0" smtClean="0"/>
              <a:t> sodium hydroxide</a:t>
            </a:r>
          </a:p>
          <a:p>
            <a:pPr marL="514350" indent="-514350">
              <a:buFont typeface="+mj-lt"/>
              <a:buAutoNum type="alphaLcParenR"/>
            </a:pPr>
            <a:r>
              <a:rPr lang="en-GB" sz="3000" dirty="0" smtClean="0"/>
              <a:t>3.0 cm</a:t>
            </a:r>
            <a:r>
              <a:rPr lang="en-GB" sz="3000" baseline="30000" dirty="0" smtClean="0"/>
              <a:t>3</a:t>
            </a:r>
            <a:r>
              <a:rPr lang="en-GB" sz="3000" dirty="0" smtClean="0"/>
              <a:t> of 2.0 moldm</a:t>
            </a:r>
            <a:r>
              <a:rPr lang="en-GB" sz="3000" baseline="30000" dirty="0" smtClean="0"/>
              <a:t>-3</a:t>
            </a:r>
            <a:r>
              <a:rPr lang="en-GB" sz="3000" dirty="0" smtClean="0"/>
              <a:t> </a:t>
            </a:r>
            <a:r>
              <a:rPr lang="en-GB" sz="3000" dirty="0" err="1" smtClean="0"/>
              <a:t>sulfuric</a:t>
            </a:r>
            <a:r>
              <a:rPr lang="en-GB" sz="3000" dirty="0" smtClean="0"/>
              <a:t> acid</a:t>
            </a:r>
          </a:p>
          <a:p>
            <a:pPr marL="514350" indent="-514350">
              <a:buFont typeface="+mj-lt"/>
              <a:buAutoNum type="alphaLcParenR"/>
            </a:pPr>
            <a:r>
              <a:rPr lang="en-GB" sz="3000" dirty="0" smtClean="0"/>
              <a:t>20.0cm</a:t>
            </a:r>
            <a:r>
              <a:rPr lang="en-GB" sz="3000" baseline="30000" dirty="0" smtClean="0"/>
              <a:t>3</a:t>
            </a:r>
            <a:r>
              <a:rPr lang="en-GB" sz="3000" dirty="0" smtClean="0"/>
              <a:t> of 0.17 moldm</a:t>
            </a:r>
            <a:r>
              <a:rPr lang="en-GB" sz="3000" baseline="30000" dirty="0" smtClean="0"/>
              <a:t>-3</a:t>
            </a:r>
            <a:r>
              <a:rPr lang="en-GB" sz="3000" dirty="0" smtClean="0"/>
              <a:t> barium hydroxide</a:t>
            </a:r>
          </a:p>
          <a:p>
            <a:pPr marL="514350" indent="-514350">
              <a:buFont typeface="+mj-lt"/>
              <a:buAutoNum type="alphaLcParenR"/>
            </a:pPr>
            <a:r>
              <a:rPr lang="en-GB" sz="3000" dirty="0" smtClean="0"/>
              <a:t>11.2cm</a:t>
            </a:r>
            <a:r>
              <a:rPr lang="en-GB" sz="3000" baseline="30000" dirty="0" smtClean="0"/>
              <a:t>3</a:t>
            </a:r>
            <a:r>
              <a:rPr lang="en-GB" sz="3000" dirty="0" smtClean="0"/>
              <a:t> of 0.5 moldm</a:t>
            </a:r>
            <a:r>
              <a:rPr lang="en-GB" sz="3000" baseline="30000" dirty="0" smtClean="0"/>
              <a:t>-3</a:t>
            </a:r>
            <a:r>
              <a:rPr lang="en-GB" sz="3000" dirty="0" smtClean="0"/>
              <a:t> sodium carbonate solution</a:t>
            </a:r>
          </a:p>
          <a:p>
            <a:pPr marL="0" indent="0">
              <a:buNone/>
            </a:pPr>
            <a:endParaRPr lang="en-GB" dirty="0"/>
          </a:p>
        </p:txBody>
      </p:sp>
      <p:pic>
        <p:nvPicPr>
          <p:cNvPr id="5" name="Picture 4" descr="maths triangle soluti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4208" y="5402542"/>
            <a:ext cx="1607637" cy="12668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Answers</a:t>
            </a:r>
            <a:endParaRPr lang="en-GB" dirty="0"/>
          </a:p>
        </p:txBody>
      </p:sp>
      <p:sp>
        <p:nvSpPr>
          <p:cNvPr id="3" name="Content Placeholder 2"/>
          <p:cNvSpPr>
            <a:spLocks noGrp="1"/>
          </p:cNvSpPr>
          <p:nvPr>
            <p:ph idx="1"/>
          </p:nvPr>
        </p:nvSpPr>
        <p:spPr/>
        <p:txBody>
          <a:bodyPr/>
          <a:lstStyle/>
          <a:p>
            <a:pPr marL="514350" indent="-514350">
              <a:buFont typeface="+mj-lt"/>
              <a:buAutoNum type="alphaLcParenR"/>
            </a:pPr>
            <a:r>
              <a:rPr lang="en-GB" dirty="0" smtClean="0"/>
              <a:t>25.0/1000 x 0.1 mol = 0.0025 mol</a:t>
            </a:r>
          </a:p>
          <a:p>
            <a:pPr marL="514350" indent="-514350">
              <a:buFont typeface="+mj-lt"/>
              <a:buAutoNum type="alphaLcParenR"/>
            </a:pPr>
            <a:r>
              <a:rPr lang="en-GB" dirty="0" smtClean="0"/>
              <a:t>3.75 mol</a:t>
            </a:r>
          </a:p>
          <a:p>
            <a:pPr marL="514350" indent="-514350">
              <a:buFont typeface="+mj-lt"/>
              <a:buAutoNum type="alphaLcParenR"/>
            </a:pPr>
            <a:r>
              <a:rPr lang="en-GB" dirty="0" smtClean="0"/>
              <a:t>0.006 mol</a:t>
            </a:r>
          </a:p>
          <a:p>
            <a:pPr marL="514350" indent="-514350">
              <a:buFont typeface="+mj-lt"/>
              <a:buAutoNum type="alphaLcParenR"/>
            </a:pPr>
            <a:r>
              <a:rPr lang="en-GB" dirty="0" smtClean="0"/>
              <a:t>0.0034 mol</a:t>
            </a:r>
          </a:p>
          <a:p>
            <a:pPr marL="514350" indent="-514350">
              <a:buFont typeface="+mj-lt"/>
              <a:buAutoNum type="alphaLcParenR"/>
            </a:pPr>
            <a:r>
              <a:rPr lang="en-GB" dirty="0" smtClean="0"/>
              <a:t>0.0056 mol</a:t>
            </a:r>
            <a:endParaRPr lang="en-GB" dirty="0"/>
          </a:p>
        </p:txBody>
      </p:sp>
      <p:pic>
        <p:nvPicPr>
          <p:cNvPr id="5" name="Picture 4" descr="hand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8264" y="116632"/>
            <a:ext cx="1678632" cy="16786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A student carries out a titration to find the concentration of some </a:t>
            </a:r>
            <a:r>
              <a:rPr lang="en-GB" dirty="0" err="1" smtClean="0"/>
              <a:t>sulfuric</a:t>
            </a:r>
            <a:r>
              <a:rPr lang="en-GB" dirty="0" smtClean="0"/>
              <a:t> acid. The student finds that 25.00 cm</a:t>
            </a:r>
            <a:r>
              <a:rPr lang="en-GB" baseline="30000" dirty="0" smtClean="0"/>
              <a:t>3</a:t>
            </a:r>
            <a:r>
              <a:rPr lang="en-GB" dirty="0" smtClean="0"/>
              <a:t> of 0.0880 mol dm</a:t>
            </a:r>
            <a:r>
              <a:rPr lang="en-GB" baseline="30000" dirty="0" smtClean="0"/>
              <a:t>–3</a:t>
            </a:r>
            <a:r>
              <a:rPr lang="en-GB" dirty="0" smtClean="0"/>
              <a:t> aqueous sodium hydroxide, </a:t>
            </a:r>
            <a:r>
              <a:rPr lang="en-GB" dirty="0" err="1" smtClean="0"/>
              <a:t>NaOH</a:t>
            </a:r>
            <a:r>
              <a:rPr lang="en-GB" dirty="0" smtClean="0"/>
              <a:t>, is neutralised by 17.60 cm</a:t>
            </a:r>
            <a:r>
              <a:rPr lang="en-GB" baseline="30000" dirty="0" smtClean="0"/>
              <a:t>3</a:t>
            </a:r>
            <a:r>
              <a:rPr lang="en-GB" dirty="0" smtClean="0"/>
              <a:t> of dilute </a:t>
            </a:r>
            <a:r>
              <a:rPr lang="en-GB" dirty="0" err="1" smtClean="0"/>
              <a:t>sulfuric</a:t>
            </a:r>
            <a:r>
              <a:rPr lang="en-GB" dirty="0" smtClean="0"/>
              <a:t> acid, H</a:t>
            </a:r>
            <a:r>
              <a:rPr lang="en-GB" baseline="-25000" dirty="0" smtClean="0"/>
              <a:t>2</a:t>
            </a:r>
            <a:r>
              <a:rPr lang="en-GB" dirty="0" smtClean="0"/>
              <a:t>SO</a:t>
            </a:r>
            <a:r>
              <a:rPr lang="en-GB" baseline="-25000" dirty="0" smtClean="0"/>
              <a:t>4</a:t>
            </a:r>
            <a:r>
              <a:rPr lang="en-GB" dirty="0" smtClean="0"/>
              <a:t>.</a:t>
            </a:r>
          </a:p>
          <a:p>
            <a:pPr>
              <a:buNone/>
            </a:pPr>
            <a:r>
              <a:rPr lang="en-GB" dirty="0" smtClean="0"/>
              <a:t>		</a:t>
            </a:r>
          </a:p>
          <a:p>
            <a:pPr>
              <a:buNone/>
            </a:pP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GB" sz="4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a:t>
            </a:r>
            <a:r>
              <a:rPr lang="en-GB" sz="4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GB"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aq</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+ 2NaOH(</a:t>
            </a:r>
            <a:r>
              <a:rPr lang="en-GB"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aq</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Na</a:t>
            </a:r>
            <a:r>
              <a:rPr lang="en-GB" sz="4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a:t>
            </a:r>
            <a:r>
              <a:rPr lang="en-GB" sz="4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GB"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aq</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+ 2H</a:t>
            </a:r>
            <a:r>
              <a:rPr lang="en-GB" sz="4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a:t>
            </a:r>
          </a:p>
          <a:p>
            <a:pPr>
              <a:buNone/>
            </a:pPr>
            <a:endParaRPr lang="en-GB" b="1" dirty="0" smtClean="0"/>
          </a:p>
          <a:p>
            <a:pPr>
              <a:buNone/>
            </a:pPr>
            <a:r>
              <a:rPr lang="en-GB" dirty="0" smtClean="0"/>
              <a:t>(</a:t>
            </a:r>
            <a:r>
              <a:rPr lang="en-GB" dirty="0" err="1" smtClean="0"/>
              <a:t>i</a:t>
            </a:r>
            <a:r>
              <a:rPr lang="en-GB" dirty="0" smtClean="0"/>
              <a:t>)	Calculate the amount, in moles, of </a:t>
            </a:r>
            <a:r>
              <a:rPr lang="en-GB" dirty="0" err="1" smtClean="0"/>
              <a:t>NaOH</a:t>
            </a:r>
            <a:r>
              <a:rPr lang="en-GB" dirty="0" smtClean="0"/>
              <a:t> used.</a:t>
            </a:r>
          </a:p>
          <a:p>
            <a:pPr>
              <a:buNone/>
            </a:pPr>
            <a:endParaRPr lang="en-GB" dirty="0" smtClean="0"/>
          </a:p>
          <a:p>
            <a:pPr>
              <a:buNone/>
            </a:pPr>
            <a:r>
              <a:rPr lang="en-GB" dirty="0" smtClean="0"/>
              <a:t>					answer = ................................... mol [1]</a:t>
            </a:r>
          </a:p>
          <a:p>
            <a:pPr>
              <a:buNone/>
            </a:pPr>
            <a:r>
              <a:rPr lang="en-GB" dirty="0" smtClean="0"/>
              <a:t>(ii)	Determine the amount, in moles, of H</a:t>
            </a:r>
            <a:r>
              <a:rPr lang="en-GB" baseline="-25000" dirty="0" smtClean="0"/>
              <a:t>2</a:t>
            </a:r>
            <a:r>
              <a:rPr lang="en-GB" dirty="0" smtClean="0"/>
              <a:t>SO</a:t>
            </a:r>
            <a:r>
              <a:rPr lang="en-GB" baseline="-25000" dirty="0" smtClean="0"/>
              <a:t>4</a:t>
            </a:r>
            <a:r>
              <a:rPr lang="en-GB" dirty="0" smtClean="0"/>
              <a:t> used.</a:t>
            </a:r>
          </a:p>
          <a:p>
            <a:pPr>
              <a:buNone/>
            </a:pPr>
            <a:endParaRPr lang="en-GB" dirty="0" smtClean="0"/>
          </a:p>
          <a:p>
            <a:pPr>
              <a:buNone/>
            </a:pPr>
            <a:r>
              <a:rPr lang="en-GB" dirty="0" smtClean="0"/>
              <a:t>					answer = ................................... mol [1]</a:t>
            </a:r>
          </a:p>
          <a:p>
            <a:pPr>
              <a:buNone/>
            </a:pPr>
            <a:r>
              <a:rPr lang="en-GB" dirty="0" smtClean="0"/>
              <a:t>(iii)	Calculate the concentration, in mol dm</a:t>
            </a:r>
            <a:r>
              <a:rPr lang="en-GB" baseline="30000" dirty="0" smtClean="0"/>
              <a:t>–3</a:t>
            </a:r>
            <a:r>
              <a:rPr lang="en-GB" dirty="0" smtClean="0"/>
              <a:t>, of the </a:t>
            </a:r>
            <a:r>
              <a:rPr lang="en-GB" dirty="0" err="1" smtClean="0"/>
              <a:t>sulfuric</a:t>
            </a:r>
            <a:r>
              <a:rPr lang="en-GB" dirty="0" smtClean="0"/>
              <a:t> acid.</a:t>
            </a:r>
          </a:p>
          <a:p>
            <a:pPr>
              <a:buNone/>
            </a:pPr>
            <a:endParaRPr lang="en-GB" dirty="0" smtClean="0"/>
          </a:p>
          <a:p>
            <a:pPr>
              <a:buNone/>
            </a:pPr>
            <a:r>
              <a:rPr lang="en-GB" dirty="0" smtClean="0"/>
              <a:t>					answer = ................................... mol dm</a:t>
            </a:r>
            <a:r>
              <a:rPr lang="en-GB" baseline="30000" dirty="0" smtClean="0"/>
              <a:t>–3</a:t>
            </a:r>
            <a:r>
              <a:rPr lang="en-GB" dirty="0" smtClean="0"/>
              <a:t> [1]</a:t>
            </a:r>
          </a:p>
        </p:txBody>
      </p:sp>
      <p:pic>
        <p:nvPicPr>
          <p:cNvPr id="4" name="Picture 3" descr="ex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5181712"/>
            <a:ext cx="1676288" cy="16762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Answers</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dirty="0" smtClean="0"/>
              <a:t>(a)	(</a:t>
            </a:r>
            <a:r>
              <a:rPr lang="en-GB" dirty="0" err="1" smtClean="0"/>
              <a:t>i</a:t>
            </a:r>
            <a:r>
              <a:rPr lang="en-GB" dirty="0" smtClean="0"/>
              <a:t>)	Calculate correctly  0.0880 x25.0/1000 = </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2.2x10</a:t>
            </a:r>
            <a:r>
              <a:rPr lang="en-GB"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GB"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0.00220 mol </a:t>
            </a:r>
          </a:p>
          <a:p>
            <a:pPr>
              <a:buNone/>
            </a:pPr>
            <a:r>
              <a:rPr lang="en-GB" b="1" i="1" dirty="0" smtClean="0"/>
              <a:t>		ALLOW 0.0022 OR 2.2 × 10</a:t>
            </a:r>
            <a:r>
              <a:rPr lang="en-GB" b="1" i="1" baseline="30000" dirty="0" smtClean="0"/>
              <a:t>–3</a:t>
            </a:r>
            <a:r>
              <a:rPr lang="en-GB" b="1" i="1" dirty="0" smtClean="0"/>
              <a:t> mol	</a:t>
            </a:r>
            <a:r>
              <a:rPr lang="en-GB" b="1" dirty="0" smtClean="0">
                <a:solidFill>
                  <a:srgbClr val="FF0000"/>
                </a:solidFill>
              </a:rPr>
              <a:t>(1)</a:t>
            </a:r>
          </a:p>
          <a:p>
            <a:pPr>
              <a:buNone/>
            </a:pPr>
            <a:endParaRPr lang="en-GB" b="1" dirty="0" smtClean="0">
              <a:solidFill>
                <a:srgbClr val="FF0000"/>
              </a:solidFill>
            </a:endParaRPr>
          </a:p>
          <a:p>
            <a:pPr>
              <a:buNone/>
            </a:pPr>
            <a:r>
              <a:rPr lang="en-GB" dirty="0" smtClean="0"/>
              <a:t>	(ii)	Calculates correctly  0.0022/2 = </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1.10 × 10</a:t>
            </a:r>
            <a:r>
              <a:rPr lang="en-GB"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mol </a:t>
            </a:r>
            <a:r>
              <a:rPr lang="en-GB"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0.00110 mol</a:t>
            </a:r>
          </a:p>
          <a:p>
            <a:pPr>
              <a:buNone/>
            </a:pPr>
            <a:r>
              <a:rPr lang="en-GB" b="1" i="1" dirty="0" smtClean="0"/>
              <a:t>		ALLOW 0.0011 OR 1.1 × 10</a:t>
            </a:r>
            <a:r>
              <a:rPr lang="en-GB" b="1" i="1" baseline="30000" dirty="0" smtClean="0"/>
              <a:t>–3</a:t>
            </a:r>
            <a:r>
              <a:rPr lang="en-GB" b="1" i="1" dirty="0" smtClean="0"/>
              <a:t> mol	</a:t>
            </a:r>
            <a:r>
              <a:rPr lang="en-GB" b="1" dirty="0" smtClean="0">
                <a:solidFill>
                  <a:srgbClr val="FF0000"/>
                </a:solidFill>
              </a:rPr>
              <a:t>(1)</a:t>
            </a:r>
            <a:endParaRPr lang="en-GB" b="1" i="1" dirty="0" smtClean="0"/>
          </a:p>
          <a:p>
            <a:pPr>
              <a:buNone/>
            </a:pPr>
            <a:r>
              <a:rPr lang="en-GB" b="1" i="1" dirty="0" smtClean="0"/>
              <a:t>		ALLOW ECF for answer (</a:t>
            </a:r>
            <a:r>
              <a:rPr lang="en-GB" b="1" i="1" dirty="0" err="1" smtClean="0"/>
              <a:t>i</a:t>
            </a:r>
            <a:r>
              <a:rPr lang="en-GB" b="1" i="1" dirty="0" smtClean="0"/>
              <a:t>)/2 as calculator value or correct rounding 	to 2 significant figures or more but ignore trailing zeroes</a:t>
            </a:r>
          </a:p>
          <a:p>
            <a:pPr>
              <a:buNone/>
            </a:pPr>
            <a:endParaRPr lang="en-GB" b="1" dirty="0" smtClean="0"/>
          </a:p>
          <a:p>
            <a:pPr>
              <a:buNone/>
            </a:pPr>
            <a:r>
              <a:rPr lang="en-GB" dirty="0" smtClean="0"/>
              <a:t>	(iii)	0.00110 x 1000/17.60 = </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0.0625 moldm</a:t>
            </a:r>
            <a:r>
              <a:rPr lang="en-GB"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GB"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6.25 × 10</a:t>
            </a:r>
            <a:r>
              <a:rPr lang="en-GB"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mol dm</a:t>
            </a:r>
            <a:r>
              <a:rPr lang="en-GB"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GB" b="1" dirty="0" smtClean="0">
                <a:solidFill>
                  <a:srgbClr val="FF0000"/>
                </a:solidFill>
              </a:rPr>
              <a:t>(1)</a:t>
            </a:r>
            <a:endParaRPr lang="en-GB" b="1" dirty="0" smtClean="0"/>
          </a:p>
          <a:p>
            <a:pPr>
              <a:buNone/>
            </a:pPr>
            <a:r>
              <a:rPr lang="en-GB" b="1" i="1" dirty="0" smtClean="0"/>
              <a:t>		ALLOW 0.063 OR 6.3 × 10</a:t>
            </a:r>
            <a:r>
              <a:rPr lang="en-GB" b="1" i="1" baseline="30000" dirty="0" smtClean="0"/>
              <a:t>–2</a:t>
            </a:r>
            <a:r>
              <a:rPr lang="en-GB" b="1" i="1" dirty="0" smtClean="0"/>
              <a:t> mol dm</a:t>
            </a:r>
            <a:r>
              <a:rPr lang="en-GB" b="1" i="1" baseline="30000" dirty="0" smtClean="0"/>
              <a:t>–3</a:t>
            </a:r>
            <a:endParaRPr lang="en-GB" b="1" i="1" dirty="0" smtClean="0"/>
          </a:p>
          <a:p>
            <a:pPr>
              <a:buNone/>
            </a:pPr>
            <a:r>
              <a:rPr lang="en-GB" b="1" i="1" dirty="0" smtClean="0"/>
              <a:t>		ALLOW ECF for answer (ii) × 1000/17.60OR</a:t>
            </a:r>
            <a:br>
              <a:rPr lang="en-GB" b="1" i="1" dirty="0" smtClean="0"/>
            </a:br>
            <a:r>
              <a:rPr lang="en-GB" b="1" i="1" dirty="0" smtClean="0"/>
              <a:t>	ECF from (</a:t>
            </a:r>
            <a:r>
              <a:rPr lang="en-GB" b="1" i="1" dirty="0" err="1" smtClean="0"/>
              <a:t>i</a:t>
            </a:r>
            <a:r>
              <a:rPr lang="en-GB" b="1" i="1" dirty="0" smtClean="0"/>
              <a:t>) for answer (</a:t>
            </a:r>
            <a:r>
              <a:rPr lang="en-GB" b="1" i="1" dirty="0" err="1" smtClean="0"/>
              <a:t>i</a:t>
            </a:r>
            <a:r>
              <a:rPr lang="en-GB" b="1" i="1" dirty="0" smtClean="0"/>
              <a:t>)/2 × 1000/17.60 as calculator value or 	correct rounding to 2 significant figures or more but ignore trailing 	zeroes</a:t>
            </a:r>
            <a:endParaRPr lang="en-GB" b="1" dirty="0" smtClean="0"/>
          </a:p>
          <a:p>
            <a:pPr>
              <a:buNone/>
            </a:pPr>
            <a:endParaRPr lang="en-GB" b="1" dirty="0" smtClean="0"/>
          </a:p>
          <a:p>
            <a:pPr>
              <a:buNone/>
            </a:pPr>
            <a:endParaRPr lang="en-GB" dirty="0"/>
          </a:p>
        </p:txBody>
      </p:sp>
      <p:pic>
        <p:nvPicPr>
          <p:cNvPr id="4" name="Picture 3" descr="hand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6296" y="116632"/>
            <a:ext cx="1534616" cy="15346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ubtitle 2"/>
          <p:cNvSpPr>
            <a:spLocks noGrp="1"/>
          </p:cNvSpPr>
          <p:nvPr>
            <p:ph idx="1"/>
          </p:nvPr>
        </p:nvSpPr>
        <p:spPr/>
        <p:txBody>
          <a:bodyPr>
            <a:normAutofit/>
          </a:bodyPr>
          <a:lstStyle/>
          <a:p>
            <a:pPr marL="0" indent="0" algn="l">
              <a:buNone/>
            </a:pPr>
            <a:r>
              <a:rPr lang="en-GB" dirty="0" smtClean="0"/>
              <a:t>Recall the molar volume of gases at STP and RTP</a:t>
            </a:r>
          </a:p>
          <a:p>
            <a:pPr marL="0" indent="0">
              <a:buNone/>
            </a:pPr>
            <a:endParaRPr lang="en-GB" dirty="0" smtClean="0"/>
          </a:p>
          <a:p>
            <a:pPr marL="0" indent="0">
              <a:buNone/>
            </a:pPr>
            <a:r>
              <a:rPr lang="en-GB" dirty="0" smtClean="0"/>
              <a:t>Calculate </a:t>
            </a:r>
            <a:r>
              <a:rPr lang="en-GB" dirty="0"/>
              <a:t>reacting volumes of gas in balanced equations</a:t>
            </a:r>
          </a:p>
          <a:p>
            <a:pPr marL="0" indent="0" algn="l">
              <a:buNone/>
            </a:pPr>
            <a:endParaRPr lang="en-GB" dirty="0" smtClean="0"/>
          </a:p>
          <a:p>
            <a:pPr marL="0" indent="0" algn="l">
              <a:buNone/>
            </a:pPr>
            <a:r>
              <a:rPr lang="en-GB" dirty="0" smtClean="0"/>
              <a:t>Carry out calculations involving gas volumes, concentrations of solutions, volumes of solution and moles</a:t>
            </a:r>
          </a:p>
          <a:p>
            <a:pPr marL="0" indent="0" algn="l">
              <a:buNone/>
            </a:pPr>
            <a:endParaRPr lang="en-GB" dirty="0" smtClean="0"/>
          </a:p>
          <a:p>
            <a:pPr algn="l"/>
            <a:endParaRPr lang="en-GB" dirty="0"/>
          </a:p>
        </p:txBody>
      </p:sp>
      <p:pic>
        <p:nvPicPr>
          <p:cNvPr id="5" name="Picture 4" descr="BU00946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116632"/>
            <a:ext cx="1087508" cy="2420888"/>
          </a:xfrm>
          <a:prstGeom prst="rect">
            <a:avLst/>
          </a:prstGeom>
        </p:spPr>
      </p:pic>
    </p:spTree>
    <p:extLst>
      <p:ext uri="{BB962C8B-B14F-4D97-AF65-F5344CB8AC3E}">
        <p14:creationId xmlns:p14="http://schemas.microsoft.com/office/powerpoint/2010/main" val="2356520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lstStyle/>
          <a:p>
            <a:pPr>
              <a:buNone/>
            </a:pPr>
            <a:r>
              <a:rPr lang="en-GB" dirty="0" smtClean="0"/>
              <a:t>Draw all arrangements of the formulae below;</a:t>
            </a:r>
          </a:p>
          <a:p>
            <a:pPr>
              <a:buNone/>
            </a:pP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 phase</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GB" dirty="0" smtClean="0"/>
              <a:t>Number of moles = </a:t>
            </a:r>
            <a:r>
              <a:rPr lang="en-GB" u="sng" dirty="0" smtClean="0"/>
              <a:t>volume (in dm</a:t>
            </a:r>
            <a:r>
              <a:rPr lang="en-GB" u="sng" baseline="30000" dirty="0" smtClean="0"/>
              <a:t>3</a:t>
            </a:r>
            <a:r>
              <a:rPr lang="en-GB" u="sng" dirty="0" smtClean="0"/>
              <a:t>) </a:t>
            </a:r>
          </a:p>
          <a:p>
            <a:pPr>
              <a:buNone/>
            </a:pPr>
            <a:r>
              <a:rPr lang="en-GB" dirty="0"/>
              <a:t>	</a:t>
            </a:r>
            <a:r>
              <a:rPr lang="en-GB" dirty="0" smtClean="0"/>
              <a:t>				       24 	</a:t>
            </a:r>
          </a:p>
          <a:p>
            <a:pPr>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Liquid phase</a:t>
            </a:r>
          </a:p>
          <a:p>
            <a:pPr>
              <a:buNone/>
            </a:pPr>
            <a:r>
              <a:rPr lang="en-GB" dirty="0" smtClean="0"/>
              <a:t>Moles = concentration x volume</a:t>
            </a:r>
          </a:p>
          <a:p>
            <a:pPr>
              <a:buNone/>
            </a:pPr>
            <a:endParaRPr lang="en-GB" dirty="0"/>
          </a:p>
        </p:txBody>
      </p:sp>
      <p:pic>
        <p:nvPicPr>
          <p:cNvPr id="4" name="Picture 3" descr="BU00529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6296" y="332656"/>
            <a:ext cx="1331640" cy="1049447"/>
          </a:xfrm>
          <a:prstGeom prst="rect">
            <a:avLst/>
          </a:prstGeom>
        </p:spPr>
      </p:pic>
      <p:pic>
        <p:nvPicPr>
          <p:cNvPr id="12" name="Picture 11" descr="maths triangle gas phas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2" y="2852936"/>
            <a:ext cx="1608086" cy="1267172"/>
          </a:xfrm>
          <a:prstGeom prst="rect">
            <a:avLst/>
          </a:prstGeom>
        </p:spPr>
      </p:pic>
      <p:pic>
        <p:nvPicPr>
          <p:cNvPr id="13" name="Picture 12" descr="maths triangle soluti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0152" y="4725144"/>
            <a:ext cx="1790848" cy="14111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 statements</a:t>
            </a:r>
            <a:endParaRPr lang="en-GB" dirty="0"/>
          </a:p>
        </p:txBody>
      </p:sp>
      <p:sp>
        <p:nvSpPr>
          <p:cNvPr id="3" name="Content Placeholder 2"/>
          <p:cNvSpPr>
            <a:spLocks noGrp="1"/>
          </p:cNvSpPr>
          <p:nvPr>
            <p:ph idx="1"/>
          </p:nvPr>
        </p:nvSpPr>
        <p:spPr/>
        <p:txBody>
          <a:bodyPr/>
          <a:lstStyle/>
          <a:p>
            <a:pPr marL="0" indent="0">
              <a:buNone/>
            </a:pPr>
            <a:r>
              <a:rPr lang="en-GB" sz="2800" dirty="0" smtClean="0"/>
              <a:t>Use the concept of amount of substance to perform calculations involving;</a:t>
            </a:r>
            <a:endParaRPr lang="en-GB" sz="2800" dirty="0"/>
          </a:p>
          <a:p>
            <a:r>
              <a:rPr lang="en-GB" sz="2800" dirty="0" smtClean="0"/>
              <a:t>Molecular formulae,</a:t>
            </a:r>
          </a:p>
          <a:p>
            <a:r>
              <a:rPr lang="en-GB" sz="2800" dirty="0" smtClean="0"/>
              <a:t>Masses of reagents, </a:t>
            </a:r>
          </a:p>
          <a:p>
            <a:r>
              <a:rPr lang="en-GB" sz="2800" dirty="0" smtClean="0"/>
              <a:t>Percentage yields,</a:t>
            </a:r>
          </a:p>
          <a:p>
            <a:r>
              <a:rPr lang="en-GB" sz="2800" dirty="0" smtClean="0"/>
              <a:t>Volumes of gases, </a:t>
            </a:r>
          </a:p>
          <a:p>
            <a:r>
              <a:rPr lang="en-GB" sz="2800" dirty="0" smtClean="0"/>
              <a:t>Volumes of solutions of known concentrations, </a:t>
            </a:r>
          </a:p>
          <a:p>
            <a:r>
              <a:rPr lang="en-GB" sz="2800" dirty="0" smtClean="0"/>
              <a:t>Balanced chemical equations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2200" y="5345832"/>
            <a:ext cx="1669550" cy="1512168"/>
          </a:xfrm>
          <a:prstGeom prst="rect">
            <a:avLst/>
          </a:prstGeom>
        </p:spPr>
      </p:pic>
    </p:spTree>
    <p:extLst>
      <p:ext uri="{BB962C8B-B14F-4D97-AF65-F5344CB8AC3E}">
        <p14:creationId xmlns:p14="http://schemas.microsoft.com/office/powerpoint/2010/main" val="3748913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 – moles of gas</a:t>
            </a:r>
            <a:endParaRPr lang="en-GB" dirty="0"/>
          </a:p>
        </p:txBody>
      </p:sp>
      <p:sp>
        <p:nvSpPr>
          <p:cNvPr id="3" name="Content Placeholder 2"/>
          <p:cNvSpPr>
            <a:spLocks noGrp="1"/>
          </p:cNvSpPr>
          <p:nvPr>
            <p:ph idx="1"/>
          </p:nvPr>
        </p:nvSpPr>
        <p:spPr/>
        <p:txBody>
          <a:bodyPr>
            <a:normAutofit fontScale="92500" lnSpcReduction="20000"/>
          </a:bodyPr>
          <a:lstStyle/>
          <a:p>
            <a:pPr marL="0" indent="0">
              <a:spcAft>
                <a:spcPts val="1500"/>
              </a:spcAft>
              <a:buNone/>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Molar volume</a:t>
            </a:r>
            <a:r>
              <a:rPr lang="en-GB" dirty="0" smtClean="0"/>
              <a:t> – This is the volume per mole of gas molecules.</a:t>
            </a:r>
          </a:p>
          <a:p>
            <a:pPr marL="0" indent="0">
              <a:spcAft>
                <a:spcPts val="1500"/>
              </a:spcAft>
              <a:buNone/>
            </a:pPr>
            <a:r>
              <a:rPr lang="en-GB" dirty="0" smtClean="0"/>
              <a:t>When quoting the molar volume it is important to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give the temperature</a:t>
            </a:r>
            <a:r>
              <a:rPr lang="en-GB" dirty="0" smtClean="0"/>
              <a:t> as this effects the volume the gas occupies.</a:t>
            </a:r>
          </a:p>
          <a:p>
            <a:pPr marL="0" indent="0">
              <a:spcAft>
                <a:spcPts val="1500"/>
              </a:spcAft>
              <a:buNone/>
            </a:pPr>
            <a:r>
              <a:rPr lang="en-GB" dirty="0" smtClean="0"/>
              <a:t>At Standard Temperature (273K) and Pressure (STP) this value is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22.4 dm</a:t>
            </a:r>
            <a:r>
              <a:rPr lang="en-GB"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GB" baseline="30000" dirty="0" smtClean="0"/>
          </a:p>
          <a:p>
            <a:pPr marL="0" indent="0">
              <a:spcAft>
                <a:spcPts val="1500"/>
              </a:spcAft>
              <a:buNone/>
            </a:pPr>
            <a:r>
              <a:rPr lang="en-GB" dirty="0" smtClean="0"/>
              <a:t>At Room Temperature (298K) and Pressure (RTP) this value is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24 dm</a:t>
            </a:r>
            <a:r>
              <a:rPr lang="en-GB"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GB" baseline="30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24 dm</a:t>
            </a:r>
            <a:r>
              <a:rPr lang="en-US" baseline="30000" dirty="0" smtClean="0"/>
              <a:t>3</a:t>
            </a:r>
            <a:r>
              <a:rPr lang="en-US" dirty="0" smtClean="0"/>
              <a:t>?</a:t>
            </a:r>
            <a:endParaRPr lang="en-US" baseline="30000" dirty="0"/>
          </a:p>
        </p:txBody>
      </p:sp>
      <p:sp>
        <p:nvSpPr>
          <p:cNvPr id="3" name="Content Placeholder 2"/>
          <p:cNvSpPr>
            <a:spLocks noGrp="1"/>
          </p:cNvSpPr>
          <p:nvPr>
            <p:ph idx="1"/>
          </p:nvPr>
        </p:nvSpPr>
        <p:spPr/>
        <p:txBody>
          <a:bodyPr/>
          <a:lstStyle/>
          <a:p>
            <a:r>
              <a:rPr lang="en-US" dirty="0" smtClean="0"/>
              <a:t>This is about the size of a beach ball </a:t>
            </a:r>
          </a:p>
          <a:p>
            <a:r>
              <a:rPr lang="en-US" dirty="0" smtClean="0"/>
              <a:t>It is interesting that the molar volume is the same for every gas. </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3648" y="3501008"/>
            <a:ext cx="1193304" cy="1193304"/>
          </a:xfrm>
          <a:prstGeom prst="rect">
            <a:avLst/>
          </a:prstGeom>
        </p:spPr>
      </p:pic>
      <p:sp>
        <p:nvSpPr>
          <p:cNvPr id="10" name="TextBox 9"/>
          <p:cNvSpPr txBox="1"/>
          <p:nvPr/>
        </p:nvSpPr>
        <p:spPr>
          <a:xfrm>
            <a:off x="1259632" y="5661248"/>
            <a:ext cx="1909547" cy="954107"/>
          </a:xfrm>
          <a:prstGeom prst="rect">
            <a:avLst/>
          </a:prstGeom>
          <a:noFill/>
        </p:spPr>
        <p:txBody>
          <a:bodyPr wrap="none" rtlCol="0">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Mole</a:t>
            </a:r>
          </a:p>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Hydrogen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a:off x="3707904" y="5733256"/>
            <a:ext cx="1780155" cy="954107"/>
          </a:xfrm>
          <a:prstGeom prst="rect">
            <a:avLst/>
          </a:prstGeom>
          <a:noFill/>
        </p:spPr>
        <p:txBody>
          <a:bodyPr wrap="none" rtlCol="0">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Mole</a:t>
            </a:r>
          </a:p>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nitrogen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TextBox 11"/>
          <p:cNvSpPr txBox="1"/>
          <p:nvPr/>
        </p:nvSpPr>
        <p:spPr>
          <a:xfrm>
            <a:off x="6084168" y="5733256"/>
            <a:ext cx="1452291" cy="954107"/>
          </a:xfrm>
          <a:prstGeom prst="rect">
            <a:avLst/>
          </a:prstGeom>
          <a:noFill/>
        </p:spPr>
        <p:txBody>
          <a:bodyPr wrap="none" rtlCol="0">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Mole</a:t>
            </a:r>
          </a:p>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oxygen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896" y="4005064"/>
            <a:ext cx="1193304" cy="119330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4168" y="4581128"/>
            <a:ext cx="1193304" cy="1193304"/>
          </a:xfrm>
          <a:prstGeom prst="rect">
            <a:avLst/>
          </a:prstGeom>
        </p:spPr>
      </p:pic>
    </p:spTree>
    <p:extLst>
      <p:ext uri="{BB962C8B-B14F-4D97-AF65-F5344CB8AC3E}">
        <p14:creationId xmlns:p14="http://schemas.microsoft.com/office/powerpoint/2010/main" val="267426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 finding moles</a:t>
            </a:r>
            <a:endParaRPr lang="en-GB" dirty="0"/>
          </a:p>
        </p:txBody>
      </p:sp>
      <p:sp>
        <p:nvSpPr>
          <p:cNvPr id="3" name="Content Placeholder 2"/>
          <p:cNvSpPr>
            <a:spLocks noGrp="1"/>
          </p:cNvSpPr>
          <p:nvPr>
            <p:ph idx="1"/>
          </p:nvPr>
        </p:nvSpPr>
        <p:spPr>
          <a:xfrm>
            <a:off x="457200" y="1600200"/>
            <a:ext cx="8229600" cy="4781128"/>
          </a:xfrm>
        </p:spPr>
        <p:txBody>
          <a:bodyPr/>
          <a:lstStyle/>
          <a:p>
            <a:pPr marL="0" indent="0">
              <a:buNone/>
            </a:pPr>
            <a:r>
              <a:rPr lang="en-GB" dirty="0" smtClean="0"/>
              <a:t>Find </a:t>
            </a:r>
            <a:r>
              <a:rPr lang="en-GB" dirty="0" smtClean="0"/>
              <a:t>the number of moles of molecules in the following gaseous </a:t>
            </a:r>
            <a:r>
              <a:rPr lang="en-GB" dirty="0" smtClean="0"/>
              <a:t>volumes at room temperature;</a:t>
            </a:r>
            <a:endParaRPr lang="en-GB" dirty="0" smtClean="0"/>
          </a:p>
          <a:p>
            <a:pPr marL="514350" indent="-514350">
              <a:buFont typeface="+mj-lt"/>
              <a:buAutoNum type="alphaLcParenR"/>
            </a:pPr>
            <a:r>
              <a:rPr lang="en-GB" dirty="0" smtClean="0"/>
              <a:t>240 cm</a:t>
            </a:r>
            <a:r>
              <a:rPr lang="en-GB" baseline="30000" dirty="0" smtClean="0"/>
              <a:t>3</a:t>
            </a:r>
            <a:r>
              <a:rPr lang="en-GB" dirty="0" smtClean="0"/>
              <a:t> of Helium</a:t>
            </a:r>
          </a:p>
          <a:p>
            <a:pPr marL="514350" indent="-514350">
              <a:buFont typeface="+mj-lt"/>
              <a:buAutoNum type="alphaLcParenR"/>
            </a:pPr>
            <a:r>
              <a:rPr lang="en-GB" dirty="0" smtClean="0"/>
              <a:t>480 cm</a:t>
            </a:r>
            <a:r>
              <a:rPr lang="en-GB" baseline="30000" dirty="0" smtClean="0"/>
              <a:t>3</a:t>
            </a:r>
            <a:r>
              <a:rPr lang="en-GB" dirty="0" smtClean="0"/>
              <a:t> of carbon dioxide CO</a:t>
            </a:r>
            <a:r>
              <a:rPr lang="en-GB" baseline="-25000" dirty="0" smtClean="0"/>
              <a:t>2</a:t>
            </a:r>
          </a:p>
          <a:p>
            <a:pPr marL="514350" indent="-514350">
              <a:buFont typeface="+mj-lt"/>
              <a:buAutoNum type="alphaLcParenR"/>
            </a:pPr>
            <a:r>
              <a:rPr lang="en-GB" dirty="0" smtClean="0"/>
              <a:t>480 dm</a:t>
            </a:r>
            <a:r>
              <a:rPr lang="en-GB" baseline="30000" dirty="0" smtClean="0"/>
              <a:t>3</a:t>
            </a:r>
            <a:r>
              <a:rPr lang="en-GB" dirty="0" smtClean="0"/>
              <a:t> of sulfur dioxide SO</a:t>
            </a:r>
            <a:r>
              <a:rPr lang="en-GB" baseline="-25000" dirty="0" smtClean="0"/>
              <a:t>2</a:t>
            </a:r>
          </a:p>
          <a:p>
            <a:pPr marL="514350" indent="-514350">
              <a:buFont typeface="+mj-lt"/>
              <a:buAutoNum type="alphaLcParenR"/>
            </a:pPr>
            <a:r>
              <a:rPr lang="en-GB" dirty="0" smtClean="0"/>
              <a:t>1200 cm</a:t>
            </a:r>
            <a:r>
              <a:rPr lang="en-GB" baseline="30000" dirty="0" smtClean="0"/>
              <a:t>3</a:t>
            </a:r>
            <a:r>
              <a:rPr lang="en-GB" dirty="0" smtClean="0"/>
              <a:t> of methane CH</a:t>
            </a:r>
            <a:r>
              <a:rPr lang="en-GB" baseline="-25000" dirty="0" smtClean="0"/>
              <a:t>4</a:t>
            </a:r>
          </a:p>
          <a:p>
            <a:pPr marL="514350" indent="-514350">
              <a:buFont typeface="+mj-lt"/>
              <a:buAutoNum type="alphaLcParenR"/>
            </a:pPr>
            <a:r>
              <a:rPr lang="en-GB" dirty="0" smtClean="0"/>
              <a:t>1.2 cm</a:t>
            </a:r>
            <a:r>
              <a:rPr lang="en-GB" baseline="30000" dirty="0" smtClean="0"/>
              <a:t>3</a:t>
            </a:r>
            <a:r>
              <a:rPr lang="en-GB" dirty="0" smtClean="0"/>
              <a:t> of propane C</a:t>
            </a:r>
            <a:r>
              <a:rPr lang="en-GB" baseline="-25000" dirty="0" smtClean="0"/>
              <a:t>3</a:t>
            </a:r>
            <a:r>
              <a:rPr lang="en-GB" dirty="0" smtClean="0"/>
              <a:t>H</a:t>
            </a:r>
            <a:r>
              <a:rPr lang="en-GB" baseline="-25000" dirty="0" smtClean="0"/>
              <a:t>8</a:t>
            </a:r>
            <a:endParaRPr lang="en-GB" baseline="-25000" dirty="0"/>
          </a:p>
        </p:txBody>
      </p:sp>
      <p:pic>
        <p:nvPicPr>
          <p:cNvPr id="4" name="Picture 3" descr="maths triangle gas phas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4208" y="5445224"/>
            <a:ext cx="1608086" cy="12671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514350" indent="-514350">
              <a:buFont typeface="+mj-lt"/>
              <a:buAutoNum type="alphaLcParenR"/>
            </a:pPr>
            <a:r>
              <a:rPr lang="en-GB" dirty="0" smtClean="0"/>
              <a:t>Moles = (240/1000)/24 = 0.010 mol</a:t>
            </a:r>
          </a:p>
          <a:p>
            <a:pPr marL="514350" indent="-514350">
              <a:buFont typeface="+mj-lt"/>
              <a:buAutoNum type="alphaLcParenR"/>
            </a:pPr>
            <a:r>
              <a:rPr lang="en-GB" dirty="0" smtClean="0"/>
              <a:t>0.020 mol</a:t>
            </a:r>
          </a:p>
          <a:p>
            <a:pPr marL="514350" indent="-514350">
              <a:buFont typeface="+mj-lt"/>
              <a:buAutoNum type="alphaLcParenR"/>
            </a:pPr>
            <a:r>
              <a:rPr lang="en-GB" dirty="0" smtClean="0"/>
              <a:t>20 mol</a:t>
            </a:r>
          </a:p>
          <a:p>
            <a:pPr marL="514350" indent="-514350">
              <a:buFont typeface="+mj-lt"/>
              <a:buAutoNum type="alphaLcParenR"/>
            </a:pPr>
            <a:r>
              <a:rPr lang="en-GB" dirty="0" smtClean="0"/>
              <a:t>0.050 mol</a:t>
            </a:r>
          </a:p>
          <a:p>
            <a:pPr marL="514350" indent="-514350">
              <a:buFont typeface="+mj-lt"/>
              <a:buAutoNum type="alphaLcParenR"/>
            </a:pPr>
            <a:r>
              <a:rPr lang="en-GB" dirty="0" smtClean="0"/>
              <a:t>0.000050 mol </a:t>
            </a:r>
            <a:r>
              <a:rPr lang="en-GB" b="1" dirty="0" smtClean="0"/>
              <a:t>or</a:t>
            </a:r>
            <a:r>
              <a:rPr lang="en-GB" dirty="0" smtClean="0"/>
              <a:t> 5.0 x 10</a:t>
            </a:r>
            <a:r>
              <a:rPr lang="en-GB" baseline="30000" dirty="0" smtClean="0"/>
              <a:t>-5</a:t>
            </a:r>
            <a:r>
              <a:rPr lang="en-GB" dirty="0" smtClean="0"/>
              <a:t> mol</a:t>
            </a:r>
            <a:endParaRPr lang="en-GB" dirty="0"/>
          </a:p>
        </p:txBody>
      </p:sp>
      <p:pic>
        <p:nvPicPr>
          <p:cNvPr id="4" name="Picture 3" descr="LS01249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2320" y="188640"/>
            <a:ext cx="1415300" cy="25381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 finding volumes</a:t>
            </a:r>
            <a:endParaRPr lang="en-GB" dirty="0"/>
          </a:p>
        </p:txBody>
      </p:sp>
      <p:sp>
        <p:nvSpPr>
          <p:cNvPr id="3" name="Content Placeholder 2"/>
          <p:cNvSpPr>
            <a:spLocks noGrp="1"/>
          </p:cNvSpPr>
          <p:nvPr>
            <p:ph idx="1"/>
          </p:nvPr>
        </p:nvSpPr>
        <p:spPr/>
        <p:txBody>
          <a:bodyPr/>
          <a:lstStyle/>
          <a:p>
            <a:pPr marL="0" indent="0">
              <a:buNone/>
            </a:pPr>
            <a:r>
              <a:rPr lang="en-GB" dirty="0" smtClean="0"/>
              <a:t>What is the volume occupied by each of the following </a:t>
            </a:r>
            <a:r>
              <a:rPr lang="en-GB" dirty="0" smtClean="0"/>
              <a:t>gases at room temperature;</a:t>
            </a:r>
            <a:endParaRPr lang="en-GB" dirty="0" smtClean="0"/>
          </a:p>
          <a:p>
            <a:pPr marL="514350" indent="-514350">
              <a:buFont typeface="+mj-lt"/>
              <a:buAutoNum type="alphaLcParenR"/>
            </a:pPr>
            <a:r>
              <a:rPr lang="en-GB" dirty="0" smtClean="0"/>
              <a:t>4.0g of hydrogen molecules H</a:t>
            </a:r>
            <a:r>
              <a:rPr lang="en-GB" baseline="-25000" dirty="0" smtClean="0"/>
              <a:t>2</a:t>
            </a:r>
          </a:p>
          <a:p>
            <a:pPr marL="514350" indent="-514350">
              <a:buFont typeface="+mj-lt"/>
              <a:buAutoNum type="alphaLcParenR"/>
            </a:pPr>
            <a:r>
              <a:rPr lang="en-GB" dirty="0" smtClean="0"/>
              <a:t>3.2g of methane CH</a:t>
            </a:r>
            <a:r>
              <a:rPr lang="en-GB" baseline="-25000" dirty="0" smtClean="0"/>
              <a:t>4</a:t>
            </a:r>
          </a:p>
          <a:p>
            <a:pPr marL="514350" indent="-514350">
              <a:buFont typeface="+mj-lt"/>
              <a:buAutoNum type="alphaLcParenR"/>
            </a:pPr>
            <a:r>
              <a:rPr lang="en-GB" dirty="0" smtClean="0"/>
              <a:t>0.00048g of ozone O</a:t>
            </a:r>
            <a:r>
              <a:rPr lang="en-GB" baseline="-25000" dirty="0" smtClean="0"/>
              <a:t>3</a:t>
            </a:r>
          </a:p>
          <a:p>
            <a:pPr marL="514350" indent="-514350">
              <a:buFont typeface="+mj-lt"/>
              <a:buAutoNum type="alphaLcParenR"/>
            </a:pPr>
            <a:r>
              <a:rPr lang="en-GB" dirty="0" smtClean="0"/>
              <a:t>17.6kg of carbon dioxide CO</a:t>
            </a:r>
            <a:r>
              <a:rPr lang="en-GB" baseline="-25000" dirty="0" smtClean="0"/>
              <a:t>2</a:t>
            </a:r>
          </a:p>
          <a:p>
            <a:pPr marL="514350" indent="-514350">
              <a:buFont typeface="+mj-lt"/>
              <a:buAutoNum type="alphaLcParenR"/>
            </a:pPr>
            <a:r>
              <a:rPr lang="en-GB" dirty="0" smtClean="0"/>
              <a:t>6.8 tonnes of ammonia NH</a:t>
            </a:r>
            <a:r>
              <a:rPr lang="en-GB" baseline="-25000" dirty="0" smtClean="0"/>
              <a:t>3</a:t>
            </a:r>
            <a:r>
              <a:rPr lang="en-GB" dirty="0" smtClean="0"/>
              <a:t> </a:t>
            </a:r>
          </a:p>
        </p:txBody>
      </p:sp>
      <p:pic>
        <p:nvPicPr>
          <p:cNvPr id="4" name="Picture 3" descr="maths triangle gas phas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6216" y="5445224"/>
            <a:ext cx="1608086" cy="126717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hemsitry consorti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Chemsitry consortium.thmx</Template>
  <TotalTime>1061</TotalTime>
  <Words>867</Words>
  <Application>Microsoft Macintosh PowerPoint</Application>
  <PresentationFormat>On-screen Show (4:3)</PresentationFormat>
  <Paragraphs>187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Chemsitry consortium</vt:lpstr>
      <vt:lpstr>Steel Story</vt:lpstr>
      <vt:lpstr>Objectives</vt:lpstr>
      <vt:lpstr>Starter</vt:lpstr>
      <vt:lpstr>Specification statements</vt:lpstr>
      <vt:lpstr>Theory – moles of gas</vt:lpstr>
      <vt:lpstr>What is 24 dm3?</vt:lpstr>
      <vt:lpstr>Questions – finding moles</vt:lpstr>
      <vt:lpstr>Answers</vt:lpstr>
      <vt:lpstr>Questions – finding volumes</vt:lpstr>
      <vt:lpstr>Answers</vt:lpstr>
      <vt:lpstr>AfL – using whiteboards</vt:lpstr>
      <vt:lpstr>Answers</vt:lpstr>
      <vt:lpstr>Calculation – reacting volumes</vt:lpstr>
      <vt:lpstr>PowerPoint Presentation</vt:lpstr>
      <vt:lpstr>Group work</vt:lpstr>
      <vt:lpstr>Answer</vt:lpstr>
      <vt:lpstr>Exam question</vt:lpstr>
      <vt:lpstr>Answers with indicative marks</vt:lpstr>
      <vt:lpstr>Exam question</vt:lpstr>
      <vt:lpstr>Answer</vt:lpstr>
      <vt:lpstr>Theory – concentration of solutions</vt:lpstr>
      <vt:lpstr>Questions</vt:lpstr>
      <vt:lpstr>Answers</vt:lpstr>
      <vt:lpstr>Exam question</vt:lpstr>
      <vt:lpstr>Answers</vt:lpstr>
      <vt:lpstr>Summary</vt:lpstr>
    </vt:vector>
  </TitlesOfParts>
  <Manager/>
  <Company>Chemistry Consortium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Reacting masses - gas and solution</dc:title>
  <dc:subject/>
  <dc:creator>Joanna Rhodes</dc:creator>
  <cp:keywords/>
  <dc:description/>
  <cp:lastModifiedBy>Joanna Rhodes</cp:lastModifiedBy>
  <cp:revision>70</cp:revision>
  <dcterms:created xsi:type="dcterms:W3CDTF">2011-07-31T13:42:51Z</dcterms:created>
  <dcterms:modified xsi:type="dcterms:W3CDTF">2011-09-08T22:33:31Z</dcterms:modified>
  <cp:category/>
</cp:coreProperties>
</file>