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7"/>
  </p:notesMasterIdLst>
  <p:sldIdLst>
    <p:sldId id="265" r:id="rId2"/>
    <p:sldId id="296" r:id="rId3"/>
    <p:sldId id="284" r:id="rId4"/>
    <p:sldId id="285" r:id="rId5"/>
    <p:sldId id="286" r:id="rId6"/>
    <p:sldId id="287" r:id="rId7"/>
    <p:sldId id="288" r:id="rId8"/>
    <p:sldId id="289" r:id="rId9"/>
    <p:sldId id="290" r:id="rId10"/>
    <p:sldId id="291" r:id="rId11"/>
    <p:sldId id="292" r:id="rId12"/>
    <p:sldId id="293" r:id="rId13"/>
    <p:sldId id="294" r:id="rId14"/>
    <p:sldId id="295" r:id="rId15"/>
    <p:sldId id="258" r:id="rId16"/>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21"/>
  </p:normalViewPr>
  <p:slideViewPr>
    <p:cSldViewPr snapToGrid="0" snapToObjects="1">
      <p:cViewPr varScale="1">
        <p:scale>
          <a:sx n="95" d="100"/>
          <a:sy n="95" d="100"/>
        </p:scale>
        <p:origin x="1854" y="96"/>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24.10.2020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24.10.2020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24.10.2020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24.10.2020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24.10.2020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24.10.2020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24.10.2020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24.10.2020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24.10.2020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24.10.2020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24.10.2020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24.10.2020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24.10.2020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55024" y="250536"/>
            <a:ext cx="2132301" cy="429082"/>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88570" y="2642293"/>
            <a:ext cx="9144000" cy="1440616"/>
          </a:xfrm>
        </p:spPr>
        <p:txBody>
          <a:bodyPr lIns="252000" tIns="108000" rIns="252000" bIns="108000">
            <a:noAutofit/>
          </a:bodyPr>
          <a:lstStyle/>
          <a:p>
            <a:pPr algn="l">
              <a:lnSpc>
                <a:spcPct val="100000"/>
              </a:lnSpc>
            </a:pPr>
            <a:r>
              <a:rPr lang="kk-KZ"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Нәруыздардың түзілуі және нуклеин қышқылдары</a:t>
            </a:r>
            <a:endPar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58427" y="661054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62237"/>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58426"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530436" y="4082909"/>
            <a:ext cx="4897726" cy="3627579"/>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Нәруыздардың қасиеттері</a:t>
            </a:r>
          </a:p>
        </p:txBody>
      </p:sp>
      <p:sp>
        <p:nvSpPr>
          <p:cNvPr id="3" name="TextBox 2"/>
          <p:cNvSpPr txBox="1"/>
          <p:nvPr/>
        </p:nvSpPr>
        <p:spPr>
          <a:xfrm>
            <a:off x="284163" y="1288781"/>
            <a:ext cx="9144000" cy="6035086"/>
          </a:xfrm>
          <a:prstGeom prst="rect">
            <a:avLst/>
          </a:prstGeom>
          <a:noFill/>
          <a:ln>
            <a:solidFill>
              <a:schemeClr val="tx2"/>
            </a:solidFill>
          </a:ln>
        </p:spPr>
        <p:txBody>
          <a:bodyPr wrap="square" lIns="252000" tIns="108000" rIns="252000" bIns="108000" rtlCol="0">
            <a:spAutoFit/>
          </a:bodyPr>
          <a:lstStyle/>
          <a:p>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Нәруыздың түсті реакциялары.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Нәруыздарды сапалық анықтау үшін түсті реакциялар қолданылады. </a:t>
            </a:r>
          </a:p>
          <a:p>
            <a:pPr marL="514350" indent="-514350">
              <a:buFont typeface="Arial" panose="020B0604020202020204" pitchFamily="34" charset="0"/>
              <a:buChar char="•"/>
            </a:pP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Биурет реакциясы.</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 Мыс (ІІ) гидроксидінің сілтідегі ерітіндісі мен нәруыздарға әсер еткенде, </a:t>
            </a: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ашық күлгін түс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пайда болады. Бұл реакция нәруыздардың құрамындағы </a:t>
            </a: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пептидтік байланысты</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 анықтайды. </a:t>
            </a:r>
          </a:p>
          <a:p>
            <a:pPr marL="514350" indent="-514350">
              <a:buFont typeface="Arial" panose="020B0604020202020204" pitchFamily="34" charset="0"/>
              <a:buChar char="•"/>
            </a:pP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Ксантопротеин реакциясы.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Құрамында бензол сақинасы бар нәруыздарды концентрлі азот қышқылымен өңдегенде </a:t>
            </a: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сары түс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береді. </a:t>
            </a:r>
          </a:p>
          <a:p>
            <a:pPr marL="514350" indent="-514350">
              <a:buFont typeface="Arial" panose="020B0604020202020204" pitchFamily="34" charset="0"/>
              <a:buChar char="•"/>
            </a:pP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Құрамында күкірті бар нәруыздарға қорғасын ацетаты мен сілті қосып қыздырғанда, қорғасын сульфидінің </a:t>
            </a:r>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қара түсті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тұнбасы түзіледі. </a:t>
            </a:r>
          </a:p>
        </p:txBody>
      </p:sp>
    </p:spTree>
    <p:extLst>
      <p:ext uri="{BB962C8B-B14F-4D97-AF65-F5344CB8AC3E}">
        <p14:creationId xmlns:p14="http://schemas.microsoft.com/office/powerpoint/2010/main" val="411215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300669"/>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a:t>
            </a:r>
          </a:p>
        </p:txBody>
      </p:sp>
      <p:sp>
        <p:nvSpPr>
          <p:cNvPr id="3" name="TextBox 2"/>
          <p:cNvSpPr txBox="1"/>
          <p:nvPr/>
        </p:nvSpPr>
        <p:spPr>
          <a:xfrm>
            <a:off x="284163" y="1304088"/>
            <a:ext cx="9144000" cy="2372545"/>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(НҚ)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рибонуклеин қышқылы</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(РНҚ) және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дезоксирибокуклеин қышқылы</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(ДНҚ) деп екі үлкен топқа бөлінеді. Тірі организмнің құрамында нуклеин қышқылының екі түрі де кіреді. </a:t>
            </a:r>
          </a:p>
        </p:txBody>
      </p:sp>
      <p:pic>
        <p:nvPicPr>
          <p:cNvPr id="1026" name="Picture 2" descr="Biobanking Science: Using FTA Cards to Preserve Nucleic Acids -  Biobanking.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3324" y="3921587"/>
            <a:ext cx="5125677" cy="3668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51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300669"/>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құрамы мен құрылысы</a:t>
            </a:r>
          </a:p>
        </p:txBody>
      </p:sp>
      <p:sp>
        <p:nvSpPr>
          <p:cNvPr id="4" name="Скругленный прямоугольник 3"/>
          <p:cNvSpPr/>
          <p:nvPr/>
        </p:nvSpPr>
        <p:spPr>
          <a:xfrm>
            <a:off x="3173203" y="1675413"/>
            <a:ext cx="3970499" cy="630620"/>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Скругленный прямоугольник 5"/>
          <p:cNvSpPr/>
          <p:nvPr/>
        </p:nvSpPr>
        <p:spPr>
          <a:xfrm>
            <a:off x="3500908" y="2754505"/>
            <a:ext cx="3294994" cy="630620"/>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Нуклеотидтер </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Скругленный прямоугольник 6"/>
          <p:cNvSpPr/>
          <p:nvPr/>
        </p:nvSpPr>
        <p:spPr>
          <a:xfrm>
            <a:off x="1330060" y="3798898"/>
            <a:ext cx="3294994" cy="630620"/>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Нуклеозидтер  </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Скругленный прямоугольник 7"/>
          <p:cNvSpPr/>
          <p:nvPr/>
        </p:nvSpPr>
        <p:spPr>
          <a:xfrm>
            <a:off x="5372100" y="3798898"/>
            <a:ext cx="4056062" cy="630620"/>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Ортофосфор қышқылы </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Скругленный прямоугольник 8"/>
          <p:cNvSpPr/>
          <p:nvPr/>
        </p:nvSpPr>
        <p:spPr>
          <a:xfrm>
            <a:off x="423543" y="5113171"/>
            <a:ext cx="2249214" cy="872942"/>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Пентоза </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Скругленный прямоугольник 9"/>
          <p:cNvSpPr/>
          <p:nvPr/>
        </p:nvSpPr>
        <p:spPr>
          <a:xfrm>
            <a:off x="3747438" y="5042226"/>
            <a:ext cx="3484635" cy="1014832"/>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 гетероциклді негіз</a:t>
            </a:r>
            <a:endPar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11" name="Прямая со стрелкой 10"/>
          <p:cNvCxnSpPr>
            <a:cxnSpLocks/>
            <a:endCxn id="6" idx="0"/>
          </p:cNvCxnSpPr>
          <p:nvPr/>
        </p:nvCxnSpPr>
        <p:spPr>
          <a:xfrm>
            <a:off x="5148405" y="2302324"/>
            <a:ext cx="0" cy="4521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6" idx="2"/>
            <a:endCxn id="7" idx="0"/>
          </p:cNvCxnSpPr>
          <p:nvPr/>
        </p:nvCxnSpPr>
        <p:spPr>
          <a:xfrm flipH="1">
            <a:off x="2977557" y="3385125"/>
            <a:ext cx="2170848" cy="413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cxnSpLocks/>
            <a:stCxn id="6" idx="2"/>
            <a:endCxn id="8" idx="0"/>
          </p:cNvCxnSpPr>
          <p:nvPr/>
        </p:nvCxnSpPr>
        <p:spPr>
          <a:xfrm>
            <a:off x="5148405" y="3385125"/>
            <a:ext cx="2251726" cy="413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7" idx="2"/>
            <a:endCxn id="9" idx="0"/>
          </p:cNvCxnSpPr>
          <p:nvPr/>
        </p:nvCxnSpPr>
        <p:spPr>
          <a:xfrm flipH="1">
            <a:off x="1548150" y="4429518"/>
            <a:ext cx="1429407" cy="6836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cxnSpLocks/>
            <a:stCxn id="7" idx="2"/>
            <a:endCxn id="10" idx="0"/>
          </p:cNvCxnSpPr>
          <p:nvPr/>
        </p:nvCxnSpPr>
        <p:spPr>
          <a:xfrm>
            <a:off x="2977557" y="4429518"/>
            <a:ext cx="2512199" cy="6127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84162" y="6371344"/>
            <a:ext cx="9144000" cy="1326105"/>
          </a:xfrm>
          <a:prstGeom prst="rect">
            <a:avLst/>
          </a:prstGeom>
          <a:noFill/>
          <a:ln>
            <a:solidFill>
              <a:schemeClr val="tx2"/>
            </a:solidFill>
          </a:ln>
        </p:spPr>
        <p:txBody>
          <a:bodyPr wrap="square" lIns="252000" tIns="108000" rIns="252000" bIns="108000" rtlCol="0">
            <a:spAutoFit/>
          </a:bodyPr>
          <a:lstStyle/>
          <a:p>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құрамында фосфор қышқылы, азотты негіздер (пиримидинді, пуринді) және моносахаридтер (рибоза мен дезоксирибоза) кіреді.</a:t>
            </a:r>
          </a:p>
        </p:txBody>
      </p:sp>
    </p:spTree>
    <p:extLst>
      <p:ext uri="{BB962C8B-B14F-4D97-AF65-F5344CB8AC3E}">
        <p14:creationId xmlns:p14="http://schemas.microsoft.com/office/powerpoint/2010/main" val="134869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7" y="289497"/>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құрамы мен құрылысы</a:t>
            </a:r>
          </a:p>
        </p:txBody>
      </p:sp>
      <p:graphicFrame>
        <p:nvGraphicFramePr>
          <p:cNvPr id="4" name="Таблица 3"/>
          <p:cNvGraphicFramePr>
            <a:graphicFrameLocks noGrp="1"/>
          </p:cNvGraphicFramePr>
          <p:nvPr>
            <p:extLst>
              <p:ext uri="{D42A27DB-BD31-4B8C-83A1-F6EECF244321}">
                <p14:modId xmlns:p14="http://schemas.microsoft.com/office/powerpoint/2010/main" val="994717632"/>
              </p:ext>
            </p:extLst>
          </p:nvPr>
        </p:nvGraphicFramePr>
        <p:xfrm>
          <a:off x="284163" y="1544926"/>
          <a:ext cx="9144004" cy="3870960"/>
        </p:xfrm>
        <a:graphic>
          <a:graphicData uri="http://schemas.openxmlformats.org/drawingml/2006/table">
            <a:tbl>
              <a:tblPr firstRow="1" bandRow="1">
                <a:tableStyleId>{5940675A-B579-460E-94D1-54222C63F5DA}</a:tableStyleId>
              </a:tblPr>
              <a:tblGrid>
                <a:gridCol w="1938775">
                  <a:extLst>
                    <a:ext uri="{9D8B030D-6E8A-4147-A177-3AD203B41FA5}">
                      <a16:colId xmlns:a16="http://schemas.microsoft.com/office/drawing/2014/main" val="20000"/>
                    </a:ext>
                  </a:extLst>
                </a:gridCol>
                <a:gridCol w="1813034">
                  <a:extLst>
                    <a:ext uri="{9D8B030D-6E8A-4147-A177-3AD203B41FA5}">
                      <a16:colId xmlns:a16="http://schemas.microsoft.com/office/drawing/2014/main" val="20001"/>
                    </a:ext>
                  </a:extLst>
                </a:gridCol>
                <a:gridCol w="2364828">
                  <a:extLst>
                    <a:ext uri="{9D8B030D-6E8A-4147-A177-3AD203B41FA5}">
                      <a16:colId xmlns:a16="http://schemas.microsoft.com/office/drawing/2014/main" val="20002"/>
                    </a:ext>
                  </a:extLst>
                </a:gridCol>
                <a:gridCol w="3027367">
                  <a:extLst>
                    <a:ext uri="{9D8B030D-6E8A-4147-A177-3AD203B41FA5}">
                      <a16:colId xmlns:a16="http://schemas.microsoft.com/office/drawing/2014/main" val="20003"/>
                    </a:ext>
                  </a:extLst>
                </a:gridCol>
              </a:tblGrid>
              <a:tr h="370840">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a:t>
                      </a:r>
                      <a:r>
                        <a:rPr lang="kk-KZ" sz="20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қышқылдары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 негіздер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Қант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Қышқыл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370840">
                <a:tc rowSpan="4">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РНҚ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Аденин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Рибоза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r h="370840">
                <a:tc vMerge="1">
                  <a:txBody>
                    <a:bodyPr/>
                    <a:lstStyle/>
                    <a:p>
                      <a:endParaRPr lang="en-US"/>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Гуанин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Рибоза</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2"/>
                  </a:ext>
                </a:extLst>
              </a:tr>
              <a:tr h="370840">
                <a:tc vMerge="1">
                  <a:txBody>
                    <a:bodyPr/>
                    <a:lstStyle/>
                    <a:p>
                      <a:endParaRPr lang="en-US"/>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Цитозин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Рибоза</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3"/>
                  </a:ext>
                </a:extLst>
              </a:tr>
              <a:tr h="370840">
                <a:tc vMerge="1">
                  <a:txBody>
                    <a:bodyPr/>
                    <a:lstStyle/>
                    <a:p>
                      <a:endParaRPr lang="en-US"/>
                    </a:p>
                  </a:txBody>
                  <a:tcPr/>
                </a:tc>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Уарцил</a:t>
                      </a: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Рибоза</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4"/>
                  </a:ext>
                </a:extLst>
              </a:tr>
              <a:tr h="370840">
                <a:tc rowSpan="4">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ДНҚ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Аденин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Дезоксирибоза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5"/>
                  </a:ext>
                </a:extLst>
              </a:tr>
              <a:tr h="370840">
                <a:tc vMerge="1">
                  <a:txBody>
                    <a:bodyPr/>
                    <a:lstStyle/>
                    <a:p>
                      <a:endParaRPr lang="en-US"/>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Гуанин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Дезоксирибоза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6"/>
                  </a:ext>
                </a:extLst>
              </a:tr>
              <a:tr h="370840">
                <a:tc vMerge="1">
                  <a:txBody>
                    <a:bodyPr/>
                    <a:lstStyle/>
                    <a:p>
                      <a:endParaRPr lang="en-US"/>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Цитозин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Дезоксирибоза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7"/>
                  </a:ext>
                </a:extLst>
              </a:tr>
              <a:tr h="370840">
                <a:tc vMerge="1">
                  <a:txBody>
                    <a:bodyPr/>
                    <a:lstStyle/>
                    <a:p>
                      <a:endParaRPr lang="en-US" dirty="0"/>
                    </a:p>
                  </a:txBody>
                  <a:tcPr/>
                </a:tc>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Тимин</a:t>
                      </a: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Дезоксирибоза </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71276" rtl="0" eaLnBrk="1" fontAlgn="auto" latinLnBrk="0" hangingPunct="1">
                        <a:lnSpc>
                          <a:spcPct val="100000"/>
                        </a:lnSpc>
                        <a:spcBef>
                          <a:spcPts val="0"/>
                        </a:spcBef>
                        <a:spcAft>
                          <a:spcPts val="0"/>
                        </a:spcAft>
                        <a:buClrTx/>
                        <a:buSzTx/>
                        <a:buFontTx/>
                        <a:buNone/>
                        <a:tabLst/>
                        <a:defRPr/>
                      </a:pP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қышқылы</a:t>
                      </a: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8"/>
                  </a:ext>
                </a:extLst>
              </a:tr>
            </a:tbl>
          </a:graphicData>
        </a:graphic>
      </p:graphicFrame>
      <p:pic>
        <p:nvPicPr>
          <p:cNvPr id="5" name="Рисунок 4"/>
          <p:cNvPicPr>
            <a:picLocks noChangeAspect="1"/>
          </p:cNvPicPr>
          <p:nvPr/>
        </p:nvPicPr>
        <p:blipFill rotWithShape="1">
          <a:blip r:embed="rId2"/>
          <a:srcRect l="69028" t="22157" r="4427"/>
          <a:stretch/>
        </p:blipFill>
        <p:spPr>
          <a:xfrm>
            <a:off x="6870999" y="6023646"/>
            <a:ext cx="1504694" cy="1052327"/>
          </a:xfrm>
          <a:prstGeom prst="rect">
            <a:avLst/>
          </a:prstGeom>
        </p:spPr>
      </p:pic>
      <p:sp>
        <p:nvSpPr>
          <p:cNvPr id="6" name="Прямоугольник 5"/>
          <p:cNvSpPr/>
          <p:nvPr/>
        </p:nvSpPr>
        <p:spPr>
          <a:xfrm>
            <a:off x="284167" y="7248823"/>
            <a:ext cx="9143996" cy="461665"/>
          </a:xfrm>
          <a:prstGeom prst="rect">
            <a:avLst/>
          </a:prstGeom>
          <a:ln>
            <a:solidFill>
              <a:srgbClr val="002060"/>
            </a:solidFill>
          </a:ln>
        </p:spPr>
        <p:txBody>
          <a:bodyPr wrap="square">
            <a:spAutoFit/>
          </a:bodyP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Полинуклеотидтердің құрылыс сызбасы</a:t>
            </a:r>
          </a:p>
        </p:txBody>
      </p:sp>
      <p:sp>
        <p:nvSpPr>
          <p:cNvPr id="7" name="Прямоугольник 6">
            <a:extLst>
              <a:ext uri="{FF2B5EF4-FFF2-40B4-BE49-F238E27FC236}">
                <a16:creationId xmlns:a16="http://schemas.microsoft.com/office/drawing/2014/main" id="{5D64A5C8-002E-4AE8-A04C-342E66356CE4}"/>
              </a:ext>
            </a:extLst>
          </p:cNvPr>
          <p:cNvSpPr/>
          <p:nvPr/>
        </p:nvSpPr>
        <p:spPr>
          <a:xfrm>
            <a:off x="2739014" y="5567889"/>
            <a:ext cx="1884602" cy="369332"/>
          </a:xfrm>
          <a:prstGeom prst="rect">
            <a:avLst/>
          </a:prstGeom>
          <a:ln>
            <a:solidFill>
              <a:srgbClr val="002060"/>
            </a:solidFill>
          </a:ln>
        </p:spPr>
        <p:txBody>
          <a:bodyPr wrap="square">
            <a:spAutoFit/>
          </a:bodyPr>
          <a:lstStyle/>
          <a:p>
            <a:pPr algn="ct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 негіз 1</a:t>
            </a:r>
          </a:p>
        </p:txBody>
      </p:sp>
      <p:sp>
        <p:nvSpPr>
          <p:cNvPr id="8" name="Прямоугольник 7">
            <a:extLst>
              <a:ext uri="{FF2B5EF4-FFF2-40B4-BE49-F238E27FC236}">
                <a16:creationId xmlns:a16="http://schemas.microsoft.com/office/drawing/2014/main" id="{0640C53F-8BDB-415E-A173-A55CEED654CB}"/>
              </a:ext>
            </a:extLst>
          </p:cNvPr>
          <p:cNvSpPr/>
          <p:nvPr/>
        </p:nvSpPr>
        <p:spPr>
          <a:xfrm>
            <a:off x="6681045" y="5589464"/>
            <a:ext cx="1884602" cy="369332"/>
          </a:xfrm>
          <a:prstGeom prst="rect">
            <a:avLst/>
          </a:prstGeom>
          <a:ln>
            <a:solidFill>
              <a:srgbClr val="002060"/>
            </a:solidFill>
          </a:ln>
        </p:spPr>
        <p:txBody>
          <a:bodyPr wrap="square">
            <a:spAutoFit/>
          </a:bodyPr>
          <a:lstStyle/>
          <a:p>
            <a:pPr algn="ct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 негіз 2</a:t>
            </a:r>
          </a:p>
        </p:txBody>
      </p:sp>
      <p:sp>
        <p:nvSpPr>
          <p:cNvPr id="9" name="Прямоугольник 8">
            <a:extLst>
              <a:ext uri="{FF2B5EF4-FFF2-40B4-BE49-F238E27FC236}">
                <a16:creationId xmlns:a16="http://schemas.microsoft.com/office/drawing/2014/main" id="{D61BC491-B0B0-412D-9DFD-AED3BF7D529A}"/>
              </a:ext>
            </a:extLst>
          </p:cNvPr>
          <p:cNvSpPr/>
          <p:nvPr/>
        </p:nvSpPr>
        <p:spPr>
          <a:xfrm>
            <a:off x="625507" y="6296327"/>
            <a:ext cx="1892976" cy="369332"/>
          </a:xfrm>
          <a:prstGeom prst="rect">
            <a:avLst/>
          </a:prstGeom>
          <a:ln>
            <a:solidFill>
              <a:srgbClr val="002060"/>
            </a:solidFill>
          </a:ln>
        </p:spPr>
        <p:txBody>
          <a:bodyPr wrap="square">
            <a:spAutoFit/>
          </a:bodyPr>
          <a:lstStyle/>
          <a:p>
            <a:pPr algn="ctr"/>
            <a:r>
              <a:rPr lang="kk-KZ"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Көмірсу</a:t>
            </a:r>
            <a:endPar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Прямоугольник 9">
            <a:extLst>
              <a:ext uri="{FF2B5EF4-FFF2-40B4-BE49-F238E27FC236}">
                <a16:creationId xmlns:a16="http://schemas.microsoft.com/office/drawing/2014/main" id="{0400629A-B771-4A34-A596-5C11D213BA2A}"/>
              </a:ext>
            </a:extLst>
          </p:cNvPr>
          <p:cNvSpPr/>
          <p:nvPr/>
        </p:nvSpPr>
        <p:spPr>
          <a:xfrm>
            <a:off x="4816615" y="6296327"/>
            <a:ext cx="1725197" cy="369332"/>
          </a:xfrm>
          <a:prstGeom prst="rect">
            <a:avLst/>
          </a:prstGeom>
          <a:ln>
            <a:solidFill>
              <a:srgbClr val="002060"/>
            </a:solidFill>
          </a:ln>
        </p:spPr>
        <p:txBody>
          <a:bodyPr wrap="square">
            <a:spAutoFit/>
          </a:bodyPr>
          <a:lstStyle/>
          <a:p>
            <a:pPr algn="ctr"/>
            <a:r>
              <a:rPr lang="kk-KZ"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Көмірсу</a:t>
            </a:r>
            <a:endPar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1" name="Рисунок 10">
            <a:extLst>
              <a:ext uri="{FF2B5EF4-FFF2-40B4-BE49-F238E27FC236}">
                <a16:creationId xmlns:a16="http://schemas.microsoft.com/office/drawing/2014/main" id="{50AD55A5-4A9C-4436-8F7F-571C5207D462}"/>
              </a:ext>
            </a:extLst>
          </p:cNvPr>
          <p:cNvPicPr>
            <a:picLocks noChangeAspect="1"/>
          </p:cNvPicPr>
          <p:nvPr/>
        </p:nvPicPr>
        <p:blipFill rotWithShape="1">
          <a:blip r:embed="rId2"/>
          <a:srcRect l="26896" t="27808" r="46559" b="5200"/>
          <a:stretch/>
        </p:blipFill>
        <p:spPr>
          <a:xfrm>
            <a:off x="2847670" y="6017333"/>
            <a:ext cx="1748414" cy="1052327"/>
          </a:xfrm>
          <a:prstGeom prst="rect">
            <a:avLst/>
          </a:prstGeom>
        </p:spPr>
      </p:pic>
    </p:spTree>
    <p:extLst>
      <p:ext uri="{BB962C8B-B14F-4D97-AF65-F5344CB8AC3E}">
        <p14:creationId xmlns:p14="http://schemas.microsoft.com/office/powerpoint/2010/main" val="895321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құрылымдары</a:t>
            </a:r>
          </a:p>
        </p:txBody>
      </p:sp>
      <p:sp>
        <p:nvSpPr>
          <p:cNvPr id="3" name="TextBox 2"/>
          <p:cNvSpPr txBox="1"/>
          <p:nvPr/>
        </p:nvSpPr>
        <p:spPr>
          <a:xfrm>
            <a:off x="284163" y="1280998"/>
            <a:ext cx="9144000" cy="4096094"/>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бірінші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құрылымында мононуклеидтер белгілі тәртіппен орналасады. </a:t>
            </a:r>
          </a:p>
          <a:p>
            <a:pPr marL="457200" indent="-4572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екінші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құрылымында макромолекулалардың кеңістікте қосы шиыршық болып орналасады. </a:t>
            </a:r>
          </a:p>
          <a:p>
            <a:pPr marL="457200" indent="-4572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үшінші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құрылымында ДНҚ мен РНҚ кеңістікте шумақталып орналасады. </a:t>
            </a:r>
          </a:p>
        </p:txBody>
      </p:sp>
    </p:spTree>
    <p:extLst>
      <p:ext uri="{BB962C8B-B14F-4D97-AF65-F5344CB8AC3E}">
        <p14:creationId xmlns:p14="http://schemas.microsoft.com/office/powerpoint/2010/main" val="87318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297438"/>
            <a:ext cx="5267102" cy="1077218"/>
          </a:xfrm>
          <a:prstGeom prst="rect">
            <a:avLst/>
          </a:prstGeom>
          <a:noFill/>
        </p:spPr>
        <p:txBody>
          <a:bodyPr wrap="square" rtlCol="0">
            <a:spAutoFit/>
          </a:bodyPr>
          <a:lstStyle/>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913524"/>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BEB0BD-7B70-4C7B-8CF8-63F9AF140AE1}"/>
              </a:ext>
            </a:extLst>
          </p:cNvPr>
          <p:cNvSpPr>
            <a:spLocks noGrp="1"/>
          </p:cNvSpPr>
          <p:nvPr>
            <p:ph type="title"/>
          </p:nvPr>
        </p:nvSpPr>
        <p:spPr>
          <a:xfrm>
            <a:off x="284163" y="292100"/>
            <a:ext cx="9144000" cy="752929"/>
          </a:xfrm>
          <a:ln>
            <a:solidFill>
              <a:srgbClr val="002060"/>
            </a:solidFill>
          </a:ln>
        </p:spPr>
        <p:txBody>
          <a:bodyPr lIns="252000" tIns="108000" rIns="252000" bIns="108000">
            <a:norm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Сабақтың мақсаты</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a:extLst>
              <a:ext uri="{FF2B5EF4-FFF2-40B4-BE49-F238E27FC236}">
                <a16:creationId xmlns:a16="http://schemas.microsoft.com/office/drawing/2014/main" id="{104EFABA-E912-4556-A852-921559C137AA}"/>
              </a:ext>
            </a:extLst>
          </p:cNvPr>
          <p:cNvSpPr>
            <a:spLocks noGrp="1"/>
          </p:cNvSpPr>
          <p:nvPr>
            <p:ph idx="1"/>
          </p:nvPr>
        </p:nvSpPr>
        <p:spPr>
          <a:xfrm>
            <a:off x="284162" y="1487224"/>
            <a:ext cx="9144000" cy="2230666"/>
          </a:xfrm>
          <a:ln>
            <a:solidFill>
              <a:srgbClr val="002060"/>
            </a:solidFill>
          </a:ln>
        </p:spPr>
        <p:txBody>
          <a:bodyPr lIns="252000" tIns="108000" rIns="252000" bIns="108000">
            <a:normAutofit/>
          </a:bodyPr>
          <a:lstStyle/>
          <a:p>
            <a:pPr marL="361950" indent="-361950"/>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 және олардың құрылыс формуласын түсіну</a:t>
            </a:r>
            <a:r>
              <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endPar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361950" indent="-361950"/>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Нуклеин қышқылдары және олардың түрлерінің қызметін түсіну</a:t>
            </a:r>
            <a:r>
              <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428088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 (белоктар) </a:t>
            </a:r>
          </a:p>
        </p:txBody>
      </p:sp>
      <p:sp>
        <p:nvSpPr>
          <p:cNvPr id="3" name="TextBox 2"/>
          <p:cNvSpPr txBox="1"/>
          <p:nvPr/>
        </p:nvSpPr>
        <p:spPr>
          <a:xfrm>
            <a:off x="284163" y="1065796"/>
            <a:ext cx="9144000" cy="587441"/>
          </a:xfrm>
          <a:prstGeom prst="rect">
            <a:avLst/>
          </a:prstGeom>
          <a:noFill/>
          <a:ln>
            <a:solidFill>
              <a:schemeClr val="tx2"/>
            </a:solidFill>
          </a:ln>
        </p:spPr>
        <p:txBody>
          <a:bodyPr wrap="square" lIns="252000" tIns="108000" rIns="252000" bIns="108000" rtlCol="0">
            <a:spAutoFit/>
          </a:bodyPr>
          <a:lstStyle/>
          <a:p>
            <a:pPr indent="725488" algn="just"/>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Нәруыздардың организімде атқаратын қызметтері</a:t>
            </a:r>
            <a:endParaRPr lang="en-GB"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graphicFrame>
            <p:nvGraphicFramePr>
              <p:cNvPr id="4" name="Таблица 3"/>
              <p:cNvGraphicFramePr>
                <a:graphicFrameLocks noGrp="1"/>
              </p:cNvGraphicFramePr>
              <p:nvPr>
                <p:extLst>
                  <p:ext uri="{D42A27DB-BD31-4B8C-83A1-F6EECF244321}">
                    <p14:modId xmlns:p14="http://schemas.microsoft.com/office/powerpoint/2010/main" val="1218093404"/>
                  </p:ext>
                </p:extLst>
              </p:nvPr>
            </p:nvGraphicFramePr>
            <p:xfrm>
              <a:off x="287771" y="1771661"/>
              <a:ext cx="9144000" cy="5989889"/>
            </p:xfrm>
            <a:graphic>
              <a:graphicData uri="http://schemas.openxmlformats.org/drawingml/2006/table">
                <a:tbl>
                  <a:tblPr firstRow="1" bandRow="1">
                    <a:tableStyleId>{5940675A-B579-460E-94D1-54222C63F5DA}</a:tableStyleId>
                  </a:tblPr>
                  <a:tblGrid>
                    <a:gridCol w="2559338">
                      <a:extLst>
                        <a:ext uri="{9D8B030D-6E8A-4147-A177-3AD203B41FA5}">
                          <a16:colId xmlns:a16="http://schemas.microsoft.com/office/drawing/2014/main" val="20000"/>
                        </a:ext>
                      </a:extLst>
                    </a:gridCol>
                    <a:gridCol w="3366655">
                      <a:extLst>
                        <a:ext uri="{9D8B030D-6E8A-4147-A177-3AD203B41FA5}">
                          <a16:colId xmlns:a16="http://schemas.microsoft.com/office/drawing/2014/main" val="20001"/>
                        </a:ext>
                      </a:extLst>
                    </a:gridCol>
                    <a:gridCol w="3218007">
                      <a:extLst>
                        <a:ext uri="{9D8B030D-6E8A-4147-A177-3AD203B41FA5}">
                          <a16:colId xmlns:a16="http://schemas.microsoft.com/office/drawing/2014/main" val="20002"/>
                        </a:ext>
                      </a:extLst>
                    </a:gridCol>
                  </a:tblGrid>
                  <a:tr h="673367">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Қызыметіне қарай жіктелуі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Қызметі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Мысалдары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Серпімділік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Жасушаның құрылыс материалы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Коллаген, қабықша, мембраналық нәруыздар</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Тасымалдаушы</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Әр түрлі заттарды тасымалдайды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Гемоглобин</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kk-KZ" sz="1800" i="1" baseline="0" smtClean="0">
                                      <a:solidFill>
                                        <a:srgbClr val="002060"/>
                                      </a:solidFill>
                                      <a:latin typeface="Cambria Math" panose="02040503050406030204" pitchFamily="18" charset="0"/>
                                    </a:rPr>
                                  </m:ctrlPr>
                                </m:sSubPr>
                                <m:e>
                                  <m:r>
                                    <a:rPr lang="en-US" sz="1800" b="0" i="1" baseline="0" smtClean="0">
                                      <a:solidFill>
                                        <a:srgbClr val="002060"/>
                                      </a:solidFill>
                                      <a:latin typeface="Cambria Math" panose="02040503050406030204" pitchFamily="18" charset="0"/>
                                    </a:rPr>
                                    <m:t>𝑂</m:t>
                                  </m:r>
                                </m:e>
                                <m:sub>
                                  <m:r>
                                    <a:rPr lang="en-US" sz="1800" b="0" i="1" baseline="0" smtClean="0">
                                      <a:solidFill>
                                        <a:srgbClr val="002060"/>
                                      </a:solidFill>
                                      <a:latin typeface="Cambria Math" panose="02040503050406030204" pitchFamily="18" charset="0"/>
                                    </a:rPr>
                                    <m:t>2</m:t>
                                  </m:r>
                                </m:sub>
                              </m:sSub>
                            </m:oMath>
                          </a14:m>
                          <a:r>
                            <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en-US" sz="1800" i="1" smtClean="0">
                                      <a:solidFill>
                                        <a:srgbClr val="002060"/>
                                      </a:solidFill>
                                      <a:latin typeface="Cambria Math" panose="02040503050406030204" pitchFamily="18" charset="0"/>
                                    </a:rPr>
                                  </m:ctrlPr>
                                </m:sSubPr>
                                <m:e>
                                  <m:r>
                                    <a:rPr lang="en-US" sz="1800" b="0" i="1" smtClean="0">
                                      <a:solidFill>
                                        <a:srgbClr val="002060"/>
                                      </a:solidFill>
                                      <a:latin typeface="Cambria Math" panose="02040503050406030204" pitchFamily="18" charset="0"/>
                                    </a:rPr>
                                    <m:t>𝐶𝑂</m:t>
                                  </m:r>
                                </m:e>
                                <m:sub>
                                  <m:r>
                                    <a:rPr lang="en-US" sz="1800" b="0" i="1" smtClean="0">
                                      <a:solidFill>
                                        <a:srgbClr val="002060"/>
                                      </a:solidFill>
                                      <a:latin typeface="Cambria Math" panose="02040503050406030204" pitchFamily="18" charset="0"/>
                                    </a:rPr>
                                    <m:t>2</m:t>
                                  </m:r>
                                </m:sub>
                              </m:sSub>
                              <m:r>
                                <a:rPr lang="kk-KZ" sz="1800" b="0" i="0" smtClean="0">
                                  <a:solidFill>
                                    <a:srgbClr val="002060"/>
                                  </a:solidFill>
                                  <a:latin typeface="Cambria Math" panose="02040503050406030204" pitchFamily="18" charset="0"/>
                                </a:rPr>
                                <m:t>) </m:t>
                              </m:r>
                            </m:oMath>
                          </a14:m>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 тасымалдау</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2"/>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Қорғағыштық, жамылғыш</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Бөтен заттарды зиянсыздандырады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Қан сарысуының гаммоглобині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3"/>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Энергетикалық қуат көзі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Организімді</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энергиямен қамтамасыз етеді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1 г нәруыз ыдырағанда 17,6 кДж энергия бөлінеді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4"/>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Катализдік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Организмдегі</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химиялық реакцияларды тездетеді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Барлық ферменттің тәбиғаты нәруыздық.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5"/>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Жиырылғыштық</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71276" rtl="0" eaLnBrk="1" fontAlgn="auto" latinLnBrk="0" hangingPunct="1">
                            <a:lnSpc>
                              <a:spcPct val="100000"/>
                            </a:lnSpc>
                            <a:spcBef>
                              <a:spcPts val="0"/>
                            </a:spcBef>
                            <a:spcAft>
                              <a:spcPts val="0"/>
                            </a:spcAft>
                            <a:buClrTx/>
                            <a:buSzTx/>
                            <a:buFontTx/>
                            <a:buNone/>
                            <a:tabLst/>
                            <a:defRPr/>
                          </a:pPr>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Организм</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мен жасушаларға тән барлық қозғалыстарды атқарады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Миозин (бұлшық ет нәруызы)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6"/>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Реттегіштік</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Алмасу процестерін реттейді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Гормондар, инсулин</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7"/>
                      </a:ext>
                    </a:extLst>
                  </a:tr>
                </a:tbl>
              </a:graphicData>
            </a:graphic>
          </p:graphicFrame>
        </mc:Choice>
        <mc:Fallback xmlns="">
          <p:graphicFrame>
            <p:nvGraphicFramePr>
              <p:cNvPr id="4" name="Таблица 3"/>
              <p:cNvGraphicFramePr>
                <a:graphicFrameLocks noGrp="1"/>
              </p:cNvGraphicFramePr>
              <p:nvPr>
                <p:extLst>
                  <p:ext uri="{D42A27DB-BD31-4B8C-83A1-F6EECF244321}">
                    <p14:modId xmlns:p14="http://schemas.microsoft.com/office/powerpoint/2010/main" val="1218093404"/>
                  </p:ext>
                </p:extLst>
              </p:nvPr>
            </p:nvGraphicFramePr>
            <p:xfrm>
              <a:off x="287771" y="1771661"/>
              <a:ext cx="9144000" cy="5989889"/>
            </p:xfrm>
            <a:graphic>
              <a:graphicData uri="http://schemas.openxmlformats.org/drawingml/2006/table">
                <a:tbl>
                  <a:tblPr firstRow="1" bandRow="1">
                    <a:tableStyleId>{5940675A-B579-460E-94D1-54222C63F5DA}</a:tableStyleId>
                  </a:tblPr>
                  <a:tblGrid>
                    <a:gridCol w="2559338">
                      <a:extLst>
                        <a:ext uri="{9D8B030D-6E8A-4147-A177-3AD203B41FA5}">
                          <a16:colId xmlns:a16="http://schemas.microsoft.com/office/drawing/2014/main" val="20000"/>
                        </a:ext>
                      </a:extLst>
                    </a:gridCol>
                    <a:gridCol w="3366655">
                      <a:extLst>
                        <a:ext uri="{9D8B030D-6E8A-4147-A177-3AD203B41FA5}">
                          <a16:colId xmlns:a16="http://schemas.microsoft.com/office/drawing/2014/main" val="20001"/>
                        </a:ext>
                      </a:extLst>
                    </a:gridCol>
                    <a:gridCol w="3218007">
                      <a:extLst>
                        <a:ext uri="{9D8B030D-6E8A-4147-A177-3AD203B41FA5}">
                          <a16:colId xmlns:a16="http://schemas.microsoft.com/office/drawing/2014/main" val="20002"/>
                        </a:ext>
                      </a:extLst>
                    </a:gridCol>
                  </a:tblGrid>
                  <a:tr h="673367">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Қызыметіне қарай жіктелуі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Қызметі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1800" dirty="0">
                              <a:solidFill>
                                <a:srgbClr val="620BFC"/>
                              </a:solidFill>
                              <a:latin typeface="Open Sans" panose="020B0606030504020204" pitchFamily="34" charset="0"/>
                              <a:ea typeface="Open Sans" panose="020B0606030504020204" pitchFamily="34" charset="0"/>
                              <a:cs typeface="Open Sans" panose="020B0606030504020204" pitchFamily="34" charset="0"/>
                            </a:rPr>
                            <a:t>Мысалдары </a:t>
                          </a:r>
                          <a:endParaRPr lang="en-US" sz="1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Серпімділік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Жасушаның құрылыс материалы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Коллаген, қабықша, мембраналық нәруыздар</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Тасымалдаушы</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Әр түрлі заттарды тасымалдайды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ru-KZ"/>
                        </a:p>
                      </a:txBody>
                      <a:tcPr>
                        <a:blipFill>
                          <a:blip r:embed="rId2"/>
                          <a:stretch>
                            <a:fillRect l="-184470" t="-202655" r="-379" b="-578761"/>
                          </a:stretch>
                        </a:blipFill>
                      </a:tcPr>
                    </a:tc>
                    <a:extLst>
                      <a:ext uri="{0D108BD9-81ED-4DB2-BD59-A6C34878D82A}">
                        <a16:rowId xmlns:a16="http://schemas.microsoft.com/office/drawing/2014/main" val="10002"/>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Қорғағыштық, жамылғыш</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Бөтен заттарды зиянсыздандырады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Қан сарысуының гаммоглобині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3"/>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Энергетикалық қуат көзі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Организімді</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энергиямен қамтамасыз етеді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1 г нәруыз ыдырағанда 17,6 кДж энергия бөлінеді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4"/>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Катализдік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Организмдегі</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химиялық реакцияларды тездетеді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Барлық ферменттің тәбиғаты нәруыздық.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5"/>
                      </a:ext>
                    </a:extLst>
                  </a:tr>
                  <a:tr h="1188720">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Жиырылғыштық</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71276" rtl="0" eaLnBrk="1" fontAlgn="auto" latinLnBrk="0" hangingPunct="1">
                            <a:lnSpc>
                              <a:spcPct val="100000"/>
                            </a:lnSpc>
                            <a:spcBef>
                              <a:spcPts val="0"/>
                            </a:spcBef>
                            <a:spcAft>
                              <a:spcPts val="0"/>
                            </a:spcAft>
                            <a:buClrTx/>
                            <a:buSzTx/>
                            <a:buFontTx/>
                            <a:buNone/>
                            <a:tabLst/>
                            <a:defRPr/>
                          </a:pPr>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Организм</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мен жасушаларға тән барлық қозғалыстарды атқарады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Миозин (бұлшық ет нәруызы)</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6"/>
                      </a:ext>
                    </a:extLst>
                  </a:tr>
                  <a:tr h="687967">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Реттегіштік</a:t>
                          </a:r>
                          <a:r>
                            <a:rPr lang="kk-KZ" sz="1800"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Алмасу процестерін реттейді</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kk-KZ"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Гормондар, инсулин</a:t>
                          </a: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7"/>
                      </a:ext>
                    </a:extLst>
                  </a:tr>
                </a:tbl>
              </a:graphicData>
            </a:graphic>
          </p:graphicFrame>
        </mc:Fallback>
      </mc:AlternateContent>
    </p:spTree>
    <p:extLst>
      <p:ext uri="{BB962C8B-B14F-4D97-AF65-F5344CB8AC3E}">
        <p14:creationId xmlns:p14="http://schemas.microsoft.com/office/powerpoint/2010/main" val="90855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0732"/>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 молекуласының құрылысы </a:t>
            </a:r>
          </a:p>
        </p:txBody>
      </p:sp>
      <p:sp>
        <p:nvSpPr>
          <p:cNvPr id="3" name="TextBox 2"/>
          <p:cNvSpPr txBox="1"/>
          <p:nvPr/>
        </p:nvSpPr>
        <p:spPr>
          <a:xfrm>
            <a:off x="284163" y="1238300"/>
            <a:ext cx="9144000" cy="64899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 молекуласының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бірінші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Рисунок 3"/>
          <p:cNvPicPr>
            <a:picLocks noChangeAspect="1"/>
          </p:cNvPicPr>
          <p:nvPr/>
        </p:nvPicPr>
        <p:blipFill>
          <a:blip r:embed="rId2"/>
          <a:stretch>
            <a:fillRect/>
          </a:stretch>
        </p:blipFill>
        <p:spPr>
          <a:xfrm>
            <a:off x="1576485" y="2399470"/>
            <a:ext cx="6559356" cy="2621210"/>
          </a:xfrm>
          <a:prstGeom prst="rect">
            <a:avLst/>
          </a:prstGeom>
        </p:spPr>
      </p:pic>
      <p:sp>
        <p:nvSpPr>
          <p:cNvPr id="5" name="TextBox 4"/>
          <p:cNvSpPr txBox="1"/>
          <p:nvPr/>
        </p:nvSpPr>
        <p:spPr>
          <a:xfrm>
            <a:off x="284163" y="5335264"/>
            <a:ext cx="9144000" cy="1510771"/>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Полипептиттік тізбектегі аминқышқылдары қалдықтарының қатаң тәртіппен бірінен кейін бірінің орналасуы. </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0994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 молекуласының құрылысы </a:t>
            </a:r>
          </a:p>
        </p:txBody>
      </p:sp>
      <p:sp>
        <p:nvSpPr>
          <p:cNvPr id="3" name="TextBox 2"/>
          <p:cNvSpPr txBox="1"/>
          <p:nvPr/>
        </p:nvSpPr>
        <p:spPr>
          <a:xfrm>
            <a:off x="284163" y="1213059"/>
            <a:ext cx="9144000" cy="64899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 молекуласының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екінші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4178497" y="2056272"/>
            <a:ext cx="5249666" cy="4957868"/>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Нәруыздардың көбінің кеңістікте оралма тәрізді оратылуы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екінші реттік құрылым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деп аталады. Бұл құрылым негізінен оралма оарлымдарында орналасқан карбоксил тобындағы оттек атомы мен амин тобының сутек атомдары арасындағы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сутектік байланыстар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арқылы түзіледі. </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Рисунок 5"/>
          <p:cNvPicPr>
            <a:picLocks noChangeAspect="1"/>
          </p:cNvPicPr>
          <p:nvPr/>
        </p:nvPicPr>
        <p:blipFill>
          <a:blip r:embed="rId2"/>
          <a:stretch>
            <a:fillRect/>
          </a:stretch>
        </p:blipFill>
        <p:spPr>
          <a:xfrm>
            <a:off x="284163" y="2444703"/>
            <a:ext cx="3894334" cy="5000325"/>
          </a:xfrm>
          <a:prstGeom prst="rect">
            <a:avLst/>
          </a:prstGeom>
        </p:spPr>
      </p:pic>
    </p:spTree>
    <p:extLst>
      <p:ext uri="{BB962C8B-B14F-4D97-AF65-F5344CB8AC3E}">
        <p14:creationId xmlns:p14="http://schemas.microsoft.com/office/powerpoint/2010/main" val="250911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502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 молекуласының құрылысы </a:t>
            </a:r>
          </a:p>
        </p:txBody>
      </p:sp>
      <p:sp>
        <p:nvSpPr>
          <p:cNvPr id="3" name="TextBox 2"/>
          <p:cNvSpPr txBox="1"/>
          <p:nvPr/>
        </p:nvSpPr>
        <p:spPr>
          <a:xfrm>
            <a:off x="284163" y="1118638"/>
            <a:ext cx="9144000" cy="64899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 молекуласының үшінші реттік құрылымы</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5167394" y="1945531"/>
            <a:ext cx="4271820" cy="5758088"/>
          </a:xfrm>
          <a:prstGeom prst="rect">
            <a:avLst/>
          </a:prstGeom>
          <a:noFill/>
          <a:ln>
            <a:solidFill>
              <a:schemeClr val="tx2"/>
            </a:solidFill>
          </a:ln>
        </p:spPr>
        <p:txBody>
          <a:bodyPr wrap="square" lIns="252000" tIns="108000" rIns="252000" bIns="108000" rtlCol="0">
            <a:spAutoFit/>
          </a:bodyPr>
          <a:lstStyle/>
          <a:p>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Нәруыздың орама тектес молекуласы биологиялық процестердің әсерінен молекула арасында </a:t>
            </a: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сутектік байланыс, дисулфид көпіршесі, күрделі эфирлік көпірше және бүйір тізбектегі анион мен катиондар арасындағы иондық байланыстар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арқылы өзара байланысып </a:t>
            </a: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үшінші реттік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 түзеді. </a:t>
            </a:r>
            <a:endParaRPr lang="en-GB"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Рисунок 6"/>
          <p:cNvPicPr>
            <a:picLocks noChangeAspect="1"/>
          </p:cNvPicPr>
          <p:nvPr/>
        </p:nvPicPr>
        <p:blipFill>
          <a:blip r:embed="rId2"/>
          <a:stretch>
            <a:fillRect/>
          </a:stretch>
        </p:blipFill>
        <p:spPr>
          <a:xfrm>
            <a:off x="284163" y="1881968"/>
            <a:ext cx="4629150" cy="4200525"/>
          </a:xfrm>
          <a:prstGeom prst="rect">
            <a:avLst/>
          </a:prstGeom>
        </p:spPr>
      </p:pic>
      <p:sp>
        <p:nvSpPr>
          <p:cNvPr id="8" name="TextBox 7"/>
          <p:cNvSpPr txBox="1"/>
          <p:nvPr/>
        </p:nvSpPr>
        <p:spPr>
          <a:xfrm>
            <a:off x="284163" y="6069737"/>
            <a:ext cx="4629150" cy="1633882"/>
          </a:xfrm>
          <a:prstGeom prst="rect">
            <a:avLst/>
          </a:prstGeom>
          <a:noFill/>
          <a:ln>
            <a:solidFill>
              <a:schemeClr val="tx2"/>
            </a:solidFill>
          </a:ln>
        </p:spPr>
        <p:txBody>
          <a:bodyPr wrap="square" lIns="252000" tIns="108000" rIns="252000" bIns="108000" rtlCol="0">
            <a:spAutoFit/>
          </a:bodyPr>
          <a:lstStyle/>
          <a:p>
            <a:r>
              <a:rPr lang="kk-KZ" altLang="ru-RU"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Үшінші реттік құрылым нәруыздың өзіне тән қасиеттері мен белсенділігіне жауап береді.</a:t>
            </a:r>
            <a:endParaRPr lang="en-GB" altLang="ru-RU"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1895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 молекуласының құрылысы </a:t>
            </a:r>
          </a:p>
        </p:txBody>
      </p:sp>
      <p:sp>
        <p:nvSpPr>
          <p:cNvPr id="3" name="TextBox 2"/>
          <p:cNvSpPr txBox="1"/>
          <p:nvPr/>
        </p:nvSpPr>
        <p:spPr>
          <a:xfrm>
            <a:off x="284162" y="1186565"/>
            <a:ext cx="9144000" cy="1079884"/>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 молекуласының төртінші реттік құрылымы</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5288719" y="2519222"/>
            <a:ext cx="4139444" cy="4096094"/>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Кейбір нәруыздарда бірнеше полипептидтік тізбектердің бір-бірімен күрделі кешендерге бірігуі нәруыздардың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төртінші реттік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құрылымын береді. </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Рисунок 3"/>
          <p:cNvPicPr>
            <a:picLocks noChangeAspect="1"/>
          </p:cNvPicPr>
          <p:nvPr/>
        </p:nvPicPr>
        <p:blipFill>
          <a:blip r:embed="rId2"/>
          <a:stretch>
            <a:fillRect/>
          </a:stretch>
        </p:blipFill>
        <p:spPr>
          <a:xfrm>
            <a:off x="711538" y="2337723"/>
            <a:ext cx="3672982" cy="2635365"/>
          </a:xfrm>
          <a:prstGeom prst="rect">
            <a:avLst/>
          </a:prstGeom>
        </p:spPr>
      </p:pic>
      <p:pic>
        <p:nvPicPr>
          <p:cNvPr id="6" name="Рисунок 5"/>
          <p:cNvPicPr>
            <a:picLocks noChangeAspect="1"/>
          </p:cNvPicPr>
          <p:nvPr/>
        </p:nvPicPr>
        <p:blipFill>
          <a:blip r:embed="rId3"/>
          <a:stretch>
            <a:fillRect/>
          </a:stretch>
        </p:blipFill>
        <p:spPr>
          <a:xfrm>
            <a:off x="933541" y="5044362"/>
            <a:ext cx="3228975" cy="2714625"/>
          </a:xfrm>
          <a:prstGeom prst="rect">
            <a:avLst/>
          </a:prstGeom>
        </p:spPr>
      </p:pic>
    </p:spTree>
    <p:extLst>
      <p:ext uri="{BB962C8B-B14F-4D97-AF65-F5344CB8AC3E}">
        <p14:creationId xmlns:p14="http://schemas.microsoft.com/office/powerpoint/2010/main" val="112456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Нәруыздардың қасиеттері</a:t>
            </a:r>
          </a:p>
        </p:txBody>
      </p:sp>
      <p:sp>
        <p:nvSpPr>
          <p:cNvPr id="3" name="TextBox 2"/>
          <p:cNvSpPr txBox="1"/>
          <p:nvPr/>
        </p:nvSpPr>
        <p:spPr>
          <a:xfrm>
            <a:off x="284163" y="1171256"/>
            <a:ext cx="9144000" cy="6219752"/>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Нәруыздың физикалық қасиеттері. </a:t>
            </a: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Қатты күйдегі нәруыздар ақ түсті ұнтақ заттар. Олардың нақты балқу температурасы болмайды. Нәруыздардың ерігіштігі әр түрлі. Нәруыздардың көбісі сілті мен қышқыл ерітінділерінде ериді. Кейбіреулері суда және тұздардың сұйылтылған ерітінділерінде ериді. Ал олар органикалық еріткіштерде ерімейді. </a:t>
            </a:r>
          </a:p>
          <a:p>
            <a:pPr marL="457200" indent="-457200">
              <a:buFont typeface="Arial" panose="020B0604020202020204" pitchFamily="34" charset="0"/>
              <a:buChar char="•"/>
            </a:pPr>
            <a:r>
              <a:rPr lang="kk-KZ"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Нәруыздың денатурациясы. </a:t>
            </a: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Нәруыздардың екінші және үшінші реттік құрылымдарына жауапты байланыстар (сутектік, дисульфид көпіршесі және т.б.) әлсіз болғандықтан оңай үзіліп, нәруыздардың кеңістік құрылымының бұзылуы. </a:t>
            </a:r>
          </a:p>
          <a:p>
            <a:pPr marL="457200" indent="-457200">
              <a:buFont typeface="Arial" panose="020B0604020202020204" pitchFamily="34" charset="0"/>
              <a:buChar char="•"/>
            </a:pPr>
            <a:r>
              <a:rPr lang="kk-KZ"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 денатурациясының басты себептері: </a:t>
            </a: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қыздыру, радиация, ортаның өзгеруі, кейбір химиялық әсерлесуден, шайқап сілкуден және т.б.</a:t>
            </a:r>
          </a:p>
        </p:txBody>
      </p:sp>
    </p:spTree>
    <p:extLst>
      <p:ext uri="{BB962C8B-B14F-4D97-AF65-F5344CB8AC3E}">
        <p14:creationId xmlns:p14="http://schemas.microsoft.com/office/powerpoint/2010/main" val="89071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Нәруыздардың қасиеттері</a:t>
            </a:r>
          </a:p>
        </p:txBody>
      </p:sp>
      <p:sp>
        <p:nvSpPr>
          <p:cNvPr id="3" name="TextBox 2"/>
          <p:cNvSpPr txBox="1"/>
          <p:nvPr/>
        </p:nvSpPr>
        <p:spPr>
          <a:xfrm>
            <a:off x="284163" y="1119302"/>
            <a:ext cx="9144000" cy="1510771"/>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Нәруыздың гидролизденуі.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Қышқыл немесе сілті ерітінділерін қосып қыздырғанда нәруыздар гидролизденіп аминқышқылдарын түзеді. </a:t>
            </a:r>
          </a:p>
        </p:txBody>
      </p:sp>
      <p:pic>
        <p:nvPicPr>
          <p:cNvPr id="2050" name="Picture 2" descr="Types and Modes of Hydrolysis : Wa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24" y="3177056"/>
            <a:ext cx="8753475" cy="421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266638"/>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12558</TotalTime>
  <Words>623</Words>
  <Application>Microsoft Office PowerPoint</Application>
  <PresentationFormat>Произвольный</PresentationFormat>
  <Paragraphs>110</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Cambria Math</vt:lpstr>
      <vt:lpstr>Open Sans</vt:lpstr>
      <vt:lpstr>Тема Office</vt:lpstr>
      <vt:lpstr>11-сынып</vt:lpstr>
      <vt:lpstr>Сабақтың мақсаты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DO_Edit_1</cp:lastModifiedBy>
  <cp:revision>256</cp:revision>
  <dcterms:created xsi:type="dcterms:W3CDTF">2020-07-01T14:03:46Z</dcterms:created>
  <dcterms:modified xsi:type="dcterms:W3CDTF">2020-10-24T15:49:30Z</dcterms:modified>
</cp:coreProperties>
</file>