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1"/>
  </p:sldMasterIdLst>
  <p:notesMasterIdLst>
    <p:notesMasterId r:id="rId16"/>
  </p:notesMasterIdLst>
  <p:sldIdLst>
    <p:sldId id="265" r:id="rId2"/>
    <p:sldId id="296" r:id="rId3"/>
    <p:sldId id="285" r:id="rId4"/>
    <p:sldId id="297" r:id="rId5"/>
    <p:sldId id="298" r:id="rId6"/>
    <p:sldId id="299" r:id="rId7"/>
    <p:sldId id="300" r:id="rId8"/>
    <p:sldId id="301" r:id="rId9"/>
    <p:sldId id="302" r:id="rId10"/>
    <p:sldId id="307" r:id="rId11"/>
    <p:sldId id="304" r:id="rId12"/>
    <p:sldId id="305" r:id="rId13"/>
    <p:sldId id="306" r:id="rId14"/>
    <p:sldId id="258" r:id="rId15"/>
  </p:sldIdLst>
  <p:sldSz cx="9712325" cy="80025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" userDrawn="1">
          <p15:clr>
            <a:srgbClr val="A4A3A4"/>
          </p15:clr>
        </p15:guide>
        <p15:guide id="2" pos="179" userDrawn="1">
          <p15:clr>
            <a:srgbClr val="A4A3A4"/>
          </p15:clr>
        </p15:guide>
        <p15:guide id="3" pos="5939" userDrawn="1">
          <p15:clr>
            <a:srgbClr val="A4A3A4"/>
          </p15:clr>
        </p15:guide>
        <p15:guide id="4" orient="horz" pos="4857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20B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43" autoAdjust="0"/>
    <p:restoredTop sz="94621"/>
  </p:normalViewPr>
  <p:slideViewPr>
    <p:cSldViewPr snapToGrid="0" snapToObjects="1">
      <p:cViewPr>
        <p:scale>
          <a:sx n="66" d="100"/>
          <a:sy n="66" d="100"/>
        </p:scale>
        <p:origin x="1332" y="-72"/>
      </p:cViewPr>
      <p:guideLst>
        <p:guide orient="horz" pos="184"/>
        <p:guide pos="179"/>
        <p:guide pos="5939"/>
        <p:guide orient="horz" pos="485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DAE6712-1DF3-144B-8AEB-AA2EA0DC6E3F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555750" y="1143000"/>
            <a:ext cx="37465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x-none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x-none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x-none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DB97FD9-0A9C-1B45-95DB-6830A7212849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86477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1pPr>
    <a:lvl2pPr marL="359313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2pPr>
    <a:lvl3pPr marL="71862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3pPr>
    <a:lvl4pPr marL="1077940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4pPr>
    <a:lvl5pPr marL="143725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5pPr>
    <a:lvl6pPr marL="1796567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6pPr>
    <a:lvl7pPr marL="2155881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7pPr>
    <a:lvl8pPr marL="2515194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8pPr>
    <a:lvl9pPr marL="2874508" algn="l" defTabSz="718627" rtl="0" eaLnBrk="1" latinLnBrk="0" hangingPunct="1">
      <a:defRPr sz="943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8425" y="1309683"/>
            <a:ext cx="8255476" cy="2786086"/>
          </a:xfrm>
        </p:spPr>
        <p:txBody>
          <a:bodyPr anchor="b"/>
          <a:lstStyle>
            <a:lvl1pPr algn="ctr"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14041" y="4203212"/>
            <a:ext cx="7284244" cy="1932106"/>
          </a:xfrm>
        </p:spPr>
        <p:txBody>
          <a:bodyPr/>
          <a:lstStyle>
            <a:lvl1pPr marL="0" indent="0" algn="ctr">
              <a:buNone/>
              <a:defRPr sz="2549"/>
            </a:lvl1pPr>
            <a:lvl2pPr marL="485638" indent="0" algn="ctr">
              <a:buNone/>
              <a:defRPr sz="2124"/>
            </a:lvl2pPr>
            <a:lvl3pPr marL="971276" indent="0" algn="ctr">
              <a:buNone/>
              <a:defRPr sz="1912"/>
            </a:lvl3pPr>
            <a:lvl4pPr marL="1456914" indent="0" algn="ctr">
              <a:buNone/>
              <a:defRPr sz="1700"/>
            </a:lvl4pPr>
            <a:lvl5pPr marL="1942551" indent="0" algn="ctr">
              <a:buNone/>
              <a:defRPr sz="1700"/>
            </a:lvl5pPr>
            <a:lvl6pPr marL="2428189" indent="0" algn="ctr">
              <a:buNone/>
              <a:defRPr sz="1700"/>
            </a:lvl6pPr>
            <a:lvl7pPr marL="2913827" indent="0" algn="ctr">
              <a:buNone/>
              <a:defRPr sz="1700"/>
            </a:lvl7pPr>
            <a:lvl8pPr marL="3399465" indent="0" algn="ctr">
              <a:buNone/>
              <a:defRPr sz="1700"/>
            </a:lvl8pPr>
            <a:lvl9pPr marL="3885103" indent="0" algn="ctr">
              <a:buNone/>
              <a:defRPr sz="17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426316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02458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0383" y="426064"/>
            <a:ext cx="2094220" cy="6781823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7723" y="426064"/>
            <a:ext cx="6161256" cy="6781823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3545610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6878092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2665" y="1995092"/>
            <a:ext cx="8376880" cy="3328854"/>
          </a:xfrm>
        </p:spPr>
        <p:txBody>
          <a:bodyPr anchor="b"/>
          <a:lstStyle>
            <a:lvl1pPr>
              <a:defRPr sz="6373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2665" y="5355438"/>
            <a:ext cx="8376880" cy="1750566"/>
          </a:xfrm>
        </p:spPr>
        <p:txBody>
          <a:bodyPr/>
          <a:lstStyle>
            <a:lvl1pPr marL="0" indent="0">
              <a:buNone/>
              <a:defRPr sz="2549">
                <a:solidFill>
                  <a:schemeClr val="tx1"/>
                </a:solidFill>
              </a:defRPr>
            </a:lvl1pPr>
            <a:lvl2pPr marL="485638" indent="0">
              <a:buNone/>
              <a:defRPr sz="2124">
                <a:solidFill>
                  <a:schemeClr val="tx1">
                    <a:tint val="75000"/>
                  </a:schemeClr>
                </a:solidFill>
              </a:defRPr>
            </a:lvl2pPr>
            <a:lvl3pPr marL="971276" indent="0">
              <a:buNone/>
              <a:defRPr sz="1912">
                <a:solidFill>
                  <a:schemeClr val="tx1">
                    <a:tint val="75000"/>
                  </a:schemeClr>
                </a:solidFill>
              </a:defRPr>
            </a:lvl3pPr>
            <a:lvl4pPr marL="1456914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4pPr>
            <a:lvl5pPr marL="1942551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5pPr>
            <a:lvl6pPr marL="242818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6pPr>
            <a:lvl7pPr marL="2913827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7pPr>
            <a:lvl8pPr marL="3399465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8pPr>
            <a:lvl9pPr marL="3885103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755659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7722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16865" y="2130318"/>
            <a:ext cx="4127738" cy="507756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9573899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8" y="426066"/>
            <a:ext cx="8376880" cy="1546797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8988" y="1961746"/>
            <a:ext cx="4108768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8988" y="2923168"/>
            <a:ext cx="4108768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6865" y="1961746"/>
            <a:ext cx="4129003" cy="961421"/>
          </a:xfrm>
        </p:spPr>
        <p:txBody>
          <a:bodyPr anchor="b"/>
          <a:lstStyle>
            <a:lvl1pPr marL="0" indent="0">
              <a:buNone/>
              <a:defRPr sz="2549" b="1"/>
            </a:lvl1pPr>
            <a:lvl2pPr marL="485638" indent="0">
              <a:buNone/>
              <a:defRPr sz="2124" b="1"/>
            </a:lvl2pPr>
            <a:lvl3pPr marL="971276" indent="0">
              <a:buNone/>
              <a:defRPr sz="1912" b="1"/>
            </a:lvl3pPr>
            <a:lvl4pPr marL="1456914" indent="0">
              <a:buNone/>
              <a:defRPr sz="1700" b="1"/>
            </a:lvl4pPr>
            <a:lvl5pPr marL="1942551" indent="0">
              <a:buNone/>
              <a:defRPr sz="1700" b="1"/>
            </a:lvl5pPr>
            <a:lvl6pPr marL="2428189" indent="0">
              <a:buNone/>
              <a:defRPr sz="1700" b="1"/>
            </a:lvl6pPr>
            <a:lvl7pPr marL="2913827" indent="0">
              <a:buNone/>
              <a:defRPr sz="1700" b="1"/>
            </a:lvl7pPr>
            <a:lvl8pPr marL="3399465" indent="0">
              <a:buNone/>
              <a:defRPr sz="1700" b="1"/>
            </a:lvl8pPr>
            <a:lvl9pPr marL="3885103" indent="0">
              <a:buNone/>
              <a:defRPr sz="17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16865" y="2923168"/>
            <a:ext cx="4129003" cy="429953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201197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4941405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19589548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29003" y="1152226"/>
            <a:ext cx="4916865" cy="5687024"/>
          </a:xfrm>
        </p:spPr>
        <p:txBody>
          <a:bodyPr/>
          <a:lstStyle>
            <a:lvl1pPr>
              <a:defRPr sz="3399"/>
            </a:lvl1pPr>
            <a:lvl2pPr>
              <a:defRPr sz="2974"/>
            </a:lvl2pPr>
            <a:lvl3pPr>
              <a:defRPr sz="2549"/>
            </a:lvl3pPr>
            <a:lvl4pPr>
              <a:defRPr sz="2124"/>
            </a:lvl4pPr>
            <a:lvl5pPr>
              <a:defRPr sz="2124"/>
            </a:lvl5pPr>
            <a:lvl6pPr>
              <a:defRPr sz="2124"/>
            </a:lvl6pPr>
            <a:lvl7pPr>
              <a:defRPr sz="2124"/>
            </a:lvl7pPr>
            <a:lvl8pPr>
              <a:defRPr sz="2124"/>
            </a:lvl8pPr>
            <a:lvl9pPr>
              <a:defRPr sz="2124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21342775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8987" y="533506"/>
            <a:ext cx="3132478" cy="1867271"/>
          </a:xfrm>
        </p:spPr>
        <p:txBody>
          <a:bodyPr anchor="b"/>
          <a:lstStyle>
            <a:lvl1pPr>
              <a:defRPr sz="3399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129003" y="1152226"/>
            <a:ext cx="4916865" cy="5687024"/>
          </a:xfrm>
        </p:spPr>
        <p:txBody>
          <a:bodyPr anchor="t"/>
          <a:lstStyle>
            <a:lvl1pPr marL="0" indent="0">
              <a:buNone/>
              <a:defRPr sz="3399"/>
            </a:lvl1pPr>
            <a:lvl2pPr marL="485638" indent="0">
              <a:buNone/>
              <a:defRPr sz="2974"/>
            </a:lvl2pPr>
            <a:lvl3pPr marL="971276" indent="0">
              <a:buNone/>
              <a:defRPr sz="2549"/>
            </a:lvl3pPr>
            <a:lvl4pPr marL="1456914" indent="0">
              <a:buNone/>
              <a:defRPr sz="2124"/>
            </a:lvl4pPr>
            <a:lvl5pPr marL="1942551" indent="0">
              <a:buNone/>
              <a:defRPr sz="2124"/>
            </a:lvl5pPr>
            <a:lvl6pPr marL="2428189" indent="0">
              <a:buNone/>
              <a:defRPr sz="2124"/>
            </a:lvl6pPr>
            <a:lvl7pPr marL="2913827" indent="0">
              <a:buNone/>
              <a:defRPr sz="2124"/>
            </a:lvl7pPr>
            <a:lvl8pPr marL="3399465" indent="0">
              <a:buNone/>
              <a:defRPr sz="2124"/>
            </a:lvl8pPr>
            <a:lvl9pPr marL="3885103" indent="0">
              <a:buNone/>
              <a:defRPr sz="2124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8987" y="2400777"/>
            <a:ext cx="3132478" cy="4447735"/>
          </a:xfrm>
        </p:spPr>
        <p:txBody>
          <a:bodyPr/>
          <a:lstStyle>
            <a:lvl1pPr marL="0" indent="0">
              <a:buNone/>
              <a:defRPr sz="1700"/>
            </a:lvl1pPr>
            <a:lvl2pPr marL="485638" indent="0">
              <a:buNone/>
              <a:defRPr sz="1487"/>
            </a:lvl2pPr>
            <a:lvl3pPr marL="971276" indent="0">
              <a:buNone/>
              <a:defRPr sz="1275"/>
            </a:lvl3pPr>
            <a:lvl4pPr marL="1456914" indent="0">
              <a:buNone/>
              <a:defRPr sz="1062"/>
            </a:lvl4pPr>
            <a:lvl5pPr marL="1942551" indent="0">
              <a:buNone/>
              <a:defRPr sz="1062"/>
            </a:lvl5pPr>
            <a:lvl6pPr marL="2428189" indent="0">
              <a:buNone/>
              <a:defRPr sz="1062"/>
            </a:lvl6pPr>
            <a:lvl7pPr marL="2913827" indent="0">
              <a:buNone/>
              <a:defRPr sz="1062"/>
            </a:lvl7pPr>
            <a:lvl8pPr marL="3399465" indent="0">
              <a:buNone/>
              <a:defRPr sz="1062"/>
            </a:lvl8pPr>
            <a:lvl9pPr marL="3885103" indent="0">
              <a:buNone/>
              <a:defRPr sz="1062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x-non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621289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7723" y="426066"/>
            <a:ext cx="8376880" cy="15467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7723" y="2130318"/>
            <a:ext cx="8376880" cy="507756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7722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2D208-432E-AA48-8D25-AC6E1033EED1}" type="datetimeFigureOut">
              <a:rPr lang="x-none" smtClean="0"/>
              <a:t>25.12.2020</a:t>
            </a:fld>
            <a:endParaRPr lang="x-non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17208" y="7417215"/>
            <a:ext cx="3277910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x-non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859330" y="7417215"/>
            <a:ext cx="2185273" cy="42606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21B68-98B7-4E40-B0F8-C095EA97D726}" type="slidenum">
              <a:rPr lang="x-none" smtClean="0"/>
              <a:t>‹#›</a:t>
            </a:fld>
            <a:endParaRPr lang="x-none"/>
          </a:p>
        </p:txBody>
      </p:sp>
    </p:spTree>
    <p:extLst>
      <p:ext uri="{BB962C8B-B14F-4D97-AF65-F5344CB8AC3E}">
        <p14:creationId xmlns:p14="http://schemas.microsoft.com/office/powerpoint/2010/main" val="38175577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71276" rtl="0" eaLnBrk="1" latinLnBrk="0" hangingPunct="1">
        <a:lnSpc>
          <a:spcPct val="90000"/>
        </a:lnSpc>
        <a:spcBef>
          <a:spcPct val="0"/>
        </a:spcBef>
        <a:buNone/>
        <a:defRPr sz="4674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2819" indent="-242819" algn="l" defTabSz="971276" rtl="0" eaLnBrk="1" latinLnBrk="0" hangingPunct="1">
        <a:lnSpc>
          <a:spcPct val="90000"/>
        </a:lnSpc>
        <a:spcBef>
          <a:spcPts val="1062"/>
        </a:spcBef>
        <a:buFont typeface="Arial" panose="020B0604020202020204" pitchFamily="34" charset="0"/>
        <a:buChar char="•"/>
        <a:defRPr sz="2974" kern="1200">
          <a:solidFill>
            <a:schemeClr val="tx1"/>
          </a:solidFill>
          <a:latin typeface="+mn-lt"/>
          <a:ea typeface="+mn-ea"/>
          <a:cs typeface="+mn-cs"/>
        </a:defRPr>
      </a:lvl1pPr>
      <a:lvl2pPr marL="728457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549" kern="1200">
          <a:solidFill>
            <a:schemeClr val="tx1"/>
          </a:solidFill>
          <a:latin typeface="+mn-lt"/>
          <a:ea typeface="+mn-ea"/>
          <a:cs typeface="+mn-cs"/>
        </a:defRPr>
      </a:lvl2pPr>
      <a:lvl3pPr marL="1214095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2124" kern="1200">
          <a:solidFill>
            <a:schemeClr val="tx1"/>
          </a:solidFill>
          <a:latin typeface="+mn-lt"/>
          <a:ea typeface="+mn-ea"/>
          <a:cs typeface="+mn-cs"/>
        </a:defRPr>
      </a:lvl3pPr>
      <a:lvl4pPr marL="169973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2185370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671008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3156646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642284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4127922" indent="-242819" algn="l" defTabSz="971276" rtl="0" eaLnBrk="1" latinLnBrk="0" hangingPunct="1">
        <a:lnSpc>
          <a:spcPct val="90000"/>
        </a:lnSpc>
        <a:spcBef>
          <a:spcPts val="531"/>
        </a:spcBef>
        <a:buFont typeface="Arial" panose="020B0604020202020204" pitchFamily="34" charset="0"/>
        <a:buChar char="•"/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1pPr>
      <a:lvl2pPr marL="485638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2pPr>
      <a:lvl3pPr marL="971276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3pPr>
      <a:lvl4pPr marL="1456914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4pPr>
      <a:lvl5pPr marL="1942551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5pPr>
      <a:lvl6pPr marL="2428189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6pPr>
      <a:lvl7pPr marL="2913827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7pPr>
      <a:lvl8pPr marL="3399465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8pPr>
      <a:lvl9pPr marL="3885103" algn="l" defTabSz="971276" rtl="0" eaLnBrk="1" latinLnBrk="0" hangingPunct="1">
        <a:defRPr sz="1912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7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microsoft.com/office/2007/relationships/hdphoto" Target="../media/hdphoto2.wdp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27F2C24-7A65-284B-9419-683059C3D5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1066" y="266578"/>
            <a:ext cx="2132301" cy="429082"/>
          </a:xfrm>
        </p:spPr>
        <p:txBody>
          <a:bodyPr>
            <a:noAutofit/>
          </a:bodyPr>
          <a:lstStyle/>
          <a:p>
            <a:pPr algn="l"/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1</a:t>
            </a:r>
            <a:r>
              <a:rPr lang="en-US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-</a:t>
            </a:r>
            <a:r>
              <a:rPr lang="kk-KZ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сынып</a:t>
            </a:r>
            <a:endParaRPr 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DE370113-B385-2C41-BC76-ADDE2EDA2B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8570" y="2642293"/>
            <a:ext cx="9144000" cy="1440616"/>
          </a:xfrm>
        </p:spPr>
        <p:txBody>
          <a:bodyPr lIns="252000" tIns="108000" rIns="252000" bIns="108000">
            <a:noAutofit/>
          </a:bodyPr>
          <a:lstStyle/>
          <a:p>
            <a:pPr algn="l">
              <a:lnSpc>
                <a:spcPct val="100000"/>
              </a:lnSpc>
            </a:pPr>
            <a:r>
              <a:rPr lang="kk-KZ" sz="3200" b="1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синтез</a:t>
            </a:r>
            <a:endParaRPr lang="ru-RU" sz="3200" b="1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id="{4F0CA0B7-653C-B64A-9B2C-9B4676D5BCA3}"/>
              </a:ext>
            </a:extLst>
          </p:cNvPr>
          <p:cNvSpPr/>
          <p:nvPr/>
        </p:nvSpPr>
        <p:spPr>
          <a:xfrm>
            <a:off x="258427" y="6610541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Мұғалім:</a:t>
            </a:r>
            <a:endParaRPr lang="ru-RU" sz="2800" noProof="1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24967B1B-68B8-C84C-8B8B-86329E258C0C}"/>
              </a:ext>
            </a:extLst>
          </p:cNvPr>
          <p:cNvSpPr/>
          <p:nvPr/>
        </p:nvSpPr>
        <p:spPr>
          <a:xfrm>
            <a:off x="8248366" y="162237"/>
            <a:ext cx="130997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Химия</a:t>
            </a:r>
            <a:endParaRPr lang="x-none" sz="2800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>
            <a:extLst>
              <a:ext uri="{FF2B5EF4-FFF2-40B4-BE49-F238E27FC236}">
                <a16:creationId xmlns:a16="http://schemas.microsoft.com/office/drawing/2014/main" id="{F6501872-5065-E749-A9FA-589EEBC4B910}"/>
              </a:ext>
            </a:extLst>
          </p:cNvPr>
          <p:cNvSpPr/>
          <p:nvPr/>
        </p:nvSpPr>
        <p:spPr>
          <a:xfrm>
            <a:off x="258426" y="7106413"/>
            <a:ext cx="3525837" cy="6697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800" noProof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Әбеу Нұргелді</a:t>
            </a:r>
          </a:p>
        </p:txBody>
      </p:sp>
      <p:pic>
        <p:nvPicPr>
          <p:cNvPr id="9" name="Рисунок 8">
            <a:extLst>
              <a:ext uri="{FF2B5EF4-FFF2-40B4-BE49-F238E27FC236}">
                <a16:creationId xmlns:a16="http://schemas.microsoft.com/office/drawing/2014/main" id="{B9B4B7D6-D546-AC4E-9322-50A39B657CE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30436" y="4082909"/>
            <a:ext cx="4897726" cy="36275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9337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4954" y="1841184"/>
            <a:ext cx="9144000" cy="47869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2896831" y="4822754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163" y="1873434"/>
            <a:ext cx="1737142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Ацил гидросульфат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4770" y="1932479"/>
            <a:ext cx="150240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Алкан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17077" y="1979849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Алкен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4435" y="3401654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14769" y="3386703"/>
            <a:ext cx="1502407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Спирт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35105" y="3386703"/>
            <a:ext cx="182942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Галогеналкан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73375" y="3386703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2094" y="4733365"/>
            <a:ext cx="1849783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2-гидроксилинитрил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17077" y="4793557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Нитрил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73375" y="4804521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Амид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96831" y="6201087"/>
            <a:ext cx="1420346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қышқылы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17077" y="6258806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Эфир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84163" y="275492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 арасындағы генетикалық байланыс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91752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3337"/>
            <a:ext cx="9144000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 арасындағы генетикалық байланыс</a:t>
            </a:r>
            <a:endParaRPr lang="kk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98677" y="1131176"/>
            <a:ext cx="9144000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Төмендегі айналымдарды жүзеге асыратын химиялық реакция теңдеуін жазыңдар.</a:t>
            </a:r>
            <a:endParaRPr lang="kk-KZ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65113" y="2317023"/>
                <a:ext cx="9144000" cy="510497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lIns="252000" tIns="108000" rIns="72000" bIns="108000" rtlCol="0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</m:t>
                    </m:r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Ca</m:t>
                    </m:r>
                    <m:sSub>
                      <m:sSubPr>
                        <m:ctrlPr>
                          <a:rPr lang="en-US" sz="1900" b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</m:e>
                      <m:sub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CO</m:t>
                        </m:r>
                      </m:e>
                      <m:sub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6</m:t>
                        </m:r>
                      </m:sub>
                    </m:sSub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1</m:t>
                        </m:r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6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</m:e>
                      <m:sub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5</m:t>
                        </m:r>
                      </m:sub>
                    </m:sSub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OH</m:t>
                    </m:r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</m:t>
                    </m:r>
                  </m:oMath>
                </a14:m>
                <a:r>
                  <a:rPr lang="en-US" sz="19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 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−</m:t>
                        </m:r>
                        <m:r>
                          <m:rPr>
                            <m:sty m:val="p"/>
                          </m:rP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H</m:t>
                        </m:r>
                      </m:e>
                      <m:sub>
                        <m: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COOH</m:t>
                    </m:r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190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</m:t>
                        </m:r>
                        <m:r>
                          <m:rPr>
                            <m:sty m:val="p"/>
                          </m:rPr>
                          <a:rPr lang="en-US" sz="19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O</m:t>
                        </m:r>
                      </m:e>
                      <m:sub>
                        <m:r>
                          <a:rPr lang="en-US" sz="1900" i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19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</m:t>
                    </m:r>
                  </m:oMath>
                </a14:m>
                <a:endParaRPr lang="kk-KZ" sz="19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5113" y="2317023"/>
                <a:ext cx="9144000" cy="5104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6524876" y="2012024"/>
                <a:ext cx="388248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O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24876" y="2012024"/>
                <a:ext cx="388248" cy="369332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6513011" y="2815020"/>
                <a:ext cx="3962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H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13011" y="2815020"/>
                <a:ext cx="396262" cy="369332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 rot="19250378">
                <a:off x="6238548" y="2091008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" panose="020B0606030504020204" pitchFamily="34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9250378">
                <a:off x="6238548" y="2091008"/>
                <a:ext cx="482824" cy="461665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Прямоугольник 8"/>
              <p:cNvSpPr/>
              <p:nvPr/>
            </p:nvSpPr>
            <p:spPr>
              <a:xfrm rot="2714196">
                <a:off x="6250321" y="2572392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</a:rPr>
                        <m:t>−</m:t>
                      </m:r>
                    </m:oMath>
                  </m:oMathPara>
                </a14:m>
                <a:endParaRPr lang="ru-RU" sz="2400" dirty="0">
                  <a:solidFill>
                    <a:srgbClr val="002060"/>
                  </a:solidFill>
                </a:endParaRPr>
              </a:p>
            </p:txBody>
          </p:sp>
        </mc:Choice>
        <mc:Fallback>
          <p:sp>
            <p:nvSpPr>
              <p:cNvPr id="9" name="Прямоугольник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2714196">
                <a:off x="6250321" y="2572392"/>
                <a:ext cx="482824" cy="461665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520725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 арасындағы генетикалық байланыс</a:t>
            </a:r>
            <a:endParaRPr lang="kk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4163" y="1147188"/>
            <a:ext cx="9144000" cy="956773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Төмендегі айналымдарды жүзеге асыратын химиялық реакция теңдеуін жазыңдар.</a:t>
            </a:r>
            <a:endParaRPr lang="kk-KZ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284163" y="2274674"/>
                <a:ext cx="9144000" cy="1245763"/>
              </a:xfrm>
              <a:prstGeom prst="rect">
                <a:avLst/>
              </a:prstGeom>
              <a:noFill/>
              <a:ln>
                <a:solidFill>
                  <a:schemeClr val="bg1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kk-KZ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Бутадиен∗−1,3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kk-KZ" sz="2400" b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kk-KZ" sz="2400" b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kk-KZ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2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kk-KZ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2</m:t>
                              </m:r>
                              <m: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,</m:t>
                              </m:r>
                            </m:sub>
                          </m:sSub>
                          <m:r>
                            <m:rPr>
                              <m:brk m:alnAt="2"/>
                            </m:rP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өрш</m:t>
                          </m:r>
                        </m:e>
                      </m:groupChr>
                      <m:sSub>
                        <m:sSubPr>
                          <m:ctrlPr>
                            <a:rPr lang="kk-KZ" sz="2400" b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X</m:t>
                          </m:r>
                        </m:e>
                        <m:sub>
                          <m:r>
                            <a:rPr lang="kk-KZ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1</m:t>
                          </m:r>
                        </m:sub>
                      </m:sSub>
                      <m:groupChr>
                        <m:groupChrPr>
                          <m:chr m:val="→"/>
                          <m:vertJc m:val="bot"/>
                          <m:ctrlPr>
                            <a:rPr lang="kk-KZ" sz="2400" b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groupChrPr>
                        <m:e>
                          <m:r>
                            <m:rPr>
                              <m:brk m:alnAt="2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Al</m:t>
                          </m:r>
                          <m:sSub>
                            <m:sSubPr>
                              <m:ctrlPr>
                                <a:rPr lang="en-US" sz="2400" b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Cl</m:t>
                              </m:r>
                            </m:e>
                            <m:sub>
                              <m: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3,</m:t>
                              </m:r>
                            </m:sub>
                          </m:sSub>
                          <m:r>
                            <m:rPr>
                              <m:sty m:val="p"/>
                              <m:brk m:alnAt="2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t</m:t>
                          </m:r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Open Sans" panose="020B0606030504020204" pitchFamily="34" charset="0"/>
                            </a:rPr>
                            <m:t>°  </m:t>
                          </m:r>
                        </m:e>
                      </m:groupChr>
                      <m: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2−</m:t>
                      </m:r>
                      <m:r>
                        <a:rPr lang="kk-KZ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метилпропан</m:t>
                      </m:r>
                      <m:groupChr>
                        <m:groupChrPr>
                          <m:chr m:val="→"/>
                          <m:vertJc m:val="bot"/>
                          <m:ctrlPr>
                            <a:rPr lang="kk-KZ" sz="2400" b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groupChrPr>
                        <m:e>
                          <m:sSub>
                            <m:sSubPr>
                              <m:ctrlPr>
                                <a:rPr lang="kk-KZ" sz="2400" b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</m:ctrlPr>
                            </m:sSubPr>
                            <m:e>
                              <m: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 </m:t>
                              </m:r>
                              <m:r>
                                <m:rPr>
                                  <m:sty m:val="p"/>
                                </m:rP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Br</m:t>
                              </m:r>
                            </m:e>
                            <m:sub>
                              <m:r>
                                <a:rPr lang="en-US" sz="2400" b="0" i="0" smtClean="0">
                                  <a:solidFill>
                                    <a:srgbClr val="002060"/>
                                  </a:solidFill>
                                  <a:latin typeface="Cambria Math" panose="02040503050406030204" pitchFamily="18" charset="0"/>
                                  <a:ea typeface="Open Sans" panose="020B0606030504020204" pitchFamily="34" charset="0"/>
                                  <a:cs typeface="Open Sans" panose="020B0606030504020204" pitchFamily="34" charset="0"/>
                                </a:rPr>
                                <m:t>2,</m:t>
                              </m:r>
                            </m:sub>
                          </m:sSub>
                          <m:r>
                            <m:rPr>
                              <m:sty m:val="p"/>
                              <m:brk m:alnAt="2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hv</m:t>
                          </m:r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 </m:t>
                          </m:r>
                        </m:e>
                      </m:groupChr>
                      <m:sSub>
                        <m:sSubPr>
                          <m:ctrlPr>
                            <a:rPr lang="kk-KZ" sz="2400" b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</m:ctrlPr>
                        </m:sSubPr>
                        <m:e>
                          <m:r>
                            <m:rPr>
                              <m:sty m:val="p"/>
                            </m:rP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X</m:t>
                          </m:r>
                        </m:e>
                        <m:sub>
                          <m:r>
                            <a:rPr lang="en-US" sz="2400" b="0" i="0" smtClean="0">
                              <a:solidFill>
                                <a:srgbClr val="002060"/>
                              </a:solidFill>
                              <a:latin typeface="Cambria Math" panose="02040503050406030204" pitchFamily="18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m:t>2</m:t>
                          </m:r>
                        </m:sub>
                      </m:sSub>
                      <m:r>
                        <a:rPr lang="kk-KZ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 </m:t>
                      </m:r>
                    </m:oMath>
                  </m:oMathPara>
                </a14:m>
                <a:endParaRPr lang="kk-KZ" sz="2400" b="0" dirty="0" smtClean="0">
                  <a:solidFill>
                    <a:srgbClr val="002060"/>
                  </a:solidFill>
                  <a:latin typeface="Cambria Math" panose="02040503050406030204" pitchFamily="18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/>
                <a14:m>
                  <m:oMath xmlns:m="http://schemas.openxmlformats.org/officeDocument/2006/math">
                    <m:groupChr>
                      <m:groupChrPr>
                        <m:chr m:val="→"/>
                        <m:vertJc m:val="bot"/>
                        <m:ctrlPr>
                          <a:rPr lang="kk-KZ" sz="2400" b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 КОН </m:t>
                        </m:r>
                        <m:d>
                          <m:dPr>
                            <m:ctrlPr>
                              <a:rPr lang="kk-KZ" sz="2400" b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</m:ctrlPr>
                          </m:dPr>
                          <m:e>
                            <m:r>
                              <m:rPr>
                                <m:brk m:alnAt="2"/>
                              </m:rPr>
                              <a:rPr lang="kk-KZ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спирт ерт.</m:t>
                            </m:r>
                          </m:e>
                        </m:d>
                        <m:r>
                          <m:rPr>
                            <m:brk m:alnAt="2"/>
                          </m:rP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,   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t</m:t>
                        </m:r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°</m:t>
                        </m:r>
                        <m: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 </m:t>
                        </m:r>
                      </m:e>
                    </m:groupChr>
                    <m:sSub>
                      <m:sSubPr>
                        <m:ctrlPr>
                          <a:rPr lang="kk-KZ" sz="2400" b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X</m:t>
                        </m:r>
                      </m:e>
                      <m:sub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b="0" i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  </m:t>
                    </m:r>
                    <m:groupChr>
                      <m:groupChrPr>
                        <m:chr m:val="→"/>
                        <m:vertJc m:val="bot"/>
                        <m:ctrlPr>
                          <a:rPr lang="kk-KZ" sz="2400" b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groupChrPr>
                      <m:e>
                        <m:r>
                          <m:rPr>
                            <m:brk m:alnAt="2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  </m:t>
                        </m:r>
                        <m:r>
                          <a:rPr lang="kk-KZ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Кмп</m:t>
                        </m:r>
                        <m:sSub>
                          <m:sSubPr>
                            <m:ctrlPr>
                              <a:rPr lang="kk-KZ" sz="2400" b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O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4</m:t>
                            </m:r>
                          </m:sub>
                        </m:sSub>
                        <m:r>
                          <m:rPr>
                            <m:brk m:alnAt="2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,</m:t>
                        </m:r>
                        <m:sSub>
                          <m:sSubPr>
                            <m:ctrlPr>
                              <a:rPr lang="en-US" sz="2400" b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H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2</m:t>
                            </m:r>
                          </m:sub>
                        </m:sSub>
                        <m:sSub>
                          <m:sSubPr>
                            <m:ctrlPr>
                              <a:rPr lang="en-US" sz="2400" b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</m:ctrlPr>
                          </m:sSubPr>
                          <m:e>
                            <m:r>
                              <m:rPr>
                                <m:sty m:val="p"/>
                              </m:rP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SO</m:t>
                            </m:r>
                          </m:e>
                          <m:sub>
                            <m:r>
                              <a:rPr lang="en-US" sz="2400" b="0" i="0" smtClean="0">
                                <a:solidFill>
                                  <a:srgbClr val="002060"/>
                                </a:solidFill>
                                <a:latin typeface="Cambria Math" panose="02040503050406030204" pitchFamily="18" charset="0"/>
                                <a:ea typeface="Open Sans" panose="020B0606030504020204" pitchFamily="34" charset="0"/>
                                <a:cs typeface="Open Sans" panose="020B0606030504020204" pitchFamily="34" charset="0"/>
                              </a:rPr>
                              <m:t>4</m:t>
                            </m:r>
                          </m:sub>
                        </m:sSub>
                        <m:r>
                          <m:rPr>
                            <m:brk m:alnAt="2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,</m:t>
                        </m:r>
                        <m:r>
                          <m:rPr>
                            <m:sty m:val="p"/>
                          </m:rP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t</m:t>
                        </m:r>
                        <m:r>
                          <a:rPr lang="en-US" sz="2400" b="0" i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Open Sans" panose="020B0606030504020204" pitchFamily="34" charset="0"/>
                          </a:rPr>
                          <m:t>° </m:t>
                        </m:r>
                      </m:e>
                    </m:groupChr>
                  </m:oMath>
                </a14:m>
                <a:r>
                  <a:rPr lang="en-US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40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CH</m:t>
                        </m:r>
                      </m:e>
                      <m:sub>
                        <m:r>
                          <a:rPr lang="en-US" sz="2400" b="0" i="0" dirty="0" smtClean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  <m:r>
                      <a:rPr 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</m:t>
                    </m:r>
                    <m:r>
                      <a:rPr lang="en-US" sz="2400" b="0" i="0" dirty="0" smtClean="0">
                        <a:solidFill>
                          <a:srgbClr val="002060"/>
                        </a:solidFill>
                        <a:latin typeface="Cambria Math" panose="02040503050406030204" pitchFamily="18" charset="0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sz="240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sz="24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CH</m:t>
                        </m:r>
                      </m:e>
                      <m:sub>
                        <m:r>
                          <a:rPr lang="en-US" sz="2400" i="0" dirty="0">
                            <a:solidFill>
                              <a:srgbClr val="002060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3</m:t>
                        </m:r>
                      </m:sub>
                    </m:sSub>
                  </m:oMath>
                </a14:m>
                <a:endParaRPr lang="kk-KZ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274674"/>
                <a:ext cx="9144000" cy="1245763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  <a:ln>
                <a:solidFill>
                  <a:schemeClr val="bg1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Прямоугольник 6"/>
              <p:cNvSpPr/>
              <p:nvPr/>
            </p:nvSpPr>
            <p:spPr>
              <a:xfrm>
                <a:off x="5847951" y="3583705"/>
                <a:ext cx="453970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sz="2400" b="0" i="0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Open Sans" panose="020B0606030504020204" pitchFamily="34" charset="0"/>
                          <a:cs typeface="Open Sans" panose="020B0606030504020204" pitchFamily="34" charset="0"/>
                        </a:rPr>
                        <m:t>O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7" name="Прямоугольник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7951" y="3583705"/>
                <a:ext cx="453970" cy="461665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8" name="Прямоугольник 7"/>
              <p:cNvSpPr/>
              <p:nvPr/>
            </p:nvSpPr>
            <p:spPr>
              <a:xfrm rot="5400000">
                <a:off x="5844190" y="3295331"/>
                <a:ext cx="48282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solidFill>
                            <a:srgbClr val="00206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Open Sans" panose="020B0606030504020204" pitchFamily="34" charset="0"/>
                        </a:rPr>
                        <m:t>=</m:t>
                      </m:r>
                    </m:oMath>
                  </m:oMathPara>
                </a14:m>
                <a:endParaRPr lang="ru-RU" sz="2400" dirty="0"/>
              </a:p>
            </p:txBody>
          </p:sp>
        </mc:Choice>
        <mc:Fallback>
          <p:sp>
            <p:nvSpPr>
              <p:cNvPr id="8" name="Прямоугольник 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5400000">
                <a:off x="5844190" y="3295331"/>
                <a:ext cx="482824" cy="461665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88372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синтезге есептер шығару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/>
              <p:cNvSpPr txBox="1"/>
              <p:nvPr/>
            </p:nvSpPr>
            <p:spPr>
              <a:xfrm>
                <a:off x="284163" y="1124185"/>
                <a:ext cx="9144000" cy="2434101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Құтыда 8 мл </a:t>
                </a:r>
                <a:r>
                  <a:rPr lang="en-US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96%-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дық этанол (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Open Sans" panose="020B0606030504020204" pitchFamily="34" charset="0"/>
                      </a:rPr>
                      <m:t>𝜌</m:t>
                    </m:r>
                    <m:r>
                      <a:rPr lang="kk-KZ" sz="240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Open Sans" panose="020B0606030504020204" pitchFamily="34" charset="0"/>
                      </a:rPr>
                      <m:t>=</m:t>
                    </m:r>
                  </m:oMath>
                </a14:m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0,8 г/мл) ерітіндісі және концентрлі күкірт қышқылы бар. Құты газ жинайтын аспаппен жалғасқан. Құтыны 150</a:t>
                </a:r>
                <a14:m>
                  <m:oMath xmlns:m="http://schemas.openxmlformats.org/officeDocument/2006/math">
                    <m:r>
                      <a:rPr lang="kk-KZ" sz="2400" i="1" smtClean="0">
                        <a:solidFill>
                          <a:srgbClr val="002060"/>
                        </a:solidFill>
                        <a:latin typeface="Cambria Math"/>
                        <a:ea typeface="Cambria Math"/>
                        <a:cs typeface="Open Sans" panose="020B0606030504020204" pitchFamily="34" charset="0"/>
                      </a:rPr>
                      <m:t>℃</m:t>
                    </m:r>
                  </m:oMath>
                </a14:m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температураға дейін қыздырады. Біраз уақыттан кейін газ жинау аспабында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 2 </a:t>
                </a:r>
                <a:r>
                  <a:rPr lang="kk-KZ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л (қ.ж.) түссіз газ пайда болды. Газдың құрамын анықта және оның практикалық шығымын есепте. </a:t>
                </a:r>
                <a:endParaRPr lang="kk-KZ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1124185"/>
                <a:ext cx="9144000" cy="2434101"/>
              </a:xfrm>
              <a:prstGeom prst="rect">
                <a:avLst/>
              </a:prstGeom>
              <a:blipFill>
                <a:blip r:embed="rId2"/>
                <a:stretch>
                  <a:fillRect b="-1990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21004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FA1400-0E72-084C-8C7C-5DF496AF3C41}"/>
              </a:ext>
            </a:extLst>
          </p:cNvPr>
          <p:cNvSpPr txBox="1"/>
          <p:nvPr/>
        </p:nvSpPr>
        <p:spPr>
          <a:xfrm>
            <a:off x="2222611" y="506988"/>
            <a:ext cx="5267102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 аяқталды!</a:t>
            </a:r>
          </a:p>
          <a:p>
            <a:pPr algn="ctr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Келесі жүздескенше!</a:t>
            </a:r>
            <a:endParaRPr lang="ru-RU" sz="32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C052D851-E003-0143-A0BF-8C220D86B87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6056" y="2913524"/>
            <a:ext cx="4480213" cy="33542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47867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6BEB0BD-7B70-4C7B-8CF8-63F9AF140A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4163" y="292100"/>
            <a:ext cx="9144000" cy="752929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algn="ctr"/>
            <a:r>
              <a:rPr lang="kk-KZ" sz="3200" dirty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Сабақтың мақсаты</a:t>
            </a:r>
            <a:endParaRPr lang="ru-RU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04EFABA-E912-4556-A852-921559C137A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4162" y="1487224"/>
            <a:ext cx="9144000" cy="2230666"/>
          </a:xfrm>
          <a:ln>
            <a:solidFill>
              <a:srgbClr val="002060"/>
            </a:solidFill>
          </a:ln>
        </p:spPr>
        <p:txBody>
          <a:bodyPr lIns="252000" tIns="108000" rIns="252000" bIns="108000">
            <a:normAutofit/>
          </a:bodyPr>
          <a:lstStyle/>
          <a:p>
            <a:pPr marL="361950" indent="-361950"/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қосылыстардағы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негізгі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функционалдық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r>
              <a:rPr lang="ru-RU" sz="3200" dirty="0" err="1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топтар</a:t>
            </a:r>
            <a:r>
              <a:rPr lang="ru-RU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;</a:t>
            </a:r>
            <a:endParaRPr lang="ru-RU" sz="3200" dirty="0" smtClean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  <a:p>
            <a:pPr marL="361950" indent="-361950"/>
            <a:r>
              <a:rPr lang="kk-KZ" sz="3200" dirty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заттардың генетикалық байланысы.</a:t>
            </a:r>
          </a:p>
        </p:txBody>
      </p:sp>
    </p:spTree>
    <p:extLst>
      <p:ext uri="{BB962C8B-B14F-4D97-AF65-F5344CB8AC3E}">
        <p14:creationId xmlns:p14="http://schemas.microsoft.com/office/powerpoint/2010/main" val="42808845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120299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32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қосылыстардың негізгі функционалдық топтары</a:t>
            </a:r>
            <a:endParaRPr lang="kk-KZ" sz="32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4163" y="1900459"/>
            <a:ext cx="9144000" cy="4957868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заттардың көп түрлілігін келесі себептермен түсіндіруге болады:</a:t>
            </a:r>
          </a:p>
          <a:p>
            <a:pPr marL="514350" indent="-514350">
              <a:buAutoNum type="arabicPeriod"/>
            </a:pPr>
            <a:r>
              <a:rPr lang="kk-KZ" altLang="ru-RU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Көміртек тізбектерінің ұзын және әр түрлі болуы;</a:t>
            </a:r>
          </a:p>
          <a:p>
            <a:pPr marL="514350" indent="-514350">
              <a:buAutoNum type="arabicPeriod"/>
            </a:pPr>
            <a:r>
              <a:rPr lang="kk-KZ" altLang="ru-RU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Изомерия түрлерінің көп болуы;</a:t>
            </a:r>
          </a:p>
          <a:p>
            <a:pPr marL="514350" indent="-514350">
              <a:buAutoNum type="arabicPeriod"/>
            </a:pPr>
            <a:r>
              <a:rPr lang="kk-KZ" altLang="ru-RU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Әр түрлі функционалдық топтардың кездесуі.</a:t>
            </a:r>
          </a:p>
          <a:p>
            <a:r>
              <a:rPr lang="kk-KZ" altLang="ru-RU" sz="28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Құрамында тек қана көміртек және сутек атомдары болатын органикалық қосылыстар </a:t>
            </a:r>
            <a:r>
              <a:rPr lang="kk-KZ" altLang="ru-RU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көмірсутектер</a:t>
            </a:r>
            <a:r>
              <a:rPr lang="kk-KZ" altLang="ru-RU" sz="28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деп аталады. Ал басқа көптеген органикалық қосылыстар көмірсутектердің туындылары болып табылады.  </a:t>
            </a:r>
            <a:endParaRPr lang="en-GB" altLang="ru-RU" sz="28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994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3" y="292100"/>
            <a:ext cx="9144000" cy="1326105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4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Функционалдық топтар – </a:t>
            </a:r>
            <a:r>
              <a:rPr lang="kk-KZ" altLang="ru-RU" sz="2400" dirty="0" smtClean="0">
                <a:solidFill>
                  <a:srgbClr val="002060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қосылыстардың физикалық және химиялық қасиетін анықтайтын және белгілі бір класқа жататынын көрсететін атом немесе атомдар тобы. </a:t>
            </a:r>
            <a:endParaRPr lang="en-GB" altLang="ru-RU" sz="2400" dirty="0">
              <a:solidFill>
                <a:srgbClr val="002060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22396"/>
                  </p:ext>
                </p:extLst>
              </p:nvPr>
            </p:nvGraphicFramePr>
            <p:xfrm>
              <a:off x="284163" y="1751012"/>
              <a:ext cx="9144000" cy="60453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46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1296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56436">
                    <a:tc grid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Функционалдық топ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Класс аттары</a:t>
                          </a:r>
                          <a:r>
                            <a:rPr lang="kk-KZ" sz="180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Кластың</a:t>
                          </a:r>
                          <a:r>
                            <a:rPr lang="kk-KZ" sz="180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жалпы формуласы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Мысал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5803"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Формуласы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Атауы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𝐹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, 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𝐶𝑙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, </m:t>
                                </m:r>
                              </m:oMath>
                            </m:oMathPara>
                          </a14:m>
                          <a:endParaRPr lang="en-US" sz="1800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𝐵𝑟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, 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𝐼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Фтор, хлор, бром,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йод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Галоген туындылар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𝑅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𝐻𝑎𝑙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𝐶𝐻</m:t>
                                    </m:r>
                                  </m:e>
                                  <m:sub>
                                    <m:r>
                                      <a:rPr lang="en-US" sz="1800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  <m:t>3</m:t>
                                    </m:r>
                                  </m:sub>
                                </m:sSub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𝐶𝑙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0811">
                    <a:tc row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r>
                                  <a:rPr lang="en-US" sz="1800" smtClean="0">
                                    <a:solidFill>
                                      <a:srgbClr val="002060"/>
                                    </a:solidFill>
                                    <a:latin typeface="Cambria Math" panose="02040503050406030204" pitchFamily="18" charset="0"/>
                                  </a:rPr>
                                  <m:t>𝑂𝐻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Гидроксил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Спирттер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 −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𝑂𝐻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𝑂𝐻</m:t>
                              </m:r>
                            </m:oMath>
                          </a14:m>
                          <a:r>
                            <a:rPr lang="en-US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этанол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2607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Фенолдар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𝐴𝑟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 −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𝑂𝐻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kk-KZ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𝑂𝐻</m:t>
                              </m:r>
                            </m:oMath>
                          </a14:m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фенол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56436">
                    <a:tc rowSpan="2"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&gt;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𝐶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𝑂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Карбонил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Альдегидтер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𝐶𝐻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𝑂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𝐶𝐻𝑂</m:t>
                              </m:r>
                            </m:oMath>
                          </a14:m>
                          <a:r>
                            <a:rPr lang="en-US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сірке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альдегиді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56436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Кетондар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sSub>
                                  <m:sSubPr>
                                    <m:ctrlPr>
                                      <a:rPr lang="ru-RU" sz="180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𝑅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𝐶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=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  <a:ea typeface="Cambria Math"/>
                                  </a:rPr>
                                  <m:t>𝑂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𝐶𝑂</m:t>
                              </m:r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ацетон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𝐶𝑂𝑂𝐻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 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Карбоксил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 қышқылдары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𝐶𝑂𝑂𝐻</m:t>
                                </m:r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𝐶𝑂𝑂𝐻</m:t>
                              </m:r>
                              <m:r>
                                <a:rPr lang="en-US" sz="1800" b="0" i="1" smtClean="0">
                                  <a:solidFill>
                                    <a:srgbClr val="002060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сірке </a:t>
                          </a:r>
                          <a:r>
                            <a:rPr lang="ru-RU" sz="1800" dirty="0" err="1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қышқылы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kk-KZ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𝑁𝑂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Нитро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Нитроқосылыстар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kk-KZ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kk-KZ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𝑁𝑂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𝑁𝑂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ru-RU" sz="1800" dirty="0" err="1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нитрометан</a:t>
                          </a:r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kk-KZ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kk-KZ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𝑁𝐻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Аминдер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marL="0" marR="0" indent="0" algn="l" defTabSz="971276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𝑅</m:t>
                                </m:r>
                                <m:r>
                                  <a:rPr lang="kk-KZ" sz="1800" b="0" i="1" smtClean="0">
                                    <a:solidFill>
                                      <a:srgbClr val="002060"/>
                                    </a:solidFill>
                                    <a:latin typeface="Cambria Math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kk-KZ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𝑁𝐻</m:t>
                                    </m:r>
                                  </m:e>
                                  <m:sub>
                                    <m:r>
                                      <a:rPr lang="en-US" sz="1800" b="0" i="1" smtClean="0">
                                        <a:solidFill>
                                          <a:srgbClr val="002060"/>
                                        </a:solidFill>
                                        <a:latin typeface="Cambria Math"/>
                                      </a:rPr>
                                      <m:t>2</m:t>
                                    </m:r>
                                  </m:sub>
                                </m:sSub>
                              </m:oMath>
                            </m:oMathPara>
                          </a14:m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𝐶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6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5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800" i="1" smtClean="0">
                                      <a:solidFill>
                                        <a:srgbClr val="00206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𝑁𝐻</m:t>
                                  </m:r>
                                </m:e>
                                <m:sub>
                                  <m:r>
                                    <a:rPr lang="en-US" sz="1800" b="0" i="1" smtClean="0">
                                      <a:solidFill>
                                        <a:srgbClr val="002060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ru-RU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фениламин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401322396"/>
                  </p:ext>
                </p:extLst>
              </p:nvPr>
            </p:nvGraphicFramePr>
            <p:xfrm>
              <a:off x="284163" y="1751012"/>
              <a:ext cx="9144000" cy="6045390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82880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154463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2112963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3"/>
                        </a:ext>
                      </a:extLst>
                    </a:gridCol>
                    <a:gridCol w="1828800">
                      <a:extLst>
                        <a:ext uri="{9D8B030D-6E8A-4147-A177-3AD203B41FA5}">
                          <a16:colId xmlns:a16="http://schemas.microsoft.com/office/drawing/2014/main" val="20004"/>
                        </a:ext>
                      </a:extLst>
                    </a:gridCol>
                  </a:tblGrid>
                  <a:tr h="656436">
                    <a:tc grid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Функционалдық топ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Класс аттары</a:t>
                          </a:r>
                          <a:r>
                            <a:rPr lang="kk-KZ" sz="180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Кластың</a:t>
                          </a:r>
                          <a:r>
                            <a:rPr lang="kk-KZ" sz="180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жалпы формуласы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Мысал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415803"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Формуласы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Атауы </a:t>
                          </a:r>
                          <a:endParaRPr lang="ru-RU" sz="18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167593" r="-401000" b="-667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Фтор, хлор, бром,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йод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Галоген туындылар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167593" r="-100667" b="-667593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167593" r="-667" b="-667593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10811"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227559" r="-401000" b="-467717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Гидроксил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Спирттер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431343" r="-100667" b="-97611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431343" r="-667" b="-97611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365760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Фенолдар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593333" r="-100667" b="-99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593333" r="-667" b="-99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656436">
                    <a:tc rowSpan="2"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192593" r="-401000" b="-175000"/>
                          </a:stretch>
                        </a:blipFill>
                      </a:tcPr>
                    </a:tc>
                    <a:tc rowSpan="2"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Карбонил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Альдегидтер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385185" r="-100667" b="-4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385185" r="-667" b="-4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656436"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 vMerge="1">
                      <a:txBody>
                        <a:bodyPr/>
                        <a:lstStyle/>
                        <a:p>
                          <a:endParaRPr lang="ru-RU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Кетондар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485185" r="-100667" b="-350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485185" r="-667" b="-350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  <a:tr h="91440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421333" r="-401000" b="-1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Карбоксил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 қышқылдары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421333" r="-100667" b="-15200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421333" r="-667" b="-152000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7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730841" r="-401000" b="-1130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Нитро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Нитроқосылыстар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730841" r="-100667" b="-11308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730841" r="-667" b="-11308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8"/>
                      </a:ext>
                    </a:extLst>
                  </a:tr>
                  <a:tr h="656436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33" t="-823148" r="-401000" b="-12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</a:t>
                          </a:r>
                          <a:r>
                            <a:rPr lang="kk-KZ" sz="18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8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Аминдер </a:t>
                          </a:r>
                          <a:endParaRPr lang="ru-RU" sz="18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00667" t="-823148" r="-100667" b="-120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400667" t="-823148" r="-667" b="-120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9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69103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4163" y="292100"/>
                <a:ext cx="9144000" cy="6127419"/>
              </a:xfrm>
              <a:prstGeom prst="rect">
                <a:avLst/>
              </a:prstGeom>
              <a:noFill/>
              <a:ln>
                <a:solidFill>
                  <a:schemeClr val="tx2"/>
                </a:solidFill>
              </a:ln>
            </p:spPr>
            <p:txBody>
              <a:bodyPr wrap="square" lIns="252000" tIns="108000" rIns="252000" bIns="108000" rtlCol="0">
                <a:spAutoFit/>
              </a:bodyPr>
              <a:lstStyle/>
              <a:p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Органикалық қосылыстардың құрамына бірдей немесе әр түрлі фукционалдық топтар кіруі мүмкін. Мысалы, </a:t>
                </a:r>
              </a:p>
              <a:p>
                <a:pPr marL="1876425"/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HO</m:t>
                    </m:r>
                    <m: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altLang="ru-RU" sz="24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b="0" i="0" smtClean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CH</m:t>
                        </m:r>
                      </m:e>
                      <m:sub>
                        <m:r>
                          <a:rPr lang="en-US" altLang="ru-RU" sz="2400" b="0" i="0" smtClean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</m:oMath>
                </a14:m>
                <a:r>
                  <a:rPr lang="en-US" altLang="ru-RU" sz="2400" dirty="0">
                    <a:solidFill>
                      <a:srgbClr val="620BFC"/>
                    </a:solidFill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ru-RU" sz="24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b="0" i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CH</m:t>
                        </m:r>
                      </m:e>
                      <m:sub>
                        <m:r>
                          <a:rPr lang="en-US" altLang="ru-RU" sz="2400" b="0" i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OH</m:t>
                    </m:r>
                  </m:oMath>
                </a14:m>
                <a:r>
                  <a:rPr lang="en-GB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этиленгликол)</a:t>
                </a:r>
                <a:endParaRPr lang="en-GB" altLang="ru-RU" sz="2400" dirty="0" smtClean="0">
                  <a:solidFill>
                    <a:srgbClr val="620BFC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  <a:p>
                <a:pPr marL="1876425"/>
                <a14:m>
                  <m:oMath xmlns:m="http://schemas.openxmlformats.org/officeDocument/2006/math">
                    <m:sSub>
                      <m:sSubPr>
                        <m:ctrlPr>
                          <a:rPr lang="en-GB" altLang="ru-RU" sz="2400" smtClean="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b="0" i="0" smtClean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NH</m:t>
                        </m:r>
                      </m:e>
                      <m:sub>
                        <m:r>
                          <a:rPr lang="en-US" altLang="ru-RU" sz="2400" b="0" i="0" smtClean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sSub>
                      <m:sSubPr>
                        <m:ctrlPr>
                          <a:rPr lang="en-US" altLang="ru-RU" sz="2400">
                            <a:solidFill>
                              <a:srgbClr val="620BFC"/>
                            </a:solidFill>
                            <a:latin typeface="Cambria Math" panose="02040503050406030204" pitchFamily="18" charset="0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ru-RU" sz="2400" b="0" i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CH</m:t>
                        </m:r>
                      </m:e>
                      <m:sub>
                        <m:r>
                          <a:rPr lang="en-US" altLang="ru-RU" sz="2400" b="0" i="0">
                            <a:solidFill>
                              <a:srgbClr val="620BFC"/>
                            </a:solidFill>
                            <a:latin typeface="Cambria Math"/>
                            <a:ea typeface="Open Sans" panose="020B0606030504020204" pitchFamily="34" charset="0"/>
                            <a:cs typeface="Open Sans" panose="020B0606030504020204" pitchFamily="34" charset="0"/>
                          </a:rPr>
                          <m:t>2</m:t>
                        </m:r>
                      </m:sub>
                    </m:sSub>
                    <m:r>
                      <a:rPr lang="en-US" altLang="ru-RU" sz="2400" b="0" i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−</m:t>
                    </m:r>
                    <m:r>
                      <m:rPr>
                        <m:sty m:val="p"/>
                      </m:rPr>
                      <a:rPr lang="en-US" altLang="ru-RU" sz="2400" b="0" i="0" smtClean="0">
                        <a:solidFill>
                          <a:srgbClr val="620BFC"/>
                        </a:solidFill>
                        <a:latin typeface="Cambria Math"/>
                        <a:ea typeface="Open Sans" panose="020B0606030504020204" pitchFamily="34" charset="0"/>
                        <a:cs typeface="Open Sans" panose="020B0606030504020204" pitchFamily="34" charset="0"/>
                      </a:rPr>
                      <m:t>COOH</m:t>
                    </m:r>
                  </m:oMath>
                </a14:m>
                <a:r>
                  <a:rPr lang="en-GB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en-GB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(</a:t>
                </a:r>
                <a:r>
                  <a:rPr lang="kk-KZ" altLang="ru-RU" sz="2400" dirty="0" smtClean="0">
                    <a:solidFill>
                      <a:srgbClr val="620BFC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аминқышқылы, глицин)</a:t>
                </a:r>
              </a:p>
              <a:p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Осыған байланысты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функционалдық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топтардың моно, поли және гетеро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сияқты түрлері болады. </a:t>
                </a:r>
              </a:p>
              <a:p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Құрамына кіретін элементтің түрлеріне  байланысты функционалдық топтар:</a:t>
                </a:r>
              </a:p>
              <a:p>
                <a:pPr marL="457200" indent="-457200">
                  <a:buAutoNum type="arabicPeriod"/>
                </a:pP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Құрамында оттек атомы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бар функционалдық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топтар;</a:t>
                </a:r>
              </a:p>
              <a:p>
                <a:pPr marL="457200" indent="-457200">
                  <a:buAutoNum type="arabicPeriod"/>
                </a:pP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Құрамында азот атомы бар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функционалдық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топтар;</a:t>
                </a:r>
              </a:p>
              <a:p>
                <a:pPr marL="457200" indent="-457200">
                  <a:buAutoNum type="arabicPeriod"/>
                </a:pP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Құрамында күкірт атомы бар фукционалдық топтар;</a:t>
                </a:r>
              </a:p>
              <a:p>
                <a:pPr marL="457200" indent="-457200">
                  <a:buAutoNum type="arabicPeriod"/>
                </a:pP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Көміртек-көміртек қанықпаған байланысы бар </a:t>
                </a: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функционалдық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топтар;</a:t>
                </a:r>
              </a:p>
              <a:p>
                <a:pPr marL="457200" indent="-457200">
                  <a:buAutoNum type="arabicPeriod"/>
                </a:pPr>
                <a:r>
                  <a:rPr lang="kk-KZ" altLang="ru-RU" sz="2400" dirty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Басқада атомдары бар функционалдық </a:t>
                </a:r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топтар.</a:t>
                </a:r>
              </a:p>
              <a:p>
                <a:r>
                  <a:rPr lang="kk-KZ" altLang="ru-RU" sz="2400" dirty="0" smtClean="0">
                    <a:solidFill>
                      <a:srgbClr val="002060"/>
                    </a:solidFill>
                    <a:latin typeface="Open Sans" panose="020B0606030504020204" pitchFamily="34" charset="0"/>
                    <a:ea typeface="Open Sans" panose="020B0606030504020204" pitchFamily="34" charset="0"/>
                    <a:cs typeface="Open Sans" panose="020B0606030504020204" pitchFamily="34" charset="0"/>
                  </a:rPr>
                  <a:t>Мысалы, адерналиннің құрылыс формуласына талдау жасасақ: </a:t>
                </a:r>
                <a:endParaRPr lang="en-GB" altLang="ru-RU" sz="2400" dirty="0">
                  <a:solidFill>
                    <a:srgbClr val="002060"/>
                  </a:solidFill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endParaRPr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163" y="292100"/>
                <a:ext cx="9144000" cy="6127419"/>
              </a:xfrm>
              <a:prstGeom prst="rect">
                <a:avLst/>
              </a:prstGeom>
              <a:blipFill>
                <a:blip r:embed="rId2"/>
                <a:stretch>
                  <a:fillRect b="-199"/>
                </a:stretch>
              </a:blipFill>
              <a:ln>
                <a:solidFill>
                  <a:schemeClr val="tx2"/>
                </a:solidFill>
              </a:ln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6798" y="6475684"/>
            <a:ext cx="5038725" cy="1304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1337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r>
              <a:rPr lang="kk-KZ" altLang="ru-RU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Қосылыстардың қай класқа жататындығын анықтаңдар:</a:t>
            </a:r>
            <a:endParaRPr lang="en-GB" altLang="ru-RU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100000"/>
                    </a14:imgEffect>
                    <a14:imgEffect>
                      <a14:brightnessContrast bright="19000" contrast="-11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56060" y="1668897"/>
            <a:ext cx="6953131" cy="58490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39635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587441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4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заттарды танып білу</a:t>
            </a:r>
            <a:endParaRPr lang="kk-KZ" sz="24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16959"/>
                  </p:ext>
                </p:extLst>
              </p:nvPr>
            </p:nvGraphicFramePr>
            <p:xfrm>
              <a:off x="284163" y="1209054"/>
              <a:ext cx="9144000" cy="629787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890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7269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9822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593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</a:t>
                          </a:r>
                          <a:r>
                            <a:rPr lang="kk-KZ" sz="1900" b="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Реактив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Реакция белгілері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Алкандар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Жалын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Төменгі алкандар көгілдір түсті жалынмен жанады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Алкендер 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sz="1900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𝐶</m:t>
                              </m:r>
                              <m:r>
                                <a:rPr lang="en-US" sz="1900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r>
                                <a:rPr lang="en-US" sz="1900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  <a:ea typeface="Cambria Math"/>
                                </a:rPr>
                                <m:t>𝐶</m:t>
                              </m:r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9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суы 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900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𝐾𝑀𝑛𝑂</m:t>
                                  </m:r>
                                </m:e>
                                <m:sub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4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ерітіндісі </a:t>
                          </a:r>
                        </a:p>
                        <a:p>
                          <a:endParaRPr lang="kk-KZ" sz="1900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Жану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 түссізденеді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 түссізденеді,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қоңыр түсті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1900" i="1" baseline="0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baseline="0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𝑀𝑛𝑂</m:t>
                                  </m:r>
                                </m:e>
                                <m:sub>
                                  <m:r>
                                    <a:rPr lang="en-US" sz="1900" b="0" i="1" baseline="0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тұнбасы пайда болады.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Сарғыш түсті жалынмен жанады.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7332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Бензол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Жану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Күйе бөліп жанады.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Фенол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 </a:t>
                          </a:r>
                        </a:p>
                        <a:p>
                          <a:endParaRPr lang="kk-KZ" sz="1900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900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𝑁𝑎</m:t>
                                  </m:r>
                                </m:e>
                                <m:sub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sSub>
                                <m:sSubPr>
                                  <m:ctrlPr>
                                    <a:rPr lang="ru-RU" sz="1900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𝐶𝑂</m:t>
                                  </m:r>
                                </m:e>
                                <m:sub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ерітіндісі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sz="1900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𝐹𝑒𝐶𝑙</m:t>
                                  </m:r>
                                </m:e>
                                <m:sub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90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Түссізденіп, трибромфенолдың ақ түсті тұнбасы түзіледі.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Көмірқышқыл газы бөлінеді.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Күлгін түс пайда болады.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Спирттер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r>
                                <a:rPr lang="en-US" sz="1900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𝑁𝑎</m:t>
                              </m:r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kk-KZ" sz="1900" dirty="0" smtClean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Жану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Қыздырылған қара түсті ыстық </a:t>
                          </a:r>
                          <a14:m>
                            <m:oMath xmlns:m="http://schemas.openxmlformats.org/officeDocument/2006/math">
                              <m:r>
                                <a:rPr lang="en-US" sz="1900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𝐶𝑢</m:t>
                              </m:r>
                            </m:oMath>
                          </a14:m>
                          <a:r>
                            <a:rPr lang="en-US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сым</a:t>
                          </a:r>
                          <a:endParaRPr lang="en-US" sz="1900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Сутектің түзілуі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Ашық көгілдір жалынмен жанады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Қатты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қызған мыс сымның тотықсызданып қызыл түске енуі.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Көп атомды спирттер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Жаңа дайындалған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sz="1900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𝐶𝑢</m:t>
                                  </m:r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𝑂𝐻</m:t>
                                  </m:r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n-US" sz="1900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Көк түстің пайда болуы.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Глицераттың түзілуі.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653116959"/>
                  </p:ext>
                </p:extLst>
              </p:nvPr>
            </p:nvGraphicFramePr>
            <p:xfrm>
              <a:off x="284163" y="1209054"/>
              <a:ext cx="9144000" cy="629787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1689016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472697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982287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59365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</a:t>
                          </a:r>
                          <a:r>
                            <a:rPr lang="kk-KZ" sz="1900" b="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Реактив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sz="1900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Реакция белгілері </a:t>
                          </a:r>
                          <a:endParaRPr lang="ru-RU" sz="1900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Алкандар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Жалын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Төменгі алкандар көгілдір түсті жалынмен жанады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1249680"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361" t="-112195" r="-442599" b="-29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8473" t="-112195" r="-201970" b="-296098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83619" t="-112195" r="-244" b="-296098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381000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Бензол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Жану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Күйе бөліп жанады.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249680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Фенол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8473" t="-242927" r="-201970" b="-16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Түссізденіп, трибромфенолдың ақ түсті тұнбасы түзіледі.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Көмірқышқыл газы бөлінеді. 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Күлгін түс пайда болады.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1249680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Спирттер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8473" t="-342927" r="-201970" b="-6536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Сутектің түзілуі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Ашық көгілдір жалынмен жанады</a:t>
                          </a:r>
                        </a:p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Қатты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қызған мыс сымның тотықсызданып қызыл түске енуі.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Көп атомды спирттер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68473" t="-687879" r="-201970" b="-15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sz="190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Көк түстің пайда болуы.</a:t>
                          </a:r>
                          <a:r>
                            <a:rPr lang="kk-KZ" sz="1900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Глицераттың түзілуі. </a:t>
                          </a:r>
                          <a:endParaRPr lang="ru-RU" sz="1900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100686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4163" y="292100"/>
            <a:ext cx="9144000" cy="648997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заттарды танып білу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070329"/>
                  </p:ext>
                </p:extLst>
              </p:nvPr>
            </p:nvGraphicFramePr>
            <p:xfrm>
              <a:off x="284163" y="1173182"/>
              <a:ext cx="9144000" cy="641972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964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716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7759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27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</a:t>
                          </a:r>
                          <a:r>
                            <a:rPr lang="kk-KZ" b="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Реактив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Реакция белгілері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Аминдер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Лакмус 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𝐻𝐻𝑎𝑙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Сулы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ерітіндінің көк түске боялуы.</a:t>
                          </a:r>
                        </a:p>
                        <a:p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Буландырған соң галогенсутектермен  тұз түзеді.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Анилин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 </a:t>
                          </a:r>
                        </a:p>
                        <a:p>
                          <a14:m>
                            <m:oMath xmlns:m="http://schemas.openxmlformats.org/officeDocument/2006/math"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𝐻𝐻𝑎𝑙</m:t>
                              </m:r>
                            </m:oMath>
                          </a14:m>
                          <a:r>
                            <a:rPr lang="ru-RU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суын түссіздендіреді.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Триброманилин тұнбасы түзіледі.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462571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Альдегидтер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𝐴𝑔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 </m:t>
                              </m:r>
                              <m:r>
                                <a:rPr lang="en-US" b="0" i="0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</a:p>
                        <a:p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𝐶𝑢</m:t>
                                  </m:r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(</m:t>
                                  </m:r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𝑂𝐻</m:t>
                                  </m:r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)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</m:oMath>
                          </a14:m>
                          <a:r>
                            <a:rPr lang="en-US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Күміс-айна реакциясы.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Қызыл түсті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ru-RU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𝐶𝑢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𝑂</m:t>
                              </m:r>
                              <m:r>
                                <a:rPr lang="en-US" b="0" i="1" smtClean="0">
                                  <a:solidFill>
                                    <a:srgbClr val="620BFC"/>
                                  </a:solidFill>
                                  <a:latin typeface="Cambria Math"/>
                                </a:rPr>
                                <m:t> </m:t>
                              </m:r>
                            </m:oMath>
                          </a14:m>
                          <a:r>
                            <a:rPr lang="en-US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тұнбасы түзіледі.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 қышқылдары 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Құмырсқа қышқыл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</a:p>
                        <a:p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Олеин қышқылы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Лакмус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Қызыл түс пайда болады.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Күміс-айна реакциясы. 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суының түссізденуі.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Крахмал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Йодтың спирттегі ерітіндісі</a:t>
                          </a:r>
                          <a:endParaRPr lang="en-US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Көк түстің пайда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болуы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Нәруыздар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Конц. </a:t>
                          </a:r>
                          <a14:m>
                            <m:oMath xmlns:m="http://schemas.openxmlformats.org/officeDocument/2006/math">
                              <m:sSub>
                                <m:sSubPr>
                                  <m:ctrlPr>
                                    <a:rPr lang="kk-KZ" i="1" smtClean="0">
                                      <a:solidFill>
                                        <a:srgbClr val="620BFC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𝐻𝑁𝑂</m:t>
                                  </m:r>
                                </m:e>
                                <m:sub>
                                  <m:r>
                                    <a:rPr lang="en-US" b="0" i="1" smtClean="0">
                                      <a:solidFill>
                                        <a:srgbClr val="620BFC"/>
                                      </a:solidFill>
                                      <a:latin typeface="Cambria Math"/>
                                    </a:rPr>
                                    <m:t>3</m:t>
                                  </m:r>
                                </m:sub>
                              </m:sSub>
                            </m:oMath>
                          </a14:m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Сары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түске боялуы, сілті ерітіндісін қосқанда қызыл сары түске енеді.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Choice>
        <mc:Fallback>
          <p:graphicFrame>
            <p:nvGraphicFramePr>
              <p:cNvPr id="4" name="Таблица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06070329"/>
                  </p:ext>
                </p:extLst>
              </p:nvPr>
            </p:nvGraphicFramePr>
            <p:xfrm>
              <a:off x="284163" y="1173182"/>
              <a:ext cx="9144000" cy="6419729"/>
            </p:xfrm>
            <a:graphic>
              <a:graphicData uri="http://schemas.openxmlformats.org/drawingml/2006/table">
                <a:tbl>
                  <a:tblPr firstRow="1" bandRow="1">
                    <a:tableStyleId>{5940675A-B579-460E-94D1-54222C63F5DA}</a:tableStyleId>
                  </a:tblPr>
                  <a:tblGrid>
                    <a:gridCol w="2096430">
                      <a:extLst>
                        <a:ext uri="{9D8B030D-6E8A-4147-A177-3AD203B41FA5}">
                          <a16:colId xmlns:a16="http://schemas.microsoft.com/office/drawing/2014/main" val="20000"/>
                        </a:ext>
                      </a:extLst>
                    </a:gridCol>
                    <a:gridCol w="2271618">
                      <a:extLst>
                        <a:ext uri="{9D8B030D-6E8A-4147-A177-3AD203B41FA5}">
                          <a16:colId xmlns:a16="http://schemas.microsoft.com/office/drawing/2014/main" val="20001"/>
                        </a:ext>
                      </a:extLst>
                    </a:gridCol>
                    <a:gridCol w="4775952">
                      <a:extLst>
                        <a:ext uri="{9D8B030D-6E8A-4147-A177-3AD203B41FA5}">
                          <a16:colId xmlns:a16="http://schemas.microsoft.com/office/drawing/2014/main" val="20002"/>
                        </a:ext>
                      </a:extLst>
                    </a:gridCol>
                  </a:tblGrid>
                  <a:tr h="527281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Қосылыстар</a:t>
                          </a:r>
                          <a:r>
                            <a:rPr lang="kk-KZ" b="0" baseline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Реактив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kk-KZ" b="0" dirty="0" smtClean="0">
                              <a:solidFill>
                                <a:srgbClr val="620BFC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Реакция белгілері </a:t>
                          </a:r>
                          <a:endParaRPr lang="ru-RU" b="0" dirty="0">
                            <a:solidFill>
                              <a:srgbClr val="620BFC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0"/>
                      </a:ext>
                    </a:extLst>
                  </a:tr>
                  <a:tr h="965645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Аминдер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2493" t="-58228" r="-210724" b="-51329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Сулы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ерітіндінің көк түске боялуы.</a:t>
                          </a:r>
                        </a:p>
                        <a:p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Буландырған соң галогенсутектермен  тұз түзеді.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1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Анилин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2493" t="-189394" r="-210724" b="-514394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суын түссіздендіреді.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Триброманилин тұнбасы түзіледі.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2"/>
                      </a:ext>
                    </a:extLst>
                  </a:tr>
                  <a:tr h="674243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Альдегидтер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2493" t="-344144" r="-210724" b="-511712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1582" t="-344144" r="-255" b="-511712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10003"/>
                      </a:ext>
                    </a:extLst>
                  </a:tr>
                  <a:tr h="1839849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Карбон қышқылдары 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Құмырсқа қышқыл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</a:t>
                          </a:r>
                        </a:p>
                        <a:p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Олеин қышқылы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Лакмус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Қызыл түс пайда болады.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Күміс-айна реакциясы. </a:t>
                          </a:r>
                        </a:p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Бром суының түссізденуі.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4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Крахмал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Йодтың спирттегі ерітіндісі</a:t>
                          </a:r>
                          <a:endParaRPr lang="en-US" dirty="0" smtClean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Көк түстің пайда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болуы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5"/>
                      </a:ext>
                    </a:extLst>
                  </a:tr>
                  <a:tr h="804237"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Нәруыздар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endParaRPr lang="ru-RU"/>
                        </a:p>
                      </a:txBody>
                      <a:tcPr>
                        <a:blipFill>
                          <a:blip r:embed="rId2"/>
                          <a:stretch>
                            <a:fillRect l="-92493" t="-702273" r="-210724" b="-151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kk-KZ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Сары</a:t>
                          </a:r>
                          <a:r>
                            <a:rPr lang="kk-KZ" baseline="0" dirty="0" smtClean="0">
                              <a:solidFill>
                                <a:srgbClr val="002060"/>
                              </a:solidFill>
                              <a:latin typeface="Open Sans" panose="020B0606030504020204" pitchFamily="34" charset="0"/>
                              <a:ea typeface="Open Sans" panose="020B0606030504020204" pitchFamily="34" charset="0"/>
                              <a:cs typeface="Open Sans" panose="020B0606030504020204" pitchFamily="34" charset="0"/>
                            </a:rPr>
                            <a:t> түске боялуы, сілті ерітіндісін қосқанда қызыл сары түске енеді. </a:t>
                          </a:r>
                          <a:endParaRPr lang="ru-RU" dirty="0">
                            <a:solidFill>
                              <a:srgbClr val="002060"/>
                            </a:solidFill>
                            <a:latin typeface="Open Sans" panose="020B0606030504020204" pitchFamily="34" charset="0"/>
                            <a:ea typeface="Open Sans" panose="020B0606030504020204" pitchFamily="34" charset="0"/>
                            <a:cs typeface="Open Sans" panose="020B0606030504020204" pitchFamily="34" charset="0"/>
                          </a:endParaRPr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10006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15536565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163" y="1932479"/>
            <a:ext cx="9187652" cy="4695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84163" y="292100"/>
            <a:ext cx="9144000" cy="1079884"/>
          </a:xfrm>
          <a:prstGeom prst="rect">
            <a:avLst/>
          </a:prstGeom>
          <a:noFill/>
          <a:ln>
            <a:solidFill>
              <a:schemeClr val="tx2"/>
            </a:solidFill>
          </a:ln>
        </p:spPr>
        <p:txBody>
          <a:bodyPr wrap="square" lIns="252000" tIns="108000" rIns="252000" bIns="108000" rtlCol="0">
            <a:spAutoFit/>
          </a:bodyPr>
          <a:lstStyle/>
          <a:p>
            <a:pPr algn="ctr"/>
            <a:r>
              <a:rPr lang="kk-KZ" sz="2800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Органикалық заттар арасындағы генетикалық байланыс</a:t>
            </a:r>
            <a:endParaRPr lang="kk-KZ" sz="2800" dirty="0">
              <a:solidFill>
                <a:srgbClr val="620BFC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96831" y="4822754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Альдегид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4163" y="1873434"/>
            <a:ext cx="1737142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Ацил гидросульфат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814770" y="1932479"/>
            <a:ext cx="150240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Алкан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417077" y="1979849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Алкен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94435" y="3401654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Кетон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14769" y="3386703"/>
            <a:ext cx="1502407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Спирт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35105" y="3386703"/>
            <a:ext cx="1829420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Галогеналкан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873375" y="3386703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Амин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72094" y="4733365"/>
            <a:ext cx="1849783" cy="923330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2-гидроксилинитрил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417077" y="4793557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Нитрил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873375" y="4804521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Амид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2896831" y="6201087"/>
            <a:ext cx="1420346" cy="646331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Карбон қышқылы</a:t>
            </a:r>
            <a:endParaRPr lang="ru-RU" b="1" dirty="0">
              <a:solidFill>
                <a:srgbClr val="620BFC"/>
              </a:solidFill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417077" y="6258806"/>
            <a:ext cx="1420346" cy="369332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kk-KZ" b="1" dirty="0" smtClean="0">
                <a:solidFill>
                  <a:srgbClr val="620BFC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Эфир</a:t>
            </a:r>
            <a:endParaRPr lang="ru-RU" b="1" dirty="0">
              <a:solidFill>
                <a:srgbClr val="620BF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44390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12767</TotalTime>
  <Words>520</Words>
  <Application>Microsoft Office PowerPoint</Application>
  <PresentationFormat>Произвольный</PresentationFormat>
  <Paragraphs>183</Paragraphs>
  <Slides>14</Slides>
  <Notes>0</Notes>
  <HiddenSlides>1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0" baseType="lpstr">
      <vt:lpstr>Arial</vt:lpstr>
      <vt:lpstr>Calibri</vt:lpstr>
      <vt:lpstr>Calibri Light</vt:lpstr>
      <vt:lpstr>Cambria Math</vt:lpstr>
      <vt:lpstr>Open Sans</vt:lpstr>
      <vt:lpstr>Тема Office</vt:lpstr>
      <vt:lpstr>11-сынып</vt:lpstr>
      <vt:lpstr>Сабақтың мақсаты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Microsoft Office User</dc:creator>
  <cp:lastModifiedBy>Windows User</cp:lastModifiedBy>
  <cp:revision>274</cp:revision>
  <dcterms:created xsi:type="dcterms:W3CDTF">2020-07-01T14:03:46Z</dcterms:created>
  <dcterms:modified xsi:type="dcterms:W3CDTF">2020-12-25T07:52:16Z</dcterms:modified>
</cp:coreProperties>
</file>