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6"/>
  </p:notesMasterIdLst>
  <p:sldIdLst>
    <p:sldId id="265" r:id="rId2"/>
    <p:sldId id="296" r:id="rId3"/>
    <p:sldId id="285" r:id="rId4"/>
    <p:sldId id="297" r:id="rId5"/>
    <p:sldId id="298" r:id="rId6"/>
    <p:sldId id="299" r:id="rId7"/>
    <p:sldId id="300" r:id="rId8"/>
    <p:sldId id="301" r:id="rId9"/>
    <p:sldId id="302" r:id="rId10"/>
    <p:sldId id="307" r:id="rId11"/>
    <p:sldId id="304" r:id="rId12"/>
    <p:sldId id="305" r:id="rId13"/>
    <p:sldId id="306" r:id="rId14"/>
    <p:sldId id="258" r:id="rId15"/>
  </p:sldIdLst>
  <p:sldSz cx="9712325" cy="8002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" userDrawn="1">
          <p15:clr>
            <a:srgbClr val="A4A3A4"/>
          </p15:clr>
        </p15:guide>
        <p15:guide id="2" pos="179" userDrawn="1">
          <p15:clr>
            <a:srgbClr val="A4A3A4"/>
          </p15:clr>
        </p15:guide>
        <p15:guide id="3" pos="5939" userDrawn="1">
          <p15:clr>
            <a:srgbClr val="A4A3A4"/>
          </p15:clr>
        </p15:guide>
        <p15:guide id="4" orient="horz" pos="4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0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21"/>
  </p:normalViewPr>
  <p:slideViewPr>
    <p:cSldViewPr snapToGrid="0" snapToObjects="1">
      <p:cViewPr>
        <p:scale>
          <a:sx n="66" d="100"/>
          <a:sy n="66" d="100"/>
        </p:scale>
        <p:origin x="1332" y="-72"/>
      </p:cViewPr>
      <p:guideLst>
        <p:guide orient="horz" pos="184"/>
        <p:guide pos="179"/>
        <p:guide pos="5939"/>
        <p:guide orient="horz" pos="4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E6712-1DF3-144B-8AEB-AA2EA0DC6E3F}" type="datetimeFigureOut">
              <a:rPr lang="x-none" smtClean="0"/>
              <a:t>25.12.2020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55750" y="1143000"/>
            <a:ext cx="3746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7FD9-0A9C-1B45-95DB-6830A72128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647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1pPr>
    <a:lvl2pPr marL="359313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2pPr>
    <a:lvl3pPr marL="71862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3pPr>
    <a:lvl4pPr marL="107794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4pPr>
    <a:lvl5pPr marL="143725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5pPr>
    <a:lvl6pPr marL="179656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6pPr>
    <a:lvl7pPr marL="2155881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7pPr>
    <a:lvl8pPr marL="251519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8pPr>
    <a:lvl9pPr marL="2874508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425" y="1309683"/>
            <a:ext cx="8255476" cy="2786086"/>
          </a:xfrm>
        </p:spPr>
        <p:txBody>
          <a:bodyPr anchor="b"/>
          <a:lstStyle>
            <a:lvl1pPr algn="ctr"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041" y="4203212"/>
            <a:ext cx="7284244" cy="1932106"/>
          </a:xfrm>
        </p:spPr>
        <p:txBody>
          <a:bodyPr/>
          <a:lstStyle>
            <a:lvl1pPr marL="0" indent="0" algn="ctr">
              <a:buNone/>
              <a:defRPr sz="2549"/>
            </a:lvl1pPr>
            <a:lvl2pPr marL="485638" indent="0" algn="ctr">
              <a:buNone/>
              <a:defRPr sz="2124"/>
            </a:lvl2pPr>
            <a:lvl3pPr marL="971276" indent="0" algn="ctr">
              <a:buNone/>
              <a:defRPr sz="1912"/>
            </a:lvl3pPr>
            <a:lvl4pPr marL="1456914" indent="0" algn="ctr">
              <a:buNone/>
              <a:defRPr sz="1700"/>
            </a:lvl4pPr>
            <a:lvl5pPr marL="1942551" indent="0" algn="ctr">
              <a:buNone/>
              <a:defRPr sz="1700"/>
            </a:lvl5pPr>
            <a:lvl6pPr marL="2428189" indent="0" algn="ctr">
              <a:buNone/>
              <a:defRPr sz="1700"/>
            </a:lvl6pPr>
            <a:lvl7pPr marL="2913827" indent="0" algn="ctr">
              <a:buNone/>
              <a:defRPr sz="1700"/>
            </a:lvl7pPr>
            <a:lvl8pPr marL="3399465" indent="0" algn="ctr">
              <a:buNone/>
              <a:defRPr sz="1700"/>
            </a:lvl8pPr>
            <a:lvl9pPr marL="3885103" indent="0" algn="ctr">
              <a:buNone/>
              <a:defRPr sz="17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25.12.2020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63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25.12.2020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0245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0383" y="426064"/>
            <a:ext cx="2094220" cy="678182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7723" y="426064"/>
            <a:ext cx="6161256" cy="67818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25.12.2020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5456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25.12.2020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8780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5" y="1995092"/>
            <a:ext cx="8376880" cy="3328854"/>
          </a:xfrm>
        </p:spPr>
        <p:txBody>
          <a:bodyPr anchor="b"/>
          <a:lstStyle>
            <a:lvl1pPr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665" y="5355438"/>
            <a:ext cx="8376880" cy="1750566"/>
          </a:xfrm>
        </p:spPr>
        <p:txBody>
          <a:bodyPr/>
          <a:lstStyle>
            <a:lvl1pPr marL="0" indent="0">
              <a:buNone/>
              <a:defRPr sz="2549">
                <a:solidFill>
                  <a:schemeClr val="tx1"/>
                </a:solidFill>
              </a:defRPr>
            </a:lvl1pPr>
            <a:lvl2pPr marL="485638" indent="0">
              <a:buNone/>
              <a:defRPr sz="2124">
                <a:solidFill>
                  <a:schemeClr val="tx1">
                    <a:tint val="75000"/>
                  </a:schemeClr>
                </a:solidFill>
              </a:defRPr>
            </a:lvl2pPr>
            <a:lvl3pPr marL="971276" indent="0">
              <a:buNone/>
              <a:defRPr sz="1912">
                <a:solidFill>
                  <a:schemeClr val="tx1">
                    <a:tint val="75000"/>
                  </a:schemeClr>
                </a:solidFill>
              </a:defRPr>
            </a:lvl3pPr>
            <a:lvl4pPr marL="14569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425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4281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91382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9946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8510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25.12.2020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556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7722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6865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25.12.2020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573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8" y="426066"/>
            <a:ext cx="8376880" cy="154679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988" y="1961746"/>
            <a:ext cx="4108768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988" y="2923168"/>
            <a:ext cx="4108768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6865" y="1961746"/>
            <a:ext cx="4129003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6865" y="2923168"/>
            <a:ext cx="4129003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25.12.2020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0119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25.12.2020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9414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25.12.2020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5895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003" y="1152226"/>
            <a:ext cx="4916865" cy="5687024"/>
          </a:xfrm>
        </p:spPr>
        <p:txBody>
          <a:bodyPr/>
          <a:lstStyle>
            <a:lvl1pPr>
              <a:defRPr sz="3399"/>
            </a:lvl1pPr>
            <a:lvl2pPr>
              <a:defRPr sz="2974"/>
            </a:lvl2pPr>
            <a:lvl3pPr>
              <a:defRPr sz="2549"/>
            </a:lvl3pPr>
            <a:lvl4pPr>
              <a:defRPr sz="2124"/>
            </a:lvl4pPr>
            <a:lvl5pPr>
              <a:defRPr sz="2124"/>
            </a:lvl5pPr>
            <a:lvl6pPr>
              <a:defRPr sz="2124"/>
            </a:lvl6pPr>
            <a:lvl7pPr>
              <a:defRPr sz="2124"/>
            </a:lvl7pPr>
            <a:lvl8pPr>
              <a:defRPr sz="2124"/>
            </a:lvl8pPr>
            <a:lvl9pPr>
              <a:defRPr sz="21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25.12.2020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427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29003" y="1152226"/>
            <a:ext cx="4916865" cy="5687024"/>
          </a:xfrm>
        </p:spPr>
        <p:txBody>
          <a:bodyPr anchor="t"/>
          <a:lstStyle>
            <a:lvl1pPr marL="0" indent="0">
              <a:buNone/>
              <a:defRPr sz="3399"/>
            </a:lvl1pPr>
            <a:lvl2pPr marL="485638" indent="0">
              <a:buNone/>
              <a:defRPr sz="2974"/>
            </a:lvl2pPr>
            <a:lvl3pPr marL="971276" indent="0">
              <a:buNone/>
              <a:defRPr sz="2549"/>
            </a:lvl3pPr>
            <a:lvl4pPr marL="1456914" indent="0">
              <a:buNone/>
              <a:defRPr sz="2124"/>
            </a:lvl4pPr>
            <a:lvl5pPr marL="1942551" indent="0">
              <a:buNone/>
              <a:defRPr sz="2124"/>
            </a:lvl5pPr>
            <a:lvl6pPr marL="2428189" indent="0">
              <a:buNone/>
              <a:defRPr sz="2124"/>
            </a:lvl6pPr>
            <a:lvl7pPr marL="2913827" indent="0">
              <a:buNone/>
              <a:defRPr sz="2124"/>
            </a:lvl7pPr>
            <a:lvl8pPr marL="3399465" indent="0">
              <a:buNone/>
              <a:defRPr sz="2124"/>
            </a:lvl8pPr>
            <a:lvl9pPr marL="3885103" indent="0">
              <a:buNone/>
              <a:defRPr sz="212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25.12.2020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12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7723" y="426066"/>
            <a:ext cx="8376880" cy="1546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723" y="2130318"/>
            <a:ext cx="8376880" cy="5077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722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D208-432E-AA48-8D25-AC6E1033EED1}" type="datetimeFigureOut">
              <a:rPr lang="x-none" smtClean="0"/>
              <a:t>25.12.2020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7208" y="7417215"/>
            <a:ext cx="3277910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9330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1755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71276" rtl="0" eaLnBrk="1" latinLnBrk="0" hangingPunct="1">
        <a:lnSpc>
          <a:spcPct val="90000"/>
        </a:lnSpc>
        <a:spcBef>
          <a:spcPct val="0"/>
        </a:spcBef>
        <a:buNone/>
        <a:defRPr sz="46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2819" indent="-242819" algn="l" defTabSz="971276" rtl="0" eaLnBrk="1" latinLnBrk="0" hangingPunct="1">
        <a:lnSpc>
          <a:spcPct val="90000"/>
        </a:lnSpc>
        <a:spcBef>
          <a:spcPts val="1062"/>
        </a:spcBef>
        <a:buFont typeface="Arial" panose="020B0604020202020204" pitchFamily="34" charset="0"/>
        <a:buChar char="•"/>
        <a:defRPr sz="2974" kern="1200">
          <a:solidFill>
            <a:schemeClr val="tx1"/>
          </a:solidFill>
          <a:latin typeface="+mn-lt"/>
          <a:ea typeface="+mn-ea"/>
          <a:cs typeface="+mn-cs"/>
        </a:defRPr>
      </a:lvl1pPr>
      <a:lvl2pPr marL="728457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549" kern="1200">
          <a:solidFill>
            <a:schemeClr val="tx1"/>
          </a:solidFill>
          <a:latin typeface="+mn-lt"/>
          <a:ea typeface="+mn-ea"/>
          <a:cs typeface="+mn-cs"/>
        </a:defRPr>
      </a:lvl2pPr>
      <a:lvl3pPr marL="1214095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124" kern="1200">
          <a:solidFill>
            <a:schemeClr val="tx1"/>
          </a:solidFill>
          <a:latin typeface="+mn-lt"/>
          <a:ea typeface="+mn-ea"/>
          <a:cs typeface="+mn-cs"/>
        </a:defRPr>
      </a:lvl3pPr>
      <a:lvl4pPr marL="169973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2185370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671008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3156646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642284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412792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1pPr>
      <a:lvl2pPr marL="485638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2pPr>
      <a:lvl3pPr marL="971276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3pPr>
      <a:lvl4pPr marL="1456914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1942551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428189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2913827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399465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3885103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F2C24-7A65-284B-9419-683059C3D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066" y="266578"/>
            <a:ext cx="2132301" cy="429082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сынып</a:t>
            </a:r>
            <a:endParaRPr lang="ru-RU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370113-B385-2C41-BC76-ADDE2EDA2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570" y="2642293"/>
            <a:ext cx="9144000" cy="1440616"/>
          </a:xfrm>
        </p:spPr>
        <p:txBody>
          <a:bodyPr lIns="252000" tIns="108000" rIns="252000" bIns="108000">
            <a:noAutofit/>
          </a:bodyPr>
          <a:lstStyle/>
          <a:p>
            <a:pPr algn="l">
              <a:lnSpc>
                <a:spcPct val="100000"/>
              </a:lnSpc>
            </a:pPr>
            <a:r>
              <a:rPr lang="kk-KZ" sz="3200" b="1" dirty="0" smtClean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Органикалық синтез</a:t>
            </a:r>
            <a:endParaRPr lang="ru-RU" sz="32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0CA0B7-653C-B64A-9B2C-9B4676D5BCA3}"/>
              </a:ext>
            </a:extLst>
          </p:cNvPr>
          <p:cNvSpPr/>
          <p:nvPr/>
        </p:nvSpPr>
        <p:spPr>
          <a:xfrm>
            <a:off x="258427" y="6610541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Мұғалім:</a:t>
            </a:r>
            <a:endParaRPr lang="ru-RU" sz="2800" noProof="1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4967B1B-68B8-C84C-8B8B-86329E258C0C}"/>
              </a:ext>
            </a:extLst>
          </p:cNvPr>
          <p:cNvSpPr/>
          <p:nvPr/>
        </p:nvSpPr>
        <p:spPr>
          <a:xfrm>
            <a:off x="8248366" y="162237"/>
            <a:ext cx="13099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Химия</a:t>
            </a:r>
            <a:endParaRPr lang="x-none" sz="2800" dirty="0">
              <a:solidFill>
                <a:srgbClr val="620BFC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6501872-5065-E749-A9FA-589EEBC4B910}"/>
              </a:ext>
            </a:extLst>
          </p:cNvPr>
          <p:cNvSpPr/>
          <p:nvPr/>
        </p:nvSpPr>
        <p:spPr>
          <a:xfrm>
            <a:off x="258426" y="7106413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Әбеу Нұргелді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9B4B7D6-D546-AC4E-9322-50A39B657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0436" y="4082909"/>
            <a:ext cx="4897726" cy="362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33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54" y="1841184"/>
            <a:ext cx="9144000" cy="4786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896831" y="4822754"/>
            <a:ext cx="1420346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Альдегид</a:t>
            </a:r>
            <a:endParaRPr lang="ru-RU" b="1" dirty="0">
              <a:solidFill>
                <a:srgbClr val="620BF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4163" y="1873434"/>
            <a:ext cx="1737142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Ацил гидросульфат</a:t>
            </a:r>
            <a:endParaRPr lang="ru-RU" b="1" dirty="0">
              <a:solidFill>
                <a:srgbClr val="620BFC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14770" y="1932479"/>
            <a:ext cx="1502406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Алкан</a:t>
            </a:r>
            <a:endParaRPr lang="ru-RU" b="1" dirty="0">
              <a:solidFill>
                <a:srgbClr val="620BFC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17077" y="1979849"/>
            <a:ext cx="1420346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Алкен</a:t>
            </a:r>
            <a:endParaRPr lang="ru-RU" b="1" dirty="0">
              <a:solidFill>
                <a:srgbClr val="620BFC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4435" y="3401654"/>
            <a:ext cx="1420346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Кетон</a:t>
            </a:r>
            <a:endParaRPr lang="ru-RU" b="1" dirty="0">
              <a:solidFill>
                <a:srgbClr val="620BFC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14769" y="3386703"/>
            <a:ext cx="1502407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Спирт</a:t>
            </a:r>
            <a:endParaRPr lang="ru-RU" b="1" dirty="0">
              <a:solidFill>
                <a:srgbClr val="620BFC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35105" y="3386703"/>
            <a:ext cx="1829420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Галогеналкан</a:t>
            </a:r>
            <a:endParaRPr lang="ru-RU" b="1" dirty="0">
              <a:solidFill>
                <a:srgbClr val="620BFC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73375" y="3386703"/>
            <a:ext cx="1420346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Амин</a:t>
            </a:r>
            <a:endParaRPr lang="ru-RU" b="1" dirty="0">
              <a:solidFill>
                <a:srgbClr val="620BFC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2094" y="4733365"/>
            <a:ext cx="1849783" cy="92333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2-гидроксилинитрил</a:t>
            </a:r>
            <a:endParaRPr lang="ru-RU" b="1" dirty="0">
              <a:solidFill>
                <a:srgbClr val="620BFC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417077" y="4793557"/>
            <a:ext cx="1420346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Нитрил</a:t>
            </a:r>
            <a:endParaRPr lang="ru-RU" b="1" dirty="0">
              <a:solidFill>
                <a:srgbClr val="620BFC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873375" y="4804521"/>
            <a:ext cx="1420346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Амид</a:t>
            </a:r>
            <a:endParaRPr lang="ru-RU" b="1" dirty="0">
              <a:solidFill>
                <a:srgbClr val="620BFC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96831" y="6201087"/>
            <a:ext cx="1420346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 қышқылы</a:t>
            </a:r>
            <a:endParaRPr lang="ru-RU" b="1" dirty="0">
              <a:solidFill>
                <a:srgbClr val="620BFC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417077" y="6258806"/>
            <a:ext cx="1420346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Эфир</a:t>
            </a:r>
            <a:endParaRPr lang="ru-RU" b="1" dirty="0">
              <a:solidFill>
                <a:srgbClr val="620BF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4163" y="275492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Органикалық заттар арасындағы генетикалық байланыс</a:t>
            </a:r>
            <a:endParaRPr lang="kk-KZ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17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3337"/>
            <a:ext cx="9144000" cy="58744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400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Органикалық заттар арасындағы генетикалық байланыс</a:t>
            </a:r>
            <a:endParaRPr lang="kk-KZ" sz="24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677" y="1131176"/>
            <a:ext cx="9144000" cy="95677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sz="2400" dirty="0" smtClean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Төмендегі айналымдарды жүзеге асыратын химиялық реакция теңдеуін жазыңдар.</a:t>
            </a:r>
            <a:endParaRPr lang="kk-KZ" sz="24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65113" y="2317023"/>
                <a:ext cx="9144000" cy="510497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lIns="252000" tIns="108000" rIns="72000" bIns="10800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9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C</m:t>
                    </m:r>
                    <m:r>
                      <a:rPr lang="en-US" sz="19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19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Ca</m:t>
                    </m:r>
                    <m:sSub>
                      <m:sSubPr>
                        <m:ctrlPr>
                          <a:rPr lang="en-US" sz="1900" b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9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C</m:t>
                        </m:r>
                      </m:e>
                      <m:sub>
                        <m:r>
                          <a:rPr lang="en-US" sz="19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sub>
                    </m:sSub>
                    <m:r>
                      <a:rPr lang="en-US" sz="19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−</m:t>
                    </m:r>
                    <m:sSub>
                      <m:sSubPr>
                        <m:ctrlPr>
                          <a:rPr lang="en-US" sz="19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9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C</m:t>
                        </m:r>
                      </m:e>
                      <m:sub>
                        <m:r>
                          <a:rPr lang="en-US" sz="19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19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9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H</m:t>
                        </m:r>
                      </m:e>
                      <m:sub>
                        <m:r>
                          <a:rPr lang="en-US" sz="19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sub>
                    </m:sSub>
                    <m:r>
                      <a:rPr lang="en-US" sz="19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−</m:t>
                    </m:r>
                    <m:sSub>
                      <m:sSubPr>
                        <m:ctrlPr>
                          <a:rPr lang="en-US" sz="19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9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CO</m:t>
                        </m:r>
                      </m:e>
                      <m:sub>
                        <m:r>
                          <a:rPr lang="en-US" sz="19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sub>
                    </m:sSub>
                    <m:r>
                      <a:rPr lang="en-US" sz="19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−</m:t>
                    </m:r>
                    <m:sSub>
                      <m:sSubPr>
                        <m:ctrlPr>
                          <a:rPr lang="en-US" sz="19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9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C</m:t>
                        </m:r>
                      </m:e>
                      <m:sub>
                        <m:r>
                          <a:rPr lang="en-US" sz="19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6</m:t>
                        </m:r>
                      </m:sub>
                    </m:sSub>
                    <m:sSub>
                      <m:sSubPr>
                        <m:ctrlPr>
                          <a:rPr lang="en-US" sz="19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9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H</m:t>
                        </m:r>
                      </m:e>
                      <m:sub>
                        <m:r>
                          <a:rPr lang="en-US" sz="19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1</m:t>
                        </m:r>
                        <m:r>
                          <a:rPr lang="en-US" sz="19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19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9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O</m:t>
                        </m:r>
                      </m:e>
                      <m:sub>
                        <m:r>
                          <a:rPr lang="en-US" sz="19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6</m:t>
                        </m:r>
                      </m:sub>
                    </m:sSub>
                    <m:r>
                      <a:rPr lang="en-US" sz="19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−</m:t>
                    </m:r>
                    <m:sSub>
                      <m:sSubPr>
                        <m:ctrlPr>
                          <a:rPr lang="en-US" sz="19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9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C</m:t>
                        </m:r>
                      </m:e>
                      <m:sub>
                        <m:r>
                          <a:rPr lang="en-US" sz="19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19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9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H</m:t>
                        </m:r>
                      </m:e>
                      <m:sub>
                        <m:r>
                          <a:rPr lang="en-US" sz="19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5</m:t>
                        </m:r>
                      </m:sub>
                    </m:sSub>
                    <m:r>
                      <m:rPr>
                        <m:sty m:val="p"/>
                      </m:rPr>
                      <a:rPr lang="en-US" sz="19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OH</m:t>
                    </m:r>
                    <m:r>
                      <a:rPr lang="en-US" sz="19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−</m:t>
                    </m:r>
                    <m:sSub>
                      <m:sSubPr>
                        <m:ctrlPr>
                          <a:rPr lang="en-US" sz="19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9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C</m:t>
                        </m:r>
                        <m:r>
                          <m:rPr>
                            <m:sty m:val="p"/>
                          </m:rPr>
                          <a:rPr lang="en-US" sz="19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H</m:t>
                        </m:r>
                      </m:e>
                      <m:sub>
                        <m:r>
                          <a:rPr lang="en-US" sz="19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3</m:t>
                        </m:r>
                      </m:sub>
                    </m:sSub>
                    <m:r>
                      <a:rPr lang="en-US" sz="19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19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C</m:t>
                    </m:r>
                  </m:oMath>
                </a14:m>
                <a:r>
                  <a:rPr lang="en-US" sz="1900" dirty="0" smtClean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a:rPr lang="en-US" sz="19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9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C</m:t>
                        </m:r>
                        <m:r>
                          <m:rPr>
                            <m:sty m:val="p"/>
                          </m:rPr>
                          <a:rPr lang="en-US" sz="19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H</m:t>
                        </m:r>
                      </m:e>
                      <m:sub>
                        <m:r>
                          <a:rPr lang="en-US" sz="19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3</m:t>
                        </m:r>
                      </m:sub>
                    </m:sSub>
                    <m:r>
                      <m:rPr>
                        <m:sty m:val="p"/>
                      </m:rPr>
                      <a:rPr lang="en-US" sz="19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COOH</m:t>
                    </m:r>
                    <m:r>
                      <a:rPr lang="en-US" sz="19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−</m:t>
                    </m:r>
                    <m:sSub>
                      <m:sSubPr>
                        <m:ctrlPr>
                          <a:rPr lang="en-US" sz="19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9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C</m:t>
                        </m:r>
                        <m:r>
                          <m:rPr>
                            <m:sty m:val="p"/>
                          </m:rPr>
                          <a:rPr lang="en-US" sz="19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O</m:t>
                        </m:r>
                      </m:e>
                      <m:sub>
                        <m:r>
                          <a:rPr lang="en-US" sz="19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sub>
                    </m:sSub>
                    <m:r>
                      <a:rPr lang="en-US" sz="19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19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C</m:t>
                    </m:r>
                  </m:oMath>
                </a14:m>
                <a:endParaRPr lang="kk-KZ" sz="19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13" y="2317023"/>
                <a:ext cx="9144000" cy="5104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6524876" y="2012024"/>
                <a:ext cx="3882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O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4876" y="2012024"/>
                <a:ext cx="38824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6513011" y="2815020"/>
                <a:ext cx="3962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H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3011" y="2815020"/>
                <a:ext cx="39626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 rot="19250378">
                <a:off x="6238548" y="2091008"/>
                <a:ext cx="4828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Open Sans" panose="020B0606030504020204" pitchFamily="34" charset="0"/>
                        </a:rPr>
                        <m:t>=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250378">
                <a:off x="6238548" y="2091008"/>
                <a:ext cx="482824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 rot="2714196">
                <a:off x="6250321" y="2572392"/>
                <a:ext cx="4828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714196">
                <a:off x="6250321" y="2572392"/>
                <a:ext cx="482824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207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58744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400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Органикалық заттар арасындағы генетикалық байланыс</a:t>
            </a:r>
            <a:endParaRPr lang="kk-KZ" sz="24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163" y="1147188"/>
            <a:ext cx="9144000" cy="95677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sz="2400" dirty="0" smtClean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Төмендегі айналымдарды жүзеге асыратын химиялық реакция теңдеуін жазыңдар.</a:t>
            </a:r>
            <a:endParaRPr lang="kk-KZ" sz="24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84163" y="2274674"/>
                <a:ext cx="9144000" cy="1245763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kk-KZ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Бутадиен∗−1,3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kk-KZ" sz="2400" b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</m:ctrlPr>
                        </m:groupChrPr>
                        <m:e>
                          <m:sSub>
                            <m:sSubPr>
                              <m:ctrlPr>
                                <a:rPr lang="kk-KZ" sz="2400" b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Open Sans" panose="020B0606030504020204" pitchFamily="34" charset="0"/>
                                  <a:cs typeface="Open Sans" panose="020B0606030504020204" pitchFamily="34" charset="0"/>
                                </a:rPr>
                              </m:ctrlPr>
                            </m:sSubPr>
                            <m:e>
                              <m:r>
                                <a:rPr lang="kk-KZ" sz="24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Open Sans" panose="020B0606030504020204" pitchFamily="34" charset="0"/>
                                  <a:cs typeface="Open Sans" panose="020B0606030504020204" pitchFamily="34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Open Sans" panose="020B0606030504020204" pitchFamily="34" charset="0"/>
                                  <a:cs typeface="Open Sans" panose="020B0606030504020204" pitchFamily="34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kk-KZ" sz="24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Open Sans" panose="020B0606030504020204" pitchFamily="34" charset="0"/>
                                  <a:cs typeface="Open Sans" panose="020B0606030504020204" pitchFamily="34" charset="0"/>
                                </a:rPr>
                                <m:t>2</m:t>
                              </m:r>
                              <m:r>
                                <a:rPr lang="en-US" sz="24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Open Sans" panose="020B0606030504020204" pitchFamily="34" charset="0"/>
                                  <a:cs typeface="Open Sans" panose="020B0606030504020204" pitchFamily="34" charset="0"/>
                                </a:rPr>
                                <m:t>,</m:t>
                              </m:r>
                            </m:sub>
                          </m:sSub>
                          <m:r>
                            <m:rPr>
                              <m:brk m:alnAt="2"/>
                            </m:rPr>
                            <a:rPr lang="kk-KZ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m:t>өрш</m:t>
                          </m:r>
                        </m:e>
                      </m:groupChr>
                      <m:sSub>
                        <m:sSubPr>
                          <m:ctrlPr>
                            <a:rPr lang="kk-KZ" sz="2400" b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m:t>X</m:t>
                          </m:r>
                        </m:e>
                        <m:sub>
                          <m:r>
                            <a:rPr lang="kk-KZ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m:t>1</m:t>
                          </m:r>
                        </m:sub>
                      </m:sSub>
                      <m:groupChr>
                        <m:groupChrPr>
                          <m:chr m:val="→"/>
                          <m:vertJc m:val="bot"/>
                          <m:ctrlPr>
                            <a:rPr lang="kk-KZ" sz="2400" b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n-US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m:t> 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m:t>Al</m:t>
                          </m:r>
                          <m:sSub>
                            <m:sSubPr>
                              <m:ctrlPr>
                                <a:rPr lang="en-US" sz="2400" b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Open Sans" panose="020B0606030504020204" pitchFamily="34" charset="0"/>
                                  <a:cs typeface="Open Sans" panose="020B0606030504020204" pitchFamily="34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Open Sans" panose="020B0606030504020204" pitchFamily="34" charset="0"/>
                                  <a:cs typeface="Open Sans" panose="020B0606030504020204" pitchFamily="34" charset="0"/>
                                </a:rPr>
                                <m:t>Cl</m:t>
                              </m:r>
                            </m:e>
                            <m:sub>
                              <m:r>
                                <a:rPr lang="en-US" sz="24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Open Sans" panose="020B0606030504020204" pitchFamily="34" charset="0"/>
                                  <a:cs typeface="Open Sans" panose="020B0606030504020204" pitchFamily="34" charset="0"/>
                                </a:rPr>
                                <m:t>3,</m:t>
                              </m:r>
                            </m:sub>
                          </m:sSub>
                          <m:r>
                            <m:rPr>
                              <m:sty m:val="p"/>
                              <m:brk m:alnAt="2"/>
                            </m:rPr>
                            <a:rPr lang="en-US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m:t>t</m:t>
                          </m:r>
                          <m:r>
                            <a:rPr lang="en-US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Open Sans" panose="020B0606030504020204" pitchFamily="34" charset="0"/>
                            </a:rPr>
                            <m:t>°  </m:t>
                          </m:r>
                        </m:e>
                      </m:groupChr>
                      <m:r>
                        <a:rPr lang="en-US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2−</m:t>
                      </m:r>
                      <m:r>
                        <a:rPr lang="kk-KZ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метилпропан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kk-KZ" sz="2400" b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</m:ctrlPr>
                        </m:groupChrPr>
                        <m:e>
                          <m:sSub>
                            <m:sSubPr>
                              <m:ctrlPr>
                                <a:rPr lang="kk-KZ" sz="2400" b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Open Sans" panose="020B0606030504020204" pitchFamily="34" charset="0"/>
                                  <a:cs typeface="Open Sans" panose="020B0606030504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Open Sans" panose="020B0606030504020204" pitchFamily="34" charset="0"/>
                                  <a:cs typeface="Open Sans" panose="020B0606030504020204" pitchFamily="34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Open Sans" panose="020B0606030504020204" pitchFamily="34" charset="0"/>
                                  <a:cs typeface="Open Sans" panose="020B0606030504020204" pitchFamily="34" charset="0"/>
                                </a:rPr>
                                <m:t>Br</m:t>
                              </m:r>
                            </m:e>
                            <m:sub>
                              <m:r>
                                <a:rPr lang="en-US" sz="24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Open Sans" panose="020B0606030504020204" pitchFamily="34" charset="0"/>
                                  <a:cs typeface="Open Sans" panose="020B0606030504020204" pitchFamily="34" charset="0"/>
                                </a:rPr>
                                <m:t>2,</m:t>
                              </m:r>
                            </m:sub>
                          </m:sSub>
                          <m:r>
                            <m:rPr>
                              <m:sty m:val="p"/>
                              <m:brk m:alnAt="2"/>
                            </m:rPr>
                            <a:rPr lang="en-US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m:t>hv</m:t>
                          </m:r>
                          <m:r>
                            <a:rPr lang="en-US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m:t> </m:t>
                          </m:r>
                        </m:e>
                      </m:groupChr>
                      <m:sSub>
                        <m:sSubPr>
                          <m:ctrlPr>
                            <a:rPr lang="kk-KZ" sz="2400" b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m:t>X</m:t>
                          </m:r>
                        </m:e>
                        <m:sub>
                          <m:r>
                            <a:rPr lang="en-US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kk-KZ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 </m:t>
                      </m:r>
                    </m:oMath>
                  </m:oMathPara>
                </a14:m>
                <a:endParaRPr lang="kk-KZ" sz="2400" b="0" dirty="0" smtClean="0">
                  <a:solidFill>
                    <a:srgbClr val="002060"/>
                  </a:solidFill>
                  <a:latin typeface="Cambria Math" panose="02040503050406030204" pitchFamily="18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/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kk-KZ" sz="2400" b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kk-KZ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 КОН </m:t>
                        </m:r>
                        <m:d>
                          <m:dPr>
                            <m:ctrlPr>
                              <a:rPr lang="kk-KZ" sz="2400" b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Open Sans" panose="020B0606030504020204" pitchFamily="34" charset="0"/>
                                <a:cs typeface="Open Sans" panose="020B0606030504020204" pitchFamily="34" charset="0"/>
                              </a:rPr>
                            </m:ctrlPr>
                          </m:dPr>
                          <m:e>
                            <m:r>
                              <m:rPr>
                                <m:brk m:alnAt="2"/>
                              </m:rPr>
                              <a:rPr lang="kk-KZ" sz="2400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Open Sans" panose="020B0606030504020204" pitchFamily="34" charset="0"/>
                                <a:cs typeface="Open Sans" panose="020B0606030504020204" pitchFamily="34" charset="0"/>
                              </a:rPr>
                              <m:t>спирт ерт.</m:t>
                            </m:r>
                          </m:e>
                        </m:d>
                        <m:r>
                          <m:rPr>
                            <m:brk m:alnAt="2"/>
                          </m:rPr>
                          <a:rPr lang="kk-KZ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,  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t</m:t>
                        </m:r>
                        <m:r>
                          <a:rPr lang="en-US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Open Sans" panose="020B0606030504020204" pitchFamily="34" charset="0"/>
                          </a:rPr>
                          <m:t>°</m:t>
                        </m:r>
                        <m:r>
                          <a:rPr lang="kk-KZ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Open Sans" panose="020B0606030504020204" pitchFamily="34" charset="0"/>
                          </a:rPr>
                          <m:t> </m:t>
                        </m:r>
                      </m:e>
                    </m:groupChr>
                    <m:sSub>
                      <m:sSubPr>
                        <m:ctrlPr>
                          <a:rPr lang="kk-KZ" sz="2400" b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X</m:t>
                        </m:r>
                      </m:e>
                      <m:sub>
                        <m:r>
                          <a:rPr lang="en-US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3</m:t>
                        </m:r>
                      </m:sub>
                    </m:sSub>
                    <m: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  </m:t>
                    </m:r>
                    <m:groupChr>
                      <m:groupChrPr>
                        <m:chr m:val="→"/>
                        <m:vertJc m:val="bot"/>
                        <m:ctrlPr>
                          <a:rPr lang="kk-KZ" sz="2400" b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  </m:t>
                        </m:r>
                        <m:r>
                          <a:rPr lang="kk-KZ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Кмп</m:t>
                        </m:r>
                        <m:sSub>
                          <m:sSubPr>
                            <m:ctrlPr>
                              <a:rPr lang="kk-KZ" sz="2400" b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Open Sans" panose="020B0606030504020204" pitchFamily="34" charset="0"/>
                                <a:cs typeface="Open Sans" panose="020B0606030504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Open Sans" panose="020B0606030504020204" pitchFamily="34" charset="0"/>
                                <a:cs typeface="Open Sans" panose="020B0606030504020204" pitchFamily="34" charset="0"/>
                              </a:rPr>
                              <m:t>O</m:t>
                            </m:r>
                          </m:e>
                          <m:sub>
                            <m:r>
                              <a:rPr lang="en-US" sz="2400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Open Sans" panose="020B0606030504020204" pitchFamily="34" charset="0"/>
                                <a:cs typeface="Open Sans" panose="020B0606030504020204" pitchFamily="34" charset="0"/>
                              </a:rPr>
                              <m:t>4</m:t>
                            </m:r>
                          </m:sub>
                        </m:sSub>
                        <m:r>
                          <m:rPr>
                            <m:brk m:alnAt="2"/>
                          </m:rPr>
                          <a:rPr lang="en-US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Open Sans" panose="020B0606030504020204" pitchFamily="34" charset="0"/>
                                <a:cs typeface="Open Sans" panose="020B0606030504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Open Sans" panose="020B0606030504020204" pitchFamily="34" charset="0"/>
                                <a:cs typeface="Open Sans" panose="020B0606030504020204" pitchFamily="34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400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Open Sans" panose="020B0606030504020204" pitchFamily="34" charset="0"/>
                                <a:cs typeface="Open Sans" panose="020B0606030504020204" pitchFamily="34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Open Sans" panose="020B0606030504020204" pitchFamily="34" charset="0"/>
                                <a:cs typeface="Open Sans" panose="020B0606030504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Open Sans" panose="020B0606030504020204" pitchFamily="34" charset="0"/>
                                <a:cs typeface="Open Sans" panose="020B0606030504020204" pitchFamily="34" charset="0"/>
                              </a:rPr>
                              <m:t>SO</m:t>
                            </m:r>
                          </m:e>
                          <m:sub>
                            <m:r>
                              <a:rPr lang="en-US" sz="2400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Open Sans" panose="020B0606030504020204" pitchFamily="34" charset="0"/>
                                <a:cs typeface="Open Sans" panose="020B0606030504020204" pitchFamily="34" charset="0"/>
                              </a:rPr>
                              <m:t>4</m:t>
                            </m:r>
                          </m:sub>
                        </m:sSub>
                        <m:r>
                          <m:rPr>
                            <m:brk m:alnAt="2"/>
                          </m:rPr>
                          <a:rPr lang="en-US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t</m:t>
                        </m:r>
                        <m:r>
                          <a:rPr lang="en-US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Open Sans" panose="020B0606030504020204" pitchFamily="34" charset="0"/>
                          </a:rPr>
                          <m:t>° </m:t>
                        </m:r>
                      </m:e>
                    </m:groupCh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CH</m:t>
                        </m:r>
                      </m:e>
                      <m:sub>
                        <m:r>
                          <a:rPr lang="en-US" sz="2400" b="0" i="0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3</m:t>
                        </m:r>
                      </m:sub>
                    </m:sSub>
                    <m:r>
                      <a:rPr lang="en-US" sz="2400" b="0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2400" b="0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C</m:t>
                    </m:r>
                    <m:r>
                      <a:rPr lang="en-US" sz="2400" b="0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−</m:t>
                    </m:r>
                    <m:sSub>
                      <m:sSubPr>
                        <m:ctrlPr>
                          <a:rPr lang="en-US" sz="240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CH</m:t>
                        </m:r>
                      </m:e>
                      <m:sub>
                        <m:r>
                          <a:rPr lang="en-US" sz="240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3</m:t>
                        </m:r>
                      </m:sub>
                    </m:sSub>
                  </m:oMath>
                </a14:m>
                <a:endParaRPr lang="kk-KZ" sz="24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2274674"/>
                <a:ext cx="9144000" cy="12457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5847951" y="3583705"/>
                <a:ext cx="4539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O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951" y="3583705"/>
                <a:ext cx="45397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 rot="5400000">
                <a:off x="5844190" y="3295331"/>
                <a:ext cx="4828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Open Sans" panose="020B0606030504020204" pitchFamily="34" charset="0"/>
                        </a:rPr>
                        <m:t>=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5844190" y="3295331"/>
                <a:ext cx="482824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837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Органикалық синтезге есептер шығару</a:t>
            </a:r>
            <a:endParaRPr lang="kk-KZ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84163" y="1124185"/>
                <a:ext cx="9144000" cy="2434101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r>
                  <a:rPr lang="kk-KZ" sz="2400" dirty="0" smtClean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Құтыда 8 мл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96%-</a:t>
                </a:r>
                <a:r>
                  <a:rPr lang="kk-KZ" sz="2400" dirty="0" smtClean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дық этанол (</a:t>
                </a:r>
                <a14:m>
                  <m:oMath xmlns:m="http://schemas.openxmlformats.org/officeDocument/2006/math">
                    <m:r>
                      <a:rPr lang="kk-KZ" sz="240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Open Sans" panose="020B0606030504020204" pitchFamily="34" charset="0"/>
                      </a:rPr>
                      <m:t>𝜌</m:t>
                    </m:r>
                    <m:r>
                      <a:rPr lang="kk-KZ" sz="240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Open Sans" panose="020B0606030504020204" pitchFamily="34" charset="0"/>
                      </a:rPr>
                      <m:t>=</m:t>
                    </m:r>
                  </m:oMath>
                </a14:m>
                <a:r>
                  <a:rPr lang="kk-KZ" sz="2400" dirty="0" smtClean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0,8 г/мл) ерітіндісі және концентрлі күкірт қышқылы бар. Құты газ жинайтын аспаппен жалғасқан. Құтыны 150</a:t>
                </a:r>
                <a14:m>
                  <m:oMath xmlns:m="http://schemas.openxmlformats.org/officeDocument/2006/math">
                    <m:r>
                      <a:rPr lang="kk-KZ" sz="240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Open Sans" panose="020B0606030504020204" pitchFamily="34" charset="0"/>
                      </a:rPr>
                      <m:t>℃</m:t>
                    </m:r>
                  </m:oMath>
                </a14:m>
                <a:r>
                  <a:rPr lang="kk-KZ" sz="2400" dirty="0" smtClean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температураға дейін қыздырады. Біраз уақыттан кейін газ жинау аспабында </a:t>
                </a:r>
                <a:r>
                  <a:rPr lang="kk-KZ" sz="2400" dirty="0" smtClean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2 </a:t>
                </a:r>
                <a:r>
                  <a:rPr lang="kk-KZ" sz="2400" dirty="0" smtClean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л (қ.ж.) түссіз газ пайда болды. Газдың құрамын анықта және оның практикалық шығымын есепте. </a:t>
                </a:r>
                <a:endParaRPr lang="kk-KZ" sz="24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1124185"/>
                <a:ext cx="9144000" cy="2434101"/>
              </a:xfrm>
              <a:prstGeom prst="rect">
                <a:avLst/>
              </a:prstGeom>
              <a:blipFill>
                <a:blip r:embed="rId2"/>
                <a:stretch>
                  <a:fillRect b="-1990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210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FA1400-0E72-084C-8C7C-5DF496AF3C41}"/>
              </a:ext>
            </a:extLst>
          </p:cNvPr>
          <p:cNvSpPr txBox="1"/>
          <p:nvPr/>
        </p:nvSpPr>
        <p:spPr>
          <a:xfrm>
            <a:off x="2222611" y="506988"/>
            <a:ext cx="52671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Сабақ аяқталды!</a:t>
            </a:r>
          </a:p>
          <a:p>
            <a:pPr algn="ctr"/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Келесі жүздескенше!</a:t>
            </a:r>
            <a:endParaRPr lang="ru-RU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052D851-E003-0143-A0BF-8C220D86B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056" y="2913524"/>
            <a:ext cx="4480213" cy="335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86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EB0BD-7B70-4C7B-8CF8-63F9AF140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163" y="292100"/>
            <a:ext cx="9144000" cy="752929"/>
          </a:xfrm>
          <a:ln>
            <a:solidFill>
              <a:srgbClr val="002060"/>
            </a:solidFill>
          </a:ln>
        </p:spPr>
        <p:txBody>
          <a:bodyPr lIns="252000" tIns="108000" rIns="252000" bIns="108000">
            <a:norm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Сабақтың мақсаты</a:t>
            </a:r>
            <a:endParaRPr lang="ru-RU" sz="32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4EFABA-E912-4556-A852-921559C13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162" y="1487224"/>
            <a:ext cx="9144000" cy="2230666"/>
          </a:xfrm>
          <a:ln>
            <a:solidFill>
              <a:srgbClr val="002060"/>
            </a:solidFill>
          </a:ln>
        </p:spPr>
        <p:txBody>
          <a:bodyPr lIns="252000" tIns="108000" rIns="252000" bIns="108000">
            <a:normAutofit/>
          </a:bodyPr>
          <a:lstStyle/>
          <a:p>
            <a:pPr marL="361950" indent="-361950"/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Органикалық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қосылыстардағы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негізгі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функционалдық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топтар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  <a:endParaRPr lang="ru-RU" sz="3200" dirty="0" smtClean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61950" indent="-361950"/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Органикалық заттардың генетикалық байланысы.</a:t>
            </a:r>
          </a:p>
        </p:txBody>
      </p:sp>
    </p:spTree>
    <p:extLst>
      <p:ext uri="{BB962C8B-B14F-4D97-AF65-F5344CB8AC3E}">
        <p14:creationId xmlns:p14="http://schemas.microsoft.com/office/powerpoint/2010/main" val="428088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Органикалық қосылыстардың негізгі функционалдық топтары</a:t>
            </a:r>
            <a:endParaRPr lang="kk-KZ" sz="32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163" y="1900459"/>
            <a:ext cx="9144000" cy="49578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 smtClean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Органикалық заттардың көп түрлілігін келесі себептермен түсіндіруге болады:</a:t>
            </a:r>
          </a:p>
          <a:p>
            <a:pPr marL="514350" indent="-514350">
              <a:buAutoNum type="arabicPeriod"/>
            </a:pPr>
            <a:r>
              <a:rPr lang="kk-KZ" altLang="ru-RU" sz="2800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Көміртек тізбектерінің ұзын және әр түрлі болуы;</a:t>
            </a:r>
          </a:p>
          <a:p>
            <a:pPr marL="514350" indent="-514350">
              <a:buAutoNum type="arabicPeriod"/>
            </a:pPr>
            <a:r>
              <a:rPr lang="kk-KZ" altLang="ru-RU" sz="2800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Изомерия түрлерінің көп болуы;</a:t>
            </a:r>
          </a:p>
          <a:p>
            <a:pPr marL="514350" indent="-514350">
              <a:buAutoNum type="arabicPeriod"/>
            </a:pPr>
            <a:r>
              <a:rPr lang="kk-KZ" altLang="ru-RU" sz="2800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Әр түрлі функционалдық топтардың кездесуі.</a:t>
            </a:r>
          </a:p>
          <a:p>
            <a:r>
              <a:rPr lang="kk-KZ" altLang="ru-RU" sz="2800" dirty="0" smtClean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Құрамында тек қана көміртек және сутек атомдары болатын органикалық қосылыстар </a:t>
            </a:r>
            <a:r>
              <a:rPr lang="kk-KZ" altLang="ru-RU" sz="2800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көмірсутектер</a:t>
            </a:r>
            <a:r>
              <a:rPr lang="kk-KZ" altLang="ru-RU" sz="2800" dirty="0" smtClean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деп аталады. Ал басқа көптеген органикалық қосылыстар көмірсутектердің туындылары болып табылады. 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4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4163" y="292100"/>
            <a:ext cx="9144000" cy="132610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400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Функционалдық топтар – </a:t>
            </a:r>
            <a:r>
              <a:rPr lang="kk-KZ" altLang="ru-RU" sz="2400" dirty="0" smtClean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қосылыстардың физикалық және химиялық қасиетін анықтайтын және белгілі бір класқа жататынын көрсететін атом немесе атомдар тобы. </a:t>
            </a:r>
            <a:endParaRPr lang="en-GB" altLang="ru-RU" sz="24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1322396"/>
                  </p:ext>
                </p:extLst>
              </p:nvPr>
            </p:nvGraphicFramePr>
            <p:xfrm>
              <a:off x="284163" y="1751012"/>
              <a:ext cx="9144000" cy="604539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288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4463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1296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656436">
                    <a:tc gridSpan="2"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Функционалдық топ </a:t>
                          </a:r>
                          <a:endParaRPr lang="ru-RU" sz="1800" dirty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Класс аттары</a:t>
                          </a:r>
                          <a:r>
                            <a:rPr lang="kk-KZ" sz="1800" baseline="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endParaRPr lang="ru-RU" sz="1800" dirty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Кластың</a:t>
                          </a:r>
                          <a:r>
                            <a:rPr lang="kk-KZ" sz="1800" baseline="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жалпы формуласы </a:t>
                          </a:r>
                          <a:endParaRPr lang="ru-RU" sz="1800" dirty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Мысал </a:t>
                          </a:r>
                          <a:endParaRPr lang="ru-RU" sz="1800" dirty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15803">
                    <a:tc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Формуласы </a:t>
                          </a:r>
                          <a:endParaRPr lang="ru-RU" sz="1800" dirty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Атауы </a:t>
                          </a:r>
                          <a:endParaRPr lang="ru-RU" sz="1800" dirty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5643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sz="180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, −</m:t>
                                </m:r>
                                <m:r>
                                  <a:rPr lang="en-US" sz="180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𝐶𝑙</m:t>
                                </m:r>
                                <m:r>
                                  <a:rPr lang="en-US" sz="180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</m:oMath>
                            </m:oMathPara>
                          </a14:m>
                          <a:endParaRPr lang="en-US" sz="1800" dirty="0" smtClean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𝐵𝑟</m:t>
                                </m:r>
                                <m:r>
                                  <a:rPr lang="en-US" sz="180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, −</m:t>
                                </m:r>
                                <m:r>
                                  <a:rPr lang="en-US" sz="180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  <m:r>
                                  <a:rPr lang="en-US" sz="180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Фтор, хлор, бром,</a:t>
                          </a:r>
                          <a:r>
                            <a:rPr lang="kk-KZ" sz="1800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йод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Галоген туындылар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US" sz="180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𝐻𝑎𝑙</m:t>
                                </m:r>
                                <m:r>
                                  <a:rPr lang="en-US" sz="180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80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𝐶𝐻</m:t>
                                    </m:r>
                                  </m:e>
                                  <m:sub>
                                    <m:r>
                                      <a:rPr lang="en-US" sz="180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sz="180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𝐶𝑙</m:t>
                                </m:r>
                              </m:oMath>
                            </m:oMathPara>
                          </a14:m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10811">
                    <a:tc row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𝑂𝐻</m:t>
                                </m:r>
                              </m:oMath>
                            </m:oMathPara>
                          </a14:m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Гидроксил</a:t>
                          </a:r>
                          <a:r>
                            <a:rPr lang="kk-KZ" sz="1800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Спирттер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𝑅</m:t>
                                </m:r>
                                <m:r>
                                  <a:rPr lang="en-US" sz="1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 −</m:t>
                                </m:r>
                                <m:r>
                                  <a:rPr lang="en-US" sz="1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𝑂𝐻</m:t>
                                </m:r>
                                <m:r>
                                  <a:rPr lang="en-US" sz="1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8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sz="18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𝑂𝐻</m:t>
                              </m:r>
                            </m:oMath>
                          </a14:m>
                          <a:r>
                            <a:rPr lang="en-US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этанол</a:t>
                          </a:r>
                          <a:r>
                            <a:rPr lang="kk-KZ" sz="1800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62607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Фенолдар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𝐴𝑟</m:t>
                                </m:r>
                                <m:r>
                                  <a:rPr lang="en-US" sz="1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 −</m:t>
                                </m:r>
                                <m:r>
                                  <a:rPr lang="en-US" sz="1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𝑂𝐻</m:t>
                                </m:r>
                              </m:oMath>
                            </m:oMathPara>
                          </a14:m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8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kk-KZ" sz="1800" b="0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6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sz="18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𝑂𝐻</m:t>
                              </m:r>
                            </m:oMath>
                          </a14:m>
                          <a:r>
                            <a:rPr lang="ru-RU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фенол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656436">
                    <a:tc rowSpan="2">
                      <a:txBody>
                        <a:bodyPr/>
                        <a:lstStyle/>
                        <a:p>
                          <a:pPr marL="0" marR="0" indent="0" algn="l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</a:rPr>
                                  <m:t>&gt;</m:t>
                                </m:r>
                                <m:r>
                                  <a:rPr lang="en-US" sz="1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𝐶</m:t>
                                </m:r>
                                <m:r>
                                  <a:rPr lang="en-US" sz="1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</a:rPr>
                                  <m:t>=</m:t>
                                </m:r>
                                <m:r>
                                  <a:rPr lang="en-US" sz="1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𝑂</m:t>
                                </m:r>
                              </m:oMath>
                            </m:oMathPara>
                          </a14:m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  <a:p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Карбонил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Альдегидтер</a:t>
                          </a:r>
                          <a:r>
                            <a:rPr lang="kk-KZ" sz="1800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𝑅</m:t>
                                </m:r>
                                <m:r>
                                  <a:rPr lang="en-US" sz="1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𝐶𝐻</m:t>
                                </m:r>
                                <m:r>
                                  <a:rPr lang="en-US" sz="1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</a:rPr>
                                  <m:t>=</m:t>
                                </m:r>
                                <m:r>
                                  <a:rPr lang="en-US" sz="1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𝑂</m:t>
                                </m:r>
                              </m:oMath>
                            </m:oMathPara>
                          </a14:m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8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𝐶𝐻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𝐶𝐻𝑂</m:t>
                              </m:r>
                            </m:oMath>
                          </a14:m>
                          <a:r>
                            <a:rPr lang="en-US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сірке</a:t>
                          </a:r>
                          <a:r>
                            <a:rPr lang="kk-KZ" sz="1800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альдегиді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656436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Кетондар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80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𝐶</m:t>
                                </m:r>
                                <m:r>
                                  <a:rPr lang="en-US" sz="1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</a:rPr>
                                  <m:t>=</m:t>
                                </m:r>
                                <m:r>
                                  <a:rPr lang="en-US" sz="1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𝑂</m:t>
                                </m:r>
                              </m:oMath>
                            </m:oMathPara>
                          </a14:m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8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𝐶𝐻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𝐶𝑂</m:t>
                              </m:r>
                              <m:sSub>
                                <m:sSubPr>
                                  <m:ctrlPr>
                                    <a:rPr lang="ru-RU" sz="18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𝐶𝐻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ru-RU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ацетон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65643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𝐶𝑂𝑂𝐻</m:t>
                                </m:r>
                                <m:r>
                                  <a:rPr lang="en-US" sz="1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Карбоксил</a:t>
                          </a:r>
                          <a:r>
                            <a:rPr lang="kk-KZ" sz="1800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Карбон қышқылдары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𝑅</m:t>
                                </m:r>
                                <m:r>
                                  <a:rPr lang="en-US" sz="1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𝐶𝑂𝑂𝐻</m:t>
                                </m:r>
                              </m:oMath>
                            </m:oMathPara>
                          </a14:m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8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𝐶𝐻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𝐶𝑂𝑂𝐻</m:t>
                              </m:r>
                              <m:r>
                                <a:rPr lang="en-US" sz="18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r>
                            <a:rPr lang="ru-RU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сірке </a:t>
                          </a:r>
                          <a:r>
                            <a:rPr lang="ru-RU" sz="1800" dirty="0" err="1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қышқылы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65643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kk-KZ" sz="1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kk-KZ" sz="18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𝑁𝑂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Нитро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Нитроқосылыстар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𝑅</m:t>
                                </m:r>
                                <m:r>
                                  <a:rPr lang="kk-KZ" sz="1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kk-KZ" sz="18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𝑁𝑂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8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𝐶𝐻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sz="18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𝑁𝑂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ru-RU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r>
                            <a:rPr lang="ru-RU" sz="1800" dirty="0" err="1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нитрометан</a:t>
                          </a:r>
                          <a:r>
                            <a:rPr lang="ru-RU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65643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kk-KZ" sz="1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kk-KZ" sz="18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𝑁𝐻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Амин</a:t>
                          </a:r>
                          <a:r>
                            <a:rPr lang="kk-KZ" sz="1800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Аминдер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𝑅</m:t>
                                </m:r>
                                <m:r>
                                  <a:rPr lang="kk-KZ" sz="1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kk-KZ" sz="18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𝑁𝐻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  <a:p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8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6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sz="18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sz="18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𝑁𝐻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ru-RU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фениламин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1322396"/>
                  </p:ext>
                </p:extLst>
              </p:nvPr>
            </p:nvGraphicFramePr>
            <p:xfrm>
              <a:off x="284163" y="1751012"/>
              <a:ext cx="9144000" cy="604539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288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4463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1296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656436">
                    <a:tc gridSpan="2"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Функционалдық топ </a:t>
                          </a:r>
                          <a:endParaRPr lang="ru-RU" sz="1800" dirty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Класс аттары</a:t>
                          </a:r>
                          <a:r>
                            <a:rPr lang="kk-KZ" sz="1800" baseline="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endParaRPr lang="ru-RU" sz="1800" dirty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Кластың</a:t>
                          </a:r>
                          <a:r>
                            <a:rPr lang="kk-KZ" sz="1800" baseline="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жалпы формуласы </a:t>
                          </a:r>
                          <a:endParaRPr lang="ru-RU" sz="1800" dirty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Мысал </a:t>
                          </a:r>
                          <a:endParaRPr lang="ru-RU" sz="1800" dirty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15803">
                    <a:tc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Формуласы </a:t>
                          </a:r>
                          <a:endParaRPr lang="ru-RU" sz="1800" dirty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Атауы </a:t>
                          </a:r>
                          <a:endParaRPr lang="ru-RU" sz="1800" dirty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5643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333" t="-167593" r="-401000" b="-6675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Фтор, хлор, бром,</a:t>
                          </a:r>
                          <a:r>
                            <a:rPr lang="kk-KZ" sz="1800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йод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Галоген туындылар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300667" t="-167593" r="-100667" b="-6675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400667" t="-167593" r="-667" b="-6675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10811">
                    <a:tc row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333" t="-227559" r="-401000" b="-467717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Гидроксил</a:t>
                          </a:r>
                          <a:r>
                            <a:rPr lang="kk-KZ" sz="1800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Спирттер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300667" t="-431343" r="-100667" b="-9761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400667" t="-431343" r="-667" b="-97611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6576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Фенолдар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300667" t="-593333" r="-100667" b="-99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400667" t="-593333" r="-667" b="-99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656436">
                    <a:tc row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333" t="-192593" r="-401000" b="-175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Карбонил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Альдегидтер</a:t>
                          </a:r>
                          <a:r>
                            <a:rPr lang="kk-KZ" sz="1800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300667" t="-385185" r="-100667" b="-4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400667" t="-385185" r="-667" b="-45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656436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Кетондар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300667" t="-485185" r="-100667" b="-3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400667" t="-485185" r="-667" b="-35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333" t="-421333" r="-401000" b="-15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Карбоксил</a:t>
                          </a:r>
                          <a:r>
                            <a:rPr lang="kk-KZ" sz="1800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Карбон қышқылдары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300667" t="-421333" r="-100667" b="-15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400667" t="-421333" r="-667" b="-15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65643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333" t="-730841" r="-401000" b="-1130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Нитро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Нитроқосылыстар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300667" t="-730841" r="-100667" b="-1130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400667" t="-730841" r="-667" b="-1130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65643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333" t="-823148" r="-401000" b="-120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Амин</a:t>
                          </a:r>
                          <a:r>
                            <a:rPr lang="kk-KZ" sz="1800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Аминдер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300667" t="-823148" r="-100667" b="-120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400667" t="-823148" r="-667" b="-120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9103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84163" y="292100"/>
                <a:ext cx="9144000" cy="6127419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r>
                  <a:rPr lang="kk-KZ" altLang="ru-RU" sz="2400" dirty="0" smtClean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Органикалық қосылыстардың құрамына бірдей немесе әр түрлі фукционалдық топтар кіруі мүмкін. Мысалы, </a:t>
                </a:r>
              </a:p>
              <a:p>
                <a:pPr marL="1876425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ru-RU" sz="2400" b="0" i="0" smtClean="0">
                        <a:solidFill>
                          <a:srgbClr val="620BFC"/>
                        </a:solidFill>
                        <a:latin typeface="Cambria Math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HO</m:t>
                    </m:r>
                    <m:r>
                      <a:rPr lang="en-US" altLang="ru-RU" sz="2400" b="0" i="0" smtClean="0">
                        <a:solidFill>
                          <a:srgbClr val="620BFC"/>
                        </a:solidFill>
                        <a:latin typeface="Cambria Math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−</m:t>
                    </m:r>
                    <m:sSub>
                      <m:sSubPr>
                        <m:ctrlPr>
                          <a:rPr lang="en-US" altLang="ru-RU" sz="240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ru-RU" sz="2400" b="0" i="0" smtClean="0">
                            <a:solidFill>
                              <a:srgbClr val="620BFC"/>
                            </a:solidFill>
                            <a:latin typeface="Cambria Math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CH</m:t>
                        </m:r>
                      </m:e>
                      <m:sub>
                        <m:r>
                          <a:rPr lang="en-US" altLang="ru-RU" sz="2400" b="0" i="0" smtClean="0">
                            <a:solidFill>
                              <a:srgbClr val="620BFC"/>
                            </a:solidFill>
                            <a:latin typeface="Cambria Math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sub>
                    </m:sSub>
                    <m:r>
                      <a:rPr lang="en-US" altLang="ru-RU" sz="2400" b="0" i="0" smtClean="0">
                        <a:solidFill>
                          <a:srgbClr val="620BFC"/>
                        </a:solidFill>
                        <a:latin typeface="Cambria Math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−</m:t>
                    </m:r>
                  </m:oMath>
                </a14:m>
                <a:r>
                  <a:rPr lang="en-US" altLang="ru-RU" sz="2400" dirty="0">
                    <a:solidFill>
                      <a:srgbClr val="620BFC"/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ru-RU" sz="240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ru-RU" sz="2400" b="0" i="0">
                            <a:solidFill>
                              <a:srgbClr val="620BFC"/>
                            </a:solidFill>
                            <a:latin typeface="Cambria Math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CH</m:t>
                        </m:r>
                      </m:e>
                      <m:sub>
                        <m:r>
                          <a:rPr lang="en-US" altLang="ru-RU" sz="2400" b="0" i="0">
                            <a:solidFill>
                              <a:srgbClr val="620BFC"/>
                            </a:solidFill>
                            <a:latin typeface="Cambria Math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sub>
                    </m:sSub>
                    <m:r>
                      <a:rPr lang="en-US" altLang="ru-RU" sz="2400" b="0" i="0">
                        <a:solidFill>
                          <a:srgbClr val="620BFC"/>
                        </a:solidFill>
                        <a:latin typeface="Cambria Math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altLang="ru-RU" sz="2400" b="0" i="0" smtClean="0">
                        <a:solidFill>
                          <a:srgbClr val="620BFC"/>
                        </a:solidFill>
                        <a:latin typeface="Cambria Math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OH</m:t>
                    </m:r>
                  </m:oMath>
                </a14:m>
                <a:r>
                  <a:rPr lang="en-GB" altLang="ru-RU" sz="2400" dirty="0" smtClean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GB" altLang="ru-RU" sz="2400" dirty="0" smtClean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altLang="ru-RU" sz="2400" dirty="0" smtClean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:r>
                  <a:rPr lang="kk-KZ" altLang="ru-RU" sz="2400" dirty="0" smtClean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этиленгликол)</a:t>
                </a:r>
                <a:endParaRPr lang="en-GB" altLang="ru-RU" sz="2400" dirty="0" smtClean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1876425"/>
                <a14:m>
                  <m:oMath xmlns:m="http://schemas.openxmlformats.org/officeDocument/2006/math">
                    <m:sSub>
                      <m:sSubPr>
                        <m:ctrlPr>
                          <a:rPr lang="en-GB" altLang="ru-RU" sz="240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ru-RU" sz="2400" b="0" i="0" smtClean="0">
                            <a:solidFill>
                              <a:srgbClr val="620BFC"/>
                            </a:solidFill>
                            <a:latin typeface="Cambria Math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NH</m:t>
                        </m:r>
                      </m:e>
                      <m:sub>
                        <m:r>
                          <a:rPr lang="en-US" altLang="ru-RU" sz="2400" b="0" i="0" smtClean="0">
                            <a:solidFill>
                              <a:srgbClr val="620BFC"/>
                            </a:solidFill>
                            <a:latin typeface="Cambria Math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sub>
                    </m:sSub>
                    <m:r>
                      <a:rPr lang="en-US" altLang="ru-RU" sz="2400" b="0" i="0" smtClean="0">
                        <a:solidFill>
                          <a:srgbClr val="620BFC"/>
                        </a:solidFill>
                        <a:latin typeface="Cambria Math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−</m:t>
                    </m:r>
                    <m:sSub>
                      <m:sSubPr>
                        <m:ctrlPr>
                          <a:rPr lang="en-US" altLang="ru-RU" sz="240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ru-RU" sz="2400" b="0" i="0">
                            <a:solidFill>
                              <a:srgbClr val="620BFC"/>
                            </a:solidFill>
                            <a:latin typeface="Cambria Math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CH</m:t>
                        </m:r>
                      </m:e>
                      <m:sub>
                        <m:r>
                          <a:rPr lang="en-US" altLang="ru-RU" sz="2400" b="0" i="0">
                            <a:solidFill>
                              <a:srgbClr val="620BFC"/>
                            </a:solidFill>
                            <a:latin typeface="Cambria Math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sub>
                    </m:sSub>
                    <m:r>
                      <a:rPr lang="en-US" altLang="ru-RU" sz="2400" b="0" i="0">
                        <a:solidFill>
                          <a:srgbClr val="620BFC"/>
                        </a:solidFill>
                        <a:latin typeface="Cambria Math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altLang="ru-RU" sz="2400" b="0" i="0" smtClean="0">
                        <a:solidFill>
                          <a:srgbClr val="620BFC"/>
                        </a:solidFill>
                        <a:latin typeface="Cambria Math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COOH</m:t>
                    </m:r>
                  </m:oMath>
                </a14:m>
                <a:r>
                  <a:rPr lang="en-GB" altLang="ru-RU" sz="2400" dirty="0" smtClean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GB" altLang="ru-RU" sz="2400" dirty="0" smtClean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altLang="ru-RU" sz="2400" dirty="0" smtClean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:r>
                  <a:rPr lang="kk-KZ" altLang="ru-RU" sz="2400" dirty="0" smtClean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аминқышқылы, глицин)</a:t>
                </a:r>
              </a:p>
              <a:p>
                <a:r>
                  <a:rPr lang="kk-KZ" altLang="ru-RU" sz="2400" dirty="0" smtClean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Осыған байланысты </a:t>
                </a:r>
                <a:r>
                  <a:rPr lang="kk-KZ" altLang="ru-RU" sz="24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функционалдық </a:t>
                </a:r>
                <a:r>
                  <a:rPr lang="kk-KZ" altLang="ru-RU" sz="2400" dirty="0" smtClean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топтардың моно, поли және гетеро</a:t>
                </a:r>
                <a:r>
                  <a:rPr lang="kk-KZ" altLang="ru-RU" sz="24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altLang="ru-RU" sz="2400" dirty="0" smtClean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сияқты түрлері болады. </a:t>
                </a:r>
              </a:p>
              <a:p>
                <a:r>
                  <a:rPr lang="kk-KZ" altLang="ru-RU" sz="2400" dirty="0" smtClean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Құрамына кіретін элементтің түрлеріне  байланысты функционалдық топтар:</a:t>
                </a:r>
              </a:p>
              <a:p>
                <a:pPr marL="457200" indent="-457200">
                  <a:buAutoNum type="arabicPeriod"/>
                </a:pPr>
                <a:r>
                  <a:rPr lang="kk-KZ" altLang="ru-RU" sz="2400" dirty="0" smtClean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Құрамында оттек атомы </a:t>
                </a:r>
                <a:r>
                  <a:rPr lang="kk-KZ" altLang="ru-RU" sz="24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бар функционалдық </a:t>
                </a:r>
                <a:r>
                  <a:rPr lang="kk-KZ" altLang="ru-RU" sz="2400" dirty="0" smtClean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топтар;</a:t>
                </a:r>
              </a:p>
              <a:p>
                <a:pPr marL="457200" indent="-457200">
                  <a:buAutoNum type="arabicPeriod"/>
                </a:pPr>
                <a:r>
                  <a:rPr lang="kk-KZ" altLang="ru-RU" sz="2400" dirty="0" smtClean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Құрамында азот атомы бар </a:t>
                </a:r>
                <a:r>
                  <a:rPr lang="kk-KZ" altLang="ru-RU" sz="24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функционалдық </a:t>
                </a:r>
                <a:r>
                  <a:rPr lang="kk-KZ" altLang="ru-RU" sz="2400" dirty="0" smtClean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топтар;</a:t>
                </a:r>
              </a:p>
              <a:p>
                <a:pPr marL="457200" indent="-457200">
                  <a:buAutoNum type="arabicPeriod"/>
                </a:pPr>
                <a:r>
                  <a:rPr lang="kk-KZ" altLang="ru-RU" sz="2400" dirty="0" smtClean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Құрамында күкірт атомы бар фукционалдық топтар;</a:t>
                </a:r>
              </a:p>
              <a:p>
                <a:pPr marL="457200" indent="-457200">
                  <a:buAutoNum type="arabicPeriod"/>
                </a:pPr>
                <a:r>
                  <a:rPr lang="kk-KZ" altLang="ru-RU" sz="2400" dirty="0" smtClean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Көміртек-көміртек қанықпаған байланысы бар </a:t>
                </a:r>
                <a:r>
                  <a:rPr lang="kk-KZ" altLang="ru-RU" sz="24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функционалдық </a:t>
                </a:r>
                <a:r>
                  <a:rPr lang="kk-KZ" altLang="ru-RU" sz="2400" dirty="0" smtClean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топтар;</a:t>
                </a:r>
              </a:p>
              <a:p>
                <a:pPr marL="457200" indent="-457200">
                  <a:buAutoNum type="arabicPeriod"/>
                </a:pPr>
                <a:r>
                  <a:rPr lang="kk-KZ" altLang="ru-RU" sz="24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Басқада атомдары бар функционалдық </a:t>
                </a:r>
                <a:r>
                  <a:rPr lang="kk-KZ" altLang="ru-RU" sz="2400" dirty="0" smtClean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топтар.</a:t>
                </a:r>
              </a:p>
              <a:p>
                <a:r>
                  <a:rPr lang="kk-KZ" altLang="ru-RU" sz="2400" dirty="0" smtClean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Мысалы, адерналиннің құрылыс формуласына талдау жасасақ: </a:t>
                </a:r>
                <a:endParaRPr lang="en-GB" altLang="ru-RU" sz="24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292100"/>
                <a:ext cx="9144000" cy="6127419"/>
              </a:xfrm>
              <a:prstGeom prst="rect">
                <a:avLst/>
              </a:prstGeom>
              <a:blipFill>
                <a:blip r:embed="rId2"/>
                <a:stretch>
                  <a:fillRect b="-199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798" y="6475684"/>
            <a:ext cx="503872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133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4163" y="292100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Қосылыстардың қай класқа жататындығын анықтаңдар:</a:t>
            </a:r>
            <a:endParaRPr lang="en-GB" altLang="ru-RU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  <a14:imgEffect>
                      <a14:brightnessContrast bright="19000" contrast="-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060" y="1668897"/>
            <a:ext cx="6953131" cy="5849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963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58744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400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Органикалық заттарды танып білу</a:t>
            </a:r>
            <a:endParaRPr lang="kk-KZ" sz="24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53116959"/>
                  </p:ext>
                </p:extLst>
              </p:nvPr>
            </p:nvGraphicFramePr>
            <p:xfrm>
              <a:off x="284163" y="1209054"/>
              <a:ext cx="9144000" cy="629787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8901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47269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98228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5593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900" b="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Қосылыстар</a:t>
                          </a:r>
                          <a:r>
                            <a:rPr lang="kk-KZ" sz="1900" b="0" baseline="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endParaRPr lang="ru-RU" sz="1900" b="0" dirty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900" b="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Реактив </a:t>
                          </a:r>
                          <a:endParaRPr lang="ru-RU" sz="1900" b="0" dirty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900" b="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Реакция белгілері </a:t>
                          </a:r>
                          <a:endParaRPr lang="ru-RU" sz="1900" b="0" dirty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04237">
                    <a:tc>
                      <a:txBody>
                        <a:bodyPr/>
                        <a:lstStyle/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Алкандар </a:t>
                          </a:r>
                          <a:endParaRPr lang="ru-RU" sz="19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Жалын </a:t>
                          </a:r>
                          <a:endParaRPr lang="ru-RU" sz="19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Төменгі алкандар көгілдір түсті жалынмен жанады</a:t>
                          </a:r>
                          <a:endParaRPr lang="ru-RU" sz="19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804237">
                    <a:tc>
                      <a:txBody>
                        <a:bodyPr/>
                        <a:lstStyle/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Алкендер </a:t>
                          </a:r>
                        </a:p>
                        <a:p>
                          <a14:m>
                            <m:oMath xmlns:m="http://schemas.openxmlformats.org/officeDocument/2006/math">
                              <m:r>
                                <a:rPr lang="en-US" sz="1900" b="0" i="1" smtClean="0">
                                  <a:solidFill>
                                    <a:srgbClr val="620BFC"/>
                                  </a:solidFill>
                                  <a:latin typeface="Cambria Math"/>
                                </a:rPr>
                                <m:t>𝐶</m:t>
                              </m:r>
                              <m:r>
                                <a:rPr lang="en-US" sz="1900" b="0" i="1" smtClean="0">
                                  <a:solidFill>
                                    <a:srgbClr val="620BFC"/>
                                  </a:solidFill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1900" b="0" i="1" smtClean="0">
                                  <a:solidFill>
                                    <a:srgbClr val="620BFC"/>
                                  </a:solidFill>
                                  <a:latin typeface="Cambria Math"/>
                                  <a:ea typeface="Cambria Math"/>
                                </a:rPr>
                                <m:t>𝐶</m:t>
                              </m:r>
                            </m:oMath>
                          </a14:m>
                          <a:r>
                            <a:rPr lang="en-US" sz="190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endParaRPr lang="ru-RU" sz="1900" dirty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Бром</a:t>
                          </a:r>
                          <a:r>
                            <a:rPr lang="kk-KZ" sz="1900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суы </a:t>
                          </a:r>
                        </a:p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900" i="1" smtClean="0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900" b="0" i="1" smtClean="0">
                                      <a:solidFill>
                                        <a:srgbClr val="620BFC"/>
                                      </a:solidFill>
                                      <a:latin typeface="Cambria Math"/>
                                    </a:rPr>
                                    <m:t>𝐾𝑀𝑛𝑂</m:t>
                                  </m:r>
                                </m:e>
                                <m:sub>
                                  <m:r>
                                    <a:rPr lang="en-US" sz="1900" b="0" i="1" smtClean="0">
                                      <a:solidFill>
                                        <a:srgbClr val="620BFC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ерітіндісі </a:t>
                          </a:r>
                        </a:p>
                        <a:p>
                          <a:endParaRPr lang="kk-KZ" sz="1900" dirty="0" smtClean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Жану </a:t>
                          </a:r>
                          <a:endParaRPr lang="ru-RU" sz="19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Ерітінді түссізденеді </a:t>
                          </a:r>
                        </a:p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Ерітінді түссізденеді,</a:t>
                          </a:r>
                          <a:r>
                            <a:rPr lang="kk-KZ" sz="1900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қоңыр түсті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kk-KZ" sz="1900" i="1" baseline="0" smtClean="0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900" b="0" i="1" baseline="0" smtClean="0">
                                      <a:solidFill>
                                        <a:srgbClr val="620BFC"/>
                                      </a:solidFill>
                                      <a:latin typeface="Cambria Math"/>
                                    </a:rPr>
                                    <m:t>𝑀𝑛𝑂</m:t>
                                  </m:r>
                                </m:e>
                                <m:sub>
                                  <m:r>
                                    <a:rPr lang="en-US" sz="1900" b="0" i="1" baseline="0" smtClean="0">
                                      <a:solidFill>
                                        <a:srgbClr val="620BFC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90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тұнбасы пайда болады. </a:t>
                          </a:r>
                        </a:p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Сарғыш түсті жалынмен жанады. </a:t>
                          </a:r>
                          <a:endParaRPr lang="ru-RU" sz="19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3327">
                    <a:tc>
                      <a:txBody>
                        <a:bodyPr/>
                        <a:lstStyle/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Бензол </a:t>
                          </a:r>
                          <a:endParaRPr lang="ru-RU" sz="19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Жану </a:t>
                          </a:r>
                          <a:endParaRPr lang="ru-RU" sz="19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Күйе бөліп жанады. </a:t>
                          </a:r>
                          <a:endParaRPr lang="ru-RU" sz="19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804237">
                    <a:tc>
                      <a:txBody>
                        <a:bodyPr/>
                        <a:lstStyle/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Фенол </a:t>
                          </a:r>
                          <a:endParaRPr lang="ru-RU" sz="19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Бром суы </a:t>
                          </a:r>
                        </a:p>
                        <a:p>
                          <a:endParaRPr lang="kk-KZ" sz="1900" dirty="0" smtClean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900" i="1" smtClean="0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900" b="0" i="1" smtClean="0">
                                      <a:solidFill>
                                        <a:srgbClr val="620BFC"/>
                                      </a:solidFill>
                                      <a:latin typeface="Cambria Math"/>
                                    </a:rPr>
                                    <m:t>𝑁𝑎</m:t>
                                  </m:r>
                                </m:e>
                                <m:sub>
                                  <m:r>
                                    <a:rPr lang="en-US" sz="1900" b="0" i="1" smtClean="0">
                                      <a:solidFill>
                                        <a:srgbClr val="620BFC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sz="1900" i="1" smtClean="0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900" b="0" i="1" smtClean="0">
                                      <a:solidFill>
                                        <a:srgbClr val="620BFC"/>
                                      </a:solidFill>
                                      <a:latin typeface="Cambria Math"/>
                                    </a:rPr>
                                    <m:t>𝐶𝑂</m:t>
                                  </m:r>
                                </m:e>
                                <m:sub>
                                  <m:r>
                                    <a:rPr lang="en-US" sz="1900" b="0" i="1" smtClean="0">
                                      <a:solidFill>
                                        <a:srgbClr val="620BFC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ерітіндісі</a:t>
                          </a:r>
                        </a:p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900" i="1" smtClean="0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900" b="0" i="1" smtClean="0">
                                      <a:solidFill>
                                        <a:srgbClr val="620BFC"/>
                                      </a:solidFill>
                                      <a:latin typeface="Cambria Math"/>
                                    </a:rPr>
                                    <m:t>𝐹𝑒𝐶𝑙</m:t>
                                  </m:r>
                                </m:e>
                                <m:sub>
                                  <m:r>
                                    <a:rPr lang="en-US" sz="1900" b="0" i="1" smtClean="0">
                                      <a:solidFill>
                                        <a:srgbClr val="620BFC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90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endParaRPr lang="ru-RU" sz="1900" dirty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Түссізденіп, трибромфенолдың ақ түсті тұнбасы түзіледі. </a:t>
                          </a:r>
                        </a:p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Көмірқышқыл газы бөлінеді. </a:t>
                          </a:r>
                        </a:p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Күлгін түс пайда болады. </a:t>
                          </a:r>
                          <a:endParaRPr lang="ru-RU" sz="19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804237">
                    <a:tc>
                      <a:txBody>
                        <a:bodyPr/>
                        <a:lstStyle/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Спирттер </a:t>
                          </a:r>
                          <a:endParaRPr lang="ru-RU" sz="19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1900" b="0" i="1" smtClean="0">
                                  <a:solidFill>
                                    <a:srgbClr val="620BFC"/>
                                  </a:solidFill>
                                  <a:latin typeface="Cambria Math"/>
                                </a:rPr>
                                <m:t>𝑁𝑎</m:t>
                              </m:r>
                            </m:oMath>
                          </a14:m>
                          <a:r>
                            <a:rPr lang="en-US" sz="190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endParaRPr lang="kk-KZ" sz="1900" dirty="0" smtClean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Жану </a:t>
                          </a:r>
                        </a:p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Қыздырылған қара түсті ыстық </a:t>
                          </a:r>
                          <a14:m>
                            <m:oMath xmlns:m="http://schemas.openxmlformats.org/officeDocument/2006/math">
                              <m:r>
                                <a:rPr lang="en-US" sz="1900" b="0" i="1" smtClean="0">
                                  <a:solidFill>
                                    <a:srgbClr val="620BFC"/>
                                  </a:solidFill>
                                  <a:latin typeface="Cambria Math"/>
                                </a:rPr>
                                <m:t>𝐶𝑢</m:t>
                              </m:r>
                            </m:oMath>
                          </a14:m>
                          <a:r>
                            <a:rPr lang="en-US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сым</a:t>
                          </a:r>
                          <a:endParaRPr lang="en-US" sz="1900" dirty="0" smtClean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Сутектің түзілуі</a:t>
                          </a:r>
                        </a:p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Ашық көгілдір жалынмен жанады</a:t>
                          </a:r>
                        </a:p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Қатты</a:t>
                          </a:r>
                          <a:r>
                            <a:rPr lang="kk-KZ" sz="1900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қызған мыс сымның тотықсызданып қызыл түске енуі. </a:t>
                          </a:r>
                          <a:endParaRPr lang="ru-RU" sz="19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804237">
                    <a:tc>
                      <a:txBody>
                        <a:bodyPr/>
                        <a:lstStyle/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Көп атомды спирттер</a:t>
                          </a:r>
                          <a:endParaRPr lang="ru-RU" sz="19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Жаңа дайындалған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kk-KZ" sz="1900" i="1" smtClean="0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900" b="0" i="1" smtClean="0">
                                      <a:solidFill>
                                        <a:srgbClr val="620BFC"/>
                                      </a:solidFill>
                                      <a:latin typeface="Cambria Math"/>
                                    </a:rPr>
                                    <m:t>𝐶𝑢</m:t>
                                  </m:r>
                                  <m:r>
                                    <a:rPr lang="en-US" sz="1900" b="0" i="1" smtClean="0">
                                      <a:solidFill>
                                        <a:srgbClr val="620BFC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1900" b="0" i="1" smtClean="0">
                                      <a:solidFill>
                                        <a:srgbClr val="620BFC"/>
                                      </a:solidFill>
                                      <a:latin typeface="Cambria Math"/>
                                    </a:rPr>
                                    <m:t>𝑂𝐻</m:t>
                                  </m:r>
                                  <m:r>
                                    <a:rPr lang="en-US" sz="1900" b="0" i="1" smtClean="0">
                                      <a:solidFill>
                                        <a:srgbClr val="620BFC"/>
                                      </a:solidFill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b>
                                  <m:r>
                                    <a:rPr lang="en-US" sz="1900" b="0" i="1" smtClean="0">
                                      <a:solidFill>
                                        <a:srgbClr val="620BFC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endParaRPr lang="ru-RU" sz="19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Көк түстің пайда болуы.</a:t>
                          </a:r>
                          <a:r>
                            <a:rPr lang="kk-KZ" sz="1900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Глицераттың түзілуі. </a:t>
                          </a:r>
                          <a:endParaRPr lang="ru-RU" sz="19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53116959"/>
                  </p:ext>
                </p:extLst>
              </p:nvPr>
            </p:nvGraphicFramePr>
            <p:xfrm>
              <a:off x="284163" y="1209054"/>
              <a:ext cx="9144000" cy="629787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8901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47269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98228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5593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900" b="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Қосылыстар</a:t>
                          </a:r>
                          <a:r>
                            <a:rPr lang="kk-KZ" sz="1900" b="0" baseline="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endParaRPr lang="ru-RU" sz="1900" b="0" dirty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900" b="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Реактив </a:t>
                          </a:r>
                          <a:endParaRPr lang="ru-RU" sz="1900" b="0" dirty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900" b="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Реакция белгілері </a:t>
                          </a:r>
                          <a:endParaRPr lang="ru-RU" sz="1900" b="0" dirty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04237">
                    <a:tc>
                      <a:txBody>
                        <a:bodyPr/>
                        <a:lstStyle/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Алкандар </a:t>
                          </a:r>
                          <a:endParaRPr lang="ru-RU" sz="19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Жалын </a:t>
                          </a:r>
                          <a:endParaRPr lang="ru-RU" sz="19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Төменгі алкандар көгілдір түсті жалынмен жанады</a:t>
                          </a:r>
                          <a:endParaRPr lang="ru-RU" sz="19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2496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361" t="-112195" r="-442599" b="-2960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68473" t="-112195" r="-201970" b="-2960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83619" t="-112195" r="-244" b="-2960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81000">
                    <a:tc>
                      <a:txBody>
                        <a:bodyPr/>
                        <a:lstStyle/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Бензол </a:t>
                          </a:r>
                          <a:endParaRPr lang="ru-RU" sz="19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Жану </a:t>
                          </a:r>
                          <a:endParaRPr lang="ru-RU" sz="19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Күйе бөліп жанады. </a:t>
                          </a:r>
                          <a:endParaRPr lang="ru-RU" sz="19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249680">
                    <a:tc>
                      <a:txBody>
                        <a:bodyPr/>
                        <a:lstStyle/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Фенол </a:t>
                          </a:r>
                          <a:endParaRPr lang="ru-RU" sz="19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68473" t="-242927" r="-201970" b="-1653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Түссізденіп, трибромфенолдың ақ түсті тұнбасы түзіледі. </a:t>
                          </a:r>
                        </a:p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Көмірқышқыл газы бөлінеді. </a:t>
                          </a:r>
                        </a:p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Күлгін түс пайда болады. </a:t>
                          </a:r>
                          <a:endParaRPr lang="ru-RU" sz="19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1249680">
                    <a:tc>
                      <a:txBody>
                        <a:bodyPr/>
                        <a:lstStyle/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Спирттер </a:t>
                          </a:r>
                          <a:endParaRPr lang="ru-RU" sz="19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68473" t="-342927" r="-201970" b="-653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Сутектің түзілуі</a:t>
                          </a:r>
                        </a:p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Ашық көгілдір жалынмен жанады</a:t>
                          </a:r>
                        </a:p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Қатты</a:t>
                          </a:r>
                          <a:r>
                            <a:rPr lang="kk-KZ" sz="1900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қызған мыс сымның тотықсызданып қызыл түске енуі. </a:t>
                          </a:r>
                          <a:endParaRPr lang="ru-RU" sz="19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804237">
                    <a:tc>
                      <a:txBody>
                        <a:bodyPr/>
                        <a:lstStyle/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Көп атомды спирттер</a:t>
                          </a:r>
                          <a:endParaRPr lang="ru-RU" sz="19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68473" t="-687879" r="-201970" b="-15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19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Көк түстің пайда болуы.</a:t>
                          </a:r>
                          <a:r>
                            <a:rPr lang="kk-KZ" sz="1900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Глицераттың түзілуі. </a:t>
                          </a:r>
                          <a:endParaRPr lang="ru-RU" sz="19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0068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Органикалық заттарды танып білу</a:t>
            </a:r>
            <a:endParaRPr lang="kk-KZ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070329"/>
                  </p:ext>
                </p:extLst>
              </p:nvPr>
            </p:nvGraphicFramePr>
            <p:xfrm>
              <a:off x="284163" y="1173182"/>
              <a:ext cx="9144000" cy="641972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09643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7161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77595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5272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b="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Қосылыстар</a:t>
                          </a:r>
                          <a:r>
                            <a:rPr lang="kk-KZ" b="0" baseline="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endParaRPr lang="ru-RU" b="0" dirty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b="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Реактив </a:t>
                          </a:r>
                          <a:endParaRPr lang="ru-RU" b="0" dirty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b="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Реакция белгілері </a:t>
                          </a:r>
                          <a:endParaRPr lang="ru-RU" b="0" dirty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04237">
                    <a:tc>
                      <a:txBody>
                        <a:bodyPr/>
                        <a:lstStyle/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Аминдер </a:t>
                          </a:r>
                          <a:endParaRPr lang="ru-RU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Лакмус </a:t>
                          </a:r>
                        </a:p>
                        <a:p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solidFill>
                                    <a:srgbClr val="620BFC"/>
                                  </a:solidFill>
                                  <a:latin typeface="Cambria Math"/>
                                </a:rPr>
                                <m:t>𝐻𝐻𝑎𝑙</m:t>
                              </m:r>
                            </m:oMath>
                          </a14:m>
                          <a:r>
                            <a:rPr lang="en-US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endParaRPr lang="ru-RU" dirty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Сулы</a:t>
                          </a:r>
                          <a:r>
                            <a:rPr lang="kk-KZ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ерітіндінің көк түске боялуы.</a:t>
                          </a:r>
                        </a:p>
                        <a:p>
                          <a:r>
                            <a:rPr lang="kk-KZ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Буландырған соң галогенсутектермен  тұз түзеді. </a:t>
                          </a:r>
                          <a:endParaRPr lang="ru-RU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804237">
                    <a:tc>
                      <a:txBody>
                        <a:bodyPr/>
                        <a:lstStyle/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Анилин </a:t>
                          </a:r>
                          <a:endParaRPr lang="ru-RU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Бром суы </a:t>
                          </a:r>
                        </a:p>
                        <a:p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solidFill>
                                    <a:srgbClr val="620BFC"/>
                                  </a:solidFill>
                                  <a:latin typeface="Cambria Math"/>
                                </a:rPr>
                                <m:t>𝐻𝐻𝑎𝑙</m:t>
                              </m:r>
                            </m:oMath>
                          </a14:m>
                          <a:r>
                            <a:rPr lang="ru-RU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endParaRPr lang="ru-RU" dirty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Бром суын түссіздендіреді.</a:t>
                          </a:r>
                          <a:r>
                            <a:rPr lang="kk-KZ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Триброманилин тұнбасы түзіледі. </a:t>
                          </a:r>
                          <a:endParaRPr lang="ru-RU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62571">
                    <a:tc>
                      <a:txBody>
                        <a:bodyPr/>
                        <a:lstStyle/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Альдегидтер </a:t>
                          </a:r>
                          <a:endParaRPr lang="ru-RU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i="1" smtClean="0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620BFC"/>
                                      </a:solidFill>
                                      <a:latin typeface="Cambria Math"/>
                                    </a:rPr>
                                    <m:t>𝐴𝑔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620BFC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rgbClr val="620BFC"/>
                                  </a:solidFill>
                                  <a:latin typeface="Cambria Math"/>
                                </a:rPr>
                                <m:t>𝑂</m:t>
                              </m:r>
                              <m:r>
                                <a:rPr lang="en-US" b="0" i="1" smtClean="0">
                                  <a:solidFill>
                                    <a:srgbClr val="620BFC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0" smtClean="0">
                                  <a:solidFill>
                                    <a:srgbClr val="620BFC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b="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</a:p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kk-KZ" i="1" smtClean="0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620BFC"/>
                                      </a:solidFill>
                                      <a:latin typeface="Cambria Math"/>
                                    </a:rPr>
                                    <m:t>𝐶𝑢</m:t>
                                  </m:r>
                                  <m:r>
                                    <a:rPr lang="en-US" b="0" i="1" smtClean="0">
                                      <a:solidFill>
                                        <a:srgbClr val="620BFC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solidFill>
                                        <a:srgbClr val="620BFC"/>
                                      </a:solidFill>
                                      <a:latin typeface="Cambria Math"/>
                                    </a:rPr>
                                    <m:t>𝑂𝐻</m:t>
                                  </m:r>
                                  <m:r>
                                    <a:rPr lang="en-US" b="0" i="1" smtClean="0">
                                      <a:solidFill>
                                        <a:srgbClr val="620BFC"/>
                                      </a:solidFill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620BFC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endParaRPr lang="ru-RU" dirty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Күміс-айна реакциясы.</a:t>
                          </a:r>
                        </a:p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Қызыл түсті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i="1" smtClean="0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620BFC"/>
                                      </a:solidFill>
                                      <a:latin typeface="Cambria Math"/>
                                    </a:rPr>
                                    <m:t>𝐶𝑢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620BFC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rgbClr val="620BFC"/>
                                  </a:solidFill>
                                  <a:latin typeface="Cambria Math"/>
                                </a:rPr>
                                <m:t>𝑂</m:t>
                              </m:r>
                              <m:r>
                                <a:rPr lang="en-US" b="0" i="1" smtClean="0">
                                  <a:solidFill>
                                    <a:srgbClr val="620BFC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тұнбасы түзіледі.</a:t>
                          </a:r>
                          <a:endParaRPr lang="ru-RU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804237">
                    <a:tc>
                      <a:txBody>
                        <a:bodyPr/>
                        <a:lstStyle/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Карбон қышқылдары </a:t>
                          </a:r>
                        </a:p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Құмырсқа қышқыл</a:t>
                          </a:r>
                          <a:r>
                            <a:rPr lang="kk-KZ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</a:p>
                        <a:p>
                          <a:r>
                            <a:rPr lang="kk-KZ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Олеин қышқылы </a:t>
                          </a:r>
                          <a:endParaRPr lang="ru-RU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Лакмус </a:t>
                          </a:r>
                          <a:endParaRPr lang="ru-RU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Қызыл түс пайда болады.</a:t>
                          </a:r>
                        </a:p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Күміс-айна реакциясы. </a:t>
                          </a:r>
                        </a:p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Бром суының түссізденуі.</a:t>
                          </a:r>
                          <a:endParaRPr lang="ru-RU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804237">
                    <a:tc>
                      <a:txBody>
                        <a:bodyPr/>
                        <a:lstStyle/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Крахмал </a:t>
                          </a:r>
                          <a:endParaRPr lang="ru-RU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Йодтың спирттегі ерітіндісі</a:t>
                          </a:r>
                          <a:endParaRPr lang="en-US" dirty="0" smtClean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Көк түстің пайда</a:t>
                          </a:r>
                          <a:r>
                            <a:rPr lang="kk-KZ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болуы </a:t>
                          </a:r>
                          <a:endParaRPr lang="ru-RU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804237">
                    <a:tc>
                      <a:txBody>
                        <a:bodyPr/>
                        <a:lstStyle/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Нәруыздар </a:t>
                          </a:r>
                          <a:endParaRPr lang="ru-RU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Конц.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kk-KZ" i="1" smtClean="0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620BFC"/>
                                      </a:solidFill>
                                      <a:latin typeface="Cambria Math"/>
                                    </a:rPr>
                                    <m:t>𝐻𝑁𝑂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620BFC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endParaRPr lang="ru-RU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Сары</a:t>
                          </a:r>
                          <a:r>
                            <a:rPr lang="kk-KZ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түске боялуы, сілті ерітіндісін қосқанда қызыл сары түске енеді. </a:t>
                          </a:r>
                          <a:endParaRPr lang="ru-RU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070329"/>
                  </p:ext>
                </p:extLst>
              </p:nvPr>
            </p:nvGraphicFramePr>
            <p:xfrm>
              <a:off x="284163" y="1173182"/>
              <a:ext cx="9144000" cy="641972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09643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7161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77595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5272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b="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Қосылыстар</a:t>
                          </a:r>
                          <a:r>
                            <a:rPr lang="kk-KZ" b="0" baseline="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endParaRPr lang="ru-RU" b="0" dirty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b="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Реактив </a:t>
                          </a:r>
                          <a:endParaRPr lang="ru-RU" b="0" dirty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b="0" dirty="0" smtClean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Реакция белгілері </a:t>
                          </a:r>
                          <a:endParaRPr lang="ru-RU" b="0" dirty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65645">
                    <a:tc>
                      <a:txBody>
                        <a:bodyPr/>
                        <a:lstStyle/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Аминдер </a:t>
                          </a:r>
                          <a:endParaRPr lang="ru-RU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92493" t="-58228" r="-210724" b="-5132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Сулы</a:t>
                          </a:r>
                          <a:r>
                            <a:rPr lang="kk-KZ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ерітіндінің көк түске боялуы.</a:t>
                          </a:r>
                        </a:p>
                        <a:p>
                          <a:r>
                            <a:rPr lang="kk-KZ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Буландырған соң галогенсутектермен  тұз түзеді. </a:t>
                          </a:r>
                          <a:endParaRPr lang="ru-RU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804237">
                    <a:tc>
                      <a:txBody>
                        <a:bodyPr/>
                        <a:lstStyle/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Анилин </a:t>
                          </a:r>
                          <a:endParaRPr lang="ru-RU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92493" t="-189394" r="-210724" b="-5143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Бром суын түссіздендіреді.</a:t>
                          </a:r>
                          <a:r>
                            <a:rPr lang="kk-KZ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Триброманилин тұнбасы түзіледі. </a:t>
                          </a:r>
                          <a:endParaRPr lang="ru-RU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74243">
                    <a:tc>
                      <a:txBody>
                        <a:bodyPr/>
                        <a:lstStyle/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Альдегидтер </a:t>
                          </a:r>
                          <a:endParaRPr lang="ru-RU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92493" t="-344144" r="-210724" b="-5117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91582" t="-344144" r="-255" b="-5117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839849">
                    <a:tc>
                      <a:txBody>
                        <a:bodyPr/>
                        <a:lstStyle/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Карбон қышқылдары </a:t>
                          </a:r>
                        </a:p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Құмырсқа қышқыл</a:t>
                          </a:r>
                          <a:r>
                            <a:rPr lang="kk-KZ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</a:p>
                        <a:p>
                          <a:r>
                            <a:rPr lang="kk-KZ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Олеин қышқылы </a:t>
                          </a:r>
                          <a:endParaRPr lang="ru-RU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Лакмус </a:t>
                          </a:r>
                          <a:endParaRPr lang="ru-RU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Қызыл түс пайда болады.</a:t>
                          </a:r>
                        </a:p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Күміс-айна реакциясы. </a:t>
                          </a:r>
                        </a:p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Бром суының түссізденуі.</a:t>
                          </a:r>
                          <a:endParaRPr lang="ru-RU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804237">
                    <a:tc>
                      <a:txBody>
                        <a:bodyPr/>
                        <a:lstStyle/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Крахмал </a:t>
                          </a:r>
                          <a:endParaRPr lang="ru-RU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Йодтың спирттегі ерітіндісі</a:t>
                          </a:r>
                          <a:endParaRPr lang="en-US" dirty="0" smtClean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Көк түстің пайда</a:t>
                          </a:r>
                          <a:r>
                            <a:rPr lang="kk-KZ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болуы </a:t>
                          </a:r>
                          <a:endParaRPr lang="ru-RU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804237">
                    <a:tc>
                      <a:txBody>
                        <a:bodyPr/>
                        <a:lstStyle/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Нәруыздар </a:t>
                          </a:r>
                          <a:endParaRPr lang="ru-RU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92493" t="-702273" r="-210724" b="-15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Сары</a:t>
                          </a:r>
                          <a:r>
                            <a:rPr lang="kk-KZ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түске боялуы, сілті ерітіндісін қосқанда қызыл сары түске енеді. </a:t>
                          </a:r>
                          <a:endParaRPr lang="ru-RU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5365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3" y="1932479"/>
            <a:ext cx="9187652" cy="4695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4163" y="292100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Органикалық заттар арасындағы генетикалық байланыс</a:t>
            </a:r>
            <a:endParaRPr lang="kk-KZ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96831" y="4822754"/>
            <a:ext cx="1420346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Альдегид</a:t>
            </a:r>
            <a:endParaRPr lang="ru-RU" b="1" dirty="0">
              <a:solidFill>
                <a:srgbClr val="620BF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4163" y="1873434"/>
            <a:ext cx="1737142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Ацил гидросульфат</a:t>
            </a:r>
            <a:endParaRPr lang="ru-RU" b="1" dirty="0">
              <a:solidFill>
                <a:srgbClr val="620BFC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14770" y="1932479"/>
            <a:ext cx="1502406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Алкан</a:t>
            </a:r>
            <a:endParaRPr lang="ru-RU" b="1" dirty="0">
              <a:solidFill>
                <a:srgbClr val="620BFC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17077" y="1979849"/>
            <a:ext cx="1420346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Алкен</a:t>
            </a:r>
            <a:endParaRPr lang="ru-RU" b="1" dirty="0">
              <a:solidFill>
                <a:srgbClr val="620BFC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4435" y="3401654"/>
            <a:ext cx="1420346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Кетон</a:t>
            </a:r>
            <a:endParaRPr lang="ru-RU" b="1" dirty="0">
              <a:solidFill>
                <a:srgbClr val="620BFC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14769" y="3386703"/>
            <a:ext cx="1502407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Спирт</a:t>
            </a:r>
            <a:endParaRPr lang="ru-RU" b="1" dirty="0">
              <a:solidFill>
                <a:srgbClr val="620BFC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35105" y="3386703"/>
            <a:ext cx="1829420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Галогеналкан</a:t>
            </a:r>
            <a:endParaRPr lang="ru-RU" b="1" dirty="0">
              <a:solidFill>
                <a:srgbClr val="620BFC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73375" y="3386703"/>
            <a:ext cx="1420346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Амин</a:t>
            </a:r>
            <a:endParaRPr lang="ru-RU" b="1" dirty="0">
              <a:solidFill>
                <a:srgbClr val="620BFC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2094" y="4733365"/>
            <a:ext cx="1849783" cy="92333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2-гидроксилинитрил</a:t>
            </a:r>
            <a:endParaRPr lang="ru-RU" b="1" dirty="0">
              <a:solidFill>
                <a:srgbClr val="620BFC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417077" y="4793557"/>
            <a:ext cx="1420346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Нитрил</a:t>
            </a:r>
            <a:endParaRPr lang="ru-RU" b="1" dirty="0">
              <a:solidFill>
                <a:srgbClr val="620BFC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873375" y="4804521"/>
            <a:ext cx="1420346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Амид</a:t>
            </a:r>
            <a:endParaRPr lang="ru-RU" b="1" dirty="0">
              <a:solidFill>
                <a:srgbClr val="620BFC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96831" y="6201087"/>
            <a:ext cx="1420346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 қышқылы</a:t>
            </a:r>
            <a:endParaRPr lang="ru-RU" b="1" dirty="0">
              <a:solidFill>
                <a:srgbClr val="620BFC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417077" y="6258806"/>
            <a:ext cx="1420346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Эфир</a:t>
            </a:r>
            <a:endParaRPr lang="ru-RU" b="1" dirty="0">
              <a:solidFill>
                <a:srgbClr val="620B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43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12767</TotalTime>
  <Words>520</Words>
  <Application>Microsoft Office PowerPoint</Application>
  <PresentationFormat>Произвольный</PresentationFormat>
  <Paragraphs>183</Paragraphs>
  <Slides>14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Open Sans</vt:lpstr>
      <vt:lpstr>Тема Office</vt:lpstr>
      <vt:lpstr>11-сынып</vt:lpstr>
      <vt:lpstr>Сабақтың мақсаты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Windows User</cp:lastModifiedBy>
  <cp:revision>274</cp:revision>
  <dcterms:created xsi:type="dcterms:W3CDTF">2020-07-01T14:03:46Z</dcterms:created>
  <dcterms:modified xsi:type="dcterms:W3CDTF">2020-12-25T07:52:16Z</dcterms:modified>
</cp:coreProperties>
</file>